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4" r:id="rId4"/>
    <p:sldId id="259" r:id="rId5"/>
    <p:sldId id="260" r:id="rId6"/>
    <p:sldId id="261" r:id="rId7"/>
    <p:sldId id="263" r:id="rId8"/>
    <p:sldId id="262" r:id="rId9"/>
    <p:sldId id="267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E28"/>
    <a:srgbClr val="01848C"/>
    <a:srgbClr val="E3AE24"/>
    <a:srgbClr val="61ABB1"/>
    <a:srgbClr val="61ACAF"/>
    <a:srgbClr val="E16F25"/>
    <a:srgbClr val="E5AD22"/>
    <a:srgbClr val="F2D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C82A51-097F-4864-A4F6-46FECE056A0F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814C703-BE40-4BDF-A65D-587F03599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3842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3B3BB3-357B-4FB6-ADE2-74838EC5FF5B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72A3F62-EC41-4ACF-AD22-09153CB05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81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698286" y="1744026"/>
            <a:ext cx="6792845" cy="33879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ctrTitle" hasCustomPrompt="1"/>
          </p:nvPr>
        </p:nvSpPr>
        <p:spPr>
          <a:xfrm>
            <a:off x="6991066" y="1422613"/>
            <a:ext cx="4362734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Bahnschrif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/>
          </p:nvPr>
        </p:nvSpPr>
        <p:spPr>
          <a:xfrm>
            <a:off x="2209800" y="4420904"/>
            <a:ext cx="9144000" cy="1655762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8BB2372-2761-44A5-AED3-734D90A1B253}" type="datetime1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ángulo 10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2388997"/>
            <a:ext cx="1656008" cy="16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4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8481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1C8B-79E6-4FAB-AAA7-803997839D51}" type="datetime1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2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8319751" y="6113462"/>
            <a:ext cx="3872249" cy="744538"/>
            <a:chOff x="8319751" y="6113462"/>
            <a:chExt cx="3872249" cy="744538"/>
          </a:xfrm>
        </p:grpSpPr>
        <p:grpSp>
          <p:nvGrpSpPr>
            <p:cNvPr id="15" name="Grupo 14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19" name="Rectángulo 18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0" name="Imagen 1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6" name="Imagen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751" y="6170582"/>
              <a:ext cx="582709" cy="582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27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6663-3E4E-4BE2-B7C2-3A277D8C1141}" type="datetime1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67034" b="1"/>
          <a:stretch/>
        </p:blipFill>
        <p:spPr>
          <a:xfrm rot="16200000" flipH="1">
            <a:off x="-2851255" y="2903161"/>
            <a:ext cx="6792845" cy="11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4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51200" y="228600"/>
            <a:ext cx="85344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3251200" y="1600200"/>
            <a:ext cx="4165600" cy="4495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620000" y="1600200"/>
            <a:ext cx="4165600" cy="4495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203201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1BF86-2E76-45FF-8532-532B1EFBDD2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8731719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1854200" y="365125"/>
            <a:ext cx="9499600" cy="132556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 userDrawn="1">
            <p:ph idx="1"/>
          </p:nvPr>
        </p:nvSpPr>
        <p:spPr>
          <a:xfrm>
            <a:off x="2387722" y="1825625"/>
            <a:ext cx="8966078" cy="4016375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0C663D8-7129-46BF-8062-AF5F0D6B0C91}" type="datetime1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11353800" y="5659437"/>
            <a:ext cx="723900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2"/>
          <a:srcRect t="46385"/>
          <a:stretch/>
        </p:blipFill>
        <p:spPr>
          <a:xfrm rot="16200000" flipH="1">
            <a:off x="-2488200" y="2553357"/>
            <a:ext cx="6792845" cy="1816441"/>
          </a:xfrm>
          <a:prstGeom prst="rect">
            <a:avLst/>
          </a:prstGeom>
        </p:spPr>
      </p:pic>
      <p:grpSp>
        <p:nvGrpSpPr>
          <p:cNvPr id="8" name="Grupo 7"/>
          <p:cNvGrpSpPr/>
          <p:nvPr userDrawn="1"/>
        </p:nvGrpSpPr>
        <p:grpSpPr>
          <a:xfrm>
            <a:off x="8319751" y="6113462"/>
            <a:ext cx="3872249" cy="744538"/>
            <a:chOff x="8319751" y="6113462"/>
            <a:chExt cx="3872249" cy="744538"/>
          </a:xfrm>
        </p:grpSpPr>
        <p:grpSp>
          <p:nvGrpSpPr>
            <p:cNvPr id="14" name="Grupo 13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12" name="Rectángulo 11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5" name="Imagen 1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751" y="6170582"/>
              <a:ext cx="582709" cy="582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185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3215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321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387-BD91-404A-94B0-4B385FB9C007}" type="datetime1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 rotWithShape="1">
          <a:blip r:embed="rId2"/>
          <a:srcRect t="24318"/>
          <a:stretch/>
        </p:blipFill>
        <p:spPr>
          <a:xfrm rot="5400000">
            <a:off x="7513542" y="2170017"/>
            <a:ext cx="6792845" cy="2564071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16" name="Grupo 15"/>
          <p:cNvGrpSpPr/>
          <p:nvPr userDrawn="1"/>
        </p:nvGrpSpPr>
        <p:grpSpPr>
          <a:xfrm>
            <a:off x="2298342" y="307746"/>
            <a:ext cx="6393503" cy="1375003"/>
            <a:chOff x="2298342" y="307746"/>
            <a:chExt cx="6393503" cy="1375003"/>
          </a:xfrm>
        </p:grpSpPr>
        <p:sp>
          <p:nvSpPr>
            <p:cNvPr id="10" name="Rectángulo 9"/>
            <p:cNvSpPr/>
            <p:nvPr userDrawn="1"/>
          </p:nvSpPr>
          <p:spPr>
            <a:xfrm>
              <a:off x="2298342" y="307746"/>
              <a:ext cx="6393503" cy="13750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767" y="623965"/>
              <a:ext cx="5685249" cy="722394"/>
            </a:xfrm>
            <a:prstGeom prst="rect">
              <a:avLst/>
            </a:prstGeom>
          </p:spPr>
        </p:pic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7" y="29872"/>
            <a:ext cx="1908124" cy="19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3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BE62-F9C6-4A5A-BC68-93E95FD9505D}" type="datetime1">
              <a:rPr lang="es-MX" smtClean="0"/>
              <a:t>09/03/2018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26" name="Imagen 25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8319751" y="6113462"/>
            <a:ext cx="3872249" cy="744538"/>
            <a:chOff x="8319751" y="6113462"/>
            <a:chExt cx="3872249" cy="744538"/>
          </a:xfrm>
        </p:grpSpPr>
        <p:grpSp>
          <p:nvGrpSpPr>
            <p:cNvPr id="15" name="Grupo 14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17" name="Rectángulo 16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8" name="Imagen 17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6" name="Imagen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751" y="6170582"/>
              <a:ext cx="582709" cy="582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210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598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159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75-89B7-4F9D-A448-9546AA8105B1}" type="datetime1">
              <a:rPr lang="es-MX" smtClean="0"/>
              <a:t>09/03/2018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1530013" y="5664956"/>
            <a:ext cx="661987" cy="43758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7" name="Grupo 16"/>
          <p:cNvGrpSpPr/>
          <p:nvPr userDrawn="1"/>
        </p:nvGrpSpPr>
        <p:grpSpPr>
          <a:xfrm>
            <a:off x="8319751" y="6113462"/>
            <a:ext cx="3872249" cy="744538"/>
            <a:chOff x="8319751" y="6113462"/>
            <a:chExt cx="3872249" cy="744538"/>
          </a:xfrm>
        </p:grpSpPr>
        <p:grpSp>
          <p:nvGrpSpPr>
            <p:cNvPr id="18" name="Grupo 17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27" name="Rectángulo 26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8" name="Imagen 27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751" y="6170582"/>
              <a:ext cx="582709" cy="582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589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 flipV="1">
            <a:off x="-1702456" y="1713289"/>
            <a:ext cx="6792845" cy="33879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28" y="1669143"/>
            <a:ext cx="4371995" cy="249045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75C-BFB3-412A-AB80-C4D6AE6272F7}" type="datetime1">
              <a:rPr lang="es-MX" smtClean="0"/>
              <a:t>09/03/2018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sp>
        <p:nvSpPr>
          <p:cNvPr id="14" name="Marcador de fecha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BB2372-2761-44A5-AED3-734D90A1B253}" type="datetime1">
              <a:rPr lang="es-MX" smtClean="0"/>
              <a:pPr/>
              <a:t>09/03/2018</a:t>
            </a:fld>
            <a:endParaRPr lang="es-MX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2388997"/>
            <a:ext cx="1656008" cy="16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4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4C02-A620-45D8-940B-97B1E5288140}" type="datetime1">
              <a:rPr lang="es-MX" smtClean="0"/>
              <a:t>09/03/2018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3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60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A01E-58B7-4E95-B611-CCD75B026A5D}" type="datetime1">
              <a:rPr lang="es-MX" smtClean="0"/>
              <a:t>09/03/2018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0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5" name="Grupo 14"/>
          <p:cNvGrpSpPr/>
          <p:nvPr userDrawn="1"/>
        </p:nvGrpSpPr>
        <p:grpSpPr>
          <a:xfrm>
            <a:off x="8319751" y="6113462"/>
            <a:ext cx="3872249" cy="744538"/>
            <a:chOff x="8319751" y="6113462"/>
            <a:chExt cx="3872249" cy="744538"/>
          </a:xfrm>
        </p:grpSpPr>
        <p:grpSp>
          <p:nvGrpSpPr>
            <p:cNvPr id="16" name="Grupo 15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26" name="Rectángulo 25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7" name="Imagen 26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7" name="Imagen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751" y="6170582"/>
              <a:ext cx="582709" cy="582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29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7C9-DB44-44FD-9E1D-7A9C2507E50D}" type="datetime1">
              <a:rPr lang="es-MX" smtClean="0"/>
              <a:t>09/03/2018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8319751" y="6113462"/>
            <a:ext cx="3872249" cy="744538"/>
            <a:chOff x="8319751" y="6113462"/>
            <a:chExt cx="3872249" cy="744538"/>
          </a:xfrm>
        </p:grpSpPr>
        <p:grpSp>
          <p:nvGrpSpPr>
            <p:cNvPr id="16" name="Grupo 15"/>
            <p:cNvGrpSpPr/>
            <p:nvPr userDrawn="1"/>
          </p:nvGrpSpPr>
          <p:grpSpPr>
            <a:xfrm>
              <a:off x="8730040" y="6113462"/>
              <a:ext cx="3461960" cy="744538"/>
              <a:chOff x="4786231" y="2524636"/>
              <a:chExt cx="5957969" cy="1281336"/>
            </a:xfrm>
          </p:grpSpPr>
          <p:sp>
            <p:nvSpPr>
              <p:cNvPr id="19" name="Rectángulo 18"/>
              <p:cNvSpPr/>
              <p:nvPr userDrawn="1"/>
            </p:nvSpPr>
            <p:spPr>
              <a:xfrm>
                <a:off x="4786231" y="2524636"/>
                <a:ext cx="5957969" cy="12813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0" name="Imagen 1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964" y="2819314"/>
                <a:ext cx="5297962" cy="673184"/>
              </a:xfrm>
              <a:prstGeom prst="rect">
                <a:avLst/>
              </a:prstGeom>
            </p:spPr>
          </p:pic>
        </p:grpSp>
        <p:pic>
          <p:nvPicPr>
            <p:cNvPr id="17" name="Imagen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751" y="6170582"/>
              <a:ext cx="582709" cy="582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530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86C499C8-E619-40EE-A327-D03ADBE772E0}" type="datetime1">
              <a:rPr lang="es-MX" smtClean="0"/>
              <a:t>09/03/2018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5F17F3B2-7F3B-4706-85D1-F846B986ED5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1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u="sng" dirty="0" smtClean="0"/>
              <a:t>DESARROLLO</a:t>
            </a:r>
            <a:br>
              <a:rPr lang="es-CO" u="sng" dirty="0" smtClean="0"/>
            </a:br>
            <a:r>
              <a:rPr lang="es-CO" dirty="0"/>
              <a:t>DE</a:t>
            </a:r>
            <a:r>
              <a:rPr lang="es-CO" u="sng" dirty="0" smtClean="0"/>
              <a:t/>
            </a:r>
            <a:br>
              <a:rPr lang="es-CO" u="sng" dirty="0" smtClean="0"/>
            </a:br>
            <a:r>
              <a:rPr lang="es-CO" u="sng" dirty="0" smtClean="0"/>
              <a:t>APLICACIONES</a:t>
            </a:r>
            <a:br>
              <a:rPr lang="es-CO" u="sng" dirty="0" smtClean="0"/>
            </a:br>
            <a:r>
              <a:rPr lang="es-CO" u="sng" dirty="0" smtClean="0"/>
              <a:t>III</a:t>
            </a:r>
            <a:endParaRPr lang="es-CO" sz="4400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Introducción a la API de Google </a:t>
            </a:r>
            <a:r>
              <a:rPr lang="es-CO" dirty="0" err="1" smtClean="0"/>
              <a:t>Maps</a:t>
            </a:r>
            <a:r>
              <a:rPr lang="es-CO" dirty="0" smtClean="0"/>
              <a:t> v3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59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Marcador de contenido 2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836" y="1336675"/>
            <a:ext cx="5553364" cy="535124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 Hola Mundo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2396836" y="1301804"/>
            <a:ext cx="3699164" cy="21267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2371725" y="2276476"/>
            <a:ext cx="3876675" cy="54292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2371725" y="3238498"/>
            <a:ext cx="5578475" cy="16668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2396836" y="6113131"/>
            <a:ext cx="5083175" cy="2159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2867024" y="4054473"/>
            <a:ext cx="4841876" cy="89852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>
            <a:off x="2867024" y="4995042"/>
            <a:ext cx="4244976" cy="4024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8337261" y="5512967"/>
            <a:ext cx="369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Ejercicio 0: </a:t>
            </a:r>
            <a:r>
              <a:rPr lang="es-MX" sz="1100" dirty="0" smtClean="0"/>
              <a:t>Codificar el siguiente ejemplo y guardar en una carpeta llamada </a:t>
            </a:r>
            <a:r>
              <a:rPr lang="es-MX" sz="1100" b="1" dirty="0" smtClean="0"/>
              <a:t>mapa</a:t>
            </a:r>
            <a:r>
              <a:rPr lang="es-MX" sz="1100" dirty="0" smtClean="0"/>
              <a:t> en su repositorio con el nombre de archivo: </a:t>
            </a:r>
            <a:r>
              <a:rPr lang="es-MX" sz="1100" b="1" dirty="0" smtClean="0"/>
              <a:t>mapa_0.html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41304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Opciones del mapa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1041400" y="3987800"/>
            <a:ext cx="10312400" cy="1930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b="1" i="1" dirty="0"/>
              <a:t>center</a:t>
            </a:r>
            <a:r>
              <a:rPr lang="es-MX" i="1" dirty="0"/>
              <a:t>: </a:t>
            </a:r>
            <a:r>
              <a:rPr lang="es-MX" i="1" dirty="0" smtClean="0"/>
              <a:t>  </a:t>
            </a:r>
            <a:r>
              <a:rPr lang="es-MX" dirty="0" smtClean="0"/>
              <a:t>El </a:t>
            </a:r>
            <a:r>
              <a:rPr lang="es-MX" dirty="0"/>
              <a:t>punto central de nuestro mapa, es decir, lo primero que veremos cuando se cargue. 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	    Debemos </a:t>
            </a:r>
            <a:r>
              <a:rPr lang="es-MX" dirty="0"/>
              <a:t>crear un objeto </a:t>
            </a:r>
            <a:r>
              <a:rPr lang="es-MX" i="1" dirty="0" err="1"/>
              <a:t>LatLng</a:t>
            </a:r>
            <a:r>
              <a:rPr lang="es-MX" dirty="0"/>
              <a:t> para especificar las coordenadas del punto.</a:t>
            </a:r>
          </a:p>
          <a:p>
            <a:pPr marL="0" indent="0">
              <a:buNone/>
            </a:pPr>
            <a:r>
              <a:rPr lang="es-MX" b="1" i="1" dirty="0"/>
              <a:t>zoom</a:t>
            </a:r>
            <a:r>
              <a:rPr lang="es-MX" dirty="0"/>
              <a:t>: </a:t>
            </a:r>
            <a:r>
              <a:rPr lang="es-MX" dirty="0" smtClean="0"/>
              <a:t>La </a:t>
            </a:r>
            <a:r>
              <a:rPr lang="es-MX" dirty="0"/>
              <a:t>distancia de la cámara a la superficie del mapa.</a:t>
            </a:r>
          </a:p>
          <a:p>
            <a:pPr marL="0" indent="0">
              <a:buNone/>
            </a:pPr>
            <a:r>
              <a:rPr lang="es-MX" b="1" i="1" dirty="0" err="1"/>
              <a:t>mapTypeId</a:t>
            </a:r>
            <a:r>
              <a:rPr lang="es-MX" dirty="0"/>
              <a:t>: Tipo de mapa que se debe cargar. Dentro de esta categoría tenemos varias opciones:</a:t>
            </a:r>
          </a:p>
          <a:p>
            <a:pPr lvl="2"/>
            <a:r>
              <a:rPr lang="es-MX" i="1" dirty="0" smtClean="0"/>
              <a:t>ROADMAP</a:t>
            </a:r>
            <a:r>
              <a:rPr lang="es-MX" i="1" dirty="0"/>
              <a:t>: C</a:t>
            </a:r>
            <a:r>
              <a:rPr lang="es-MX" dirty="0"/>
              <a:t>arga el típico mapa con las calles.</a:t>
            </a:r>
          </a:p>
          <a:p>
            <a:pPr lvl="2"/>
            <a:r>
              <a:rPr lang="es-MX" i="1" dirty="0"/>
              <a:t>SATELLITE</a:t>
            </a:r>
            <a:r>
              <a:rPr lang="es-MX" dirty="0"/>
              <a:t>: Muestra el mapa con  imágenes tomadas desde satélite (se vería como el Google </a:t>
            </a:r>
            <a:r>
              <a:rPr lang="es-MX" dirty="0" err="1"/>
              <a:t>Earth</a:t>
            </a:r>
            <a:r>
              <a:rPr lang="es-MX" dirty="0"/>
              <a:t>).</a:t>
            </a:r>
          </a:p>
          <a:p>
            <a:pPr lvl="2"/>
            <a:r>
              <a:rPr lang="es-MX" i="1" dirty="0"/>
              <a:t>TERRAIN</a:t>
            </a:r>
            <a:r>
              <a:rPr lang="es-MX" dirty="0"/>
              <a:t>: Muestra características del físicas como elevación del terreno y vegetación.</a:t>
            </a:r>
          </a:p>
          <a:p>
            <a:pPr lvl="2"/>
            <a:r>
              <a:rPr lang="es-MX" i="1" dirty="0"/>
              <a:t>HYBRID</a:t>
            </a:r>
            <a:r>
              <a:rPr lang="es-MX" dirty="0"/>
              <a:t>: Carga las calles principales sobre imágenes de satélite.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7" name="Marcador de contenido 1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337" t="51649" r="627" b="24071"/>
          <a:stretch/>
        </p:blipFill>
        <p:spPr>
          <a:xfrm>
            <a:off x="1422400" y="2184400"/>
            <a:ext cx="9968482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Opción alternativa para cargar mapa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891" y="1479535"/>
            <a:ext cx="6572626" cy="4564324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5232400" y="5576455"/>
            <a:ext cx="12700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262746" y="3247736"/>
            <a:ext cx="13335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297517" y="5443695"/>
            <a:ext cx="369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Ejercicio 1: </a:t>
            </a:r>
            <a:r>
              <a:rPr lang="es-MX" sz="1100" dirty="0" smtClean="0"/>
              <a:t>Codificar el siguiente ejemplo y guardar en una carpeta llamada </a:t>
            </a:r>
            <a:r>
              <a:rPr lang="es-MX" sz="1100" b="1" dirty="0" smtClean="0"/>
              <a:t>mapa</a:t>
            </a:r>
            <a:r>
              <a:rPr lang="es-MX" sz="1100" dirty="0" smtClean="0"/>
              <a:t> en su repositorio con el nombre de archivo: </a:t>
            </a:r>
            <a:r>
              <a:rPr lang="es-MX" sz="1100" b="1" dirty="0" smtClean="0"/>
              <a:t>mapa_1.html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23865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Marcadores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7722" y="1825625"/>
            <a:ext cx="8267578" cy="4016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Los marcadores identifican una ubicación en un mapa. los marcadores llevan una imagen estándar. 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En </a:t>
            </a:r>
            <a:r>
              <a:rPr lang="es-MX" dirty="0"/>
              <a:t>estos pueden mostrarse imágenes personalizadas. En este caso, generalmente reciben la denominación de “iconos”. 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Los </a:t>
            </a:r>
            <a:r>
              <a:rPr lang="es-MX" dirty="0"/>
              <a:t>marcadores y los iconos son objetos del tipo </a:t>
            </a:r>
            <a:r>
              <a:rPr lang="es-MX" dirty="0" err="1"/>
              <a:t>Marker</a:t>
            </a:r>
            <a:r>
              <a:rPr lang="es-MX" dirty="0"/>
              <a:t>. Puedes configurar un icono personalizado dentro del constructor del marcador, o bien llamando al método </a:t>
            </a:r>
            <a:r>
              <a:rPr lang="es-MX" dirty="0" err="1"/>
              <a:t>setIcon</a:t>
            </a:r>
            <a:r>
              <a:rPr lang="es-MX" dirty="0"/>
              <a:t>() en el marcador. 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52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marcador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constructor </a:t>
            </a:r>
            <a:r>
              <a:rPr lang="es-MX" b="1" dirty="0" err="1"/>
              <a:t>google.maps.Marker</a:t>
            </a:r>
            <a:r>
              <a:rPr lang="es-MX" dirty="0"/>
              <a:t> toma un único literal de objeto </a:t>
            </a:r>
            <a:r>
              <a:rPr lang="es-MX" dirty="0" err="1"/>
              <a:t>Marker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, que especifica las propiedades iniciales del marcador</a:t>
            </a:r>
            <a:r>
              <a:rPr lang="es-MX" dirty="0" smtClean="0"/>
              <a:t>:</a:t>
            </a:r>
          </a:p>
          <a:p>
            <a:r>
              <a:rPr lang="es-MX" b="1" dirty="0" smtClean="0"/>
              <a:t>position</a:t>
            </a:r>
            <a:r>
              <a:rPr lang="es-MX" dirty="0" smtClean="0"/>
              <a:t> </a:t>
            </a:r>
            <a:r>
              <a:rPr lang="es-MX" dirty="0"/>
              <a:t>(obligatorio) especifica un objeto </a:t>
            </a:r>
            <a:r>
              <a:rPr lang="es-MX" dirty="0" err="1"/>
              <a:t>LatLng</a:t>
            </a:r>
            <a:r>
              <a:rPr lang="es-MX" dirty="0"/>
              <a:t> que identifica la ubicación inicial del marcador. </a:t>
            </a:r>
          </a:p>
          <a:p>
            <a:r>
              <a:rPr lang="es-MX" b="1" dirty="0" err="1"/>
              <a:t>map</a:t>
            </a:r>
            <a:r>
              <a:rPr lang="es-MX" dirty="0"/>
              <a:t> (opcional) especifica el </a:t>
            </a:r>
            <a:r>
              <a:rPr lang="es-MX" dirty="0" err="1"/>
              <a:t>Map</a:t>
            </a:r>
            <a:r>
              <a:rPr lang="es-MX" dirty="0"/>
              <a:t> en el cual debe ubicarse el marcador. </a:t>
            </a:r>
            <a:r>
              <a:rPr lang="es-MX" dirty="0" smtClean="0"/>
              <a:t>Si no se especifica se puede agregar </a:t>
            </a:r>
            <a:r>
              <a:rPr lang="es-MX" dirty="0"/>
              <a:t>el marcador posteriormente llamando al método </a:t>
            </a:r>
            <a:r>
              <a:rPr lang="es-MX" dirty="0" err="1"/>
              <a:t>setMap</a:t>
            </a:r>
            <a:r>
              <a:rPr lang="es-MX" dirty="0"/>
              <a:t>() de este.</a:t>
            </a:r>
          </a:p>
        </p:txBody>
      </p:sp>
    </p:spTree>
    <p:extLst>
      <p:ext uri="{BB962C8B-B14F-4D97-AF65-F5344CB8AC3E}">
        <p14:creationId xmlns:p14="http://schemas.microsoft.com/office/powerpoint/2010/main" val="12838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marcador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El constructor </a:t>
            </a:r>
            <a:r>
              <a:rPr lang="es-MX" b="1" dirty="0" err="1"/>
              <a:t>google.maps.Marker</a:t>
            </a:r>
            <a:r>
              <a:rPr lang="es-MX" dirty="0"/>
              <a:t> toma un único literal de objeto </a:t>
            </a:r>
            <a:r>
              <a:rPr lang="es-MX" dirty="0" err="1"/>
              <a:t>Marker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, que especifica las propiedades iniciales del marcador</a:t>
            </a:r>
            <a:r>
              <a:rPr lang="es-MX" dirty="0" smtClean="0"/>
              <a:t>:</a:t>
            </a:r>
          </a:p>
          <a:p>
            <a:r>
              <a:rPr lang="es-MX" b="1" dirty="0" smtClean="0"/>
              <a:t>position</a:t>
            </a:r>
            <a:r>
              <a:rPr lang="es-MX" dirty="0" smtClean="0"/>
              <a:t> </a:t>
            </a:r>
            <a:r>
              <a:rPr lang="es-MX" dirty="0"/>
              <a:t>(obligatorio) especifica un objeto </a:t>
            </a:r>
            <a:r>
              <a:rPr lang="es-MX" dirty="0" err="1"/>
              <a:t>LatLng</a:t>
            </a:r>
            <a:r>
              <a:rPr lang="es-MX" dirty="0"/>
              <a:t> que identifica la ubicación inicial del marcador. </a:t>
            </a:r>
          </a:p>
          <a:p>
            <a:r>
              <a:rPr lang="es-MX" b="1" dirty="0" err="1"/>
              <a:t>map</a:t>
            </a:r>
            <a:r>
              <a:rPr lang="es-MX" dirty="0"/>
              <a:t> (opcional) especifica el </a:t>
            </a:r>
            <a:r>
              <a:rPr lang="es-MX" dirty="0" err="1"/>
              <a:t>Map</a:t>
            </a:r>
            <a:r>
              <a:rPr lang="es-MX" dirty="0"/>
              <a:t> en el cual debe ubicarse el marcador. </a:t>
            </a:r>
            <a:r>
              <a:rPr lang="es-MX" dirty="0" smtClean="0"/>
              <a:t>Si no se especifica se puede agregar </a:t>
            </a:r>
            <a:r>
              <a:rPr lang="es-MX" dirty="0"/>
              <a:t>el marcador posteriormente llamando al método </a:t>
            </a:r>
            <a:r>
              <a:rPr lang="es-MX" dirty="0" err="1"/>
              <a:t>setMap</a:t>
            </a:r>
            <a:r>
              <a:rPr lang="es-MX" dirty="0"/>
              <a:t>() de </a:t>
            </a:r>
            <a:r>
              <a:rPr lang="es-MX" dirty="0" smtClean="0"/>
              <a:t>este.</a:t>
            </a:r>
          </a:p>
          <a:p>
            <a:r>
              <a:rPr lang="es-MX" b="1" dirty="0" err="1" smtClean="0"/>
              <a:t>title</a:t>
            </a:r>
            <a:r>
              <a:rPr lang="es-MX" dirty="0" smtClean="0"/>
              <a:t> especifica la información que se mostrará.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27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marcador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587501"/>
            <a:ext cx="8262317" cy="322002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37261" y="5512967"/>
            <a:ext cx="369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Ejercicio 2: </a:t>
            </a:r>
            <a:r>
              <a:rPr lang="es-MX" sz="1100" dirty="0" smtClean="0"/>
              <a:t>Codificar el siguiente ejemplo y guardar en una carpeta llamada </a:t>
            </a:r>
            <a:r>
              <a:rPr lang="es-MX" sz="1100" b="1" dirty="0" smtClean="0"/>
              <a:t>mapa</a:t>
            </a:r>
            <a:r>
              <a:rPr lang="es-MX" sz="1100" dirty="0" smtClean="0"/>
              <a:t> en su repositorio con el nombre de archivo: </a:t>
            </a:r>
            <a:r>
              <a:rPr lang="es-MX" sz="1100" b="1" dirty="0" smtClean="0"/>
              <a:t>mapa_2.html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15202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Eliminar un marcador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Para eliminar un marcador del mapa, llama al método </a:t>
            </a:r>
            <a:r>
              <a:rPr lang="es-MX" dirty="0" err="1"/>
              <a:t>setMap</a:t>
            </a:r>
            <a:r>
              <a:rPr lang="es-MX" dirty="0"/>
              <a:t>() y pasa </a:t>
            </a:r>
            <a:r>
              <a:rPr lang="es-MX" dirty="0" err="1"/>
              <a:t>null</a:t>
            </a:r>
            <a:r>
              <a:rPr lang="es-MX" dirty="0"/>
              <a:t> como argumento</a:t>
            </a:r>
            <a:r>
              <a:rPr lang="es-MX" dirty="0" smtClean="0"/>
              <a:t>.</a:t>
            </a: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err="1" smtClean="0"/>
              <a:t>marker.setMap</a:t>
            </a:r>
            <a:r>
              <a:rPr lang="es-MX" dirty="0" smtClean="0"/>
              <a:t>(</a:t>
            </a:r>
            <a:r>
              <a:rPr lang="es-MX" dirty="0" err="1" smtClean="0"/>
              <a:t>null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>Ten en cuenta que con el método anterior no se elimina el marcador. Simplemente se retira del mapa. Si en realidad deseas eliminar el marcador, debes hacerlo desde el mapa y luego fijar el valor del propio marcador en </a:t>
            </a:r>
            <a:r>
              <a:rPr lang="es-MX" dirty="0" err="1"/>
              <a:t>null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31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Eliminar un marcador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690688"/>
            <a:ext cx="5505450" cy="3962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575" y="4087091"/>
            <a:ext cx="4340389" cy="2082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37261" y="5512967"/>
            <a:ext cx="369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Ejercicio 3: </a:t>
            </a:r>
            <a:r>
              <a:rPr lang="es-MX" sz="1100" dirty="0" smtClean="0"/>
              <a:t>Codificar el siguiente ejemplo y guardar en una carpeta llamada </a:t>
            </a:r>
            <a:r>
              <a:rPr lang="es-MX" sz="1100" b="1" dirty="0" smtClean="0"/>
              <a:t>mapa</a:t>
            </a:r>
            <a:r>
              <a:rPr lang="es-MX" sz="1100" dirty="0" smtClean="0"/>
              <a:t> en su repositorio con el nombre de archivo: </a:t>
            </a:r>
            <a:r>
              <a:rPr lang="es-MX" sz="1100" b="1" dirty="0" smtClean="0"/>
              <a:t>mapa_3.html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19812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Google </a:t>
            </a:r>
            <a:r>
              <a:rPr lang="es-MX" dirty="0" err="1" smtClean="0"/>
              <a:t>Maps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API de Google </a:t>
            </a:r>
            <a:r>
              <a:rPr lang="es-MX" dirty="0" err="1"/>
              <a:t>Maps</a:t>
            </a:r>
            <a:r>
              <a:rPr lang="es-MX" dirty="0"/>
              <a:t> te permite incrustar Google </a:t>
            </a:r>
            <a:r>
              <a:rPr lang="es-MX" dirty="0" err="1"/>
              <a:t>Maps</a:t>
            </a:r>
            <a:r>
              <a:rPr lang="es-MX" dirty="0"/>
              <a:t> en tus propias páginas web mediante JavaScript. </a:t>
            </a:r>
          </a:p>
          <a:p>
            <a:r>
              <a:rPr lang="es-MX" dirty="0" smtClean="0"/>
              <a:t>El </a:t>
            </a:r>
            <a:r>
              <a:rPr lang="es-MX" dirty="0"/>
              <a:t>API proporciona: </a:t>
            </a:r>
          </a:p>
          <a:p>
            <a:pPr lvl="1"/>
            <a:r>
              <a:rPr lang="es-MX" dirty="0" smtClean="0"/>
              <a:t>Utilidades </a:t>
            </a:r>
            <a:r>
              <a:rPr lang="es-MX" dirty="0"/>
              <a:t>para manipular los mapas </a:t>
            </a:r>
          </a:p>
          <a:p>
            <a:pPr lvl="1"/>
            <a:r>
              <a:rPr lang="es-MX" dirty="0" smtClean="0"/>
              <a:t>Añadir </a:t>
            </a:r>
            <a:r>
              <a:rPr lang="es-MX" dirty="0"/>
              <a:t>contenido al mapa mediante diversos servicios </a:t>
            </a:r>
          </a:p>
          <a:p>
            <a:r>
              <a:rPr lang="es-MX" dirty="0" smtClean="0"/>
              <a:t>Crear </a:t>
            </a:r>
            <a:r>
              <a:rPr lang="es-MX" dirty="0"/>
              <a:t>potentes aplicaciones para mapas en tu sitio web. </a:t>
            </a:r>
          </a:p>
          <a:p>
            <a:r>
              <a:rPr lang="es-MX" dirty="0" smtClean="0"/>
              <a:t>Servicio </a:t>
            </a:r>
            <a:r>
              <a:rPr lang="es-MX" dirty="0"/>
              <a:t>gratuito disponible para cualquier sitio web que sea gratuito para los usuarios.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37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Api Key </a:t>
            </a:r>
            <a:r>
              <a:rPr lang="es-MX" dirty="0" err="1" smtClean="0"/>
              <a:t>Console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necesario (teóricamente) el uso de una clave</a:t>
            </a:r>
          </a:p>
          <a:p>
            <a:r>
              <a:rPr lang="es-MX" dirty="0" smtClean="0"/>
              <a:t>La </a:t>
            </a:r>
            <a:r>
              <a:rPr lang="es-MX" dirty="0"/>
              <a:t>clave está ligada a un dominio y un directorio.</a:t>
            </a:r>
          </a:p>
          <a:p>
            <a:r>
              <a:rPr lang="es-MX" dirty="0" smtClean="0"/>
              <a:t>La </a:t>
            </a:r>
            <a:r>
              <a:rPr lang="es-MX" dirty="0"/>
              <a:t>clave se recibe a través de un cuenta en Google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Accede a la </a:t>
            </a:r>
            <a:r>
              <a:rPr lang="es-MX" dirty="0"/>
              <a:t>siguiente dirección:</a:t>
            </a:r>
            <a:br>
              <a:rPr lang="es-MX" dirty="0"/>
            </a:br>
            <a:r>
              <a:rPr lang="es-MX" dirty="0"/>
              <a:t>https://console.developers.google.com/apis/dashboard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60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proyecto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Selecciona en crear proyecto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2829045"/>
            <a:ext cx="5157787" cy="737802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Para cuentas institucionales</a:t>
            </a:r>
            <a:endParaRPr lang="es-MX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16218" y="2505075"/>
            <a:ext cx="3895151" cy="31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proyecto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Selecciona en crear proyecto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2829045"/>
            <a:ext cx="5157787" cy="737802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Para cuentas institucionales</a:t>
            </a:r>
            <a:endParaRPr lang="es-MX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16218" y="2505075"/>
            <a:ext cx="3895151" cy="3159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218" y="2829045"/>
            <a:ext cx="4063455" cy="4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proyecto</a:t>
            </a:r>
            <a:endParaRPr lang="es-MX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2225780"/>
            <a:ext cx="8966200" cy="32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proyecto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2310680"/>
            <a:ext cx="8966200" cy="304626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387600" y="4475018"/>
            <a:ext cx="8966200" cy="3325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2428875"/>
            <a:ext cx="48863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9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un proyecto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00" y="2072014"/>
            <a:ext cx="8966200" cy="4478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25" y="2901227"/>
            <a:ext cx="3875775" cy="31622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0" y="2901227"/>
            <a:ext cx="4201693" cy="34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Integración de la Key de Google </a:t>
            </a:r>
            <a:r>
              <a:rPr lang="es-MX" dirty="0" err="1" smtClean="0"/>
              <a:t>Maps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312" y="1690688"/>
            <a:ext cx="7077075" cy="176212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677025" y="2381250"/>
            <a:ext cx="828675" cy="2190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8101805" y="2381250"/>
            <a:ext cx="975520" cy="21907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2246312" y="3667125"/>
            <a:ext cx="8250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El mapa de google versión 3 trabaja con el estándar XHTML 5 - DOCTYPE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El </a:t>
            </a:r>
            <a:r>
              <a:rPr lang="es-MX" dirty="0"/>
              <a:t>parámetro </a:t>
            </a:r>
            <a:r>
              <a:rPr lang="es-MX" b="1" dirty="0"/>
              <a:t>sensor</a:t>
            </a:r>
            <a:r>
              <a:rPr lang="es-MX" dirty="0"/>
              <a:t> de la </a:t>
            </a:r>
            <a:r>
              <a:rPr lang="es-MX" dirty="0" err="1"/>
              <a:t>url</a:t>
            </a:r>
            <a:r>
              <a:rPr lang="es-MX" dirty="0"/>
              <a:t> indica si la aplicación utiliza herramientas de geolocalización</a:t>
            </a:r>
            <a:r>
              <a:rPr lang="es-MX" dirty="0" smtClean="0"/>
              <a:t>. Estos valores pueden ser TRUE o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 </a:t>
            </a:r>
            <a:r>
              <a:rPr lang="es-MX" dirty="0"/>
              <a:t>el parámetro </a:t>
            </a:r>
            <a:r>
              <a:rPr lang="es-MX" b="1" dirty="0" err="1"/>
              <a:t>key</a:t>
            </a:r>
            <a:r>
              <a:rPr lang="es-MX" dirty="0"/>
              <a:t> deberemos copiar la </a:t>
            </a:r>
            <a:r>
              <a:rPr lang="es-MX" dirty="0" smtClean="0"/>
              <a:t>llave que hemos generado en la consola de aplicaciones de google.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2638425" y="1754982"/>
            <a:ext cx="1190625" cy="2166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3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5185</TotalTime>
  <Words>507</Words>
  <Application>Microsoft Office PowerPoint</Application>
  <PresentationFormat>Panorámica</PresentationFormat>
  <Paragraphs>61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Bahnschrift</vt:lpstr>
      <vt:lpstr>Calibri</vt:lpstr>
      <vt:lpstr>Tema de Office</vt:lpstr>
      <vt:lpstr>DESARROLLO DE APLICACIONES III</vt:lpstr>
      <vt:lpstr>¿Qué es Google Maps?</vt:lpstr>
      <vt:lpstr>Api Key Console</vt:lpstr>
      <vt:lpstr>Crear un proyecto</vt:lpstr>
      <vt:lpstr>Crear un proyecto</vt:lpstr>
      <vt:lpstr>Crear un proyecto</vt:lpstr>
      <vt:lpstr>Crear un proyecto</vt:lpstr>
      <vt:lpstr>Crear un proyecto</vt:lpstr>
      <vt:lpstr>Integración de la Key de Google Maps</vt:lpstr>
      <vt:lpstr>Primer Hola Mundo</vt:lpstr>
      <vt:lpstr>Opciones del mapa</vt:lpstr>
      <vt:lpstr>Opción alternativa para cargar mapa</vt:lpstr>
      <vt:lpstr>Marcadores</vt:lpstr>
      <vt:lpstr>Crear un marcador</vt:lpstr>
      <vt:lpstr>Crear un marcador</vt:lpstr>
      <vt:lpstr>Crear un marcador</vt:lpstr>
      <vt:lpstr>Eliminar un marcador</vt:lpstr>
      <vt:lpstr>Eliminar un marcador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Cristóbal Villegas Alonzo</dc:creator>
  <cp:lastModifiedBy>Julián Cristóbal Villegas Alonzo</cp:lastModifiedBy>
  <cp:revision>221</cp:revision>
  <cp:lastPrinted>2018-01-19T13:53:27Z</cp:lastPrinted>
  <dcterms:created xsi:type="dcterms:W3CDTF">2018-01-18T19:28:46Z</dcterms:created>
  <dcterms:modified xsi:type="dcterms:W3CDTF">2018-03-09T12:39:23Z</dcterms:modified>
</cp:coreProperties>
</file>