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391" r:id="rId4"/>
    <p:sldId id="258" r:id="rId5"/>
    <p:sldId id="393" r:id="rId6"/>
    <p:sldId id="394" r:id="rId7"/>
    <p:sldId id="395" r:id="rId8"/>
    <p:sldId id="392" r:id="rId9"/>
    <p:sldId id="396" r:id="rId10"/>
    <p:sldId id="397" r:id="rId11"/>
    <p:sldId id="398" r:id="rId12"/>
    <p:sldId id="399" r:id="rId13"/>
    <p:sldId id="401" r:id="rId14"/>
    <p:sldId id="400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415" r:id="rId29"/>
    <p:sldId id="417" r:id="rId30"/>
    <p:sldId id="416" r:id="rId31"/>
    <p:sldId id="418" r:id="rId32"/>
    <p:sldId id="419" r:id="rId33"/>
    <p:sldId id="420" r:id="rId34"/>
    <p:sldId id="421" r:id="rId35"/>
    <p:sldId id="422" r:id="rId36"/>
    <p:sldId id="424" r:id="rId37"/>
    <p:sldId id="423" r:id="rId38"/>
  </p:sldIdLst>
  <p:sldSz cx="12192000" cy="6858000"/>
  <p:notesSz cx="7315200" cy="96012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6E28"/>
    <a:srgbClr val="01848C"/>
    <a:srgbClr val="E3AE24"/>
    <a:srgbClr val="61ABB1"/>
    <a:srgbClr val="61ACAF"/>
    <a:srgbClr val="E16F25"/>
    <a:srgbClr val="E5AD22"/>
    <a:srgbClr val="F2D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82" d="100"/>
          <a:sy n="82" d="100"/>
        </p:scale>
        <p:origin x="300" y="-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DC82A51-097F-4864-A4F6-46FECE056A0F}" type="datetimeFigureOut">
              <a:rPr lang="es-MX" smtClean="0"/>
              <a:t>23/03/2018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814C703-BE40-4BDF-A65D-587F03599A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13842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63B3BB3-357B-4FB6-ADE2-74838EC5FF5B}" type="datetimeFigureOut">
              <a:rPr lang="es-MX" smtClean="0"/>
              <a:t>23/03/2018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72A3F62-EC41-4ACF-AD22-09153CB053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78130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62825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6960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3812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2579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87410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23939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5935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4765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22223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9491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1209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63987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jpe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5400000">
            <a:off x="3916704" y="1672625"/>
            <a:ext cx="6872134" cy="3526887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6992489" y="1667483"/>
            <a:ext cx="6872134" cy="352688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53"/>
          <a:stretch/>
        </p:blipFill>
        <p:spPr>
          <a:xfrm>
            <a:off x="6349" y="8993"/>
            <a:ext cx="3174723" cy="6858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1698286" y="1744026"/>
            <a:ext cx="6792845" cy="33879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 userDrawn="1">
            <p:ph type="ctrTitle" hasCustomPrompt="1"/>
          </p:nvPr>
        </p:nvSpPr>
        <p:spPr>
          <a:xfrm>
            <a:off x="6991066" y="1422613"/>
            <a:ext cx="4362734" cy="2387600"/>
          </a:xfrm>
        </p:spPr>
        <p:txBody>
          <a:bodyPr anchor="ctr">
            <a:normAutofit/>
          </a:bodyPr>
          <a:lstStyle>
            <a:lvl1pPr algn="ctr">
              <a:defRPr sz="4000">
                <a:latin typeface="Bahnschrift" panose="020B0502040204020203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 userDrawn="1">
            <p:ph type="subTitle" idx="1"/>
          </p:nvPr>
        </p:nvSpPr>
        <p:spPr>
          <a:xfrm>
            <a:off x="2209800" y="4420904"/>
            <a:ext cx="9144000" cy="1655762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2400">
                <a:latin typeface="Bahnschrif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Haga clic para editar el estilo de subtítulo del patrón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78BB2372-2761-44A5-AED3-734D90A1B253}" type="datetime1">
              <a:rPr lang="es-MX" smtClean="0"/>
              <a:t>23/03/2018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Rectángulo 10"/>
          <p:cNvSpPr/>
          <p:nvPr userDrawn="1"/>
        </p:nvSpPr>
        <p:spPr>
          <a:xfrm>
            <a:off x="491320" y="274705"/>
            <a:ext cx="5745708" cy="9808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E26E28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" y="446428"/>
            <a:ext cx="5297962" cy="673185"/>
          </a:xfrm>
          <a:prstGeom prst="rect">
            <a:avLst/>
          </a:prstGeom>
        </p:spPr>
      </p:pic>
      <p:grpSp>
        <p:nvGrpSpPr>
          <p:cNvPr id="16" name="Grupo 15"/>
          <p:cNvGrpSpPr/>
          <p:nvPr userDrawn="1"/>
        </p:nvGrpSpPr>
        <p:grpSpPr>
          <a:xfrm>
            <a:off x="652462" y="3109369"/>
            <a:ext cx="1720963" cy="863498"/>
            <a:chOff x="4675909" y="1302146"/>
            <a:chExt cx="4293713" cy="2154382"/>
          </a:xfrm>
        </p:grpSpPr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5240" y="1302146"/>
              <a:ext cx="2154382" cy="2154382"/>
            </a:xfrm>
            <a:prstGeom prst="rect">
              <a:avLst/>
            </a:prstGeom>
          </p:spPr>
        </p:pic>
        <p:grpSp>
          <p:nvGrpSpPr>
            <p:cNvPr id="18" name="Grupo 17"/>
            <p:cNvGrpSpPr/>
            <p:nvPr/>
          </p:nvGrpSpPr>
          <p:grpSpPr>
            <a:xfrm>
              <a:off x="4675909" y="1302146"/>
              <a:ext cx="2139333" cy="2148234"/>
              <a:chOff x="2536576" y="1280765"/>
              <a:chExt cx="2139333" cy="2148234"/>
            </a:xfrm>
          </p:grpSpPr>
          <p:sp>
            <p:nvSpPr>
              <p:cNvPr id="20" name="Rectángulo 19"/>
              <p:cNvSpPr/>
              <p:nvPr/>
            </p:nvSpPr>
            <p:spPr>
              <a:xfrm>
                <a:off x="2536576" y="1280765"/>
                <a:ext cx="2139333" cy="21482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1" name="Imagen 2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3113" y="1486568"/>
                <a:ext cx="1172674" cy="1268947"/>
              </a:xfrm>
              <a:prstGeom prst="rect">
                <a:avLst/>
              </a:prstGeom>
            </p:spPr>
          </p:pic>
        </p:grpSp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2404" y="1587022"/>
              <a:ext cx="1491165" cy="1577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3248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-1689713" y="1671368"/>
            <a:ext cx="6872134" cy="35268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8481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1C8B-79E6-4FAB-AAA7-803997839D51}" type="datetime1">
              <a:rPr lang="es-MX" smtClean="0"/>
              <a:t>23/03/2018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2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415486" y="5748337"/>
            <a:ext cx="707571" cy="365125"/>
          </a:xfrm>
        </p:spPr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grpSp>
        <p:nvGrpSpPr>
          <p:cNvPr id="34" name="Grupo 33"/>
          <p:cNvGrpSpPr/>
          <p:nvPr userDrawn="1"/>
        </p:nvGrpSpPr>
        <p:grpSpPr>
          <a:xfrm>
            <a:off x="8730040" y="6113462"/>
            <a:ext cx="3461960" cy="744538"/>
            <a:chOff x="4786231" y="2524636"/>
            <a:chExt cx="5957969" cy="1281336"/>
          </a:xfrm>
        </p:grpSpPr>
        <p:sp>
          <p:nvSpPr>
            <p:cNvPr id="36" name="Rectángulo 35"/>
            <p:cNvSpPr/>
            <p:nvPr userDrawn="1"/>
          </p:nvSpPr>
          <p:spPr>
            <a:xfrm>
              <a:off x="4786231" y="2524636"/>
              <a:ext cx="5957969" cy="128133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37" name="Imagen 3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2964" y="2819314"/>
              <a:ext cx="5297962" cy="673184"/>
            </a:xfrm>
            <a:prstGeom prst="rect">
              <a:avLst/>
            </a:prstGeom>
          </p:spPr>
        </p:pic>
      </p:grpSp>
      <p:pic>
        <p:nvPicPr>
          <p:cNvPr id="17" name="Imagen 16"/>
          <p:cNvPicPr>
            <a:picLocks noChangeAspect="1"/>
          </p:cNvPicPr>
          <p:nvPr userDrawn="1"/>
        </p:nvPicPr>
        <p:blipFill rotWithShape="1">
          <a:blip r:embed="rId2"/>
          <a:srcRect t="71337"/>
          <a:stretch/>
        </p:blipFill>
        <p:spPr>
          <a:xfrm rot="16200000" flipH="1">
            <a:off x="-2910886" y="2976048"/>
            <a:ext cx="6792845" cy="971062"/>
          </a:xfrm>
          <a:prstGeom prst="rect">
            <a:avLst/>
          </a:prstGeom>
        </p:spPr>
      </p:pic>
      <p:grpSp>
        <p:nvGrpSpPr>
          <p:cNvPr id="14" name="Grupo 13"/>
          <p:cNvGrpSpPr/>
          <p:nvPr userDrawn="1"/>
        </p:nvGrpSpPr>
        <p:grpSpPr>
          <a:xfrm>
            <a:off x="101344" y="6311900"/>
            <a:ext cx="897073" cy="450109"/>
            <a:chOff x="4675909" y="1302146"/>
            <a:chExt cx="4293713" cy="2154382"/>
          </a:xfrm>
        </p:grpSpPr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5240" y="1302146"/>
              <a:ext cx="2154382" cy="2154382"/>
            </a:xfrm>
            <a:prstGeom prst="rect">
              <a:avLst/>
            </a:prstGeom>
          </p:spPr>
        </p:pic>
        <p:grpSp>
          <p:nvGrpSpPr>
            <p:cNvPr id="16" name="Grupo 15"/>
            <p:cNvGrpSpPr/>
            <p:nvPr/>
          </p:nvGrpSpPr>
          <p:grpSpPr>
            <a:xfrm>
              <a:off x="4675909" y="1302146"/>
              <a:ext cx="2139333" cy="2148234"/>
              <a:chOff x="2536576" y="1280765"/>
              <a:chExt cx="2139333" cy="2148234"/>
            </a:xfrm>
          </p:grpSpPr>
          <p:sp>
            <p:nvSpPr>
              <p:cNvPr id="20" name="Rectángulo 19"/>
              <p:cNvSpPr/>
              <p:nvPr/>
            </p:nvSpPr>
            <p:spPr>
              <a:xfrm>
                <a:off x="2536576" y="1280765"/>
                <a:ext cx="2139333" cy="21482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1" name="Imagen 2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3113" y="1486568"/>
                <a:ext cx="1172674" cy="1268947"/>
              </a:xfrm>
              <a:prstGeom prst="rect">
                <a:avLst/>
              </a:prstGeom>
            </p:spPr>
          </p:pic>
        </p:grpSp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2404" y="1587022"/>
              <a:ext cx="1491165" cy="1577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0279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-1689713" y="1671368"/>
            <a:ext cx="6872134" cy="3526887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6663-3E4E-4BE2-B7C2-3A277D8C1141}" type="datetime1">
              <a:rPr lang="es-MX" smtClean="0"/>
              <a:t>23/03/2018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 userDrawn="1"/>
        </p:nvPicPr>
        <p:blipFill rotWithShape="1">
          <a:blip r:embed="rId2"/>
          <a:srcRect t="67034" b="1"/>
          <a:stretch/>
        </p:blipFill>
        <p:spPr>
          <a:xfrm rot="16200000" flipH="1">
            <a:off x="-2851255" y="2903161"/>
            <a:ext cx="6792845" cy="111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41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-1565766" y="1671369"/>
            <a:ext cx="6872134" cy="3526887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-1702456" y="1701201"/>
            <a:ext cx="6792845" cy="33879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51200" y="228600"/>
            <a:ext cx="8534400" cy="12192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3251200" y="1600200"/>
            <a:ext cx="4165600" cy="4495800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7620000" y="1600200"/>
            <a:ext cx="4165600" cy="4495800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203201" y="6248400"/>
            <a:ext cx="2535767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9245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831BF86-2E76-45FF-8532-532B1EFBDD20}" type="slidenum">
              <a:rPr lang="es-ES" altLang="es-MX"/>
              <a:pPr/>
              <a:t>‹Nº›</a:t>
            </a:fld>
            <a:endParaRPr lang="es-ES" altLang="es-MX"/>
          </a:p>
        </p:txBody>
      </p:sp>
      <p:grpSp>
        <p:nvGrpSpPr>
          <p:cNvPr id="15" name="Grupo 14"/>
          <p:cNvGrpSpPr/>
          <p:nvPr userDrawn="1"/>
        </p:nvGrpSpPr>
        <p:grpSpPr>
          <a:xfrm>
            <a:off x="101344" y="6311900"/>
            <a:ext cx="897073" cy="450109"/>
            <a:chOff x="4675909" y="1302146"/>
            <a:chExt cx="4293713" cy="2154382"/>
          </a:xfrm>
        </p:grpSpPr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5240" y="1302146"/>
              <a:ext cx="2154382" cy="2154382"/>
            </a:xfrm>
            <a:prstGeom prst="rect">
              <a:avLst/>
            </a:prstGeom>
          </p:spPr>
        </p:pic>
        <p:grpSp>
          <p:nvGrpSpPr>
            <p:cNvPr id="17" name="Grupo 16"/>
            <p:cNvGrpSpPr/>
            <p:nvPr/>
          </p:nvGrpSpPr>
          <p:grpSpPr>
            <a:xfrm>
              <a:off x="4675909" y="1302146"/>
              <a:ext cx="2139333" cy="2148234"/>
              <a:chOff x="2536576" y="1280765"/>
              <a:chExt cx="2139333" cy="2148234"/>
            </a:xfrm>
          </p:grpSpPr>
          <p:sp>
            <p:nvSpPr>
              <p:cNvPr id="19" name="Rectángulo 18"/>
              <p:cNvSpPr/>
              <p:nvPr/>
            </p:nvSpPr>
            <p:spPr>
              <a:xfrm>
                <a:off x="2536576" y="1280765"/>
                <a:ext cx="2139333" cy="21482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0" name="Imagen 1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3113" y="1486568"/>
                <a:ext cx="1172674" cy="1268947"/>
              </a:xfrm>
              <a:prstGeom prst="rect">
                <a:avLst/>
              </a:prstGeom>
            </p:spPr>
          </p:pic>
        </p:grpSp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2404" y="1587022"/>
              <a:ext cx="1491165" cy="1577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73171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-1689713" y="1671368"/>
            <a:ext cx="6872134" cy="35268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 userDrawn="1">
            <p:ph type="title"/>
          </p:nvPr>
        </p:nvSpPr>
        <p:spPr>
          <a:xfrm>
            <a:off x="1854200" y="365125"/>
            <a:ext cx="9499600" cy="1325563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 userDrawn="1">
            <p:ph idx="1"/>
          </p:nvPr>
        </p:nvSpPr>
        <p:spPr>
          <a:xfrm>
            <a:off x="2387722" y="1825625"/>
            <a:ext cx="8966078" cy="4016375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20C663D8-7129-46BF-8062-AF5F0D6B0C91}" type="datetime1">
              <a:rPr lang="es-MX" smtClean="0"/>
              <a:t>23/03/2018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 userDrawn="1">
            <p:ph type="sldNum" sz="quarter" idx="12"/>
          </p:nvPr>
        </p:nvSpPr>
        <p:spPr>
          <a:xfrm>
            <a:off x="11353800" y="5659437"/>
            <a:ext cx="723900" cy="365125"/>
          </a:xfrm>
        </p:spPr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pic>
        <p:nvPicPr>
          <p:cNvPr id="16" name="Imagen 15"/>
          <p:cNvPicPr>
            <a:picLocks noChangeAspect="1"/>
          </p:cNvPicPr>
          <p:nvPr userDrawn="1"/>
        </p:nvPicPr>
        <p:blipFill rotWithShape="1">
          <a:blip r:embed="rId2"/>
          <a:srcRect t="46385"/>
          <a:stretch/>
        </p:blipFill>
        <p:spPr>
          <a:xfrm rot="16200000" flipH="1">
            <a:off x="-2488200" y="2553357"/>
            <a:ext cx="6792845" cy="1816441"/>
          </a:xfrm>
          <a:prstGeom prst="rect">
            <a:avLst/>
          </a:prstGeom>
        </p:spPr>
      </p:pic>
      <p:grpSp>
        <p:nvGrpSpPr>
          <p:cNvPr id="14" name="Grupo 13"/>
          <p:cNvGrpSpPr/>
          <p:nvPr userDrawn="1"/>
        </p:nvGrpSpPr>
        <p:grpSpPr>
          <a:xfrm>
            <a:off x="8730040" y="6113462"/>
            <a:ext cx="3461960" cy="744538"/>
            <a:chOff x="4786231" y="2524636"/>
            <a:chExt cx="5957969" cy="1281336"/>
          </a:xfrm>
        </p:grpSpPr>
        <p:sp>
          <p:nvSpPr>
            <p:cNvPr id="12" name="Rectángulo 11"/>
            <p:cNvSpPr/>
            <p:nvPr userDrawn="1"/>
          </p:nvSpPr>
          <p:spPr>
            <a:xfrm>
              <a:off x="4786231" y="2524636"/>
              <a:ext cx="5957969" cy="128133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" name="Imagen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2964" y="2819314"/>
              <a:ext cx="5297962" cy="673184"/>
            </a:xfrm>
            <a:prstGeom prst="rect">
              <a:avLst/>
            </a:prstGeom>
          </p:spPr>
        </p:pic>
      </p:grpSp>
      <p:grpSp>
        <p:nvGrpSpPr>
          <p:cNvPr id="15" name="Grupo 14"/>
          <p:cNvGrpSpPr/>
          <p:nvPr userDrawn="1"/>
        </p:nvGrpSpPr>
        <p:grpSpPr>
          <a:xfrm>
            <a:off x="101344" y="6311900"/>
            <a:ext cx="897073" cy="450109"/>
            <a:chOff x="4675909" y="1302146"/>
            <a:chExt cx="4293713" cy="2154382"/>
          </a:xfrm>
        </p:grpSpPr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5240" y="1302146"/>
              <a:ext cx="2154382" cy="2154382"/>
            </a:xfrm>
            <a:prstGeom prst="rect">
              <a:avLst/>
            </a:prstGeom>
          </p:spPr>
        </p:pic>
        <p:grpSp>
          <p:nvGrpSpPr>
            <p:cNvPr id="19" name="Grupo 18"/>
            <p:cNvGrpSpPr/>
            <p:nvPr/>
          </p:nvGrpSpPr>
          <p:grpSpPr>
            <a:xfrm>
              <a:off x="4675909" y="1302146"/>
              <a:ext cx="2139333" cy="2148234"/>
              <a:chOff x="2536576" y="1280765"/>
              <a:chExt cx="2139333" cy="2148234"/>
            </a:xfrm>
          </p:grpSpPr>
          <p:sp>
            <p:nvSpPr>
              <p:cNvPr id="21" name="Rectángulo 20"/>
              <p:cNvSpPr/>
              <p:nvPr/>
            </p:nvSpPr>
            <p:spPr>
              <a:xfrm>
                <a:off x="2536576" y="1280765"/>
                <a:ext cx="2139333" cy="21482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2" name="Imagen 2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3113" y="1486568"/>
                <a:ext cx="1172674" cy="1268947"/>
              </a:xfrm>
              <a:prstGeom prst="rect">
                <a:avLst/>
              </a:prstGeom>
            </p:spPr>
          </p:pic>
        </p:grpSp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2404" y="1587022"/>
              <a:ext cx="1491165" cy="1577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1858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5400000">
            <a:off x="3916704" y="1672625"/>
            <a:ext cx="6872134" cy="3526887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6992489" y="1667483"/>
            <a:ext cx="6872134" cy="35268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3215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3215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6387-BD91-404A-94B0-4B385FB9C007}" type="datetime1">
              <a:rPr lang="es-MX" smtClean="0"/>
              <a:t>23/03/2018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9" name="Imagen 18"/>
          <p:cNvPicPr>
            <a:picLocks noChangeAspect="1"/>
          </p:cNvPicPr>
          <p:nvPr userDrawn="1"/>
        </p:nvPicPr>
        <p:blipFill rotWithShape="1">
          <a:blip r:embed="rId2"/>
          <a:srcRect t="24318"/>
          <a:stretch/>
        </p:blipFill>
        <p:spPr>
          <a:xfrm rot="5400000">
            <a:off x="7513542" y="2170017"/>
            <a:ext cx="6792845" cy="2564071"/>
          </a:xfrm>
          <a:prstGeom prst="rect">
            <a:avLst/>
          </a:prstGeo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grpSp>
        <p:nvGrpSpPr>
          <p:cNvPr id="16" name="Grupo 15"/>
          <p:cNvGrpSpPr/>
          <p:nvPr userDrawn="1"/>
        </p:nvGrpSpPr>
        <p:grpSpPr>
          <a:xfrm>
            <a:off x="3154064" y="294201"/>
            <a:ext cx="6393503" cy="1375003"/>
            <a:chOff x="2298342" y="307746"/>
            <a:chExt cx="6393503" cy="1375003"/>
          </a:xfrm>
        </p:grpSpPr>
        <p:sp>
          <p:nvSpPr>
            <p:cNvPr id="10" name="Rectángulo 9"/>
            <p:cNvSpPr/>
            <p:nvPr userDrawn="1"/>
          </p:nvSpPr>
          <p:spPr>
            <a:xfrm>
              <a:off x="2298342" y="307746"/>
              <a:ext cx="6393503" cy="13750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1" name="Imagen 10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6767" y="623965"/>
              <a:ext cx="5685249" cy="722394"/>
            </a:xfrm>
            <a:prstGeom prst="rect">
              <a:avLst/>
            </a:prstGeom>
          </p:spPr>
        </p:pic>
      </p:grpSp>
      <p:grpSp>
        <p:nvGrpSpPr>
          <p:cNvPr id="14" name="Grupo 13"/>
          <p:cNvGrpSpPr/>
          <p:nvPr userDrawn="1"/>
        </p:nvGrpSpPr>
        <p:grpSpPr>
          <a:xfrm>
            <a:off x="405263" y="294201"/>
            <a:ext cx="2740399" cy="1375003"/>
            <a:chOff x="4675909" y="1302146"/>
            <a:chExt cx="4293713" cy="2154382"/>
          </a:xfrm>
        </p:grpSpPr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5240" y="1302146"/>
              <a:ext cx="2154382" cy="2154382"/>
            </a:xfrm>
            <a:prstGeom prst="rect">
              <a:avLst/>
            </a:prstGeom>
          </p:spPr>
        </p:pic>
        <p:grpSp>
          <p:nvGrpSpPr>
            <p:cNvPr id="21" name="Grupo 20"/>
            <p:cNvGrpSpPr/>
            <p:nvPr/>
          </p:nvGrpSpPr>
          <p:grpSpPr>
            <a:xfrm>
              <a:off x="4675909" y="1302146"/>
              <a:ext cx="2139333" cy="2148234"/>
              <a:chOff x="2536576" y="1280765"/>
              <a:chExt cx="2139333" cy="2148234"/>
            </a:xfrm>
          </p:grpSpPr>
          <p:sp>
            <p:nvSpPr>
              <p:cNvPr id="23" name="Rectángulo 22"/>
              <p:cNvSpPr/>
              <p:nvPr/>
            </p:nvSpPr>
            <p:spPr>
              <a:xfrm>
                <a:off x="2536576" y="1280765"/>
                <a:ext cx="2139333" cy="21482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4" name="Imagen 2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3113" y="1486568"/>
                <a:ext cx="1172674" cy="1268947"/>
              </a:xfrm>
              <a:prstGeom prst="rect">
                <a:avLst/>
              </a:prstGeom>
            </p:spPr>
          </p:pic>
        </p:grpSp>
        <p:pic>
          <p:nvPicPr>
            <p:cNvPr id="22" name="Imagen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2404" y="1587022"/>
              <a:ext cx="1491165" cy="1577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1932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2203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2203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BE62-F9C6-4A5A-BC68-93E95FD9505D}" type="datetime1">
              <a:rPr lang="es-MX" smtClean="0"/>
              <a:t>23/03/2018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415486" y="5748337"/>
            <a:ext cx="707571" cy="365125"/>
          </a:xfrm>
        </p:spPr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grpSp>
        <p:nvGrpSpPr>
          <p:cNvPr id="21" name="Grupo 20"/>
          <p:cNvGrpSpPr/>
          <p:nvPr userDrawn="1"/>
        </p:nvGrpSpPr>
        <p:grpSpPr>
          <a:xfrm>
            <a:off x="8730040" y="6113462"/>
            <a:ext cx="3461960" cy="744538"/>
            <a:chOff x="4786231" y="2524636"/>
            <a:chExt cx="5957969" cy="1281336"/>
          </a:xfrm>
        </p:grpSpPr>
        <p:sp>
          <p:nvSpPr>
            <p:cNvPr id="23" name="Rectángulo 22"/>
            <p:cNvSpPr/>
            <p:nvPr userDrawn="1"/>
          </p:nvSpPr>
          <p:spPr>
            <a:xfrm>
              <a:off x="4786231" y="2524636"/>
              <a:ext cx="5957969" cy="128133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4" name="Imagen 2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2964" y="2819314"/>
              <a:ext cx="5297962" cy="673184"/>
            </a:xfrm>
            <a:prstGeom prst="rect">
              <a:avLst/>
            </a:prstGeom>
          </p:spPr>
        </p:pic>
      </p:grpSp>
      <p:pic>
        <p:nvPicPr>
          <p:cNvPr id="26" name="Imagen 25"/>
          <p:cNvPicPr>
            <a:picLocks noChangeAspect="1"/>
          </p:cNvPicPr>
          <p:nvPr userDrawn="1"/>
        </p:nvPicPr>
        <p:blipFill rotWithShape="1">
          <a:blip r:embed="rId3"/>
          <a:srcRect t="71337"/>
          <a:stretch/>
        </p:blipFill>
        <p:spPr>
          <a:xfrm rot="16200000" flipH="1">
            <a:off x="-2910886" y="2976048"/>
            <a:ext cx="6792845" cy="971062"/>
          </a:xfrm>
          <a:prstGeom prst="rect">
            <a:avLst/>
          </a:prstGeom>
        </p:spPr>
      </p:pic>
      <p:grpSp>
        <p:nvGrpSpPr>
          <p:cNvPr id="14" name="Grupo 13"/>
          <p:cNvGrpSpPr/>
          <p:nvPr userDrawn="1"/>
        </p:nvGrpSpPr>
        <p:grpSpPr>
          <a:xfrm>
            <a:off x="101344" y="6311900"/>
            <a:ext cx="897073" cy="450109"/>
            <a:chOff x="4675909" y="1302146"/>
            <a:chExt cx="4293713" cy="2154382"/>
          </a:xfrm>
        </p:grpSpPr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5240" y="1302146"/>
              <a:ext cx="2154382" cy="2154382"/>
            </a:xfrm>
            <a:prstGeom prst="rect">
              <a:avLst/>
            </a:prstGeom>
          </p:spPr>
        </p:pic>
        <p:grpSp>
          <p:nvGrpSpPr>
            <p:cNvPr id="16" name="Grupo 15"/>
            <p:cNvGrpSpPr/>
            <p:nvPr/>
          </p:nvGrpSpPr>
          <p:grpSpPr>
            <a:xfrm>
              <a:off x="4675909" y="1302146"/>
              <a:ext cx="2139333" cy="2148234"/>
              <a:chOff x="2536576" y="1280765"/>
              <a:chExt cx="2139333" cy="2148234"/>
            </a:xfrm>
          </p:grpSpPr>
          <p:sp>
            <p:nvSpPr>
              <p:cNvPr id="18" name="Rectángulo 17"/>
              <p:cNvSpPr/>
              <p:nvPr/>
            </p:nvSpPr>
            <p:spPr>
              <a:xfrm>
                <a:off x="2536576" y="1280765"/>
                <a:ext cx="2139333" cy="21482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9" name="Imagen 1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3113" y="1486568"/>
                <a:ext cx="1172674" cy="1268947"/>
              </a:xfrm>
              <a:prstGeom prst="rect">
                <a:avLst/>
              </a:prstGeom>
            </p:spPr>
          </p:pic>
        </p:grpSp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2404" y="1587022"/>
              <a:ext cx="1491165" cy="1577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2104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-1689713" y="1671368"/>
            <a:ext cx="6872134" cy="35268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15988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15988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A375-89B7-4F9D-A448-9546AA8105B1}" type="datetime1">
              <a:rPr lang="es-MX" smtClean="0"/>
              <a:t>23/03/2018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11530013" y="5664956"/>
            <a:ext cx="661987" cy="437585"/>
          </a:xfrm>
        </p:spPr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 dirty="0"/>
          </a:p>
        </p:txBody>
      </p:sp>
      <p:grpSp>
        <p:nvGrpSpPr>
          <p:cNvPr id="23" name="Grupo 22"/>
          <p:cNvGrpSpPr/>
          <p:nvPr userDrawn="1"/>
        </p:nvGrpSpPr>
        <p:grpSpPr>
          <a:xfrm>
            <a:off x="8730040" y="6113462"/>
            <a:ext cx="3461960" cy="744538"/>
            <a:chOff x="4786231" y="2524636"/>
            <a:chExt cx="5957969" cy="1281336"/>
          </a:xfrm>
        </p:grpSpPr>
        <p:sp>
          <p:nvSpPr>
            <p:cNvPr id="25" name="Rectángulo 24"/>
            <p:cNvSpPr/>
            <p:nvPr userDrawn="1"/>
          </p:nvSpPr>
          <p:spPr>
            <a:xfrm>
              <a:off x="4786231" y="2524636"/>
              <a:ext cx="5957969" cy="128133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6" name="Imagen 2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2964" y="2819314"/>
              <a:ext cx="5297962" cy="673184"/>
            </a:xfrm>
            <a:prstGeom prst="rect">
              <a:avLst/>
            </a:prstGeom>
          </p:spPr>
        </p:pic>
      </p:grpSp>
      <p:pic>
        <p:nvPicPr>
          <p:cNvPr id="20" name="Imagen 19"/>
          <p:cNvPicPr>
            <a:picLocks noChangeAspect="1"/>
          </p:cNvPicPr>
          <p:nvPr userDrawn="1"/>
        </p:nvPicPr>
        <p:blipFill rotWithShape="1">
          <a:blip r:embed="rId2"/>
          <a:srcRect t="71337"/>
          <a:stretch/>
        </p:blipFill>
        <p:spPr>
          <a:xfrm rot="16200000" flipH="1">
            <a:off x="-2910886" y="2976048"/>
            <a:ext cx="6792845" cy="971062"/>
          </a:xfrm>
          <a:prstGeom prst="rect">
            <a:avLst/>
          </a:prstGeom>
        </p:spPr>
      </p:pic>
      <p:grpSp>
        <p:nvGrpSpPr>
          <p:cNvPr id="17" name="Grupo 16"/>
          <p:cNvGrpSpPr/>
          <p:nvPr userDrawn="1"/>
        </p:nvGrpSpPr>
        <p:grpSpPr>
          <a:xfrm>
            <a:off x="101344" y="6311900"/>
            <a:ext cx="897073" cy="450109"/>
            <a:chOff x="4675909" y="1302146"/>
            <a:chExt cx="4293713" cy="2154382"/>
          </a:xfrm>
        </p:grpSpPr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5240" y="1302146"/>
              <a:ext cx="2154382" cy="2154382"/>
            </a:xfrm>
            <a:prstGeom prst="rect">
              <a:avLst/>
            </a:prstGeom>
          </p:spPr>
        </p:pic>
        <p:grpSp>
          <p:nvGrpSpPr>
            <p:cNvPr id="19" name="Grupo 18"/>
            <p:cNvGrpSpPr/>
            <p:nvPr/>
          </p:nvGrpSpPr>
          <p:grpSpPr>
            <a:xfrm>
              <a:off x="4675909" y="1302146"/>
              <a:ext cx="2139333" cy="2148234"/>
              <a:chOff x="2536576" y="1280765"/>
              <a:chExt cx="2139333" cy="2148234"/>
            </a:xfrm>
          </p:grpSpPr>
          <p:sp>
            <p:nvSpPr>
              <p:cNvPr id="28" name="Rectángulo 27"/>
              <p:cNvSpPr/>
              <p:nvPr/>
            </p:nvSpPr>
            <p:spPr>
              <a:xfrm>
                <a:off x="2536576" y="1280765"/>
                <a:ext cx="2139333" cy="21482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9" name="Imagen 2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3113" y="1486568"/>
                <a:ext cx="1172674" cy="1268947"/>
              </a:xfrm>
              <a:prstGeom prst="rect">
                <a:avLst/>
              </a:prstGeom>
            </p:spPr>
          </p:pic>
        </p:grpSp>
        <p:pic>
          <p:nvPicPr>
            <p:cNvPr id="27" name="Imagen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2404" y="1587022"/>
              <a:ext cx="1491165" cy="1577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2589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53"/>
          <a:stretch/>
        </p:blipFill>
        <p:spPr>
          <a:xfrm>
            <a:off x="6349" y="8993"/>
            <a:ext cx="3174723" cy="68580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6200000" flipV="1">
            <a:off x="-1702456" y="1713289"/>
            <a:ext cx="6792845" cy="338793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 rot="5400000">
            <a:off x="3916704" y="1672625"/>
            <a:ext cx="6872134" cy="352688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 rot="16200000" flipV="1">
            <a:off x="6992489" y="1667483"/>
            <a:ext cx="6872134" cy="35268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6228" y="1669143"/>
            <a:ext cx="4371995" cy="2490453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175C-BFB3-412A-AB80-C4D6AE6272F7}" type="datetime1">
              <a:rPr lang="es-MX" smtClean="0"/>
              <a:t>23/03/2018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Rectángulo 7"/>
          <p:cNvSpPr/>
          <p:nvPr userDrawn="1"/>
        </p:nvSpPr>
        <p:spPr>
          <a:xfrm>
            <a:off x="491320" y="274705"/>
            <a:ext cx="5745708" cy="980890"/>
          </a:xfrm>
          <a:prstGeom prst="rect">
            <a:avLst/>
          </a:prstGeom>
          <a:solidFill>
            <a:schemeClr val="bg2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E26E28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" y="446428"/>
            <a:ext cx="5297962" cy="673185"/>
          </a:xfrm>
          <a:prstGeom prst="rect">
            <a:avLst/>
          </a:prstGeom>
        </p:spPr>
      </p:pic>
      <p:sp>
        <p:nvSpPr>
          <p:cNvPr id="14" name="Marcador de fecha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BB2372-2761-44A5-AED3-734D90A1B253}" type="datetime1">
              <a:rPr lang="es-MX" smtClean="0"/>
              <a:pPr/>
              <a:t>23/03/2018</a:t>
            </a:fld>
            <a:endParaRPr lang="es-MX"/>
          </a:p>
        </p:txBody>
      </p:sp>
      <p:pic>
        <p:nvPicPr>
          <p:cNvPr id="15" name="Picture 2" descr="https://www.extremetech.com/wp-content/uploads/2017/07/485120-learn-to-code-640x360.jp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65" t="8573" r="9506" b="24572"/>
          <a:stretch/>
        </p:blipFill>
        <p:spPr bwMode="auto">
          <a:xfrm>
            <a:off x="781050" y="2794907"/>
            <a:ext cx="1337301" cy="125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346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-1689713" y="1671368"/>
            <a:ext cx="6872134" cy="3526887"/>
          </a:xfrm>
          <a:prstGeom prst="rect">
            <a:avLst/>
          </a:prstGeom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4C02-A620-45D8-940B-97B1E5288140}" type="datetime1">
              <a:rPr lang="es-MX" smtClean="0"/>
              <a:t>23/03/2018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 rotWithShape="1">
          <a:blip r:embed="rId2"/>
          <a:srcRect t="71337"/>
          <a:stretch/>
        </p:blipFill>
        <p:spPr>
          <a:xfrm rot="16200000" flipH="1">
            <a:off x="-2910886" y="2976048"/>
            <a:ext cx="6792845" cy="971062"/>
          </a:xfrm>
          <a:prstGeom prst="rect">
            <a:avLst/>
          </a:prstGeom>
        </p:spPr>
      </p:pic>
      <p:grpSp>
        <p:nvGrpSpPr>
          <p:cNvPr id="7" name="Grupo 6"/>
          <p:cNvGrpSpPr/>
          <p:nvPr userDrawn="1"/>
        </p:nvGrpSpPr>
        <p:grpSpPr>
          <a:xfrm>
            <a:off x="101344" y="6311900"/>
            <a:ext cx="897073" cy="450109"/>
            <a:chOff x="4675909" y="1302146"/>
            <a:chExt cx="4293713" cy="2154382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5240" y="1302146"/>
              <a:ext cx="2154382" cy="2154382"/>
            </a:xfrm>
            <a:prstGeom prst="rect">
              <a:avLst/>
            </a:prstGeom>
          </p:spPr>
        </p:pic>
        <p:grpSp>
          <p:nvGrpSpPr>
            <p:cNvPr id="9" name="Grupo 8"/>
            <p:cNvGrpSpPr/>
            <p:nvPr/>
          </p:nvGrpSpPr>
          <p:grpSpPr>
            <a:xfrm>
              <a:off x="4675909" y="1302146"/>
              <a:ext cx="2139333" cy="2148234"/>
              <a:chOff x="2536576" y="1280765"/>
              <a:chExt cx="2139333" cy="2148234"/>
            </a:xfrm>
          </p:grpSpPr>
          <p:sp>
            <p:nvSpPr>
              <p:cNvPr id="11" name="Rectángulo 10"/>
              <p:cNvSpPr/>
              <p:nvPr/>
            </p:nvSpPr>
            <p:spPr>
              <a:xfrm>
                <a:off x="2536576" y="1280765"/>
                <a:ext cx="2139333" cy="21482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3113" y="1486568"/>
                <a:ext cx="1172674" cy="1268947"/>
              </a:xfrm>
              <a:prstGeom prst="rect">
                <a:avLst/>
              </a:prstGeom>
            </p:spPr>
          </p:pic>
        </p:grpSp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2404" y="1587022"/>
              <a:ext cx="1491165" cy="1577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7538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-1689713" y="1671368"/>
            <a:ext cx="6872134" cy="35268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7609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A01E-58B7-4E95-B611-CCD75B026A5D}" type="datetime1">
              <a:rPr lang="es-MX" smtClean="0"/>
              <a:t>23/03/2018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0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415486" y="5748337"/>
            <a:ext cx="707571" cy="365125"/>
          </a:xfrm>
        </p:spPr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grpSp>
        <p:nvGrpSpPr>
          <p:cNvPr id="22" name="Grupo 21"/>
          <p:cNvGrpSpPr/>
          <p:nvPr userDrawn="1"/>
        </p:nvGrpSpPr>
        <p:grpSpPr>
          <a:xfrm>
            <a:off x="8730040" y="6113462"/>
            <a:ext cx="3461960" cy="744538"/>
            <a:chOff x="4786231" y="2524636"/>
            <a:chExt cx="5957969" cy="1281336"/>
          </a:xfrm>
        </p:grpSpPr>
        <p:sp>
          <p:nvSpPr>
            <p:cNvPr id="24" name="Rectángulo 23"/>
            <p:cNvSpPr/>
            <p:nvPr userDrawn="1"/>
          </p:nvSpPr>
          <p:spPr>
            <a:xfrm>
              <a:off x="4786231" y="2524636"/>
              <a:ext cx="5957969" cy="128133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5" name="Imagen 2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2964" y="2819314"/>
              <a:ext cx="5297962" cy="673184"/>
            </a:xfrm>
            <a:prstGeom prst="rect">
              <a:avLst/>
            </a:prstGeom>
          </p:spPr>
        </p:pic>
      </p:grpSp>
      <p:pic>
        <p:nvPicPr>
          <p:cNvPr id="18" name="Imagen 17"/>
          <p:cNvPicPr>
            <a:picLocks noChangeAspect="1"/>
          </p:cNvPicPr>
          <p:nvPr userDrawn="1"/>
        </p:nvPicPr>
        <p:blipFill rotWithShape="1">
          <a:blip r:embed="rId2"/>
          <a:srcRect t="71337"/>
          <a:stretch/>
        </p:blipFill>
        <p:spPr>
          <a:xfrm rot="16200000" flipH="1">
            <a:off x="-2910886" y="2976048"/>
            <a:ext cx="6792845" cy="971062"/>
          </a:xfrm>
          <a:prstGeom prst="rect">
            <a:avLst/>
          </a:prstGeom>
        </p:spPr>
      </p:pic>
      <p:grpSp>
        <p:nvGrpSpPr>
          <p:cNvPr id="15" name="Grupo 14"/>
          <p:cNvGrpSpPr/>
          <p:nvPr userDrawn="1"/>
        </p:nvGrpSpPr>
        <p:grpSpPr>
          <a:xfrm>
            <a:off x="101344" y="6311900"/>
            <a:ext cx="897073" cy="450109"/>
            <a:chOff x="4675909" y="1302146"/>
            <a:chExt cx="4293713" cy="2154382"/>
          </a:xfrm>
        </p:grpSpPr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5240" y="1302146"/>
              <a:ext cx="2154382" cy="2154382"/>
            </a:xfrm>
            <a:prstGeom prst="rect">
              <a:avLst/>
            </a:prstGeom>
          </p:spPr>
        </p:pic>
        <p:grpSp>
          <p:nvGrpSpPr>
            <p:cNvPr id="17" name="Grupo 16"/>
            <p:cNvGrpSpPr/>
            <p:nvPr/>
          </p:nvGrpSpPr>
          <p:grpSpPr>
            <a:xfrm>
              <a:off x="4675909" y="1302146"/>
              <a:ext cx="2139333" cy="2148234"/>
              <a:chOff x="2536576" y="1280765"/>
              <a:chExt cx="2139333" cy="2148234"/>
            </a:xfrm>
          </p:grpSpPr>
          <p:sp>
            <p:nvSpPr>
              <p:cNvPr id="27" name="Rectángulo 26"/>
              <p:cNvSpPr/>
              <p:nvPr/>
            </p:nvSpPr>
            <p:spPr>
              <a:xfrm>
                <a:off x="2536576" y="1280765"/>
                <a:ext cx="2139333" cy="21482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8" name="Imagen 2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3113" y="1486568"/>
                <a:ext cx="1172674" cy="1268947"/>
              </a:xfrm>
              <a:prstGeom prst="rect">
                <a:avLst/>
              </a:prstGeom>
            </p:spPr>
          </p:pic>
        </p:grpSp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2404" y="1587022"/>
              <a:ext cx="1491165" cy="1577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0299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87C9-DB44-44FD-9E1D-7A9C2507E50D}" type="datetime1">
              <a:rPr lang="es-MX" smtClean="0"/>
              <a:t>23/03/2018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5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415486" y="5748337"/>
            <a:ext cx="707571" cy="365125"/>
          </a:xfrm>
        </p:spPr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grpSp>
        <p:nvGrpSpPr>
          <p:cNvPr id="22" name="Grupo 21"/>
          <p:cNvGrpSpPr/>
          <p:nvPr userDrawn="1"/>
        </p:nvGrpSpPr>
        <p:grpSpPr>
          <a:xfrm>
            <a:off x="8730040" y="6113462"/>
            <a:ext cx="3461960" cy="744538"/>
            <a:chOff x="4786231" y="2524636"/>
            <a:chExt cx="5957969" cy="1281336"/>
          </a:xfrm>
        </p:grpSpPr>
        <p:sp>
          <p:nvSpPr>
            <p:cNvPr id="24" name="Rectángulo 23"/>
            <p:cNvSpPr/>
            <p:nvPr userDrawn="1"/>
          </p:nvSpPr>
          <p:spPr>
            <a:xfrm>
              <a:off x="4786231" y="2524636"/>
              <a:ext cx="5957969" cy="128133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5" name="Imagen 2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2964" y="2819314"/>
              <a:ext cx="5297962" cy="673184"/>
            </a:xfrm>
            <a:prstGeom prst="rect">
              <a:avLst/>
            </a:prstGeom>
          </p:spPr>
        </p:pic>
      </p:grpSp>
      <p:pic>
        <p:nvPicPr>
          <p:cNvPr id="18" name="Imagen 17"/>
          <p:cNvPicPr>
            <a:picLocks noChangeAspect="1"/>
          </p:cNvPicPr>
          <p:nvPr userDrawn="1"/>
        </p:nvPicPr>
        <p:blipFill rotWithShape="1">
          <a:blip r:embed="rId3"/>
          <a:srcRect t="71337"/>
          <a:stretch/>
        </p:blipFill>
        <p:spPr>
          <a:xfrm rot="16200000" flipH="1">
            <a:off x="-2910886" y="2976048"/>
            <a:ext cx="6792845" cy="971062"/>
          </a:xfrm>
          <a:prstGeom prst="rect">
            <a:avLst/>
          </a:prstGeom>
        </p:spPr>
      </p:pic>
      <p:grpSp>
        <p:nvGrpSpPr>
          <p:cNvPr id="14" name="Grupo 13"/>
          <p:cNvGrpSpPr/>
          <p:nvPr userDrawn="1"/>
        </p:nvGrpSpPr>
        <p:grpSpPr>
          <a:xfrm>
            <a:off x="101344" y="6311900"/>
            <a:ext cx="897073" cy="450109"/>
            <a:chOff x="4675909" y="1302146"/>
            <a:chExt cx="4293713" cy="2154382"/>
          </a:xfrm>
        </p:grpSpPr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5240" y="1302146"/>
              <a:ext cx="2154382" cy="2154382"/>
            </a:xfrm>
            <a:prstGeom prst="rect">
              <a:avLst/>
            </a:prstGeom>
          </p:spPr>
        </p:pic>
        <p:grpSp>
          <p:nvGrpSpPr>
            <p:cNvPr id="17" name="Grupo 16"/>
            <p:cNvGrpSpPr/>
            <p:nvPr/>
          </p:nvGrpSpPr>
          <p:grpSpPr>
            <a:xfrm>
              <a:off x="4675909" y="1302146"/>
              <a:ext cx="2139333" cy="2148234"/>
              <a:chOff x="2536576" y="1280765"/>
              <a:chExt cx="2139333" cy="2148234"/>
            </a:xfrm>
          </p:grpSpPr>
          <p:sp>
            <p:nvSpPr>
              <p:cNvPr id="20" name="Rectángulo 19"/>
              <p:cNvSpPr/>
              <p:nvPr/>
            </p:nvSpPr>
            <p:spPr>
              <a:xfrm>
                <a:off x="2536576" y="1280765"/>
                <a:ext cx="2139333" cy="21482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6" name="Imagen 2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3113" y="1486568"/>
                <a:ext cx="1172674" cy="1268947"/>
              </a:xfrm>
              <a:prstGeom prst="rect">
                <a:avLst/>
              </a:prstGeom>
            </p:spPr>
          </p:pic>
        </p:grpSp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2404" y="1587022"/>
              <a:ext cx="1491165" cy="1577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5303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fld id="{86C499C8-E619-40EE-A327-D03ADBE772E0}" type="datetime1">
              <a:rPr lang="es-MX" smtClean="0"/>
              <a:t>23/03/2018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fld id="{5F17F3B2-7F3B-4706-85D1-F846B986ED5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11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Principio_de_segregaci%C3%B3n_de_la_interfaz" TargetMode="External"/><Relationship Id="rId3" Type="http://schemas.openxmlformats.org/officeDocument/2006/relationships/hyperlink" Target="https://es.wikipedia.org/wiki/Principio_de_responsabilidad_%C3%BAnica" TargetMode="External"/><Relationship Id="rId7" Type="http://schemas.openxmlformats.org/officeDocument/2006/relationships/hyperlink" Target="https://es.wikipedia.org/wiki/Dise%C3%B1o_por_contrat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Principio_de_sustituci%C3%B3n_de_Liskov" TargetMode="External"/><Relationship Id="rId11" Type="http://schemas.openxmlformats.org/officeDocument/2006/relationships/hyperlink" Target="https://es.wikipedia.org/wiki/Inyecci%C3%B3n_de_Dependencias" TargetMode="External"/><Relationship Id="rId5" Type="http://schemas.openxmlformats.org/officeDocument/2006/relationships/hyperlink" Target="https://es.wikipedia.org/wiki/Principio_de_abierto/cerrado" TargetMode="External"/><Relationship Id="rId10" Type="http://schemas.openxmlformats.org/officeDocument/2006/relationships/hyperlink" Target="https://es.wikipedia.org/w/index.php?title=Principio_de_inversi%C3%B3n_de_la_dependencia&amp;action=edit&amp;redlink=1" TargetMode="External"/><Relationship Id="rId4" Type="http://schemas.openxmlformats.org/officeDocument/2006/relationships/hyperlink" Target="https://es.wikipedia.org/wiki/Objeto_(programaci%C3%B3n)" TargetMode="External"/><Relationship Id="rId9" Type="http://schemas.openxmlformats.org/officeDocument/2006/relationships/hyperlink" Target="https://es.wikipedia.org/wiki/SOLID#cite_note-martin-design-principles-5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Desarrollo de Aplicaciones III</a:t>
            </a:r>
            <a:endParaRPr lang="es-CO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Angular 2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2595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Módulos </a:t>
            </a:r>
            <a:r>
              <a:rPr lang="es-MX" dirty="0"/>
              <a:t>de ES6: exportar / </a:t>
            </a:r>
            <a:r>
              <a:rPr lang="es-MX" dirty="0" smtClean="0"/>
              <a:t>importar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Para importarlo en otro lado, por ejemplo en </a:t>
            </a:r>
            <a:r>
              <a:rPr lang="es-MX" b="1" dirty="0"/>
              <a:t>main.js</a:t>
            </a:r>
            <a:r>
              <a:rPr lang="es-MX" dirty="0"/>
              <a:t>, utilizarás la palabra reservada </a:t>
            </a:r>
            <a:r>
              <a:rPr lang="es-MX" b="1" dirty="0" err="1"/>
              <a:t>import</a:t>
            </a:r>
            <a:r>
              <a:rPr lang="es-MX" dirty="0"/>
              <a:t>, junto con nombre del objeto a importar y el </a:t>
            </a:r>
            <a:r>
              <a:rPr lang="es-MX" dirty="0" err="1"/>
              <a:t>path</a:t>
            </a:r>
            <a:r>
              <a:rPr lang="es-MX" dirty="0"/>
              <a:t> del archivo: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722" y="3538537"/>
            <a:ext cx="5574329" cy="85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9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4200" y="375516"/>
            <a:ext cx="9499600" cy="1325563"/>
          </a:xfrm>
        </p:spPr>
        <p:txBody>
          <a:bodyPr>
            <a:normAutofit/>
          </a:bodyPr>
          <a:lstStyle/>
          <a:p>
            <a:r>
              <a:rPr lang="es-MX" dirty="0"/>
              <a:t>Librerías de </a:t>
            </a:r>
            <a:r>
              <a:rPr lang="es-MX" dirty="0" smtClean="0"/>
              <a:t>Angular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Para importar los </a:t>
            </a:r>
            <a:r>
              <a:rPr lang="es-MX" dirty="0" smtClean="0"/>
              <a:t> elementos </a:t>
            </a:r>
            <a:r>
              <a:rPr lang="es-MX" b="1" i="1" dirty="0" err="1" smtClean="0"/>
              <a:t>Component</a:t>
            </a:r>
            <a:r>
              <a:rPr lang="es-MX" dirty="0" smtClean="0"/>
              <a:t> y </a:t>
            </a:r>
            <a:r>
              <a:rPr lang="es-MX" b="1" i="1" dirty="0" err="1" smtClean="0"/>
              <a:t>Directive</a:t>
            </a:r>
            <a:r>
              <a:rPr lang="es-MX" dirty="0"/>
              <a:t> </a:t>
            </a:r>
            <a:r>
              <a:rPr lang="es-MX" dirty="0" smtClean="0"/>
              <a:t>de </a:t>
            </a:r>
            <a:r>
              <a:rPr lang="es-MX" b="1" i="1" dirty="0" smtClean="0"/>
              <a:t>@</a:t>
            </a:r>
            <a:r>
              <a:rPr lang="es-MX" b="1" i="1" dirty="0"/>
              <a:t>angular/</a:t>
            </a:r>
            <a:r>
              <a:rPr lang="es-MX" b="1" i="1" dirty="0" err="1"/>
              <a:t>core</a:t>
            </a:r>
            <a:r>
              <a:rPr lang="es-MX" dirty="0"/>
              <a:t>, lo harías como has visto antes</a:t>
            </a:r>
            <a:r>
              <a:rPr lang="es-MX" dirty="0" smtClean="0"/>
              <a:t>:}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722" y="3118571"/>
            <a:ext cx="8562774" cy="76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1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4200" y="375516"/>
            <a:ext cx="9499600" cy="1325563"/>
          </a:xfrm>
        </p:spPr>
        <p:txBody>
          <a:bodyPr>
            <a:normAutofit/>
          </a:bodyPr>
          <a:lstStyle/>
          <a:p>
            <a:r>
              <a:rPr lang="es-MX" dirty="0" smtClean="0"/>
              <a:t>Módulos de Angular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Un módulo de Angular, es un conjunto de código dedicado a un ámbito concreto de la aplicación, o una funcionalidad específica y se define mediante una clase decorada con </a:t>
            </a:r>
            <a:r>
              <a:rPr lang="es-MX" b="1" dirty="0" smtClean="0"/>
              <a:t>@</a:t>
            </a:r>
            <a:r>
              <a:rPr lang="es-MX" b="1" dirty="0" err="1" smtClean="0"/>
              <a:t>NgModule</a:t>
            </a:r>
            <a:r>
              <a:rPr lang="es-MX" b="1" dirty="0" smtClean="0"/>
              <a:t>.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Toda aplicación de Angular tiene al menos un módulo de Angular, el módulo principal (o </a:t>
            </a:r>
            <a:r>
              <a:rPr lang="es-MX" b="1" i="1" dirty="0" err="1" smtClean="0"/>
              <a:t>root</a:t>
            </a:r>
            <a:r>
              <a:rPr lang="es-MX" b="1" i="1" dirty="0" smtClean="0"/>
              <a:t> module</a:t>
            </a:r>
            <a:r>
              <a:rPr lang="es-MX" dirty="0" smtClean="0"/>
              <a:t>).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05734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Módulos de Angular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MX" dirty="0" smtClean="0"/>
              <a:t>Los metadatos más importantes de un </a:t>
            </a:r>
            <a:r>
              <a:rPr lang="es-MX" b="1" dirty="0" err="1" smtClean="0"/>
              <a:t>NgModule</a:t>
            </a:r>
            <a:r>
              <a:rPr lang="es-MX" dirty="0" smtClean="0"/>
              <a:t> son:</a:t>
            </a:r>
          </a:p>
          <a:p>
            <a:endParaRPr lang="es-MX" dirty="0" smtClean="0"/>
          </a:p>
          <a:p>
            <a:r>
              <a:rPr lang="es-MX" b="1" dirty="0" err="1" smtClean="0"/>
              <a:t>declarations</a:t>
            </a:r>
            <a:r>
              <a:rPr lang="es-MX" dirty="0" smtClean="0"/>
              <a:t>:  (Vistas: componentes, directivas y pipes).</a:t>
            </a:r>
          </a:p>
          <a:p>
            <a:r>
              <a:rPr lang="es-MX" b="1" dirty="0" err="1" smtClean="0"/>
              <a:t>exports</a:t>
            </a:r>
            <a:r>
              <a:rPr lang="es-MX" dirty="0" smtClean="0"/>
              <a:t>: Conjunto de declaraciones que deben ser accesibles para </a:t>
            </a:r>
            <a:r>
              <a:rPr lang="es-MX" dirty="0" err="1" smtClean="0"/>
              <a:t>templates</a:t>
            </a:r>
            <a:r>
              <a:rPr lang="es-MX" dirty="0" smtClean="0"/>
              <a:t> de componentes de otros módulos.</a:t>
            </a:r>
          </a:p>
          <a:p>
            <a:r>
              <a:rPr lang="es-MX" b="1" dirty="0" err="1" smtClean="0"/>
              <a:t>imports</a:t>
            </a:r>
            <a:r>
              <a:rPr lang="es-MX" dirty="0" smtClean="0"/>
              <a:t>: Otros </a:t>
            </a:r>
            <a:r>
              <a:rPr lang="es-MX" dirty="0" err="1" smtClean="0"/>
              <a:t>NgModules</a:t>
            </a:r>
            <a:r>
              <a:rPr lang="es-MX" dirty="0" smtClean="0"/>
              <a:t>, cuyas clases exportadas son requeridas por </a:t>
            </a:r>
            <a:r>
              <a:rPr lang="es-MX" dirty="0" err="1" smtClean="0"/>
              <a:t>templates</a:t>
            </a:r>
            <a:r>
              <a:rPr lang="es-MX" dirty="0" smtClean="0"/>
              <a:t> de componentes de este módulo.</a:t>
            </a:r>
          </a:p>
          <a:p>
            <a:r>
              <a:rPr lang="es-MX" b="1" dirty="0" err="1" smtClean="0"/>
              <a:t>providers</a:t>
            </a:r>
            <a:r>
              <a:rPr lang="es-MX" dirty="0" smtClean="0"/>
              <a:t>: Los servicios que necesita este módulo, y que estarán disponibles para toda la aplicación.</a:t>
            </a:r>
          </a:p>
          <a:p>
            <a:r>
              <a:rPr lang="es-MX" b="1" dirty="0" err="1" smtClean="0"/>
              <a:t>bootstrap</a:t>
            </a:r>
            <a:r>
              <a:rPr lang="es-MX" dirty="0" smtClean="0"/>
              <a:t>: Define la vista raíz. Utilizado solo por el </a:t>
            </a:r>
            <a:r>
              <a:rPr lang="es-MX" dirty="0" err="1" smtClean="0"/>
              <a:t>root</a:t>
            </a:r>
            <a:r>
              <a:rPr lang="es-MX" dirty="0" smtClean="0"/>
              <a:t> module.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811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4200" y="375516"/>
            <a:ext cx="9499600" cy="1325563"/>
          </a:xfrm>
        </p:spPr>
        <p:txBody>
          <a:bodyPr>
            <a:normAutofit/>
          </a:bodyPr>
          <a:lstStyle/>
          <a:p>
            <a:r>
              <a:rPr lang="es-MX" smtClean="0"/>
              <a:t>Módulos de Angular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err="1"/>
              <a:t>Root</a:t>
            </a:r>
            <a:r>
              <a:rPr lang="es-MX" dirty="0"/>
              <a:t> </a:t>
            </a:r>
            <a:r>
              <a:rPr lang="es-MX" dirty="0" smtClean="0"/>
              <a:t>Module</a:t>
            </a:r>
          </a:p>
          <a:p>
            <a:r>
              <a:rPr lang="es-MX" dirty="0" smtClean="0"/>
              <a:t>Es </a:t>
            </a:r>
            <a:r>
              <a:rPr lang="es-MX" dirty="0"/>
              <a:t>el módulo principal de Angular. Por convenio se le llama </a:t>
            </a:r>
            <a:r>
              <a:rPr lang="es-MX" b="1" i="1" dirty="0" err="1"/>
              <a:t>AppModule</a:t>
            </a:r>
            <a:r>
              <a:rPr lang="es-MX" dirty="0"/>
              <a:t> y se encuentra en el archivo </a:t>
            </a:r>
            <a:r>
              <a:rPr lang="es-MX" b="1" dirty="0" err="1" smtClean="0"/>
              <a:t>app.module.ts</a:t>
            </a:r>
            <a:r>
              <a:rPr lang="es-MX" dirty="0" smtClean="0"/>
              <a:t>.</a:t>
            </a:r>
          </a:p>
          <a:p>
            <a:r>
              <a:rPr lang="es-MX" dirty="0" smtClean="0"/>
              <a:t>La </a:t>
            </a:r>
            <a:r>
              <a:rPr lang="es-MX" dirty="0"/>
              <a:t>clase </a:t>
            </a:r>
            <a:r>
              <a:rPr lang="es-MX" b="1" i="1" dirty="0" err="1"/>
              <a:t>AppModule</a:t>
            </a:r>
            <a:r>
              <a:rPr lang="es-MX" dirty="0"/>
              <a:t> sirve para cargar la aplicación e indicar todas sus dependencias. Como el resto de módulos, se declara con el decorador </a:t>
            </a:r>
            <a:r>
              <a:rPr lang="es-MX" b="1" dirty="0" err="1"/>
              <a:t>NgModule</a:t>
            </a:r>
            <a:r>
              <a:rPr lang="es-MX" dirty="0"/>
              <a:t>, y un ejemplo muy básico sería este: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121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4200" y="375516"/>
            <a:ext cx="9499600" cy="1325563"/>
          </a:xfrm>
        </p:spPr>
        <p:txBody>
          <a:bodyPr>
            <a:normAutofit/>
          </a:bodyPr>
          <a:lstStyle/>
          <a:p>
            <a:r>
              <a:rPr lang="es-MX" smtClean="0"/>
              <a:t>Módulos de Angular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err="1"/>
              <a:t>Root</a:t>
            </a:r>
            <a:r>
              <a:rPr lang="es-MX" dirty="0"/>
              <a:t> </a:t>
            </a:r>
            <a:r>
              <a:rPr lang="es-MX" dirty="0" smtClean="0"/>
              <a:t>Module</a:t>
            </a:r>
          </a:p>
          <a:p>
            <a:pPr marL="0" indent="0">
              <a:buNone/>
            </a:pPr>
            <a:endParaRPr lang="es-MX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393" y="2318903"/>
            <a:ext cx="6221871" cy="395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8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4200" y="375516"/>
            <a:ext cx="9499600" cy="1325563"/>
          </a:xfrm>
        </p:spPr>
        <p:txBody>
          <a:bodyPr>
            <a:normAutofit/>
          </a:bodyPr>
          <a:lstStyle/>
          <a:p>
            <a:r>
              <a:rPr lang="es-MX" smtClean="0"/>
              <a:t>Módulos de Angular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En este caso, sólo estoy importando otro módulo de </a:t>
            </a:r>
            <a:r>
              <a:rPr lang="es-MX" b="1" dirty="0"/>
              <a:t>Angular</a:t>
            </a:r>
            <a:r>
              <a:rPr lang="es-MX" dirty="0"/>
              <a:t>, el módulo </a:t>
            </a:r>
            <a:r>
              <a:rPr lang="es-MX" b="1" dirty="0" err="1"/>
              <a:t>BrowserModule</a:t>
            </a:r>
            <a:r>
              <a:rPr lang="es-MX" dirty="0"/>
              <a:t>, que lo necesita cualquier app que se </a:t>
            </a:r>
            <a:r>
              <a:rPr lang="es-MX" dirty="0" err="1"/>
              <a:t>renderice</a:t>
            </a:r>
            <a:r>
              <a:rPr lang="es-MX" dirty="0"/>
              <a:t> en el navegador.</a:t>
            </a:r>
          </a:p>
          <a:p>
            <a:pPr marL="0" indent="0">
              <a:buNone/>
            </a:pPr>
            <a:r>
              <a:rPr lang="es-MX" dirty="0" smtClean="0"/>
              <a:t>Fíjate </a:t>
            </a:r>
            <a:r>
              <a:rPr lang="es-MX" dirty="0"/>
              <a:t>en la propiedad </a:t>
            </a:r>
            <a:r>
              <a:rPr lang="es-MX" b="1" dirty="0" err="1"/>
              <a:t>bootstrap</a:t>
            </a:r>
            <a:r>
              <a:rPr lang="es-MX" dirty="0"/>
              <a:t>. El componente que le asigno será el componente raíz de la </a:t>
            </a:r>
            <a:r>
              <a:rPr lang="es-MX" b="1" dirty="0"/>
              <a:t>app</a:t>
            </a:r>
            <a:r>
              <a:rPr lang="es-MX" dirty="0"/>
              <a:t>. De él penderá cualquier otro componente que se utilice.</a:t>
            </a:r>
          </a:p>
          <a:p>
            <a:pPr marL="0" indent="0">
              <a:buNone/>
            </a:pPr>
            <a:r>
              <a:rPr lang="es-MX" dirty="0" smtClean="0"/>
              <a:t>Este </a:t>
            </a:r>
            <a:r>
              <a:rPr lang="es-MX" dirty="0"/>
              <a:t>componente tengo que pasarlo también a </a:t>
            </a:r>
            <a:r>
              <a:rPr lang="es-MX" b="1" dirty="0" err="1"/>
              <a:t>declarations</a:t>
            </a:r>
            <a:r>
              <a:rPr lang="es-MX" dirty="0"/>
              <a:t>, junto con cualquier otra vista que necesite mi módulo (en este caso, ninguna</a:t>
            </a:r>
            <a:r>
              <a:rPr lang="es-MX" dirty="0" smtClean="0"/>
              <a:t>).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9177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4200" y="375516"/>
            <a:ext cx="9499600" cy="1325563"/>
          </a:xfrm>
        </p:spPr>
        <p:txBody>
          <a:bodyPr>
            <a:normAutofit/>
          </a:bodyPr>
          <a:lstStyle/>
          <a:p>
            <a:r>
              <a:rPr lang="es-MX" dirty="0" smtClean="0"/>
              <a:t>Módulos de Angular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Finalmente está la propiedad </a:t>
            </a:r>
            <a:r>
              <a:rPr lang="es-MX" b="1" dirty="0" err="1"/>
              <a:t>providers</a:t>
            </a:r>
            <a:r>
              <a:rPr lang="es-MX" dirty="0"/>
              <a:t>. Gracias a ésta, podré pasar el servicio </a:t>
            </a:r>
            <a:r>
              <a:rPr lang="es-MX" b="1" dirty="0" err="1"/>
              <a:t>SomeProvider</a:t>
            </a:r>
            <a:r>
              <a:rPr lang="es-MX" dirty="0"/>
              <a:t> a cualquiera de mis componentes por Inyección de Dependencias.</a:t>
            </a:r>
          </a:p>
          <a:p>
            <a:pPr marL="0" indent="0">
              <a:buNone/>
            </a:pPr>
            <a:r>
              <a:rPr lang="es-MX" dirty="0" smtClean="0"/>
              <a:t>Como </a:t>
            </a:r>
            <a:r>
              <a:rPr lang="es-MX" dirty="0"/>
              <a:t>he dicho antes, este módulo es el </a:t>
            </a:r>
            <a:r>
              <a:rPr lang="es-MX" b="1" dirty="0" err="1"/>
              <a:t>root</a:t>
            </a:r>
            <a:r>
              <a:rPr lang="es-MX" b="1" dirty="0"/>
              <a:t> module </a:t>
            </a:r>
            <a:r>
              <a:rPr lang="es-MX" dirty="0"/>
              <a:t>porque sus metadatos incluyen la propiedad </a:t>
            </a:r>
            <a:r>
              <a:rPr lang="es-MX" b="1" dirty="0" err="1"/>
              <a:t>bootstrap</a:t>
            </a:r>
            <a:r>
              <a:rPr lang="es-MX" dirty="0"/>
              <a:t>. 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A </a:t>
            </a:r>
            <a:r>
              <a:rPr lang="es-MX" dirty="0"/>
              <a:t>partir de aquí </a:t>
            </a:r>
            <a:r>
              <a:rPr lang="es-MX" b="1" dirty="0" smtClean="0"/>
              <a:t>Angular</a:t>
            </a:r>
            <a:r>
              <a:rPr lang="es-MX" dirty="0" smtClean="0"/>
              <a:t> </a:t>
            </a:r>
            <a:r>
              <a:rPr lang="es-MX" dirty="0"/>
              <a:t>se hace cargo de la app, presentando su contenido en el navegador y respondiendo a las interacciones del usuario en base a las instrucciones que le haya dado.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2637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4200" y="375516"/>
            <a:ext cx="9499600" cy="1325563"/>
          </a:xfrm>
        </p:spPr>
        <p:txBody>
          <a:bodyPr>
            <a:normAutofit/>
          </a:bodyPr>
          <a:lstStyle/>
          <a:p>
            <a:r>
              <a:rPr lang="es-MX" dirty="0"/>
              <a:t>Componente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Un </a:t>
            </a:r>
            <a:r>
              <a:rPr lang="es-MX" dirty="0" err="1"/>
              <a:t>Component</a:t>
            </a:r>
            <a:r>
              <a:rPr lang="es-MX" dirty="0"/>
              <a:t> controla una zona de espacio de la pantalla que podríamos denominar vista. Un componente es una clase estándar de ES6 decorada con </a:t>
            </a:r>
            <a:r>
              <a:rPr lang="es-MX" b="1" dirty="0"/>
              <a:t>@</a:t>
            </a:r>
            <a:r>
              <a:rPr lang="es-MX" b="1" dirty="0" err="1"/>
              <a:t>Component</a:t>
            </a:r>
            <a:r>
              <a:rPr lang="es-MX" dirty="0"/>
              <a:t>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Tomando como ejemplo una app tipo to-do </a:t>
            </a:r>
            <a:r>
              <a:rPr lang="es-MX" dirty="0" err="1"/>
              <a:t>list</a:t>
            </a:r>
            <a:r>
              <a:rPr lang="es-MX" dirty="0"/>
              <a:t>: La carcasa que engloba toda la app, la barra de navegación, un listado de tareas, cada una de las tareas, o un editor de tareas… son todo vistas controladas por componentes.</a:t>
            </a:r>
          </a:p>
        </p:txBody>
      </p:sp>
    </p:spTree>
    <p:extLst>
      <p:ext uri="{BB962C8B-B14F-4D97-AF65-F5344CB8AC3E}">
        <p14:creationId xmlns:p14="http://schemas.microsoft.com/office/powerpoint/2010/main" val="31676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4200" y="375516"/>
            <a:ext cx="9499600" cy="1325563"/>
          </a:xfrm>
        </p:spPr>
        <p:txBody>
          <a:bodyPr>
            <a:normAutofit/>
          </a:bodyPr>
          <a:lstStyle/>
          <a:p>
            <a:r>
              <a:rPr lang="es-MX" dirty="0"/>
              <a:t>Componente</a:t>
            </a:r>
          </a:p>
        </p:txBody>
      </p:sp>
      <p:pic>
        <p:nvPicPr>
          <p:cNvPr id="10242" name="Picture 2" descr="components in todo lis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128" y="1385455"/>
            <a:ext cx="6602460" cy="495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2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Conocimientos previos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JavaScript </a:t>
            </a:r>
            <a:r>
              <a:rPr lang="es-ES" dirty="0" smtClean="0"/>
              <a:t>intermedio</a:t>
            </a:r>
            <a:endParaRPr lang="es-ES" dirty="0"/>
          </a:p>
          <a:p>
            <a:r>
              <a:rPr lang="es-ES" dirty="0" smtClean="0"/>
              <a:t>HTML 5</a:t>
            </a:r>
          </a:p>
          <a:p>
            <a:r>
              <a:rPr lang="es-CO" dirty="0" smtClean="0"/>
              <a:t>CSS 3</a:t>
            </a:r>
            <a:endParaRPr lang="es-CO" dirty="0"/>
          </a:p>
          <a:p>
            <a:r>
              <a:rPr lang="es-ES" dirty="0" smtClean="0"/>
              <a:t>Programación OO.</a:t>
            </a:r>
            <a:endParaRPr lang="es-ES" dirty="0"/>
          </a:p>
          <a:p>
            <a:r>
              <a:rPr lang="es-CO" dirty="0" smtClean="0"/>
              <a:t>MVC (Conceptual)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9218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4200" y="375516"/>
            <a:ext cx="9499600" cy="1325563"/>
          </a:xfrm>
        </p:spPr>
        <p:txBody>
          <a:bodyPr>
            <a:normAutofit/>
          </a:bodyPr>
          <a:lstStyle/>
          <a:p>
            <a:r>
              <a:rPr lang="es-MX" dirty="0"/>
              <a:t>Componente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El componente define propiedades y métodos que están disponibles en su </a:t>
            </a:r>
            <a:r>
              <a:rPr lang="es-MX" dirty="0" err="1"/>
              <a:t>template</a:t>
            </a:r>
            <a:r>
              <a:rPr lang="es-MX" dirty="0"/>
              <a:t>, pero eso no te da licencia para meter ahí todo lo que te parezca. Es importante seguir una aproximación de </a:t>
            </a:r>
            <a:r>
              <a:rPr lang="es-MX" dirty="0" smtClean="0"/>
              <a:t>diseño </a:t>
            </a:r>
            <a:r>
              <a:rPr lang="es-MX" b="1" dirty="0" smtClean="0"/>
              <a:t>SOLID</a:t>
            </a:r>
            <a:r>
              <a:rPr lang="es-MX" dirty="0" smtClean="0"/>
              <a:t> y </a:t>
            </a:r>
            <a:r>
              <a:rPr lang="es-MX" dirty="0"/>
              <a:t>extraer toda la lógica en servicios para que el controlador solo se encargue de gestionar 1 única cosa: la vista.</a:t>
            </a:r>
          </a:p>
        </p:txBody>
      </p:sp>
    </p:spTree>
    <p:extLst>
      <p:ext uri="{BB962C8B-B14F-4D97-AF65-F5344CB8AC3E}">
        <p14:creationId xmlns:p14="http://schemas.microsoft.com/office/powerpoint/2010/main" val="413818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4200" y="375516"/>
            <a:ext cx="9499600" cy="1325563"/>
          </a:xfrm>
        </p:spPr>
        <p:txBody>
          <a:bodyPr>
            <a:normAutofit/>
          </a:bodyPr>
          <a:lstStyle/>
          <a:p>
            <a:r>
              <a:rPr lang="es-MX" dirty="0" smtClean="0"/>
              <a:t>S.O.L.I.D.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En ingeniería de </a:t>
            </a:r>
            <a:r>
              <a:rPr lang="es-MX" dirty="0" smtClean="0"/>
              <a:t>software, </a:t>
            </a:r>
            <a:r>
              <a:rPr lang="es-MX" dirty="0"/>
              <a:t>SOLID </a:t>
            </a:r>
            <a:r>
              <a:rPr lang="es-MX" dirty="0" smtClean="0"/>
              <a:t>es </a:t>
            </a:r>
            <a:r>
              <a:rPr lang="es-MX" dirty="0"/>
              <a:t>un acrónimo mnemónico introducido por Robert C. </a:t>
            </a:r>
            <a:r>
              <a:rPr lang="es-MX" dirty="0" smtClean="0"/>
              <a:t>Martin​ </a:t>
            </a:r>
            <a:r>
              <a:rPr lang="es-MX" dirty="0"/>
              <a:t>a comienzos de la década del </a:t>
            </a:r>
            <a:r>
              <a:rPr lang="es-MX" dirty="0" smtClean="0"/>
              <a:t>2000​ </a:t>
            </a:r>
            <a:r>
              <a:rPr lang="es-MX" dirty="0"/>
              <a:t>que representa cinco principios básicos de la programación orientada a objetos y el diseño. 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Cuando </a:t>
            </a:r>
            <a:r>
              <a:rPr lang="es-MX" dirty="0"/>
              <a:t>estos principios se aplican en conjunto es más probable que un desarrollador cree un sistema que sea fácil de mantener y ampliar con </a:t>
            </a:r>
            <a:r>
              <a:rPr lang="es-MX" dirty="0" smtClean="0"/>
              <a:t>el tiempo.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952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4200" y="375516"/>
            <a:ext cx="9499600" cy="1325563"/>
          </a:xfrm>
        </p:spPr>
        <p:txBody>
          <a:bodyPr>
            <a:normAutofit/>
          </a:bodyPr>
          <a:lstStyle/>
          <a:p>
            <a:r>
              <a:rPr lang="es-MX" smtClean="0"/>
              <a:t>S.O.L.I.D.</a:t>
            </a:r>
            <a:endParaRPr lang="es-MX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11883"/>
              </p:ext>
            </p:extLst>
          </p:nvPr>
        </p:nvGraphicFramePr>
        <p:xfrm>
          <a:off x="1982355" y="1378355"/>
          <a:ext cx="9738592" cy="4615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339">
                  <a:extLst>
                    <a:ext uri="{9D8B030D-6E8A-4147-A177-3AD203B41FA5}">
                      <a16:colId xmlns:a16="http://schemas.microsoft.com/office/drawing/2014/main" val="4135449837"/>
                    </a:ext>
                  </a:extLst>
                </a:gridCol>
                <a:gridCol w="932978">
                  <a:extLst>
                    <a:ext uri="{9D8B030D-6E8A-4147-A177-3AD203B41FA5}">
                      <a16:colId xmlns:a16="http://schemas.microsoft.com/office/drawing/2014/main" val="1878933071"/>
                    </a:ext>
                  </a:extLst>
                </a:gridCol>
                <a:gridCol w="8073275">
                  <a:extLst>
                    <a:ext uri="{9D8B030D-6E8A-4147-A177-3AD203B41FA5}">
                      <a16:colId xmlns:a16="http://schemas.microsoft.com/office/drawing/2014/main" val="3116427105"/>
                    </a:ext>
                  </a:extLst>
                </a:gridCol>
              </a:tblGrid>
              <a:tr h="265931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effectLst/>
                        </a:rPr>
                        <a:t>Inicial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effectLst/>
                        </a:rPr>
                        <a:t>Acrónimo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effectLst/>
                        </a:rPr>
                        <a:t>Concepto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37075"/>
                  </a:ext>
                </a:extLst>
              </a:tr>
              <a:tr h="551806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</a:rPr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>
                          <a:effectLst/>
                        </a:rPr>
                        <a:t>SRP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600" u="none" strike="noStrike" dirty="0">
                          <a:solidFill>
                            <a:srgbClr val="0B0080"/>
                          </a:solidFill>
                          <a:effectLst/>
                          <a:hlinkClick r:id="rId3" tooltip="Principio de responsabilidad única"/>
                        </a:rPr>
                        <a:t>Principio de responsabilidad única</a:t>
                      </a:r>
                      <a:r>
                        <a:rPr lang="es-MX" sz="1600" dirty="0">
                          <a:effectLst/>
                        </a:rPr>
                        <a:t> (</a:t>
                      </a:r>
                      <a:r>
                        <a:rPr lang="es-MX" sz="1600" i="1" dirty="0">
                          <a:effectLst/>
                        </a:rPr>
                        <a:t>Single </a:t>
                      </a:r>
                      <a:r>
                        <a:rPr lang="es-MX" sz="1600" i="1" dirty="0" err="1">
                          <a:effectLst/>
                        </a:rPr>
                        <a:t>responsibility</a:t>
                      </a:r>
                      <a:r>
                        <a:rPr lang="es-MX" sz="1600" i="1" dirty="0">
                          <a:effectLst/>
                        </a:rPr>
                        <a:t> </a:t>
                      </a:r>
                      <a:r>
                        <a:rPr lang="es-MX" sz="1600" i="1" dirty="0" err="1">
                          <a:effectLst/>
                        </a:rPr>
                        <a:t>principle</a:t>
                      </a:r>
                      <a:r>
                        <a:rPr lang="es-MX" sz="1600" dirty="0" smtClean="0">
                          <a:effectLst/>
                        </a:rPr>
                        <a:t>)</a:t>
                      </a:r>
                      <a:br>
                        <a:rPr lang="es-MX" sz="1600" dirty="0" smtClean="0">
                          <a:effectLst/>
                        </a:rPr>
                      </a:br>
                      <a:r>
                        <a:rPr lang="es-MX" sz="1600" dirty="0" smtClean="0">
                          <a:effectLst/>
                        </a:rPr>
                        <a:t>la </a:t>
                      </a:r>
                      <a:r>
                        <a:rPr lang="es-MX" sz="1600" dirty="0">
                          <a:effectLst/>
                        </a:rPr>
                        <a:t>noción de que un </a:t>
                      </a:r>
                      <a:r>
                        <a:rPr lang="es-MX" sz="1600" u="none" strike="noStrike" dirty="0">
                          <a:solidFill>
                            <a:srgbClr val="0B0080"/>
                          </a:solidFill>
                          <a:effectLst/>
                          <a:hlinkClick r:id="rId4" tooltip="Objeto (programación)"/>
                        </a:rPr>
                        <a:t>objeto</a:t>
                      </a:r>
                      <a:r>
                        <a:rPr lang="es-MX" sz="1600" dirty="0">
                          <a:effectLst/>
                        </a:rPr>
                        <a:t> solo debería tener una única responsabilidad.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529479"/>
                  </a:ext>
                </a:extLst>
              </a:tr>
              <a:tr h="788295">
                <a:tc>
                  <a:txBody>
                    <a:bodyPr/>
                    <a:lstStyle/>
                    <a:p>
                      <a:pPr algn="ctr"/>
                      <a:r>
                        <a:rPr lang="es-MX" sz="1600">
                          <a:effectLst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</a:rPr>
                        <a:t>OCP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600" u="none" strike="noStrike" dirty="0">
                          <a:solidFill>
                            <a:srgbClr val="0B0080"/>
                          </a:solidFill>
                          <a:effectLst/>
                          <a:hlinkClick r:id="rId5" tooltip="Principio de abierto/cerrado"/>
                        </a:rPr>
                        <a:t>Principio de abierto/cerrado</a:t>
                      </a:r>
                      <a:r>
                        <a:rPr lang="es-MX" sz="1600" dirty="0">
                          <a:effectLst/>
                        </a:rPr>
                        <a:t> (</a:t>
                      </a:r>
                      <a:r>
                        <a:rPr lang="es-MX" sz="1600" i="1" dirty="0">
                          <a:effectLst/>
                        </a:rPr>
                        <a:t>Open/</a:t>
                      </a:r>
                      <a:r>
                        <a:rPr lang="es-MX" sz="1600" i="1" dirty="0" err="1">
                          <a:effectLst/>
                        </a:rPr>
                        <a:t>closed</a:t>
                      </a:r>
                      <a:r>
                        <a:rPr lang="es-MX" sz="1600" i="1" dirty="0">
                          <a:effectLst/>
                        </a:rPr>
                        <a:t> </a:t>
                      </a:r>
                      <a:r>
                        <a:rPr lang="es-MX" sz="1600" i="1" dirty="0" err="1">
                          <a:effectLst/>
                        </a:rPr>
                        <a:t>principle</a:t>
                      </a:r>
                      <a:r>
                        <a:rPr lang="es-MX" sz="1600" dirty="0" smtClean="0">
                          <a:effectLst/>
                        </a:rPr>
                        <a:t>)</a:t>
                      </a:r>
                      <a:br>
                        <a:rPr lang="es-MX" sz="1600" dirty="0" smtClean="0">
                          <a:effectLst/>
                        </a:rPr>
                      </a:br>
                      <a:r>
                        <a:rPr lang="es-MX" sz="1600" dirty="0" smtClean="0">
                          <a:effectLst/>
                        </a:rPr>
                        <a:t>la </a:t>
                      </a:r>
                      <a:r>
                        <a:rPr lang="es-MX" sz="1600" dirty="0">
                          <a:effectLst/>
                        </a:rPr>
                        <a:t>noción de que las “entidades de software … deben estar abiertas para su extensión, pero cerradas para su modificación”.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087698"/>
                  </a:ext>
                </a:extLst>
              </a:tr>
              <a:tr h="1024783">
                <a:tc>
                  <a:txBody>
                    <a:bodyPr/>
                    <a:lstStyle/>
                    <a:p>
                      <a:pPr algn="ctr"/>
                      <a:r>
                        <a:rPr lang="es-MX" sz="1600">
                          <a:effectLst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</a:rPr>
                        <a:t>LSP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600" u="none" strike="noStrike" dirty="0">
                          <a:solidFill>
                            <a:srgbClr val="0B0080"/>
                          </a:solidFill>
                          <a:effectLst/>
                          <a:hlinkClick r:id="rId6" tooltip="Principio de sustitución de Liskov"/>
                        </a:rPr>
                        <a:t>Principio de sustitución de </a:t>
                      </a:r>
                      <a:r>
                        <a:rPr lang="es-MX" sz="1600" u="none" strike="noStrike" dirty="0" err="1">
                          <a:solidFill>
                            <a:srgbClr val="0B0080"/>
                          </a:solidFill>
                          <a:effectLst/>
                          <a:hlinkClick r:id="rId6" tooltip="Principio de sustitución de Liskov"/>
                        </a:rPr>
                        <a:t>Liskov</a:t>
                      </a:r>
                      <a:r>
                        <a:rPr lang="es-MX" sz="1600" dirty="0">
                          <a:effectLst/>
                        </a:rPr>
                        <a:t> (</a:t>
                      </a:r>
                      <a:r>
                        <a:rPr lang="es-MX" sz="1600" i="1" dirty="0" err="1">
                          <a:effectLst/>
                        </a:rPr>
                        <a:t>Liskov</a:t>
                      </a:r>
                      <a:r>
                        <a:rPr lang="es-MX" sz="1600" i="1" dirty="0">
                          <a:effectLst/>
                        </a:rPr>
                        <a:t> </a:t>
                      </a:r>
                      <a:r>
                        <a:rPr lang="es-MX" sz="1600" i="1" dirty="0" err="1">
                          <a:effectLst/>
                        </a:rPr>
                        <a:t>substitution</a:t>
                      </a:r>
                      <a:r>
                        <a:rPr lang="es-MX" sz="1600" i="1" dirty="0">
                          <a:effectLst/>
                        </a:rPr>
                        <a:t> </a:t>
                      </a:r>
                      <a:r>
                        <a:rPr lang="es-MX" sz="1600" i="1" dirty="0" err="1">
                          <a:effectLst/>
                        </a:rPr>
                        <a:t>principle</a:t>
                      </a:r>
                      <a:r>
                        <a:rPr lang="es-MX" sz="1600" dirty="0" smtClean="0">
                          <a:effectLst/>
                        </a:rPr>
                        <a:t>)</a:t>
                      </a:r>
                      <a:br>
                        <a:rPr lang="es-MX" sz="1600" dirty="0" smtClean="0">
                          <a:effectLst/>
                        </a:rPr>
                      </a:br>
                      <a:r>
                        <a:rPr lang="es-MX" sz="1600" dirty="0" smtClean="0">
                          <a:effectLst/>
                        </a:rPr>
                        <a:t>la </a:t>
                      </a:r>
                      <a:r>
                        <a:rPr lang="es-MX" sz="1600" dirty="0">
                          <a:effectLst/>
                        </a:rPr>
                        <a:t>noción de que los “objetos de un programa deberían ser reemplazables por instancias de sus subtipos sin alterar el correcto funcionamiento del programa”. Ver también </a:t>
                      </a:r>
                      <a:r>
                        <a:rPr lang="es-MX" sz="1600" u="none" strike="noStrike" dirty="0">
                          <a:solidFill>
                            <a:srgbClr val="0B0080"/>
                          </a:solidFill>
                          <a:effectLst/>
                          <a:hlinkClick r:id="rId7" tooltip="Diseño por contrato"/>
                        </a:rPr>
                        <a:t>diseño por contrato</a:t>
                      </a:r>
                      <a:r>
                        <a:rPr lang="es-MX" sz="1600" dirty="0">
                          <a:effectLst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8632805"/>
                  </a:ext>
                </a:extLst>
              </a:tr>
              <a:tr h="788295">
                <a:tc>
                  <a:txBody>
                    <a:bodyPr/>
                    <a:lstStyle/>
                    <a:p>
                      <a:pPr algn="ctr"/>
                      <a:r>
                        <a:rPr lang="es-MX" sz="1600">
                          <a:effectLst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</a:rPr>
                        <a:t>ISP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600" u="none" strike="noStrike" dirty="0">
                          <a:solidFill>
                            <a:srgbClr val="0B0080"/>
                          </a:solidFill>
                          <a:effectLst/>
                          <a:hlinkClick r:id="rId8" tooltip="Principio de segregación de la interfaz"/>
                        </a:rPr>
                        <a:t>Principio de segregación de la interfaz</a:t>
                      </a:r>
                      <a:r>
                        <a:rPr lang="es-MX" sz="1600" dirty="0">
                          <a:effectLst/>
                        </a:rPr>
                        <a:t> (</a:t>
                      </a:r>
                      <a:r>
                        <a:rPr lang="es-MX" sz="1600" i="1" dirty="0">
                          <a:effectLst/>
                        </a:rPr>
                        <a:t>Interface </a:t>
                      </a:r>
                      <a:r>
                        <a:rPr lang="es-MX" sz="1600" i="1" dirty="0" err="1">
                          <a:effectLst/>
                        </a:rPr>
                        <a:t>segregation</a:t>
                      </a:r>
                      <a:r>
                        <a:rPr lang="es-MX" sz="1600" i="1" dirty="0">
                          <a:effectLst/>
                        </a:rPr>
                        <a:t> </a:t>
                      </a:r>
                      <a:r>
                        <a:rPr lang="es-MX" sz="1600" i="1" dirty="0" err="1">
                          <a:effectLst/>
                        </a:rPr>
                        <a:t>principle</a:t>
                      </a:r>
                      <a:r>
                        <a:rPr lang="es-MX" sz="1600" dirty="0" smtClean="0">
                          <a:effectLst/>
                        </a:rPr>
                        <a:t>)</a:t>
                      </a:r>
                      <a:br>
                        <a:rPr lang="es-MX" sz="1600" dirty="0" smtClean="0">
                          <a:effectLst/>
                        </a:rPr>
                      </a:br>
                      <a:r>
                        <a:rPr lang="es-MX" sz="1600" dirty="0" smtClean="0">
                          <a:effectLst/>
                        </a:rPr>
                        <a:t>la </a:t>
                      </a:r>
                      <a:r>
                        <a:rPr lang="es-MX" sz="1600" dirty="0">
                          <a:effectLst/>
                        </a:rPr>
                        <a:t>noción de que “muchas interfaces cliente específicas son mejores que una interfaz de propósito general”.</a:t>
                      </a:r>
                      <a:r>
                        <a:rPr lang="es-MX" sz="1600" b="0" i="0" u="none" strike="noStrike" baseline="30000" dirty="0">
                          <a:solidFill>
                            <a:srgbClr val="0B0080"/>
                          </a:solidFill>
                          <a:effectLst/>
                          <a:hlinkClick r:id="rId9"/>
                        </a:rPr>
                        <a:t>5</a:t>
                      </a:r>
                      <a:r>
                        <a:rPr lang="es-MX" sz="1600" dirty="0">
                          <a:effectLst/>
                        </a:rPr>
                        <a:t>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8680971"/>
                  </a:ext>
                </a:extLst>
              </a:tr>
              <a:tr h="1049153">
                <a:tc>
                  <a:txBody>
                    <a:bodyPr/>
                    <a:lstStyle/>
                    <a:p>
                      <a:pPr algn="ctr"/>
                      <a:r>
                        <a:rPr lang="es-MX" sz="1600">
                          <a:effectLst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</a:rPr>
                        <a:t>DIP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600" u="none" strike="noStrike" dirty="0">
                          <a:solidFill>
                            <a:srgbClr val="A55858"/>
                          </a:solidFill>
                          <a:effectLst/>
                          <a:hlinkClick r:id="rId10" tooltip="Principio de inversión de la dependencia (aún no redactado)"/>
                        </a:rPr>
                        <a:t>Principio de inversión de la dependencia</a:t>
                      </a:r>
                      <a:r>
                        <a:rPr lang="es-MX" sz="1600" dirty="0">
                          <a:effectLst/>
                        </a:rPr>
                        <a:t> (</a:t>
                      </a:r>
                      <a:r>
                        <a:rPr lang="es-MX" sz="1600" i="1" dirty="0" err="1">
                          <a:effectLst/>
                        </a:rPr>
                        <a:t>Dependency</a:t>
                      </a:r>
                      <a:r>
                        <a:rPr lang="es-MX" sz="1600" i="1" dirty="0">
                          <a:effectLst/>
                        </a:rPr>
                        <a:t> </a:t>
                      </a:r>
                      <a:r>
                        <a:rPr lang="es-MX" sz="1600" i="1" dirty="0" err="1">
                          <a:effectLst/>
                        </a:rPr>
                        <a:t>inversion</a:t>
                      </a:r>
                      <a:r>
                        <a:rPr lang="es-MX" sz="1600" i="1" dirty="0">
                          <a:effectLst/>
                        </a:rPr>
                        <a:t> </a:t>
                      </a:r>
                      <a:r>
                        <a:rPr lang="es-MX" sz="1600" i="1" dirty="0" err="1">
                          <a:effectLst/>
                        </a:rPr>
                        <a:t>principle</a:t>
                      </a:r>
                      <a:r>
                        <a:rPr lang="es-MX" sz="1600" dirty="0" smtClean="0">
                          <a:effectLst/>
                        </a:rPr>
                        <a:t>)</a:t>
                      </a:r>
                      <a:br>
                        <a:rPr lang="es-MX" sz="1600" dirty="0" smtClean="0">
                          <a:effectLst/>
                        </a:rPr>
                      </a:br>
                      <a:r>
                        <a:rPr lang="es-MX" sz="1600" dirty="0" smtClean="0">
                          <a:effectLst/>
                        </a:rPr>
                        <a:t>la </a:t>
                      </a:r>
                      <a:r>
                        <a:rPr lang="es-MX" sz="1600" dirty="0">
                          <a:effectLst/>
                        </a:rPr>
                        <a:t>noción de que se debe “depender de abstracciones, no depender de implementaciones”.</a:t>
                      </a:r>
                      <a:r>
                        <a:rPr lang="es-MX" sz="1600" b="0" i="0" u="none" strike="noStrike" baseline="30000" dirty="0">
                          <a:solidFill>
                            <a:srgbClr val="0B0080"/>
                          </a:solidFill>
                          <a:effectLst/>
                          <a:hlinkClick r:id="rId9"/>
                        </a:rPr>
                        <a:t>5</a:t>
                      </a:r>
                      <a:r>
                        <a:rPr lang="es-MX" sz="1600" dirty="0">
                          <a:effectLst/>
                        </a:rPr>
                        <a:t>​</a:t>
                      </a:r>
                      <a:br>
                        <a:rPr lang="es-MX" sz="1600" dirty="0">
                          <a:effectLst/>
                        </a:rPr>
                      </a:br>
                      <a:r>
                        <a:rPr lang="es-MX" sz="1600" dirty="0">
                          <a:effectLst/>
                        </a:rPr>
                        <a:t>La </a:t>
                      </a:r>
                      <a:r>
                        <a:rPr lang="es-MX" sz="1600" u="none" strike="noStrike" dirty="0">
                          <a:solidFill>
                            <a:srgbClr val="0B0080"/>
                          </a:solidFill>
                          <a:effectLst/>
                          <a:hlinkClick r:id="rId11" tooltip="Inyección de Dependencias"/>
                        </a:rPr>
                        <a:t>Inyección de Dependencias</a:t>
                      </a:r>
                      <a:r>
                        <a:rPr lang="es-MX" sz="1600" dirty="0">
                          <a:effectLst/>
                        </a:rPr>
                        <a:t> es uno de los métodos que siguen este principio.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0319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05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4200" y="375516"/>
            <a:ext cx="9499600" cy="1325563"/>
          </a:xfrm>
        </p:spPr>
        <p:txBody>
          <a:bodyPr>
            <a:normAutofit/>
          </a:bodyPr>
          <a:lstStyle/>
          <a:p>
            <a:r>
              <a:rPr lang="es-MX" dirty="0"/>
              <a:t>Componente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9920" y="1384589"/>
            <a:ext cx="5823435" cy="462828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269673" y="2881745"/>
            <a:ext cx="1651964" cy="374073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/>
          <p:cNvSpPr txBox="1"/>
          <p:nvPr/>
        </p:nvSpPr>
        <p:spPr>
          <a:xfrm>
            <a:off x="9438980" y="2512413"/>
            <a:ext cx="19148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 smtClean="0"/>
              <a:t>Componente </a:t>
            </a:r>
            <a:r>
              <a:rPr lang="es-MX" b="1" dirty="0" smtClean="0"/>
              <a:t>Todo</a:t>
            </a:r>
            <a:endParaRPr lang="es-MX" b="1" dirty="0"/>
          </a:p>
        </p:txBody>
      </p:sp>
      <p:cxnSp>
        <p:nvCxnSpPr>
          <p:cNvPr id="13" name="Conector angular 12"/>
          <p:cNvCxnSpPr>
            <a:stCxn id="11" idx="1"/>
            <a:endCxn id="5" idx="0"/>
          </p:cNvCxnSpPr>
          <p:nvPr/>
        </p:nvCxnSpPr>
        <p:spPr>
          <a:xfrm rot="10800000" flipV="1">
            <a:off x="4095656" y="2697079"/>
            <a:ext cx="5343325" cy="1846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2201423" y="4376323"/>
            <a:ext cx="1651964" cy="374073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/>
          <p:cNvSpPr txBox="1"/>
          <p:nvPr/>
        </p:nvSpPr>
        <p:spPr>
          <a:xfrm>
            <a:off x="9438981" y="4010018"/>
            <a:ext cx="191482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b="1" dirty="0" err="1" smtClean="0"/>
              <a:t>ngOnInit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se </a:t>
            </a:r>
            <a:r>
              <a:rPr lang="es-MX" dirty="0"/>
              <a:t>llama al crear el </a:t>
            </a:r>
            <a:r>
              <a:rPr lang="es-MX" dirty="0" smtClean="0"/>
              <a:t>componente.</a:t>
            </a:r>
            <a:endParaRPr lang="es-MX" dirty="0"/>
          </a:p>
        </p:txBody>
      </p:sp>
      <p:cxnSp>
        <p:nvCxnSpPr>
          <p:cNvPr id="19" name="Conector angular 18"/>
          <p:cNvCxnSpPr>
            <a:stCxn id="18" idx="1"/>
            <a:endCxn id="17" idx="0"/>
          </p:cNvCxnSpPr>
          <p:nvPr/>
        </p:nvCxnSpPr>
        <p:spPr>
          <a:xfrm rot="10800000">
            <a:off x="3027405" y="4376323"/>
            <a:ext cx="6411576" cy="95360"/>
          </a:xfrm>
          <a:prstGeom prst="bentConnector4">
            <a:avLst>
              <a:gd name="adj1" fmla="val 43559"/>
              <a:gd name="adj2" fmla="val 3397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98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Componente: Atributos</a:t>
            </a:r>
            <a:endParaRPr lang="es-MX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>
          <a:xfrm>
            <a:off x="983672" y="1825625"/>
            <a:ext cx="5036127" cy="3922032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Los componentes pueden tener atributos, tanto de entrada como de salida. Vamos a ver, a través del </a:t>
            </a:r>
            <a:r>
              <a:rPr lang="es-MX" dirty="0" smtClean="0"/>
              <a:t>componente </a:t>
            </a:r>
            <a:r>
              <a:rPr lang="es-MX" b="1" dirty="0" err="1" smtClean="0"/>
              <a:t>TodoDetailComponent</a:t>
            </a:r>
            <a:r>
              <a:rPr lang="es-MX" dirty="0"/>
              <a:t> como especifico que un atributo es de entrada.</a:t>
            </a:r>
          </a:p>
        </p:txBody>
      </p:sp>
      <p:pic>
        <p:nvPicPr>
          <p:cNvPr id="15" name="Marcador de contenido 1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67525" y="1825626"/>
            <a:ext cx="5005514" cy="315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1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Componente: Atributos</a:t>
            </a:r>
            <a:endParaRPr lang="es-MX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>
          <a:xfrm>
            <a:off x="983672" y="1825625"/>
            <a:ext cx="5036127" cy="3922032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Los decoradores </a:t>
            </a:r>
            <a:r>
              <a:rPr lang="es-MX" b="1" dirty="0"/>
              <a:t>@Input</a:t>
            </a:r>
            <a:r>
              <a:rPr lang="es-MX" b="1" dirty="0" smtClean="0"/>
              <a:t>()</a:t>
            </a:r>
            <a:r>
              <a:rPr lang="es-MX" dirty="0" smtClean="0"/>
              <a:t> y </a:t>
            </a:r>
            <a:r>
              <a:rPr lang="es-MX" b="1" dirty="0" smtClean="0"/>
              <a:t>@</a:t>
            </a:r>
            <a:r>
              <a:rPr lang="es-MX" b="1" dirty="0"/>
              <a:t>Output</a:t>
            </a:r>
            <a:r>
              <a:rPr lang="es-MX" b="1" dirty="0" smtClean="0"/>
              <a:t>()</a:t>
            </a:r>
            <a:r>
              <a:rPr lang="es-MX" dirty="0" smtClean="0"/>
              <a:t> te </a:t>
            </a:r>
            <a:r>
              <a:rPr lang="es-MX" dirty="0"/>
              <a:t>permiten definir atributos de entrada o salida en un componente.</a:t>
            </a:r>
          </a:p>
        </p:txBody>
      </p:sp>
      <p:pic>
        <p:nvPicPr>
          <p:cNvPr id="15" name="Marcador de contenido 1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67525" y="1825626"/>
            <a:ext cx="5005514" cy="315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Componente: Atributos</a:t>
            </a:r>
            <a:endParaRPr lang="es-MX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Como verás enseguida en la sección de </a:t>
            </a:r>
            <a:r>
              <a:rPr lang="es-MX" dirty="0" err="1"/>
              <a:t>templates</a:t>
            </a:r>
            <a:r>
              <a:rPr lang="es-MX" dirty="0"/>
              <a:t>, para pasarle un valor al atributo </a:t>
            </a:r>
            <a:r>
              <a:rPr lang="es-MX" b="1" i="1" dirty="0"/>
              <a:t>todo</a:t>
            </a:r>
            <a:r>
              <a:rPr lang="es-MX" dirty="0"/>
              <a:t> de nuestro componente </a:t>
            </a:r>
            <a:r>
              <a:rPr lang="es-MX" dirty="0" err="1"/>
              <a:t>TodoDetailComponent</a:t>
            </a:r>
            <a:r>
              <a:rPr lang="es-MX" dirty="0"/>
              <a:t>, lo tienes que hacer así</a:t>
            </a:r>
            <a:r>
              <a:rPr lang="es-MX" dirty="0" smtClean="0"/>
              <a:t>: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347" y="3441771"/>
            <a:ext cx="7917306" cy="7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8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Template</a:t>
            </a:r>
            <a:endParaRPr lang="es-MX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</a:t>
            </a:r>
            <a:r>
              <a:rPr lang="es-MX" dirty="0" smtClean="0"/>
              <a:t>s </a:t>
            </a:r>
            <a:r>
              <a:rPr lang="es-MX" dirty="0"/>
              <a:t>lo que te permite </a:t>
            </a:r>
            <a:r>
              <a:rPr lang="es-MX" b="1" dirty="0"/>
              <a:t>definir la vista de un Componente</a:t>
            </a:r>
            <a:r>
              <a:rPr lang="es-MX" dirty="0"/>
              <a:t>.</a:t>
            </a:r>
          </a:p>
          <a:p>
            <a:pPr marL="0" indent="0">
              <a:buNone/>
            </a:pPr>
            <a:r>
              <a:rPr lang="es-MX" dirty="0"/>
              <a:t>El </a:t>
            </a:r>
            <a:r>
              <a:rPr lang="es-MX" b="1" dirty="0" err="1"/>
              <a:t>template</a:t>
            </a:r>
            <a:r>
              <a:rPr lang="es-MX" dirty="0"/>
              <a:t> de Angular es HTML, pero decorado </a:t>
            </a:r>
            <a:r>
              <a:rPr lang="es-MX" dirty="0" smtClean="0"/>
              <a:t>con otros </a:t>
            </a:r>
            <a:r>
              <a:rPr lang="es-MX" dirty="0"/>
              <a:t>componentes y algunas </a:t>
            </a:r>
            <a:r>
              <a:rPr lang="es-MX" dirty="0" smtClean="0"/>
              <a:t>directivas que se van a encargar de enriquecer el comportamiento del HTML estático.</a:t>
            </a: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850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Template</a:t>
            </a:r>
            <a:endParaRPr lang="es-MX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209799" y="1534401"/>
            <a:ext cx="7308273" cy="1939199"/>
          </a:xfrm>
          <a:prstGeom prst="rect">
            <a:avLst/>
          </a:prstGeom>
        </p:spPr>
      </p:pic>
      <p:graphicFrame>
        <p:nvGraphicFramePr>
          <p:cNvPr id="11" name="Marcador de contenido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58806268"/>
              </p:ext>
            </p:extLst>
          </p:nvPr>
        </p:nvGraphicFramePr>
        <p:xfrm>
          <a:off x="2209797" y="3685398"/>
          <a:ext cx="8499766" cy="21981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1585">
                  <a:extLst>
                    <a:ext uri="{9D8B030D-6E8A-4147-A177-3AD203B41FA5}">
                      <a16:colId xmlns:a16="http://schemas.microsoft.com/office/drawing/2014/main" val="3610015343"/>
                    </a:ext>
                  </a:extLst>
                </a:gridCol>
                <a:gridCol w="3546763">
                  <a:extLst>
                    <a:ext uri="{9D8B030D-6E8A-4147-A177-3AD203B41FA5}">
                      <a16:colId xmlns:a16="http://schemas.microsoft.com/office/drawing/2014/main" val="2224527674"/>
                    </a:ext>
                  </a:extLst>
                </a:gridCol>
                <a:gridCol w="2341418">
                  <a:extLst>
                    <a:ext uri="{9D8B030D-6E8A-4147-A177-3AD203B41FA5}">
                      <a16:colId xmlns:a16="http://schemas.microsoft.com/office/drawing/2014/main" val="2925795171"/>
                    </a:ext>
                  </a:extLst>
                </a:gridCol>
              </a:tblGrid>
              <a:tr h="366366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Conocido</a:t>
                      </a:r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Desconocido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875130"/>
                  </a:ext>
                </a:extLst>
              </a:tr>
              <a:tr h="366366">
                <a:tc>
                  <a:txBody>
                    <a:bodyPr/>
                    <a:lstStyle/>
                    <a:p>
                      <a:pPr lvl="1"/>
                      <a:r>
                        <a:rPr lang="es-MX" dirty="0" smtClean="0"/>
                        <a:t>H2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s-MX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s-MX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ngFor</a:t>
                      </a:r>
                      <a:endParaRPr lang="es-MX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>
                  <a:txBody>
                    <a:bodyPr/>
                    <a:lstStyle/>
                    <a:p>
                      <a:pPr lvl="0" algn="ctr"/>
                      <a:r>
                        <a:rPr lang="es-MX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Todos ellos forman parte de la sintaxis de </a:t>
                      </a:r>
                      <a:r>
                        <a:rPr lang="es-MX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r>
                        <a:rPr lang="es-MX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Angular.</a:t>
                      </a:r>
                      <a:br>
                        <a:rPr lang="es-MX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MX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s-MX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MX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</a:t>
                      </a:r>
                      <a:r>
                        <a:rPr lang="es-MX" sz="1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Binding</a:t>
                      </a:r>
                      <a:r>
                        <a:rPr lang="es-MX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Directivas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52307860"/>
                  </a:ext>
                </a:extLst>
              </a:tr>
              <a:tr h="366366">
                <a:tc>
                  <a:txBody>
                    <a:bodyPr/>
                    <a:lstStyle/>
                    <a:p>
                      <a:pPr lvl="1"/>
                      <a:r>
                        <a:rPr lang="es-MX" dirty="0" smtClean="0"/>
                        <a:t>P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s-MX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s-MX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todo.subject</a:t>
                      </a:r>
                      <a:r>
                        <a:rPr lang="es-MX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}}</a:t>
                      </a:r>
                      <a:endParaRPr lang="es-MX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lvl="1"/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8348205"/>
                  </a:ext>
                </a:extLst>
              </a:tr>
              <a:tr h="366366">
                <a:tc>
                  <a:txBody>
                    <a:bodyPr/>
                    <a:lstStyle/>
                    <a:p>
                      <a:pPr lvl="1"/>
                      <a:r>
                        <a:rPr lang="es-MX" dirty="0" smtClean="0"/>
                        <a:t>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click</a:t>
                      </a:r>
                      <a:r>
                        <a:rPr lang="es-MX" dirty="0" smtClean="0"/>
                        <a:t>)</a:t>
                      </a:r>
                      <a:endParaRPr lang="es-MX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lvl="1"/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7763015"/>
                  </a:ext>
                </a:extLst>
              </a:tr>
              <a:tr h="366366">
                <a:tc>
                  <a:txBody>
                    <a:bodyPr/>
                    <a:lstStyle/>
                    <a:p>
                      <a:pPr lvl="1"/>
                      <a:r>
                        <a:rPr lang="es-MX" dirty="0" smtClean="0"/>
                        <a:t>DIV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s-MX" dirty="0" smtClean="0"/>
                        <a:t>[todo]</a:t>
                      </a:r>
                      <a:endParaRPr lang="es-MX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lvl="1"/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02183012"/>
                  </a:ext>
                </a:extLst>
              </a:tr>
              <a:tr h="366366">
                <a:tc>
                  <a:txBody>
                    <a:bodyPr/>
                    <a:lstStyle/>
                    <a:p>
                      <a:pPr lvl="1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s-MX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lvl="1"/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39454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30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Metadatos de </a:t>
            </a:r>
            <a:r>
              <a:rPr lang="es-MX" dirty="0" smtClean="0"/>
              <a:t>Angular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err="1" smtClean="0"/>
              <a:t>TodoListComponent</a:t>
            </a:r>
            <a:r>
              <a:rPr lang="es-MX" dirty="0" smtClean="0"/>
              <a:t> se considera como </a:t>
            </a:r>
            <a:r>
              <a:rPr lang="es-MX" dirty="0"/>
              <a:t>una simple clase de </a:t>
            </a:r>
            <a:r>
              <a:rPr lang="es-MX" dirty="0" err="1"/>
              <a:t>Javascript</a:t>
            </a:r>
            <a:r>
              <a:rPr lang="es-MX" dirty="0"/>
              <a:t>, hasta que le indique que se trata de un componente, gracias a los metadatos de Angular.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La forma de </a:t>
            </a:r>
            <a:r>
              <a:rPr lang="es-MX" b="1" dirty="0"/>
              <a:t>añadir metadatos </a:t>
            </a:r>
            <a:r>
              <a:rPr lang="es-MX" dirty="0"/>
              <a:t>a una clase en </a:t>
            </a:r>
            <a:r>
              <a:rPr lang="es-MX" dirty="0" err="1"/>
              <a:t>TypeScript</a:t>
            </a:r>
            <a:r>
              <a:rPr lang="es-MX" dirty="0"/>
              <a:t> es mediante el patrón decorador, justo antes de la declaración de la </a:t>
            </a:r>
            <a:r>
              <a:rPr lang="es-MX" dirty="0" smtClean="0"/>
              <a:t>clase.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403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Temas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¿Qu</a:t>
            </a:r>
            <a:r>
              <a:rPr lang="es-MX" dirty="0"/>
              <a:t>é</a:t>
            </a:r>
            <a:r>
              <a:rPr lang="es-MX" dirty="0" smtClean="0"/>
              <a:t> es angular 2?</a:t>
            </a:r>
          </a:p>
          <a:p>
            <a:r>
              <a:rPr lang="es-MX" dirty="0" smtClean="0"/>
              <a:t>Modulo</a:t>
            </a:r>
          </a:p>
          <a:p>
            <a:r>
              <a:rPr lang="es-MX" dirty="0" smtClean="0"/>
              <a:t>Componente</a:t>
            </a:r>
          </a:p>
          <a:p>
            <a:r>
              <a:rPr lang="es-MX" dirty="0" err="1" smtClean="0"/>
              <a:t>Template</a:t>
            </a:r>
            <a:endParaRPr lang="es-MX" dirty="0" smtClean="0"/>
          </a:p>
          <a:p>
            <a:r>
              <a:rPr lang="es-MX" dirty="0" smtClean="0"/>
              <a:t>Metadatos</a:t>
            </a:r>
            <a:endParaRPr lang="es-MX" dirty="0"/>
          </a:p>
          <a:p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1012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Metadatos de </a:t>
            </a:r>
            <a:r>
              <a:rPr lang="es-MX" dirty="0" smtClean="0"/>
              <a:t>Angular</a:t>
            </a:r>
            <a:endParaRPr lang="es-MX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176053" cy="3191668"/>
          </a:xfrm>
          <a:prstGeom prst="rect">
            <a:avLst/>
          </a:prstGeom>
        </p:spPr>
      </p:pic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MX" b="1" dirty="0"/>
              <a:t>Selector</a:t>
            </a:r>
            <a:r>
              <a:rPr lang="es-MX" dirty="0"/>
              <a:t>: Es un selector de CSS que indica a Angular que debe crear e instanciar mi componente cuando se encuentra un elemento con ese nombre en el </a:t>
            </a:r>
            <a:r>
              <a:rPr lang="es-MX" dirty="0" smtClean="0"/>
              <a:t>HTML.</a:t>
            </a:r>
          </a:p>
          <a:p>
            <a:pPr marL="0" indent="0">
              <a:buNone/>
            </a:pPr>
            <a:r>
              <a:rPr lang="es-MX" b="1" dirty="0" err="1" smtClean="0"/>
              <a:t>moduleId</a:t>
            </a:r>
            <a:r>
              <a:rPr lang="es-MX" dirty="0"/>
              <a:t>: </a:t>
            </a:r>
            <a:r>
              <a:rPr lang="es-MX" dirty="0" smtClean="0"/>
              <a:t>Permite </a:t>
            </a:r>
            <a:r>
              <a:rPr lang="es-MX" dirty="0"/>
              <a:t>que Angular busque los </a:t>
            </a:r>
            <a:r>
              <a:rPr lang="es-MX" dirty="0" err="1"/>
              <a:t>templates</a:t>
            </a:r>
            <a:r>
              <a:rPr lang="es-MX" dirty="0"/>
              <a:t> y </a:t>
            </a:r>
            <a:r>
              <a:rPr lang="es-MX" dirty="0" err="1"/>
              <a:t>css</a:t>
            </a:r>
            <a:r>
              <a:rPr lang="es-MX" dirty="0"/>
              <a:t> a partir de </a:t>
            </a:r>
            <a:r>
              <a:rPr lang="es-MX" dirty="0" err="1"/>
              <a:t>urls</a:t>
            </a:r>
            <a:r>
              <a:rPr lang="es-MX" dirty="0"/>
              <a:t> relativas en lugar de absolutas. </a:t>
            </a:r>
            <a:endParaRPr lang="es-MX" dirty="0" smtClean="0"/>
          </a:p>
          <a:p>
            <a:pPr marL="0" indent="0">
              <a:buNone/>
            </a:pPr>
            <a:r>
              <a:rPr lang="es-MX" b="1" dirty="0" err="1" smtClean="0"/>
              <a:t>templateUrl</a:t>
            </a:r>
            <a:r>
              <a:rPr lang="es-MX" dirty="0"/>
              <a:t>: La </a:t>
            </a:r>
            <a:r>
              <a:rPr lang="es-MX" dirty="0" err="1"/>
              <a:t>url</a:t>
            </a:r>
            <a:r>
              <a:rPr lang="es-MX" dirty="0"/>
              <a:t> en la que se encuentra el </a:t>
            </a:r>
            <a:r>
              <a:rPr lang="es-MX" dirty="0" err="1"/>
              <a:t>template</a:t>
            </a:r>
            <a:r>
              <a:rPr lang="es-MX" dirty="0"/>
              <a:t> que quieres vincular al componente.</a:t>
            </a:r>
          </a:p>
          <a:p>
            <a:pPr marL="0" indent="0">
              <a:buNone/>
            </a:pPr>
            <a:r>
              <a:rPr lang="es-MX" b="1" dirty="0" err="1" smtClean="0"/>
              <a:t>styleUrls</a:t>
            </a:r>
            <a:r>
              <a:rPr lang="es-MX" dirty="0"/>
              <a:t>: Un </a:t>
            </a:r>
            <a:r>
              <a:rPr lang="es-MX" dirty="0" err="1"/>
              <a:t>array</a:t>
            </a:r>
            <a:r>
              <a:rPr lang="es-MX" dirty="0"/>
              <a:t> con </a:t>
            </a:r>
            <a:r>
              <a:rPr lang="es-MX" dirty="0" err="1"/>
              <a:t>urls</a:t>
            </a:r>
            <a:r>
              <a:rPr lang="es-MX" dirty="0"/>
              <a:t> a archivos de estilos que queremos aplicar a nuestro componente. </a:t>
            </a:r>
          </a:p>
        </p:txBody>
      </p:sp>
    </p:spTree>
    <p:extLst>
      <p:ext uri="{BB962C8B-B14F-4D97-AF65-F5344CB8AC3E}">
        <p14:creationId xmlns:p14="http://schemas.microsoft.com/office/powerpoint/2010/main" val="15085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Data </a:t>
            </a:r>
            <a:r>
              <a:rPr lang="es-MX" dirty="0" err="1"/>
              <a:t>Binding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Uno de los principales valores de Angular es que nos abstrae de la lógica </a:t>
            </a:r>
            <a:r>
              <a:rPr lang="es-MX" dirty="0" err="1"/>
              <a:t>pull</a:t>
            </a:r>
            <a:r>
              <a:rPr lang="es-MX" dirty="0"/>
              <a:t>/</a:t>
            </a:r>
            <a:r>
              <a:rPr lang="es-MX" dirty="0" err="1"/>
              <a:t>push</a:t>
            </a:r>
            <a:r>
              <a:rPr lang="es-MX" dirty="0"/>
              <a:t> asociada a insertar y actualizar valores en el HTML y convertir las respuestas de usuario (inputs, </a:t>
            </a:r>
            <a:r>
              <a:rPr lang="es-MX" dirty="0" err="1"/>
              <a:t>clicks</a:t>
            </a:r>
            <a:r>
              <a:rPr lang="es-MX" dirty="0"/>
              <a:t>, </a:t>
            </a:r>
            <a:r>
              <a:rPr lang="es-MX" dirty="0" err="1"/>
              <a:t>etc</a:t>
            </a:r>
            <a:r>
              <a:rPr lang="es-MX" dirty="0"/>
              <a:t>) en acciones concretas. </a:t>
            </a: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Escribir </a:t>
            </a:r>
            <a:r>
              <a:rPr lang="es-MX" dirty="0"/>
              <a:t>toda esa lógica a mano (lo que típicamente se hacía con </a:t>
            </a:r>
            <a:r>
              <a:rPr lang="es-MX" dirty="0" err="1"/>
              <a:t>JQuery</a:t>
            </a:r>
            <a:r>
              <a:rPr lang="es-MX" dirty="0"/>
              <a:t>) es tedioso y propenso a errores, y Angular 2 lo resuelve por nosotros gracias al </a:t>
            </a:r>
            <a:r>
              <a:rPr lang="es-MX" b="1" i="1" dirty="0"/>
              <a:t>Data </a:t>
            </a:r>
            <a:r>
              <a:rPr lang="es-MX" b="1" i="1" dirty="0" err="1"/>
              <a:t>Binding</a:t>
            </a:r>
            <a:r>
              <a:rPr lang="es-MX" dirty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766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Data </a:t>
            </a:r>
            <a:r>
              <a:rPr lang="es-MX" dirty="0" err="1" smtClean="0"/>
              <a:t>Binding</a:t>
            </a:r>
            <a:endParaRPr lang="es-MX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97611" y="1825625"/>
            <a:ext cx="3781425" cy="781050"/>
          </a:xfrm>
        </p:spPr>
      </p:pic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>
          <a:xfrm>
            <a:off x="7209692" y="1825625"/>
            <a:ext cx="4144108" cy="39220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600" dirty="0" err="1" smtClean="0"/>
              <a:t>Event</a:t>
            </a:r>
            <a:r>
              <a:rPr lang="es-MX" sz="1600" dirty="0" smtClean="0"/>
              <a:t> </a:t>
            </a:r>
            <a:r>
              <a:rPr lang="es-MX" sz="1600" dirty="0" err="1"/>
              <a:t>binding</a:t>
            </a:r>
            <a:r>
              <a:rPr lang="es-MX" sz="1600" dirty="0"/>
              <a:t>: (Desde el DOM)</a:t>
            </a:r>
          </a:p>
          <a:p>
            <a:pPr marL="0" indent="0">
              <a:buNone/>
            </a:pPr>
            <a:r>
              <a:rPr lang="es-MX" sz="1600" dirty="0"/>
              <a:t>Al hacer (</a:t>
            </a:r>
            <a:r>
              <a:rPr lang="es-MX" sz="1600" dirty="0" err="1"/>
              <a:t>click</a:t>
            </a:r>
            <a:r>
              <a:rPr lang="es-MX" sz="1600" dirty="0"/>
              <a:t>)="</a:t>
            </a:r>
            <a:r>
              <a:rPr lang="es-MX" sz="1600" dirty="0" err="1"/>
              <a:t>selectTodo</a:t>
            </a:r>
            <a:r>
              <a:rPr lang="es-MX" sz="1600" dirty="0"/>
              <a:t>(todo)", le indicamos a Angular que cuando se produzca un evento </a:t>
            </a:r>
            <a:r>
              <a:rPr lang="es-MX" sz="1600" dirty="0" err="1"/>
              <a:t>click</a:t>
            </a:r>
            <a:r>
              <a:rPr lang="es-MX" sz="1600" dirty="0"/>
              <a:t> sobre esa etiqueta &lt;div&gt;, llame al método </a:t>
            </a:r>
            <a:r>
              <a:rPr lang="es-MX" sz="1600" dirty="0" err="1"/>
              <a:t>selectTodo</a:t>
            </a:r>
            <a:r>
              <a:rPr lang="es-MX" sz="1600" dirty="0"/>
              <a:t> del Componente, pasando como atributo el objeto todo presente en ese contexto. (Aunque hemos simplificado el ejemplo, esto venía de un bucle que itera el </a:t>
            </a:r>
            <a:r>
              <a:rPr lang="es-MX" sz="1600" dirty="0" err="1"/>
              <a:t>array</a:t>
            </a:r>
            <a:r>
              <a:rPr lang="es-MX" sz="1600" dirty="0"/>
              <a:t> todos obteniendo la variable todo</a:t>
            </a:r>
            <a:r>
              <a:rPr lang="es-MX" sz="1600" dirty="0" smtClean="0"/>
              <a:t>).</a:t>
            </a:r>
          </a:p>
          <a:p>
            <a:pPr marL="0" indent="0">
              <a:buNone/>
            </a:pPr>
            <a:r>
              <a:rPr lang="es-MX" sz="1600" dirty="0" err="1"/>
              <a:t>Two-way</a:t>
            </a:r>
            <a:r>
              <a:rPr lang="es-MX" sz="1600" dirty="0"/>
              <a:t> </a:t>
            </a:r>
            <a:r>
              <a:rPr lang="es-MX" sz="1600" dirty="0" err="1"/>
              <a:t>binding</a:t>
            </a:r>
            <a:r>
              <a:rPr lang="es-MX" sz="1600" dirty="0"/>
              <a:t>: (Desde/Hacia el DOM)</a:t>
            </a:r>
          </a:p>
          <a:p>
            <a:pPr marL="0" indent="0">
              <a:buNone/>
            </a:pPr>
            <a:r>
              <a:rPr lang="es-MX" sz="1600" dirty="0"/>
              <a:t>Un caso importante que no hemos visto con los ejemplos anteriores es el </a:t>
            </a:r>
            <a:r>
              <a:rPr lang="es-MX" sz="1600" dirty="0" err="1"/>
              <a:t>binding</a:t>
            </a:r>
            <a:r>
              <a:rPr lang="es-MX" sz="1600" dirty="0"/>
              <a:t> </a:t>
            </a:r>
            <a:r>
              <a:rPr lang="es-MX" sz="1600" dirty="0" err="1"/>
              <a:t>bi</a:t>
            </a:r>
            <a:r>
              <a:rPr lang="es-MX" sz="1600" dirty="0"/>
              <a:t>-direccional, que combina </a:t>
            </a:r>
            <a:r>
              <a:rPr lang="es-MX" sz="1600" dirty="0" err="1"/>
              <a:t>event</a:t>
            </a:r>
            <a:r>
              <a:rPr lang="es-MX" sz="1600" dirty="0"/>
              <a:t> </a:t>
            </a:r>
            <a:r>
              <a:rPr lang="es-MX" sz="1600" dirty="0" err="1"/>
              <a:t>binding</a:t>
            </a:r>
            <a:r>
              <a:rPr lang="es-MX" sz="1600" dirty="0"/>
              <a:t> y </a:t>
            </a:r>
            <a:r>
              <a:rPr lang="es-MX" sz="1600" dirty="0" err="1"/>
              <a:t>property</a:t>
            </a:r>
            <a:r>
              <a:rPr lang="es-MX" sz="1600" dirty="0"/>
              <a:t> </a:t>
            </a:r>
            <a:r>
              <a:rPr lang="es-MX" sz="1600" dirty="0" err="1"/>
              <a:t>binding</a:t>
            </a:r>
            <a:r>
              <a:rPr lang="es-MX" sz="1600" dirty="0"/>
              <a:t>, </a:t>
            </a:r>
          </a:p>
        </p:txBody>
      </p:sp>
      <p:sp>
        <p:nvSpPr>
          <p:cNvPr id="11" name="Marcador de contenido 7"/>
          <p:cNvSpPr txBox="1">
            <a:spLocks/>
          </p:cNvSpPr>
          <p:nvPr/>
        </p:nvSpPr>
        <p:spPr>
          <a:xfrm>
            <a:off x="1397612" y="2935968"/>
            <a:ext cx="5601066" cy="3371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800" dirty="0" smtClean="0"/>
              <a:t>Interpolación: (Hacia el DOM)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1800" dirty="0" smtClean="0"/>
              <a:t>Al hacer {{</a:t>
            </a:r>
            <a:r>
              <a:rPr lang="es-MX" sz="1800" dirty="0" err="1" smtClean="0"/>
              <a:t>todo.subject</a:t>
            </a:r>
            <a:r>
              <a:rPr lang="es-MX" sz="1800" dirty="0" smtClean="0"/>
              <a:t>}}, Angular se encarga de insertar el valor de esa propiedad del componente entre las etiquetas &lt;div&gt; donde lo hemos definido. Es decir, evalúa </a:t>
            </a:r>
            <a:r>
              <a:rPr lang="es-MX" sz="1800" dirty="0" err="1" smtClean="0"/>
              <a:t>todo.subject</a:t>
            </a:r>
            <a:r>
              <a:rPr lang="es-MX" sz="1800" dirty="0" smtClean="0"/>
              <a:t> e introduce su resultado en el DOM.</a:t>
            </a:r>
          </a:p>
          <a:p>
            <a:pPr marL="0" indent="0">
              <a:buNone/>
            </a:pPr>
            <a:r>
              <a:rPr lang="es-MX" sz="1800" dirty="0" err="1"/>
              <a:t>Property</a:t>
            </a:r>
            <a:r>
              <a:rPr lang="es-MX" sz="1800" dirty="0"/>
              <a:t> </a:t>
            </a:r>
            <a:r>
              <a:rPr lang="es-MX" sz="1800" dirty="0" err="1"/>
              <a:t>binding</a:t>
            </a:r>
            <a:r>
              <a:rPr lang="es-MX" sz="1800" dirty="0"/>
              <a:t>: (Hacia el DOM)</a:t>
            </a:r>
          </a:p>
          <a:p>
            <a:pPr marL="0" indent="0">
              <a:buNone/>
            </a:pPr>
            <a:r>
              <a:rPr lang="es-MX" sz="1800" dirty="0"/>
              <a:t>Al hacer [todo]="</a:t>
            </a:r>
            <a:r>
              <a:rPr lang="es-MX" sz="1800" dirty="0" err="1"/>
              <a:t>selectedTodo</a:t>
            </a:r>
            <a:r>
              <a:rPr lang="es-MX" sz="1800" dirty="0"/>
              <a:t>", Angular está pasando el objeto </a:t>
            </a:r>
            <a:r>
              <a:rPr lang="es-MX" sz="1800" dirty="0" err="1"/>
              <a:t>selectedTodo</a:t>
            </a:r>
            <a:r>
              <a:rPr lang="es-MX" sz="1800" dirty="0"/>
              <a:t> del Componente padre a la propiedad todo del Componente hijo, en este caso de </a:t>
            </a:r>
            <a:r>
              <a:rPr lang="es-MX" sz="1800" dirty="0" err="1"/>
              <a:t>TodoDetailComponent</a:t>
            </a:r>
            <a:r>
              <a:rPr lang="es-MX" sz="1800" dirty="0"/>
              <a:t>. </a:t>
            </a:r>
            <a:endParaRPr lang="es-MX" sz="1800" dirty="0" smtClean="0"/>
          </a:p>
        </p:txBody>
      </p:sp>
    </p:spTree>
    <p:extLst>
      <p:ext uri="{BB962C8B-B14F-4D97-AF65-F5344CB8AC3E}">
        <p14:creationId xmlns:p14="http://schemas.microsoft.com/office/powerpoint/2010/main" val="116279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Directivas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Un</a:t>
            </a:r>
            <a:r>
              <a:rPr lang="es-MX" dirty="0"/>
              <a:t> </a:t>
            </a:r>
            <a:r>
              <a:rPr lang="es-MX" b="1" dirty="0"/>
              <a:t>Componente</a:t>
            </a:r>
            <a:r>
              <a:rPr lang="es-MX" dirty="0"/>
              <a:t> es una </a:t>
            </a:r>
            <a:r>
              <a:rPr lang="es-MX" b="1" dirty="0"/>
              <a:t>Directiva con </a:t>
            </a:r>
            <a:r>
              <a:rPr lang="es-MX" b="1" i="1" dirty="0" err="1"/>
              <a:t>template</a:t>
            </a:r>
            <a:r>
              <a:rPr lang="es-MX" dirty="0"/>
              <a:t>. De hecho </a:t>
            </a:r>
            <a:r>
              <a:rPr lang="es-MX" b="1" dirty="0"/>
              <a:t>@</a:t>
            </a:r>
            <a:r>
              <a:rPr lang="es-MX" b="1" dirty="0" err="1"/>
              <a:t>Component</a:t>
            </a:r>
            <a:r>
              <a:rPr lang="es-MX" dirty="0"/>
              <a:t> es </a:t>
            </a:r>
            <a:r>
              <a:rPr lang="es-MX" dirty="0" smtClean="0"/>
              <a:t>un decorador</a:t>
            </a:r>
            <a:r>
              <a:rPr lang="es-MX" dirty="0"/>
              <a:t> </a:t>
            </a:r>
            <a:r>
              <a:rPr lang="es-MX" b="1" dirty="0" smtClean="0"/>
              <a:t>@</a:t>
            </a:r>
            <a:r>
              <a:rPr lang="es-MX" b="1" dirty="0" err="1" smtClean="0"/>
              <a:t>Directive</a:t>
            </a:r>
            <a:r>
              <a:rPr lang="es-MX" dirty="0" smtClean="0"/>
              <a:t> extendido </a:t>
            </a:r>
            <a:r>
              <a:rPr lang="es-MX" dirty="0"/>
              <a:t>con características propias de los </a:t>
            </a:r>
            <a:r>
              <a:rPr lang="es-MX" b="1" i="1" dirty="0" err="1"/>
              <a:t>templates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Hay otros dos tipos de directivas, las </a:t>
            </a:r>
            <a:r>
              <a:rPr lang="es-MX" b="1" dirty="0"/>
              <a:t>estructurales</a:t>
            </a:r>
            <a:r>
              <a:rPr lang="es-MX" dirty="0"/>
              <a:t> y las </a:t>
            </a:r>
            <a:r>
              <a:rPr lang="es-MX" b="1" dirty="0"/>
              <a:t>atributo</a:t>
            </a:r>
            <a:r>
              <a:rPr lang="es-MX" dirty="0"/>
              <a:t>, y normalmente las vemos en forma de etiquetas de elementos HTML como atributos. Además, igual que con su predecesor, podremos crear nuestra propias directivas.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75494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Directivas: </a:t>
            </a:r>
            <a:r>
              <a:rPr lang="es-MX" sz="3600" dirty="0" smtClean="0"/>
              <a:t>Estructurales</a:t>
            </a:r>
            <a:endParaRPr lang="es-MX" sz="3600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Las </a:t>
            </a:r>
            <a:r>
              <a:rPr lang="es-MX" b="1" dirty="0"/>
              <a:t>directivas estructurales</a:t>
            </a:r>
            <a:r>
              <a:rPr lang="es-MX" dirty="0"/>
              <a:t> comienzan por </a:t>
            </a:r>
            <a:r>
              <a:rPr lang="es-MX" b="1" dirty="0"/>
              <a:t>asterisco</a:t>
            </a:r>
            <a:r>
              <a:rPr lang="es-MX" dirty="0"/>
              <a:t> y sirven para </a:t>
            </a:r>
            <a:r>
              <a:rPr lang="es-MX" b="1" dirty="0"/>
              <a:t>alterar el DOM</a:t>
            </a:r>
            <a:r>
              <a:rPr lang="es-MX" dirty="0" smtClean="0"/>
              <a:t>.</a:t>
            </a:r>
          </a:p>
          <a:p>
            <a:pPr lvl="1"/>
            <a:r>
              <a:rPr lang="es-MX" b="1" dirty="0"/>
              <a:t>*</a:t>
            </a:r>
            <a:r>
              <a:rPr lang="es-MX" b="1" dirty="0" err="1"/>
              <a:t>ngIf</a:t>
            </a:r>
            <a:r>
              <a:rPr lang="es-MX" b="1" dirty="0"/>
              <a:t>:</a:t>
            </a:r>
            <a:r>
              <a:rPr lang="es-MX" dirty="0"/>
              <a:t> si la condición se cumple, su elemento se inserta en el DOM, en caso contrario, se elimina del DOM. (equivale al </a:t>
            </a:r>
            <a:r>
              <a:rPr lang="es-MX" i="1" dirty="0" err="1"/>
              <a:t>ng-if</a:t>
            </a:r>
            <a:r>
              <a:rPr lang="es-MX" dirty="0"/>
              <a:t> de </a:t>
            </a:r>
            <a:r>
              <a:rPr lang="es-MX" dirty="0" err="1"/>
              <a:t>AngularJS</a:t>
            </a:r>
            <a:r>
              <a:rPr lang="es-MX" dirty="0"/>
              <a:t>)</a:t>
            </a:r>
          </a:p>
          <a:p>
            <a:pPr lvl="1"/>
            <a:r>
              <a:rPr lang="es-MX" b="1" dirty="0"/>
              <a:t>*</a:t>
            </a:r>
            <a:r>
              <a:rPr lang="es-MX" b="1" dirty="0" err="1"/>
              <a:t>ngFor</a:t>
            </a:r>
            <a:r>
              <a:rPr lang="es-MX" b="1" dirty="0"/>
              <a:t>:</a:t>
            </a:r>
            <a:r>
              <a:rPr lang="es-MX" dirty="0"/>
              <a:t> repite su elemento en el DOM una vez por cada </a:t>
            </a:r>
            <a:r>
              <a:rPr lang="es-MX" dirty="0" err="1"/>
              <a:t>item</a:t>
            </a:r>
            <a:r>
              <a:rPr lang="es-MX" dirty="0"/>
              <a:t> que hay en el </a:t>
            </a:r>
            <a:r>
              <a:rPr lang="es-MX" dirty="0" err="1"/>
              <a:t>iterador</a:t>
            </a:r>
            <a:r>
              <a:rPr lang="es-MX" dirty="0"/>
              <a:t> que se le pasa, siguiendo una sintaxis de ES6. (equivale al </a:t>
            </a:r>
            <a:r>
              <a:rPr lang="es-MX" i="1" dirty="0" err="1"/>
              <a:t>ng-for</a:t>
            </a:r>
            <a:r>
              <a:rPr lang="es-MX" dirty="0"/>
              <a:t> de </a:t>
            </a:r>
            <a:r>
              <a:rPr lang="es-MX" dirty="0" err="1"/>
              <a:t>AngularJS</a:t>
            </a:r>
            <a:r>
              <a:rPr lang="es-MX" dirty="0"/>
              <a:t>)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106" y="4933340"/>
            <a:ext cx="5946272" cy="92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365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Directivas: </a:t>
            </a:r>
            <a:r>
              <a:rPr lang="es-MX" sz="3600" dirty="0"/>
              <a:t>Atributo</a:t>
            </a:r>
            <a:endParaRPr lang="es-MX" sz="3600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Las </a:t>
            </a:r>
            <a:r>
              <a:rPr lang="es-MX" b="1" dirty="0"/>
              <a:t>directivas Atributo</a:t>
            </a:r>
            <a:r>
              <a:rPr lang="es-MX" dirty="0"/>
              <a:t> alteran la </a:t>
            </a:r>
            <a:r>
              <a:rPr lang="es-MX" b="1" dirty="0"/>
              <a:t>apariencia o comportamiento</a:t>
            </a:r>
            <a:r>
              <a:rPr lang="es-MX" dirty="0"/>
              <a:t> de un elemento del </a:t>
            </a:r>
            <a:r>
              <a:rPr lang="es-MX" dirty="0" smtClean="0"/>
              <a:t>DOM.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sz="2000" b="1" dirty="0" err="1" smtClean="0"/>
              <a:t>ngModel</a:t>
            </a:r>
            <a:r>
              <a:rPr lang="es-MX" sz="2000" dirty="0" smtClean="0"/>
              <a:t>: </a:t>
            </a:r>
            <a:r>
              <a:rPr lang="es-MX" sz="1800" dirty="0" smtClean="0"/>
              <a:t>El </a:t>
            </a:r>
            <a:r>
              <a:rPr lang="es-MX" sz="1800" dirty="0"/>
              <a:t>ejemplo típico es con el elemento HTML &lt;input&gt;, donde asigna la propiedad </a:t>
            </a:r>
            <a:r>
              <a:rPr lang="es-MX" sz="1800" dirty="0" err="1"/>
              <a:t>value</a:t>
            </a:r>
            <a:r>
              <a:rPr lang="es-MX" sz="1800" dirty="0"/>
              <a:t> a mostrar y además responde a eventos de modificación</a:t>
            </a:r>
            <a:r>
              <a:rPr lang="es-MX" sz="1800" dirty="0" smtClean="0"/>
              <a:t>.</a:t>
            </a:r>
          </a:p>
          <a:p>
            <a:pPr marL="0" indent="0">
              <a:buNone/>
            </a:pPr>
            <a:r>
              <a:rPr lang="es-MX" sz="1600" dirty="0"/>
              <a:t>&lt;</a:t>
            </a:r>
            <a:r>
              <a:rPr lang="es-MX" sz="1600" dirty="0" smtClean="0"/>
              <a:t>input </a:t>
            </a:r>
            <a:r>
              <a:rPr lang="es-MX" sz="1600" dirty="0"/>
              <a:t>[(</a:t>
            </a:r>
            <a:r>
              <a:rPr lang="es-MX" sz="1600" dirty="0" err="1"/>
              <a:t>ngModel</a:t>
            </a:r>
            <a:r>
              <a:rPr lang="es-MX" sz="1600" dirty="0"/>
              <a:t>)]="</a:t>
            </a:r>
            <a:r>
              <a:rPr lang="es-MX" sz="1600" dirty="0" err="1"/>
              <a:t>todo.subject</a:t>
            </a:r>
            <a:r>
              <a:rPr lang="es-MX" sz="1600" dirty="0"/>
              <a:t>" </a:t>
            </a:r>
            <a:r>
              <a:rPr lang="es-MX" sz="1600" dirty="0" smtClean="0"/>
              <a:t>&gt;</a:t>
            </a:r>
          </a:p>
          <a:p>
            <a:pPr marL="0" indent="0">
              <a:buNone/>
            </a:pPr>
            <a:r>
              <a:rPr lang="es-MX" sz="2000" b="1" dirty="0" err="1"/>
              <a:t>ngClass</a:t>
            </a:r>
            <a:r>
              <a:rPr lang="es-MX" sz="2000" b="1" dirty="0" smtClean="0"/>
              <a:t>:</a:t>
            </a:r>
            <a:r>
              <a:rPr lang="es-MX" sz="2000" dirty="0" smtClean="0"/>
              <a:t> </a:t>
            </a:r>
            <a:r>
              <a:rPr lang="es-MX" sz="1800" dirty="0"/>
              <a:t>Esta </a:t>
            </a:r>
            <a:r>
              <a:rPr lang="es-MX" sz="1800" dirty="0"/>
              <a:t>directiva permite añadir/eliminar varias clases a un elemento de forma simultánea y dinámica. </a:t>
            </a:r>
            <a:endParaRPr lang="es-MX" sz="1800" dirty="0" smtClean="0"/>
          </a:p>
          <a:p>
            <a:pPr marL="0" indent="0">
              <a:buNone/>
            </a:pPr>
            <a:r>
              <a:rPr lang="es-MX" sz="2000" b="1" dirty="0" err="1"/>
              <a:t>ngStyle</a:t>
            </a:r>
            <a:r>
              <a:rPr lang="es-MX" sz="1800" dirty="0" smtClean="0"/>
              <a:t>: De </a:t>
            </a:r>
            <a:r>
              <a:rPr lang="es-MX" sz="1800" dirty="0"/>
              <a:t>forma análoga a </a:t>
            </a:r>
            <a:r>
              <a:rPr lang="es-MX" sz="1800" dirty="0" err="1"/>
              <a:t>ngClass</a:t>
            </a:r>
            <a:r>
              <a:rPr lang="es-MX" sz="1800" dirty="0"/>
              <a:t>, esta directiva te permite asignar varios estilos </a:t>
            </a:r>
            <a:r>
              <a:rPr lang="es-MX" sz="1800" dirty="0" err="1"/>
              <a:t>inline</a:t>
            </a:r>
            <a:r>
              <a:rPr lang="es-MX" sz="1800" dirty="0"/>
              <a:t> a tu elemento. Veamos:</a:t>
            </a: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2820495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Directivas: </a:t>
            </a:r>
            <a:r>
              <a:rPr lang="es-MX" sz="3600" dirty="0"/>
              <a:t>Atributo</a:t>
            </a:r>
            <a:endParaRPr lang="es-MX" sz="3600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723" y="1779984"/>
            <a:ext cx="7287602" cy="327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63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Servicios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b="1" dirty="0" smtClean="0"/>
              <a:t>Los Componentes son grandes consumidores de servicios</a:t>
            </a:r>
            <a:r>
              <a:rPr lang="es-MX" dirty="0" smtClean="0"/>
              <a:t>. No recuperan datos del servidor, ni validan </a:t>
            </a:r>
            <a:r>
              <a:rPr lang="es-MX" i="1" dirty="0" smtClean="0"/>
              <a:t>inputs</a:t>
            </a:r>
            <a:r>
              <a:rPr lang="es-MX" dirty="0" smtClean="0"/>
              <a:t> de usuario, ni </a:t>
            </a:r>
            <a:r>
              <a:rPr lang="es-MX" dirty="0" err="1" smtClean="0"/>
              <a:t>logean</a:t>
            </a:r>
            <a:r>
              <a:rPr lang="es-MX" dirty="0" smtClean="0"/>
              <a:t> nada directamente en consola. </a:t>
            </a:r>
            <a:r>
              <a:rPr lang="es-MX" b="1" dirty="0" err="1" smtClean="0"/>
              <a:t>Delegan</a:t>
            </a:r>
            <a:r>
              <a:rPr lang="es-MX" dirty="0" err="1" smtClean="0"/>
              <a:t>todo</a:t>
            </a:r>
            <a:r>
              <a:rPr lang="es-MX" dirty="0" smtClean="0"/>
              <a:t> este tipo de </a:t>
            </a:r>
            <a:r>
              <a:rPr lang="es-MX" b="1" dirty="0" smtClean="0"/>
              <a:t>tareas</a:t>
            </a:r>
            <a:r>
              <a:rPr lang="es-MX" dirty="0" smtClean="0"/>
              <a:t> a los </a:t>
            </a:r>
            <a:r>
              <a:rPr lang="es-MX" b="1" dirty="0" smtClean="0"/>
              <a:t>Servicios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 smtClean="0"/>
              <a:t>Los servicios deberían contener/hacer algo muy específico. Por ejemplo, serían susceptibles de encapsular en un servicio:</a:t>
            </a:r>
          </a:p>
          <a:p>
            <a:r>
              <a:rPr lang="es-MX" dirty="0" smtClean="0"/>
              <a:t>Servicio de </a:t>
            </a:r>
            <a:r>
              <a:rPr lang="es-MX" dirty="0" err="1" smtClean="0"/>
              <a:t>logging</a:t>
            </a:r>
            <a:endParaRPr lang="es-MX" dirty="0" smtClean="0"/>
          </a:p>
          <a:p>
            <a:r>
              <a:rPr lang="es-MX" dirty="0" smtClean="0"/>
              <a:t>Servicio de datos</a:t>
            </a:r>
          </a:p>
          <a:p>
            <a:r>
              <a:rPr lang="es-MX" dirty="0" smtClean="0"/>
              <a:t>Bus de mensajes</a:t>
            </a:r>
          </a:p>
          <a:p>
            <a:r>
              <a:rPr lang="es-MX" dirty="0" smtClean="0"/>
              <a:t>Cálculo de Impuestos</a:t>
            </a:r>
          </a:p>
          <a:p>
            <a:r>
              <a:rPr lang="es-MX" dirty="0" smtClean="0"/>
              <a:t>Configuración de la app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712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Angular 2?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87722" y="1825625"/>
            <a:ext cx="5453951" cy="4016375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Es </a:t>
            </a:r>
            <a:r>
              <a:rPr lang="es-MX" dirty="0"/>
              <a:t>un </a:t>
            </a:r>
            <a:r>
              <a:rPr lang="es-MX" dirty="0" err="1" smtClean="0"/>
              <a:t>framework</a:t>
            </a:r>
            <a:r>
              <a:rPr lang="es-MX" dirty="0" smtClean="0"/>
              <a:t> basado en el patrón de diseño MVC, </a:t>
            </a:r>
            <a:r>
              <a:rPr lang="es-MX" dirty="0"/>
              <a:t>completo para construir aplicaciones </a:t>
            </a:r>
            <a:r>
              <a:rPr lang="es-MX" b="1" dirty="0"/>
              <a:t>en cliente</a:t>
            </a:r>
            <a:r>
              <a:rPr lang="es-MX" dirty="0"/>
              <a:t> con HTML y </a:t>
            </a:r>
            <a:r>
              <a:rPr lang="es-MX" dirty="0" err="1"/>
              <a:t>Javascript</a:t>
            </a:r>
            <a:r>
              <a:rPr lang="es-MX" dirty="0"/>
              <a:t>, es decir, con el objetivo de que el peso de la lógica y el </a:t>
            </a:r>
            <a:r>
              <a:rPr lang="es-MX" dirty="0" err="1"/>
              <a:t>renderizado</a:t>
            </a:r>
            <a:r>
              <a:rPr lang="es-MX" dirty="0"/>
              <a:t> lo lleve el propio navegador, en lugar del servidor.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455" y="1498600"/>
            <a:ext cx="3650673" cy="365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0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¿Qué es Angular 2?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dirty="0" smtClean="0"/>
              <a:t>Para crear una aplicación hay que seguir la siguiente estructura básica:</a:t>
            </a:r>
          </a:p>
          <a:p>
            <a:r>
              <a:rPr lang="es-MX" dirty="0" smtClean="0"/>
              <a:t>Componemos plantillas HTML (</a:t>
            </a:r>
            <a:r>
              <a:rPr lang="es-MX" b="1" dirty="0" err="1" smtClean="0"/>
              <a:t>templates</a:t>
            </a:r>
            <a:r>
              <a:rPr lang="es-MX" dirty="0" smtClean="0"/>
              <a:t>) con el </a:t>
            </a:r>
            <a:r>
              <a:rPr lang="es-MX" dirty="0" err="1" smtClean="0"/>
              <a:t>markup</a:t>
            </a:r>
            <a:r>
              <a:rPr lang="es-MX" dirty="0" smtClean="0"/>
              <a:t> de Angular</a:t>
            </a:r>
          </a:p>
          <a:p>
            <a:r>
              <a:rPr lang="es-MX" dirty="0" smtClean="0"/>
              <a:t>Escribimos </a:t>
            </a:r>
            <a:r>
              <a:rPr lang="es-MX" b="1" dirty="0" smtClean="0"/>
              <a:t>Componentes</a:t>
            </a:r>
            <a:r>
              <a:rPr lang="es-MX" dirty="0" smtClean="0"/>
              <a:t> para gestionar esas plantillas y </a:t>
            </a:r>
            <a:r>
              <a:rPr lang="es-MX" b="1" dirty="0" smtClean="0"/>
              <a:t>Directivas</a:t>
            </a:r>
            <a:r>
              <a:rPr lang="es-MX" dirty="0" smtClean="0"/>
              <a:t> que afectan al comportamiento de los componentes.</a:t>
            </a:r>
          </a:p>
          <a:p>
            <a:r>
              <a:rPr lang="es-MX" dirty="0" smtClean="0"/>
              <a:t>Encapsulamos la lógica de la aplicación en </a:t>
            </a:r>
            <a:r>
              <a:rPr lang="es-MX" b="1" dirty="0" smtClean="0"/>
              <a:t>Servicios</a:t>
            </a:r>
          </a:p>
          <a:p>
            <a:r>
              <a:rPr lang="es-MX" dirty="0" smtClean="0"/>
              <a:t>Definimos un módulo principal que le dice a Angular qué es lo que incluye tu app (otros módulos), y cómo compilarlo y lanzarlo (</a:t>
            </a:r>
            <a:r>
              <a:rPr lang="es-MX" b="1" dirty="0" err="1" smtClean="0"/>
              <a:t>NgModule</a:t>
            </a:r>
            <a:r>
              <a:rPr lang="es-MX" dirty="0" smtClean="0"/>
              <a:t>).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4677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¿Qué es Angular 2?</a:t>
            </a:r>
            <a:endParaRPr lang="es-CO" dirty="0"/>
          </a:p>
        </p:txBody>
      </p:sp>
      <p:pic>
        <p:nvPicPr>
          <p:cNvPr id="1026" name="Picture 2" descr="overvi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017" y="1825625"/>
            <a:ext cx="7897366" cy="40163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68822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¿Qué es Angular 2?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Podemos identificar los 8 bloques principales de una app Angular:</a:t>
            </a:r>
          </a:p>
          <a:p>
            <a:pPr lvl="1"/>
            <a:r>
              <a:rPr lang="pt-BR" dirty="0"/>
              <a:t>Módulo</a:t>
            </a:r>
          </a:p>
          <a:p>
            <a:pPr lvl="1"/>
            <a:r>
              <a:rPr lang="pt-BR" dirty="0"/>
              <a:t>Componente</a:t>
            </a:r>
          </a:p>
          <a:p>
            <a:pPr lvl="1"/>
            <a:r>
              <a:rPr lang="pt-BR" dirty="0" err="1"/>
              <a:t>Template</a:t>
            </a:r>
            <a:endParaRPr lang="pt-BR" dirty="0"/>
          </a:p>
          <a:p>
            <a:pPr lvl="1"/>
            <a:r>
              <a:rPr lang="pt-BR" dirty="0" err="1"/>
              <a:t>Metadatos</a:t>
            </a:r>
            <a:endParaRPr lang="pt-BR" dirty="0"/>
          </a:p>
          <a:p>
            <a:pPr lvl="1"/>
            <a:r>
              <a:rPr lang="pt-BR" dirty="0"/>
              <a:t>Data </a:t>
            </a:r>
            <a:r>
              <a:rPr lang="pt-BR" dirty="0" err="1"/>
              <a:t>Binding</a:t>
            </a:r>
            <a:endParaRPr lang="pt-BR" dirty="0"/>
          </a:p>
          <a:p>
            <a:pPr lvl="1"/>
            <a:r>
              <a:rPr lang="pt-BR" dirty="0" err="1"/>
              <a:t>Directiva</a:t>
            </a:r>
            <a:endParaRPr lang="pt-BR" dirty="0"/>
          </a:p>
          <a:p>
            <a:pPr lvl="1"/>
            <a:r>
              <a:rPr lang="pt-BR" dirty="0" err="1"/>
              <a:t>Servicio</a:t>
            </a:r>
            <a:endParaRPr lang="pt-BR" dirty="0"/>
          </a:p>
          <a:p>
            <a:pPr lvl="1"/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Injection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3542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Módulos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MX" b="1" dirty="0"/>
              <a:t>Las apps de Angular son modulares</a:t>
            </a:r>
            <a:r>
              <a:rPr lang="es-MX" dirty="0"/>
              <a:t>, gracias a su propio sistema de módulos llamado </a:t>
            </a:r>
            <a:r>
              <a:rPr lang="es-MX" i="1" dirty="0"/>
              <a:t>Angular Modules</a:t>
            </a:r>
            <a:r>
              <a:rPr lang="es-MX" dirty="0"/>
              <a:t> ( o </a:t>
            </a:r>
            <a:r>
              <a:rPr lang="es-MX" i="1" dirty="0" err="1"/>
              <a:t>NgModules</a:t>
            </a:r>
            <a:r>
              <a:rPr lang="es-MX" dirty="0"/>
              <a:t>).</a:t>
            </a:r>
          </a:p>
          <a:p>
            <a:pPr marL="0" indent="0">
              <a:buNone/>
            </a:pPr>
            <a:r>
              <a:rPr lang="es-MX" dirty="0"/>
              <a:t>Por otro lado, al desarrollar Angular en </a:t>
            </a:r>
            <a:r>
              <a:rPr lang="es-MX" dirty="0" err="1"/>
              <a:t>TypeScript</a:t>
            </a:r>
            <a:r>
              <a:rPr lang="es-MX" dirty="0"/>
              <a:t> utilizarás también los módulos de ES6 (para gestionar librerías de JS). No los confundas, no tienen nada que ver entre sí.</a:t>
            </a:r>
          </a:p>
          <a:p>
            <a:pPr marL="0" indent="0">
              <a:buNone/>
            </a:pPr>
            <a:r>
              <a:rPr lang="es-MX" dirty="0"/>
              <a:t>De entrada puedes pensar que los </a:t>
            </a:r>
            <a:r>
              <a:rPr lang="es-MX" i="1" dirty="0" err="1"/>
              <a:t>NgModules</a:t>
            </a:r>
            <a:r>
              <a:rPr lang="es-MX" dirty="0"/>
              <a:t> implican una cierta redundancia sobre los módulos ES6. Lo cierto es que son necesarios para facilitar la inyección de dependencias que necesitarás más adelante.</a:t>
            </a:r>
          </a:p>
        </p:txBody>
      </p:sp>
    </p:spTree>
    <p:extLst>
      <p:ext uri="{BB962C8B-B14F-4D97-AF65-F5344CB8AC3E}">
        <p14:creationId xmlns:p14="http://schemas.microsoft.com/office/powerpoint/2010/main" val="290159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Módulos </a:t>
            </a:r>
            <a:r>
              <a:rPr lang="es-MX" dirty="0"/>
              <a:t>de ES6: exportar / </a:t>
            </a:r>
            <a:r>
              <a:rPr lang="es-MX" dirty="0" smtClean="0"/>
              <a:t>importar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Imagina que quieres exportar un nuevo componente </a:t>
            </a:r>
            <a:r>
              <a:rPr lang="es-MX" b="1" i="1" dirty="0" err="1"/>
              <a:t>AppComponent</a:t>
            </a:r>
            <a:r>
              <a:rPr lang="es-MX" dirty="0"/>
              <a:t> que tienes definido en el archivo </a:t>
            </a:r>
            <a:r>
              <a:rPr lang="es-MX" b="1" dirty="0"/>
              <a:t>app.component.js</a:t>
            </a:r>
            <a:r>
              <a:rPr lang="es-MX" dirty="0"/>
              <a:t>. Lo harías del siguiente modo, con la palabra reservada </a:t>
            </a:r>
            <a:r>
              <a:rPr lang="es-MX" b="1" i="1" dirty="0" err="1"/>
              <a:t>export</a:t>
            </a:r>
            <a:r>
              <a:rPr lang="es-MX" dirty="0"/>
              <a:t>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841" t="4742" r="2113" b="13406"/>
          <a:stretch/>
        </p:blipFill>
        <p:spPr>
          <a:xfrm>
            <a:off x="2438400" y="3754582"/>
            <a:ext cx="5846618" cy="160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7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4605</TotalTime>
  <Words>1307</Words>
  <Application>Microsoft Office PowerPoint</Application>
  <PresentationFormat>Panorámica</PresentationFormat>
  <Paragraphs>168</Paragraphs>
  <Slides>37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1" baseType="lpstr">
      <vt:lpstr>Arial</vt:lpstr>
      <vt:lpstr>Bahnschrift</vt:lpstr>
      <vt:lpstr>Calibri</vt:lpstr>
      <vt:lpstr>Tema de Office</vt:lpstr>
      <vt:lpstr>Desarrollo de Aplicaciones III</vt:lpstr>
      <vt:lpstr>Conocimientos previos</vt:lpstr>
      <vt:lpstr>Temas</vt:lpstr>
      <vt:lpstr>¿Qué es Angular 2?</vt:lpstr>
      <vt:lpstr>¿Qué es Angular 2?</vt:lpstr>
      <vt:lpstr>¿Qué es Angular 2?</vt:lpstr>
      <vt:lpstr>¿Qué es Angular 2?</vt:lpstr>
      <vt:lpstr>Módulos</vt:lpstr>
      <vt:lpstr>Módulos de ES6: exportar / importar</vt:lpstr>
      <vt:lpstr>Módulos de ES6: exportar / importar</vt:lpstr>
      <vt:lpstr>Librerías de Angular</vt:lpstr>
      <vt:lpstr>Módulos de Angular</vt:lpstr>
      <vt:lpstr>Módulos de Angular</vt:lpstr>
      <vt:lpstr>Módulos de Angular</vt:lpstr>
      <vt:lpstr>Módulos de Angular</vt:lpstr>
      <vt:lpstr>Módulos de Angular</vt:lpstr>
      <vt:lpstr>Módulos de Angular</vt:lpstr>
      <vt:lpstr>Componente</vt:lpstr>
      <vt:lpstr>Componente</vt:lpstr>
      <vt:lpstr>Componente</vt:lpstr>
      <vt:lpstr>S.O.L.I.D.</vt:lpstr>
      <vt:lpstr>S.O.L.I.D.</vt:lpstr>
      <vt:lpstr>Componente</vt:lpstr>
      <vt:lpstr>Componente: Atributos</vt:lpstr>
      <vt:lpstr>Componente: Atributos</vt:lpstr>
      <vt:lpstr>Componente: Atributos</vt:lpstr>
      <vt:lpstr>Template</vt:lpstr>
      <vt:lpstr>Template</vt:lpstr>
      <vt:lpstr>Metadatos de Angular</vt:lpstr>
      <vt:lpstr>Metadatos de Angular</vt:lpstr>
      <vt:lpstr>Data Binding</vt:lpstr>
      <vt:lpstr>Data Binding</vt:lpstr>
      <vt:lpstr>Directivas</vt:lpstr>
      <vt:lpstr>Directivas: Estructurales</vt:lpstr>
      <vt:lpstr>Directivas: Atributo</vt:lpstr>
      <vt:lpstr>Directivas: Atributo</vt:lpstr>
      <vt:lpstr>Servicios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Julián Cristóbal Villegas Alonzo</dc:creator>
  <cp:lastModifiedBy>Julián Cristóbal Villegas Alonzo</cp:lastModifiedBy>
  <cp:revision>228</cp:revision>
  <cp:lastPrinted>2018-01-19T13:53:27Z</cp:lastPrinted>
  <dcterms:created xsi:type="dcterms:W3CDTF">2018-01-18T19:28:46Z</dcterms:created>
  <dcterms:modified xsi:type="dcterms:W3CDTF">2018-03-23T19:28:38Z</dcterms:modified>
</cp:coreProperties>
</file>