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60" r:id="rId16"/>
  </p:sldIdLst>
  <p:sldSz cx="9902825" cy="6858000"/>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zVOCuRa2lmBSldHvyNdTeCm17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68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70B6E-10E9-4CAD-5E00-36805AF05E0E}" v="1419" dt="2023-01-25T16:47:29.122"/>
    <p1510:client id="{8087B921-CAD0-4F52-8ABE-F7CDEE3C614C}" v="1498" dt="2023-01-25T16:48:02.656"/>
    <p1510:client id="{91D3683F-5950-42C0-AB46-80D0F2784CD9}" v="778" dt="2023-01-25T17:27:50.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410" y="78"/>
      </p:cViewPr>
      <p:guideLst>
        <p:guide pos="3119"/>
        <p:guide orient="horz" pos="21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182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781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6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15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https://www.iadb.org/es/</a:t>
            </a:r>
            <a:r>
              <a:rPr lang="en-US" err="1"/>
              <a:t>noticias</a:t>
            </a:r>
            <a:r>
              <a:rPr lang="en-US"/>
              <a:t>/panama-impulsara-la-sostenibilidad-de-las-mipyme-frente-la-pandemia-con-apoyo-del-bid#:~:text=Se%20estima%20que%20en%20Panamá,por%20ciento%20del%20empleo%20formal.</a:t>
            </a: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678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28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01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650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936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3502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‹Nº›</a:t>
            </a:fld>
            <a:endParaRPr sz="900" b="0" i="0" u="none" strike="noStrike" cap="none">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rgbClr val="1428A0"/>
                </a:solidFill>
                <a:latin typeface="Arial"/>
                <a:ea typeface="Arial"/>
                <a:cs typeface="Arial"/>
                <a:sym typeface="Arial"/>
              </a:rPr>
              <a:t>C&amp;P</a:t>
            </a:r>
            <a:r>
              <a:rPr lang="en-US" sz="2099" b="0" i="0" u="none" strike="noStrike" cap="none">
                <a:solidFill>
                  <a:srgbClr val="1428A0"/>
                </a:solidFill>
                <a:latin typeface="Arial"/>
                <a:ea typeface="Arial"/>
                <a:cs typeface="Arial"/>
                <a:sym typeface="Arial"/>
              </a:rPr>
              <a:t> Course</a:t>
            </a:r>
            <a:endParaRPr sz="2099" b="0" i="0" u="none" strike="noStrike" cap="none">
              <a:solidFill>
                <a:srgbClr val="1428A0"/>
              </a:solidFill>
              <a:latin typeface="Arial"/>
              <a:ea typeface="Arial"/>
              <a:cs typeface="Arial"/>
              <a:sym typeface="Arial"/>
            </a:endParaRPr>
          </a:p>
        </p:txBody>
      </p:sp>
    </p:spTree>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s-PA" sz="900" noProof="0">
                <a:solidFill>
                  <a:srgbClr val="7F7F7F"/>
                </a:solidFill>
                <a:latin typeface="Arial"/>
                <a:ea typeface="Arial"/>
                <a:cs typeface="Arial"/>
                <a:sym typeface="Arial"/>
              </a:rPr>
              <a:t>Generando tus reportes</a:t>
            </a:r>
            <a:endParaRPr lang="es-PA" noProof="0"/>
          </a:p>
        </p:txBody>
      </p:sp>
    </p:spTree>
  </p:cSld>
  <p:clrMapOvr>
    <a:masterClrMapping/>
  </p:clrMapOvr>
  <p:hf sldNum="0" hdr="0" ftr="0" dt="0"/>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34"/>
        <p:cNvGrpSpPr/>
        <p:nvPr/>
      </p:nvGrpSpPr>
      <p:grpSpPr>
        <a:xfrm>
          <a:off x="0" y="0"/>
          <a:ext cx="0" cy="0"/>
          <a:chOff x="0" y="0"/>
          <a:chExt cx="0" cy="0"/>
        </a:xfrm>
      </p:grpSpPr>
      <p:pic>
        <p:nvPicPr>
          <p:cNvPr id="35" name="Google Shape;35;p10"/>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6" name="Google Shape;36;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8" name="Google Shape;38;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9" name="Google Shape;39;p10"/>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
        <p:nvSpPr>
          <p:cNvPr id="40" name="Google Shape;40;p10"/>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0"/>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0"/>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s-PA" sz="900" noProof="0">
                <a:solidFill>
                  <a:srgbClr val="7F7F7F"/>
                </a:solidFill>
                <a:latin typeface="Arial"/>
                <a:ea typeface="Arial"/>
                <a:cs typeface="Arial"/>
                <a:sym typeface="Arial"/>
              </a:rPr>
              <a:t>Generando tus reportes</a:t>
            </a:r>
            <a:endParaRPr lang="es-PA" sz="900" noProof="0"/>
          </a:p>
        </p:txBody>
      </p:sp>
    </p:spTree>
  </p:cSld>
  <p:clrMapOvr>
    <a:masterClrMapping/>
  </p:clrMapOvr>
  <p:hf sldNum="0" hdr="0" ftr="0" dt="0"/>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71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a:t>Samsung Innovation Campus</a:t>
            </a:r>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633181" y="2520709"/>
            <a:ext cx="3346655" cy="1727793"/>
          </a:xfrm>
          <a:prstGeom prst="rect">
            <a:avLst/>
          </a:prstGeom>
          <a:noFill/>
          <a:ln>
            <a:noFill/>
          </a:ln>
        </p:spPr>
        <p:txBody>
          <a:bodyPr spcFirstLastPara="1" wrap="square" lIns="0" tIns="0" rIns="0" bIns="0" anchor="t" anchorCtr="0">
            <a:noAutofit/>
          </a:bodyPr>
          <a:lstStyle/>
          <a:p>
            <a:pPr marL="0" indent="0">
              <a:lnSpc>
                <a:spcPct val="128570"/>
              </a:lnSpc>
              <a:spcBef>
                <a:spcPts val="0"/>
              </a:spcBef>
              <a:buNone/>
            </a:pPr>
            <a:r>
              <a:rPr lang="es-ES"/>
              <a:t>Se realizaran predicciones acerca de la puntualidad de los próximos envíos</a:t>
            </a: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n-US" sz="2800">
                <a:solidFill>
                  <a:schemeClr val="lt1"/>
                </a:solidFill>
              </a:rPr>
              <a:t>Nuestro Sistema</a:t>
            </a:r>
            <a:endParaRPr lang="es-ES">
              <a:solidFill>
                <a:schemeClr val="lt1"/>
              </a:solidFill>
            </a:endParaRPr>
          </a:p>
        </p:txBody>
      </p:sp>
      <p:pic>
        <p:nvPicPr>
          <p:cNvPr id="4" name="Imagen 4" descr="Gráfico, Gráfico de rectángulos&#10;&#10;Descripción generada automáticamente">
            <a:extLst>
              <a:ext uri="{FF2B5EF4-FFF2-40B4-BE49-F238E27FC236}">
                <a16:creationId xmlns:a16="http://schemas.microsoft.com/office/drawing/2014/main" id="{766274A0-9786-0FD9-8E77-9982BD91AA8E}"/>
              </a:ext>
            </a:extLst>
          </p:cNvPr>
          <p:cNvPicPr>
            <a:picLocks noChangeAspect="1"/>
          </p:cNvPicPr>
          <p:nvPr/>
        </p:nvPicPr>
        <p:blipFill rotWithShape="1">
          <a:blip r:embed="rId4"/>
          <a:srcRect l="4922" t="10180" r="224" b="-299"/>
          <a:stretch/>
        </p:blipFill>
        <p:spPr>
          <a:xfrm>
            <a:off x="4790046" y="1932913"/>
            <a:ext cx="3803343" cy="2712743"/>
          </a:xfrm>
          <a:prstGeom prst="rect">
            <a:avLst/>
          </a:prstGeom>
        </p:spPr>
      </p:pic>
    </p:spTree>
    <p:custDataLst>
      <p:tags r:id="rId1"/>
    </p:custDataLst>
    <p:extLst>
      <p:ext uri="{BB962C8B-B14F-4D97-AF65-F5344CB8AC3E}">
        <p14:creationId xmlns:p14="http://schemas.microsoft.com/office/powerpoint/2010/main" val="84066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697575" y="1471080"/>
            <a:ext cx="3574622" cy="4581990"/>
          </a:xfrm>
          <a:prstGeom prst="rect">
            <a:avLst/>
          </a:prstGeom>
          <a:noFill/>
          <a:ln>
            <a:noFill/>
          </a:ln>
        </p:spPr>
        <p:txBody>
          <a:bodyPr spcFirstLastPara="1" wrap="square" lIns="0" tIns="0" rIns="0" bIns="0" anchor="t" anchorCtr="0">
            <a:noAutofit/>
          </a:bodyPr>
          <a:lstStyle/>
          <a:p>
            <a:pPr marL="285750" indent="-285750" algn="just">
              <a:lnSpc>
                <a:spcPct val="128570"/>
              </a:lnSpc>
              <a:spcBef>
                <a:spcPts val="0"/>
              </a:spcBef>
            </a:pPr>
            <a:r>
              <a:rPr lang="es-ES"/>
              <a:t>Utilizamos una base de datos como un .</a:t>
            </a:r>
            <a:r>
              <a:rPr lang="es-ES" err="1"/>
              <a:t>csv</a:t>
            </a:r>
            <a:endParaRPr lang="es-ES"/>
          </a:p>
          <a:p>
            <a:pPr marL="285750" indent="-285750">
              <a:lnSpc>
                <a:spcPct val="128570"/>
              </a:lnSpc>
              <a:spcBef>
                <a:spcPts val="0"/>
              </a:spcBef>
            </a:pPr>
            <a:endParaRPr lang="es-ES"/>
          </a:p>
          <a:p>
            <a:pPr marL="285750" indent="-285750">
              <a:lnSpc>
                <a:spcPct val="128570"/>
              </a:lnSpc>
              <a:spcBef>
                <a:spcPts val="0"/>
              </a:spcBef>
            </a:pPr>
            <a:endParaRPr lang="es-ES"/>
          </a:p>
          <a:p>
            <a:pPr marL="285750" indent="-285750" algn="just">
              <a:lnSpc>
                <a:spcPct val="128570"/>
              </a:lnSpc>
              <a:spcBef>
                <a:spcPts val="0"/>
              </a:spcBef>
            </a:pPr>
            <a:r>
              <a:rPr lang="es-ES"/>
              <a:t>Analizamos los datos, creamos representaciones visuales (gráficas) y obtenemos datos útiles</a:t>
            </a:r>
          </a:p>
          <a:p>
            <a:pPr marL="285750" indent="-285750">
              <a:lnSpc>
                <a:spcPct val="128570"/>
              </a:lnSpc>
              <a:spcBef>
                <a:spcPts val="0"/>
              </a:spcBef>
            </a:pPr>
            <a:endParaRPr lang="es-ES"/>
          </a:p>
          <a:p>
            <a:pPr marL="285750" indent="-285750">
              <a:lnSpc>
                <a:spcPct val="128570"/>
              </a:lnSpc>
              <a:spcBef>
                <a:spcPts val="0"/>
              </a:spcBef>
            </a:pPr>
            <a:endParaRPr lang="es-ES"/>
          </a:p>
          <a:p>
            <a:pPr marL="285750" indent="-285750" algn="just">
              <a:lnSpc>
                <a:spcPct val="128570"/>
              </a:lnSpc>
              <a:spcBef>
                <a:spcPts val="0"/>
              </a:spcBef>
            </a:pPr>
            <a:r>
              <a:rPr lang="es-ES"/>
              <a:t>Automáticamente generamos un reporte en cualquiera de dos formatos, un .</a:t>
            </a:r>
            <a:r>
              <a:rPr lang="es-ES" err="1"/>
              <a:t>html</a:t>
            </a:r>
            <a:r>
              <a:rPr lang="en-US"/>
              <a:t>/.</a:t>
            </a:r>
            <a:r>
              <a:rPr lang="en-US" err="1"/>
              <a:t>css</a:t>
            </a:r>
            <a:r>
              <a:rPr lang="es-ES"/>
              <a:t> (compatible con cualquier navegador web) y una imagen (compatible con cualquier otro sistema)</a:t>
            </a: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n-US" sz="2800">
                <a:solidFill>
                  <a:schemeClr val="lt1"/>
                </a:solidFill>
              </a:rPr>
              <a:t>C</a:t>
            </a:r>
            <a:r>
              <a:rPr lang="es-PA" sz="2800" err="1">
                <a:solidFill>
                  <a:schemeClr val="lt1"/>
                </a:solidFill>
              </a:rPr>
              <a:t>ómo</a:t>
            </a:r>
            <a:r>
              <a:rPr lang="es-PA" sz="2800">
                <a:solidFill>
                  <a:schemeClr val="lt1"/>
                </a:solidFill>
              </a:rPr>
              <a:t> funciona</a:t>
            </a:r>
            <a:endParaRPr lang="es-ES">
              <a:solidFill>
                <a:schemeClr val="lt1"/>
              </a:solidFill>
            </a:endParaRPr>
          </a:p>
        </p:txBody>
      </p:sp>
      <p:pic>
        <p:nvPicPr>
          <p:cNvPr id="3" name="Imagen 2">
            <a:extLst>
              <a:ext uri="{FF2B5EF4-FFF2-40B4-BE49-F238E27FC236}">
                <a16:creationId xmlns:a16="http://schemas.microsoft.com/office/drawing/2014/main" id="{2061F232-7638-B0CF-D70E-38B4D1A1EDC0}"/>
              </a:ext>
            </a:extLst>
          </p:cNvPr>
          <p:cNvPicPr>
            <a:picLocks noChangeAspect="1"/>
          </p:cNvPicPr>
          <p:nvPr/>
        </p:nvPicPr>
        <p:blipFill>
          <a:blip r:embed="rId4"/>
          <a:stretch>
            <a:fillRect/>
          </a:stretch>
        </p:blipFill>
        <p:spPr>
          <a:xfrm>
            <a:off x="4887092" y="1471080"/>
            <a:ext cx="2781688" cy="362001"/>
          </a:xfrm>
          <a:prstGeom prst="rect">
            <a:avLst/>
          </a:prstGeom>
        </p:spPr>
      </p:pic>
      <p:pic>
        <p:nvPicPr>
          <p:cNvPr id="6" name="Imagen 5">
            <a:extLst>
              <a:ext uri="{FF2B5EF4-FFF2-40B4-BE49-F238E27FC236}">
                <a16:creationId xmlns:a16="http://schemas.microsoft.com/office/drawing/2014/main" id="{9A810513-C65B-3057-24C6-D430EDED30A4}"/>
              </a:ext>
            </a:extLst>
          </p:cNvPr>
          <p:cNvPicPr>
            <a:picLocks noChangeAspect="1"/>
          </p:cNvPicPr>
          <p:nvPr/>
        </p:nvPicPr>
        <p:blipFill>
          <a:blip r:embed="rId5"/>
          <a:stretch>
            <a:fillRect/>
          </a:stretch>
        </p:blipFill>
        <p:spPr>
          <a:xfrm>
            <a:off x="4887093" y="4016949"/>
            <a:ext cx="2781687" cy="743054"/>
          </a:xfrm>
          <a:prstGeom prst="rect">
            <a:avLst/>
          </a:prstGeom>
        </p:spPr>
      </p:pic>
      <p:pic>
        <p:nvPicPr>
          <p:cNvPr id="8" name="Imagen 7">
            <a:extLst>
              <a:ext uri="{FF2B5EF4-FFF2-40B4-BE49-F238E27FC236}">
                <a16:creationId xmlns:a16="http://schemas.microsoft.com/office/drawing/2014/main" id="{C5A85305-27C0-182A-F131-1896DC9AA94D}"/>
              </a:ext>
            </a:extLst>
          </p:cNvPr>
          <p:cNvPicPr>
            <a:picLocks noChangeAspect="1"/>
          </p:cNvPicPr>
          <p:nvPr/>
        </p:nvPicPr>
        <p:blipFill>
          <a:blip r:embed="rId6"/>
          <a:stretch>
            <a:fillRect/>
          </a:stretch>
        </p:blipFill>
        <p:spPr>
          <a:xfrm>
            <a:off x="4720060" y="2080204"/>
            <a:ext cx="3450923" cy="1681871"/>
          </a:xfrm>
          <a:prstGeom prst="rect">
            <a:avLst/>
          </a:prstGeom>
        </p:spPr>
      </p:pic>
    </p:spTree>
    <p:custDataLst>
      <p:tags r:id="rId1"/>
    </p:custDataLst>
    <p:extLst>
      <p:ext uri="{BB962C8B-B14F-4D97-AF65-F5344CB8AC3E}">
        <p14:creationId xmlns:p14="http://schemas.microsoft.com/office/powerpoint/2010/main" val="265045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697575" y="1471080"/>
            <a:ext cx="3799474" cy="4581990"/>
          </a:xfrm>
          <a:prstGeom prst="rect">
            <a:avLst/>
          </a:prstGeom>
          <a:noFill/>
          <a:ln>
            <a:noFill/>
          </a:ln>
        </p:spPr>
        <p:txBody>
          <a:bodyPr spcFirstLastPara="1" wrap="square" lIns="0" tIns="0" rIns="0" bIns="0" anchor="t" anchorCtr="0">
            <a:noAutofit/>
          </a:bodyPr>
          <a:lstStyle/>
          <a:p>
            <a:pPr marL="285750" indent="-285750" algn="just">
              <a:lnSpc>
                <a:spcPct val="128570"/>
              </a:lnSpc>
              <a:spcBef>
                <a:spcPts val="0"/>
              </a:spcBef>
            </a:pPr>
            <a:r>
              <a:rPr lang="es-ES"/>
              <a:t>Tenemos la capacidad de integrar el sistema con otros medios de comunicación, donde a través de un simple comando, se puede generar un reporte del mes actual</a:t>
            </a:r>
          </a:p>
          <a:p>
            <a:pPr marL="0" indent="0">
              <a:lnSpc>
                <a:spcPct val="128570"/>
              </a:lnSpc>
              <a:spcBef>
                <a:spcPts val="0"/>
              </a:spcBef>
              <a:buNone/>
            </a:pPr>
            <a:endParaRPr lang="es-ES"/>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s-PA" sz="2800">
                <a:solidFill>
                  <a:schemeClr val="lt1"/>
                </a:solidFill>
              </a:rPr>
              <a:t>I</a:t>
            </a:r>
            <a:r>
              <a:rPr lang="en-US" sz="2800" err="1">
                <a:solidFill>
                  <a:schemeClr val="lt1"/>
                </a:solidFill>
              </a:rPr>
              <a:t>ntegración</a:t>
            </a:r>
            <a:endParaRPr lang="es-ES">
              <a:solidFill>
                <a:schemeClr val="lt1"/>
              </a:solidFill>
            </a:endParaRPr>
          </a:p>
        </p:txBody>
      </p:sp>
      <p:pic>
        <p:nvPicPr>
          <p:cNvPr id="4" name="Imagen 3">
            <a:extLst>
              <a:ext uri="{FF2B5EF4-FFF2-40B4-BE49-F238E27FC236}">
                <a16:creationId xmlns:a16="http://schemas.microsoft.com/office/drawing/2014/main" id="{F76C9DA5-F37C-DF36-6786-0CFDDDFC2105}"/>
              </a:ext>
            </a:extLst>
          </p:cNvPr>
          <p:cNvPicPr>
            <a:picLocks noChangeAspect="1"/>
          </p:cNvPicPr>
          <p:nvPr/>
        </p:nvPicPr>
        <p:blipFill>
          <a:blip r:embed="rId4"/>
          <a:stretch>
            <a:fillRect/>
          </a:stretch>
        </p:blipFill>
        <p:spPr>
          <a:xfrm>
            <a:off x="5405777" y="1533260"/>
            <a:ext cx="3108865" cy="4222963"/>
          </a:xfrm>
          <a:prstGeom prst="rect">
            <a:avLst/>
          </a:prstGeom>
        </p:spPr>
      </p:pic>
    </p:spTree>
    <p:custDataLst>
      <p:tags r:id="rId1"/>
    </p:custDataLst>
    <p:extLst>
      <p:ext uri="{BB962C8B-B14F-4D97-AF65-F5344CB8AC3E}">
        <p14:creationId xmlns:p14="http://schemas.microsoft.com/office/powerpoint/2010/main" val="311267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697575" y="1471080"/>
            <a:ext cx="3346655" cy="4581990"/>
          </a:xfrm>
          <a:prstGeom prst="rect">
            <a:avLst/>
          </a:prstGeom>
          <a:noFill/>
          <a:ln>
            <a:noFill/>
          </a:ln>
        </p:spPr>
        <p:txBody>
          <a:bodyPr spcFirstLastPara="1" wrap="square" lIns="0" tIns="0" rIns="0" bIns="0" anchor="t" anchorCtr="0">
            <a:noAutofit/>
          </a:bodyPr>
          <a:lstStyle/>
          <a:p>
            <a:pPr marL="285750" indent="-285750" algn="just">
              <a:lnSpc>
                <a:spcPct val="128570"/>
              </a:lnSpc>
              <a:spcBef>
                <a:spcPts val="0"/>
              </a:spcBef>
            </a:pPr>
            <a:r>
              <a:rPr lang="es-ES"/>
              <a:t>Dependiendo de la cantidad de datos que el cliente desea analizar, la cantidad de tipos de reportes que se desean generar y el número de reportes que se van a generar al mes, podemos ofrecerle al cliente diferentes categorías de precios que se ajusten a sus necesidades.</a:t>
            </a:r>
          </a:p>
          <a:p>
            <a:pPr marL="285750" indent="-285750">
              <a:lnSpc>
                <a:spcPct val="128570"/>
              </a:lnSpc>
              <a:spcBef>
                <a:spcPts val="0"/>
              </a:spcBef>
            </a:pPr>
            <a:endParaRPr lang="es-ES"/>
          </a:p>
          <a:p>
            <a:pPr marL="285750" indent="-285750">
              <a:lnSpc>
                <a:spcPct val="128570"/>
              </a:lnSpc>
              <a:spcBef>
                <a:spcPts val="0"/>
              </a:spcBef>
            </a:pPr>
            <a:r>
              <a:rPr lang="es-ES"/>
              <a:t>Sería una subscripción mensual con diferentes rangos de precios</a:t>
            </a:r>
          </a:p>
          <a:p>
            <a:pPr marL="0" indent="0">
              <a:lnSpc>
                <a:spcPct val="128570"/>
              </a:lnSpc>
              <a:spcBef>
                <a:spcPts val="0"/>
              </a:spcBef>
              <a:buNone/>
            </a:pPr>
            <a:endParaRPr lang="es-ES"/>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s-PA" sz="2800">
                <a:solidFill>
                  <a:schemeClr val="lt1"/>
                </a:solidFill>
              </a:rPr>
              <a:t>Modelo de Negocio</a:t>
            </a:r>
            <a:endParaRPr lang="es-ES">
              <a:solidFill>
                <a:schemeClr val="lt1"/>
              </a:solidFill>
            </a:endParaRPr>
          </a:p>
        </p:txBody>
      </p:sp>
      <p:pic>
        <p:nvPicPr>
          <p:cNvPr id="4098" name="Picture 2" descr="Descarga Vector De Plantilla De Tabla De Planes De Precios">
            <a:extLst>
              <a:ext uri="{FF2B5EF4-FFF2-40B4-BE49-F238E27FC236}">
                <a16:creationId xmlns:a16="http://schemas.microsoft.com/office/drawing/2014/main" id="{332310A3-54F5-43AD-B5D6-5F053AE2FE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162"/>
          <a:stretch/>
        </p:blipFill>
        <p:spPr bwMode="auto">
          <a:xfrm>
            <a:off x="4307983" y="1471080"/>
            <a:ext cx="5024094" cy="265473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585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s-PA" sz="2800">
                <a:solidFill>
                  <a:schemeClr val="lt1"/>
                </a:solidFill>
              </a:rPr>
              <a:t>Mercado</a:t>
            </a:r>
            <a:endParaRPr lang="es-ES">
              <a:solidFill>
                <a:schemeClr val="lt1"/>
              </a:solidFill>
            </a:endParaRPr>
          </a:p>
        </p:txBody>
      </p:sp>
      <p:pic>
        <p:nvPicPr>
          <p:cNvPr id="5122" name="Picture 2" descr="Historia territorial de Panamá - Wikipedia, la enciclopedia libre">
            <a:extLst>
              <a:ext uri="{FF2B5EF4-FFF2-40B4-BE49-F238E27FC236}">
                <a16:creationId xmlns:a16="http://schemas.microsoft.com/office/drawing/2014/main" id="{DE0EB42F-7EE6-CA9E-3CFA-13FBE67802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5330" y="2749295"/>
            <a:ext cx="6549460" cy="2750773"/>
          </a:xfrm>
          <a:prstGeom prst="rect">
            <a:avLst/>
          </a:prstGeom>
          <a:noFill/>
          <a:extLst>
            <a:ext uri="{909E8E84-426E-40DD-AFC4-6F175D3DCCD1}">
              <a14:hiddenFill xmlns:a14="http://schemas.microsoft.com/office/drawing/2010/main">
                <a:solidFill>
                  <a:srgbClr val="FFFFFF"/>
                </a:solidFill>
              </a14:hiddenFill>
            </a:ext>
          </a:extLst>
        </p:spPr>
      </p:pic>
      <p:sp>
        <p:nvSpPr>
          <p:cNvPr id="86" name="Google Shape;86;p4"/>
          <p:cNvSpPr txBox="1">
            <a:spLocks noGrp="1"/>
          </p:cNvSpPr>
          <p:nvPr>
            <p:ph type="body" idx="5"/>
          </p:nvPr>
        </p:nvSpPr>
        <p:spPr>
          <a:xfrm>
            <a:off x="592643" y="1968598"/>
            <a:ext cx="6887449" cy="4581990"/>
          </a:xfrm>
          <a:prstGeom prst="rect">
            <a:avLst/>
          </a:prstGeom>
          <a:noFill/>
          <a:ln>
            <a:noFill/>
          </a:ln>
        </p:spPr>
        <p:txBody>
          <a:bodyPr spcFirstLastPara="1" wrap="square" lIns="0" tIns="0" rIns="0" bIns="0" anchor="t" anchorCtr="0">
            <a:noAutofit/>
          </a:bodyPr>
          <a:lstStyle/>
          <a:p>
            <a:pPr marL="0" indent="0" algn="just">
              <a:lnSpc>
                <a:spcPct val="128570"/>
              </a:lnSpc>
              <a:spcBef>
                <a:spcPts val="0"/>
              </a:spcBef>
              <a:buNone/>
            </a:pPr>
            <a:r>
              <a:rPr lang="es-ES"/>
              <a:t>Se estima que en Panamá hay aproximadamente 200.000* MIPYME, las cuales representan el 96,3 por ciento del total de empresas y el 49 por ciento del empleo formal.</a:t>
            </a:r>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gn="just">
              <a:lnSpc>
                <a:spcPct val="128570"/>
              </a:lnSpc>
              <a:spcBef>
                <a:spcPts val="0"/>
              </a:spcBef>
              <a:buNone/>
            </a:pPr>
            <a:endParaRPr lang="es-ES"/>
          </a:p>
          <a:p>
            <a:pPr marL="0" indent="0">
              <a:lnSpc>
                <a:spcPct val="128570"/>
              </a:lnSpc>
              <a:spcBef>
                <a:spcPts val="0"/>
              </a:spcBef>
              <a:buNone/>
            </a:pPr>
            <a:r>
              <a:rPr lang="es-ES"/>
              <a:t>*Fuente Banco Interamericano de Desarrollo</a:t>
            </a:r>
          </a:p>
        </p:txBody>
      </p:sp>
    </p:spTree>
    <p:custDataLst>
      <p:tags r:id="rId1"/>
    </p:custDataLst>
    <p:extLst>
      <p:ext uri="{BB962C8B-B14F-4D97-AF65-F5344CB8AC3E}">
        <p14:creationId xmlns:p14="http://schemas.microsoft.com/office/powerpoint/2010/main" val="198348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974725" y="2315279"/>
            <a:ext cx="7572925" cy="132950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300"/>
              <a:buNone/>
            </a:pPr>
            <a:r>
              <a:rPr lang="en-US" err="1"/>
              <a:t>Generando</a:t>
            </a:r>
            <a:r>
              <a:rPr lang="en-US"/>
              <a:t> </a:t>
            </a:r>
            <a:r>
              <a:rPr lang="en-US" err="1"/>
              <a:t>tus</a:t>
            </a:r>
            <a:r>
              <a:rPr lang="en-US"/>
              <a:t> </a:t>
            </a:r>
            <a:r>
              <a:rPr lang="en-US" err="1"/>
              <a:t>reportes</a:t>
            </a:r>
            <a:endParaRPr/>
          </a:p>
        </p:txBody>
      </p:sp>
      <p:sp>
        <p:nvSpPr>
          <p:cNvPr id="62" name="Google Shape;62;p2"/>
          <p:cNvSpPr/>
          <p:nvPr/>
        </p:nvSpPr>
        <p:spPr>
          <a:xfrm>
            <a:off x="945929" y="3375124"/>
            <a:ext cx="5479711" cy="3077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a:solidFill>
                  <a:schemeClr val="dk1"/>
                </a:solidFill>
              </a:rPr>
              <a:t>Amo </a:t>
            </a:r>
            <a:r>
              <a:rPr lang="en-US" sz="2000" err="1">
                <a:solidFill>
                  <a:schemeClr val="dk1"/>
                </a:solidFill>
              </a:rPr>
              <a:t>los</a:t>
            </a:r>
            <a:r>
              <a:rPr lang="en-US" sz="2000">
                <a:solidFill>
                  <a:schemeClr val="dk1"/>
                </a:solidFill>
              </a:rPr>
              <a:t> lunes</a:t>
            </a:r>
            <a:endParaRPr sz="5400">
              <a:solidFill>
                <a:schemeClr val="dk1"/>
              </a:solidFill>
              <a:latin typeface="Arial"/>
              <a:ea typeface="Arial"/>
              <a:cs typeface="Arial"/>
              <a:sym typeface="Aria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4648201" cy="861774"/>
          </a:xfrm>
          <a:prstGeom prst="rect">
            <a:avLst/>
          </a:prstGeom>
          <a:noFill/>
          <a:ln>
            <a:noFill/>
          </a:ln>
        </p:spPr>
        <p:txBody>
          <a:bodyPr spcFirstLastPara="1" wrap="square" lIns="0" tIns="0" rIns="0" bIns="0" anchor="t" anchorCtr="0">
            <a:spAutoFit/>
          </a:bodyPr>
          <a:lstStyle/>
          <a:p>
            <a:r>
              <a:rPr lang="en-US" sz="2800" err="1">
                <a:solidFill>
                  <a:schemeClr val="bg1"/>
                </a:solidFill>
              </a:rPr>
              <a:t>Generando</a:t>
            </a:r>
            <a:r>
              <a:rPr lang="en-US" sz="2800">
                <a:solidFill>
                  <a:schemeClr val="bg1"/>
                </a:solidFill>
              </a:rPr>
              <a:t> </a:t>
            </a:r>
            <a:r>
              <a:rPr lang="en-US" sz="2800" err="1">
                <a:solidFill>
                  <a:schemeClr val="bg1"/>
                </a:solidFill>
              </a:rPr>
              <a:t>tus</a:t>
            </a:r>
            <a:r>
              <a:rPr lang="en-US" sz="2800">
                <a:solidFill>
                  <a:schemeClr val="bg1"/>
                </a:solidFill>
              </a:rPr>
              <a:t> </a:t>
            </a:r>
            <a:r>
              <a:rPr lang="en-US" sz="2800" err="1">
                <a:solidFill>
                  <a:schemeClr val="bg1"/>
                </a:solidFill>
              </a:rPr>
              <a:t>reportes</a:t>
            </a:r>
            <a:endParaRPr lang="en-US" sz="2800">
              <a:solidFill>
                <a:schemeClr val="bg1"/>
              </a:solidFill>
            </a:endParaRPr>
          </a:p>
          <a:p>
            <a:pPr marL="0" marR="0" lvl="0" indent="0" algn="l">
              <a:spcBef>
                <a:spcPts val="0"/>
              </a:spcBef>
              <a:spcAft>
                <a:spcPts val="0"/>
              </a:spcAft>
              <a:buNone/>
            </a:pPr>
            <a:endParaRPr lang="en-US" sz="2800">
              <a:solidFill>
                <a:schemeClr val="lt1"/>
              </a:solidFill>
            </a:endParaRPr>
          </a:p>
        </p:txBody>
      </p:sp>
      <p:grpSp>
        <p:nvGrpSpPr>
          <p:cNvPr id="69" name="Google Shape;69;p3"/>
          <p:cNvGrpSpPr/>
          <p:nvPr/>
        </p:nvGrpSpPr>
        <p:grpSpPr>
          <a:xfrm>
            <a:off x="528795" y="1745972"/>
            <a:ext cx="4379913" cy="1724813"/>
            <a:chOff x="4181256" y="3224809"/>
            <a:chExt cx="4379913" cy="1724813"/>
          </a:xfrm>
        </p:grpSpPr>
        <p:sp>
          <p:nvSpPr>
            <p:cNvPr id="70" name="Google Shape;70;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rPr>
                <a:t>UNIDAD 1. </a:t>
              </a:r>
              <a:r>
                <a:rPr lang="en-US" sz="1800" err="1">
                  <a:solidFill>
                    <a:srgbClr val="3F3F3F"/>
                  </a:solidFill>
                </a:rPr>
                <a:t>Análisis</a:t>
              </a:r>
              <a:r>
                <a:rPr lang="en-US" sz="1800">
                  <a:solidFill>
                    <a:srgbClr val="3F3F3F"/>
                  </a:solidFill>
                </a:rPr>
                <a:t> del </a:t>
              </a:r>
              <a:r>
                <a:rPr lang="en-US" sz="1800" err="1">
                  <a:solidFill>
                    <a:srgbClr val="3F3F3F"/>
                  </a:solidFill>
                </a:rPr>
                <a:t>problema</a:t>
              </a:r>
              <a:endParaRPr/>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130805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a:solidFill>
                    <a:srgbClr val="193EB0"/>
                  </a:solidFill>
                  <a:latin typeface="Arial"/>
                  <a:ea typeface="Arial"/>
                  <a:cs typeface="Arial"/>
                  <a:sym typeface="Arial"/>
                </a:rPr>
                <a:t>1.1. </a:t>
              </a:r>
              <a:r>
                <a:rPr lang="en-US" sz="1400" err="1">
                  <a:solidFill>
                    <a:srgbClr val="193EB0"/>
                  </a:solidFill>
                  <a:latin typeface="Arial"/>
                  <a:ea typeface="Arial"/>
                  <a:cs typeface="Arial"/>
                  <a:sym typeface="Arial"/>
                </a:rPr>
                <a:t>Enunciado</a:t>
              </a:r>
              <a:r>
                <a:rPr lang="en-US" sz="1400">
                  <a:solidFill>
                    <a:srgbClr val="193EB0"/>
                  </a:solidFill>
                  <a:latin typeface="Arial"/>
                  <a:ea typeface="Arial"/>
                  <a:cs typeface="Arial"/>
                  <a:sym typeface="Arial"/>
                </a:rPr>
                <a:t> del </a:t>
              </a:r>
              <a:r>
                <a:rPr lang="en-US" sz="1400" err="1">
                  <a:solidFill>
                    <a:srgbClr val="193EB0"/>
                  </a:solidFill>
                  <a:latin typeface="Arial"/>
                  <a:ea typeface="Arial"/>
                  <a:cs typeface="Arial"/>
                  <a:sym typeface="Arial"/>
                </a:rPr>
                <a:t>problema</a:t>
              </a:r>
              <a:endParaRPr/>
            </a:p>
            <a:p>
              <a:pPr marL="0" marR="0" lvl="0" indent="0" algn="l" rtl="0">
                <a:spcBef>
                  <a:spcPts val="600"/>
                </a:spcBef>
                <a:spcAft>
                  <a:spcPts val="0"/>
                </a:spcAft>
                <a:buNone/>
              </a:pPr>
              <a:r>
                <a:rPr lang="en-US" sz="1400">
                  <a:solidFill>
                    <a:srgbClr val="A5A5A5"/>
                  </a:solidFill>
                  <a:latin typeface="Arial"/>
                  <a:ea typeface="Arial"/>
                  <a:cs typeface="Arial"/>
                  <a:sym typeface="Arial"/>
                </a:rPr>
                <a:t>1.2. </a:t>
              </a:r>
              <a:r>
                <a:rPr lang="es-ES" sz="1400">
                  <a:solidFill>
                    <a:srgbClr val="A5A5A5"/>
                  </a:solidFill>
                  <a:latin typeface="Arial"/>
                  <a:ea typeface="Arial"/>
                  <a:cs typeface="Arial"/>
                  <a:sym typeface="Arial"/>
                </a:rPr>
                <a:t>¿Para qué sirven los reportes?</a:t>
              </a:r>
            </a:p>
            <a:p>
              <a:pPr marL="0" marR="0" lvl="0" indent="0" algn="l" rtl="0">
                <a:spcBef>
                  <a:spcPts val="600"/>
                </a:spcBef>
                <a:spcAft>
                  <a:spcPts val="0"/>
                </a:spcAft>
                <a:buNone/>
              </a:pPr>
              <a:r>
                <a:rPr lang="en-US" sz="1400">
                  <a:solidFill>
                    <a:srgbClr val="A5A5A5"/>
                  </a:solidFill>
                  <a:latin typeface="Arial"/>
                  <a:ea typeface="Arial"/>
                  <a:cs typeface="Arial"/>
                  <a:sym typeface="Arial"/>
                </a:rPr>
                <a:t>1.3. </a:t>
              </a:r>
              <a:r>
                <a:rPr lang="en-US" err="1">
                  <a:solidFill>
                    <a:schemeClr val="accent3"/>
                  </a:solidFill>
                </a:rPr>
                <a:t>Importancia</a:t>
              </a:r>
              <a:r>
                <a:rPr lang="en-US">
                  <a:solidFill>
                    <a:schemeClr val="accent3"/>
                  </a:solidFill>
                </a:rPr>
                <a:t> de </a:t>
              </a:r>
              <a:r>
                <a:rPr lang="en-US" err="1">
                  <a:solidFill>
                    <a:schemeClr val="accent3"/>
                  </a:solidFill>
                </a:rPr>
                <a:t>automatizar</a:t>
              </a:r>
              <a:r>
                <a:rPr lang="en-US">
                  <a:solidFill>
                    <a:schemeClr val="accent3"/>
                  </a:solidFill>
                </a:rPr>
                <a:t> </a:t>
              </a:r>
              <a:r>
                <a:rPr lang="en-US" err="1">
                  <a:solidFill>
                    <a:schemeClr val="accent3"/>
                  </a:solidFill>
                </a:rPr>
                <a:t>los</a:t>
              </a:r>
              <a:r>
                <a:rPr lang="en-US">
                  <a:solidFill>
                    <a:schemeClr val="accent3"/>
                  </a:solidFill>
                </a:rPr>
                <a:t> </a:t>
              </a:r>
              <a:r>
                <a:rPr lang="en-US" err="1">
                  <a:solidFill>
                    <a:schemeClr val="accent3"/>
                  </a:solidFill>
                </a:rPr>
                <a:t>reportes</a:t>
              </a:r>
              <a:endParaRPr lang="en-US">
                <a:solidFill>
                  <a:schemeClr val="accent3"/>
                </a:solidFill>
              </a:endParaRPr>
            </a:p>
            <a:p>
              <a:pPr marL="0" marR="0" lvl="0" indent="0" algn="l" rtl="0">
                <a:spcBef>
                  <a:spcPts val="600"/>
                </a:spcBef>
                <a:spcAft>
                  <a:spcPts val="0"/>
                </a:spcAft>
                <a:buNone/>
              </a:pPr>
              <a:endParaRPr lang="en-US"/>
            </a:p>
          </p:txBody>
        </p:sp>
      </p:grpSp>
      <p:grpSp>
        <p:nvGrpSpPr>
          <p:cNvPr id="73" name="Google Shape;73;p3"/>
          <p:cNvGrpSpPr/>
          <p:nvPr/>
        </p:nvGrpSpPr>
        <p:grpSpPr>
          <a:xfrm>
            <a:off x="528795" y="3236592"/>
            <a:ext cx="4379913" cy="1216982"/>
            <a:chOff x="4181256" y="3224809"/>
            <a:chExt cx="4379913" cy="1216982"/>
          </a:xfrm>
        </p:grpSpPr>
        <p:sp>
          <p:nvSpPr>
            <p:cNvPr id="74" name="Google Shape;74;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latin typeface="Arial"/>
                  <a:ea typeface="Arial"/>
                  <a:cs typeface="Arial"/>
                  <a:sym typeface="Arial"/>
                </a:rPr>
                <a:t>UNIT 2. </a:t>
              </a:r>
              <a:r>
                <a:rPr lang="en-US" sz="1800" err="1">
                  <a:solidFill>
                    <a:srgbClr val="3F3F3F"/>
                  </a:solidFill>
                </a:rPr>
                <a:t>Nuestro</a:t>
              </a:r>
              <a:r>
                <a:rPr lang="en-US" sz="1800">
                  <a:solidFill>
                    <a:srgbClr val="3F3F3F"/>
                  </a:solidFill>
                </a:rPr>
                <a:t> Sistema</a:t>
              </a:r>
            </a:p>
          </p:txBody>
        </p:sp>
        <p:sp>
          <p:nvSpPr>
            <p:cNvPr id="75" name="Google Shape;75;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6" name="Google Shape;76;p3"/>
            <p:cNvSpPr/>
            <p:nvPr/>
          </p:nvSpPr>
          <p:spPr>
            <a:xfrm>
              <a:off x="5160752" y="3641572"/>
              <a:ext cx="3400417" cy="80021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586898"/>
                  </a:solidFill>
                  <a:latin typeface="Arial"/>
                  <a:ea typeface="Arial"/>
                  <a:cs typeface="Arial"/>
                  <a:sym typeface="Arial"/>
                </a:rPr>
                <a:t>2.1</a:t>
              </a:r>
              <a:r>
                <a:rPr lang="en-US" sz="1400" dirty="0">
                  <a:solidFill>
                    <a:srgbClr val="193EB0"/>
                  </a:solidFill>
                  <a:latin typeface="Arial"/>
                  <a:ea typeface="Arial"/>
                  <a:cs typeface="Arial"/>
                  <a:sym typeface="Arial"/>
                </a:rPr>
                <a:t>. </a:t>
              </a:r>
              <a:r>
                <a:rPr lang="en-US" sz="1400" dirty="0" err="1">
                  <a:solidFill>
                    <a:srgbClr val="586898"/>
                  </a:solidFill>
                </a:rPr>
                <a:t>Nuestro</a:t>
              </a:r>
              <a:r>
                <a:rPr lang="en-US" sz="1400" dirty="0">
                  <a:solidFill>
                    <a:srgbClr val="586898"/>
                  </a:solidFill>
                </a:rPr>
                <a:t> Sistema</a:t>
              </a:r>
              <a:endParaRPr dirty="0">
                <a:solidFill>
                  <a:srgbClr val="586898"/>
                </a:solidFill>
              </a:endParaRPr>
            </a:p>
            <a:p>
              <a:pPr marL="0" marR="0" lvl="0" indent="0" algn="l" rtl="0">
                <a:spcBef>
                  <a:spcPts val="600"/>
                </a:spcBef>
                <a:spcAft>
                  <a:spcPts val="0"/>
                </a:spcAft>
                <a:buNone/>
              </a:pPr>
              <a:r>
                <a:rPr lang="en-US" sz="1400" dirty="0">
                  <a:solidFill>
                    <a:srgbClr val="A5A5A5"/>
                  </a:solidFill>
                  <a:latin typeface="Arial"/>
                  <a:ea typeface="Arial"/>
                  <a:cs typeface="Arial"/>
                  <a:sym typeface="Arial"/>
                </a:rPr>
                <a:t>2.2. </a:t>
              </a:r>
              <a:r>
                <a:rPr lang="en-US" dirty="0" err="1">
                  <a:solidFill>
                    <a:schemeClr val="accent3"/>
                  </a:solidFill>
                </a:rPr>
                <a:t>Cómo</a:t>
              </a:r>
              <a:r>
                <a:rPr lang="en-US" dirty="0">
                  <a:solidFill>
                    <a:schemeClr val="accent3"/>
                  </a:solidFill>
                </a:rPr>
                <a:t> </a:t>
              </a:r>
              <a:r>
                <a:rPr lang="en-US" dirty="0" err="1">
                  <a:solidFill>
                    <a:schemeClr val="accent3"/>
                  </a:solidFill>
                </a:rPr>
                <a:t>funciona</a:t>
              </a:r>
              <a:endParaRPr dirty="0"/>
            </a:p>
            <a:p>
              <a:pPr marL="0" marR="0" lvl="0" indent="0" algn="l" rtl="0">
                <a:spcBef>
                  <a:spcPts val="600"/>
                </a:spcBef>
                <a:spcAft>
                  <a:spcPts val="0"/>
                </a:spcAft>
                <a:buNone/>
              </a:pPr>
              <a:r>
                <a:rPr lang="en-US" sz="1400" dirty="0">
                  <a:solidFill>
                    <a:srgbClr val="A5A5A5"/>
                  </a:solidFill>
                  <a:latin typeface="Arial"/>
                  <a:ea typeface="Arial"/>
                  <a:cs typeface="Arial"/>
                  <a:sym typeface="Arial"/>
                </a:rPr>
                <a:t>2.3. </a:t>
              </a:r>
              <a:r>
                <a:rPr lang="en-US" sz="1400" dirty="0" err="1">
                  <a:solidFill>
                    <a:srgbClr val="A5A5A5"/>
                  </a:solidFill>
                  <a:latin typeface="Arial"/>
                  <a:ea typeface="Arial"/>
                  <a:cs typeface="Arial"/>
                  <a:sym typeface="Arial"/>
                </a:rPr>
                <a:t>I</a:t>
              </a:r>
              <a:r>
                <a:rPr lang="en-US" dirty="0" err="1">
                  <a:solidFill>
                    <a:schemeClr val="accent3"/>
                  </a:solidFill>
                </a:rPr>
                <a:t>ntegración</a:t>
              </a:r>
              <a:endParaRPr dirty="0"/>
            </a:p>
          </p:txBody>
        </p:sp>
      </p:grpSp>
      <p:grpSp>
        <p:nvGrpSpPr>
          <p:cNvPr id="77" name="Google Shape;77;p3"/>
          <p:cNvGrpSpPr/>
          <p:nvPr/>
        </p:nvGrpSpPr>
        <p:grpSpPr>
          <a:xfrm>
            <a:off x="528795" y="4611305"/>
            <a:ext cx="4379913" cy="278172"/>
            <a:chOff x="4181256" y="3224809"/>
            <a:chExt cx="4379913" cy="278172"/>
          </a:xfrm>
        </p:grpSpPr>
        <p:sp>
          <p:nvSpPr>
            <p:cNvPr id="78" name="Google Shape;78;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latin typeface="Arial"/>
                  <a:ea typeface="Arial"/>
                  <a:cs typeface="Arial"/>
                  <a:sym typeface="Arial"/>
                </a:rPr>
                <a:t>UNIT 3. </a:t>
              </a:r>
              <a:r>
                <a:rPr lang="en-US" sz="1800" err="1">
                  <a:solidFill>
                    <a:srgbClr val="3F3F3F"/>
                  </a:solidFill>
                </a:rPr>
                <a:t>Modelo</a:t>
              </a:r>
              <a:r>
                <a:rPr lang="en-US" sz="1800">
                  <a:solidFill>
                    <a:srgbClr val="3F3F3F"/>
                  </a:solidFill>
                </a:rPr>
                <a:t> de Negocio</a:t>
              </a:r>
            </a:p>
          </p:txBody>
        </p:sp>
        <p:sp>
          <p:nvSpPr>
            <p:cNvPr id="79" name="Google Shape;79;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sp>
        <p:nvSpPr>
          <p:cNvPr id="2" name="Google Shape;76;p3">
            <a:extLst>
              <a:ext uri="{FF2B5EF4-FFF2-40B4-BE49-F238E27FC236}">
                <a16:creationId xmlns:a16="http://schemas.microsoft.com/office/drawing/2014/main" id="{B078BA5F-7848-53C6-E3B9-2051BC850842}"/>
              </a:ext>
            </a:extLst>
          </p:cNvPr>
          <p:cNvSpPr/>
          <p:nvPr/>
        </p:nvSpPr>
        <p:spPr>
          <a:xfrm>
            <a:off x="1550995" y="5048381"/>
            <a:ext cx="3400417" cy="50783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dirty="0">
                <a:solidFill>
                  <a:srgbClr val="586898"/>
                </a:solidFill>
              </a:rPr>
              <a:t>3</a:t>
            </a:r>
            <a:r>
              <a:rPr lang="en-US" sz="1400" dirty="0">
                <a:solidFill>
                  <a:srgbClr val="586898"/>
                </a:solidFill>
                <a:latin typeface="Arial"/>
                <a:ea typeface="Arial"/>
                <a:cs typeface="Arial"/>
                <a:sym typeface="Arial"/>
              </a:rPr>
              <a:t>.1</a:t>
            </a:r>
            <a:r>
              <a:rPr lang="en-US" sz="1400" dirty="0">
                <a:solidFill>
                  <a:srgbClr val="193EB0"/>
                </a:solidFill>
                <a:latin typeface="Arial"/>
                <a:ea typeface="Arial"/>
                <a:cs typeface="Arial"/>
                <a:sym typeface="Arial"/>
              </a:rPr>
              <a:t>. </a:t>
            </a:r>
            <a:r>
              <a:rPr lang="en-US" dirty="0" err="1">
                <a:solidFill>
                  <a:srgbClr val="586898"/>
                </a:solidFill>
                <a:latin typeface="Arial"/>
                <a:ea typeface="Arial"/>
                <a:cs typeface="Arial"/>
                <a:sym typeface="Arial"/>
              </a:rPr>
              <a:t>Modelo</a:t>
            </a:r>
            <a:r>
              <a:rPr lang="en-US" dirty="0">
                <a:solidFill>
                  <a:srgbClr val="586898"/>
                </a:solidFill>
                <a:latin typeface="Arial"/>
                <a:ea typeface="Arial"/>
                <a:cs typeface="Arial"/>
                <a:sym typeface="Arial"/>
              </a:rPr>
              <a:t> de </a:t>
            </a:r>
            <a:r>
              <a:rPr lang="en-US" dirty="0" err="1">
                <a:solidFill>
                  <a:srgbClr val="586898"/>
                </a:solidFill>
                <a:latin typeface="Arial"/>
                <a:ea typeface="Arial"/>
                <a:cs typeface="Arial"/>
                <a:sym typeface="Arial"/>
              </a:rPr>
              <a:t>negocio</a:t>
            </a:r>
            <a:endParaRPr dirty="0">
              <a:solidFill>
                <a:srgbClr val="586898"/>
              </a:solidFill>
            </a:endParaRPr>
          </a:p>
          <a:p>
            <a:pPr marL="0" marR="0" lvl="0" indent="0" algn="l" rtl="0">
              <a:spcBef>
                <a:spcPts val="600"/>
              </a:spcBef>
              <a:spcAft>
                <a:spcPts val="0"/>
              </a:spcAft>
              <a:buNone/>
            </a:pPr>
            <a:r>
              <a:rPr lang="en-US" dirty="0">
                <a:solidFill>
                  <a:srgbClr val="A5A5A5"/>
                </a:solidFill>
              </a:rPr>
              <a:t>3</a:t>
            </a:r>
            <a:r>
              <a:rPr lang="en-US" sz="1400" dirty="0">
                <a:solidFill>
                  <a:srgbClr val="A5A5A5"/>
                </a:solidFill>
                <a:latin typeface="Arial"/>
                <a:ea typeface="Arial"/>
                <a:cs typeface="Arial"/>
                <a:sym typeface="Arial"/>
              </a:rPr>
              <a:t>.2. </a:t>
            </a:r>
            <a:r>
              <a:rPr lang="en-US" sz="1400" dirty="0">
                <a:solidFill>
                  <a:schemeClr val="accent3"/>
                </a:solidFill>
                <a:latin typeface="Arial"/>
                <a:ea typeface="Arial"/>
                <a:cs typeface="Arial"/>
                <a:sym typeface="Arial"/>
              </a:rPr>
              <a:t>Mercado</a:t>
            </a:r>
            <a:endParaRPr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771293" y="1721414"/>
            <a:ext cx="8055439" cy="4001808"/>
          </a:xfrm>
          <a:prstGeom prst="rect">
            <a:avLst/>
          </a:prstGeom>
          <a:noFill/>
          <a:ln>
            <a:noFill/>
          </a:ln>
        </p:spPr>
        <p:txBody>
          <a:bodyPr spcFirstLastPara="1" wrap="square" lIns="0" tIns="0" rIns="0" bIns="0" anchor="t" anchorCtr="0">
            <a:noAutofit/>
          </a:bodyPr>
          <a:lstStyle/>
          <a:p>
            <a:pPr marL="0" lvl="0" indent="0" algn="l" rtl="0">
              <a:lnSpc>
                <a:spcPct val="128571"/>
              </a:lnSpc>
              <a:spcBef>
                <a:spcPts val="0"/>
              </a:spcBef>
              <a:spcAft>
                <a:spcPts val="0"/>
              </a:spcAft>
              <a:buClr>
                <a:srgbClr val="262626"/>
              </a:buClr>
              <a:buSzPts val="1470"/>
              <a:buNone/>
            </a:pPr>
            <a:endParaRPr lang="en-US"/>
          </a:p>
          <a:p>
            <a:pPr marL="0" lvl="0" indent="0" algn="just" rtl="0">
              <a:lnSpc>
                <a:spcPct val="128571"/>
              </a:lnSpc>
              <a:spcBef>
                <a:spcPts val="0"/>
              </a:spcBef>
              <a:spcAft>
                <a:spcPts val="0"/>
              </a:spcAft>
              <a:buClr>
                <a:srgbClr val="262626"/>
              </a:buClr>
              <a:buSzPts val="1470"/>
              <a:buNone/>
            </a:pPr>
            <a:r>
              <a:rPr lang="en-US"/>
              <a:t>“</a:t>
            </a:r>
            <a:r>
              <a:rPr lang="es-ES"/>
              <a:t>Actualmente la empresa cuenta con un sistema de registro de envíos poco eficiente, dado que el equipo de estadística debe generar reportes de productividad y análisis estadístico de manera manual, se busca crear una automatización que permita a través de una base de datos generar reportes que permitan obtener análisis del reporte de envíos mensual de manera automática (la base de datos será suministrada)</a:t>
            </a:r>
            <a:r>
              <a:rPr lang="es-PA"/>
              <a:t>”.</a:t>
            </a:r>
            <a:endParaRPr lang="en-US"/>
          </a:p>
          <a:p>
            <a:pPr marL="177747" lvl="0" indent="-177747" algn="l" rtl="0">
              <a:lnSpc>
                <a:spcPct val="128571"/>
              </a:lnSpc>
              <a:spcBef>
                <a:spcPts val="0"/>
              </a:spcBef>
              <a:spcAft>
                <a:spcPts val="0"/>
              </a:spcAft>
              <a:buClr>
                <a:srgbClr val="262626"/>
              </a:buClr>
              <a:buSzPts val="1470"/>
              <a:buFont typeface="Arial"/>
              <a:buChar char="•"/>
            </a:pPr>
            <a:endParaRPr lang="en-US"/>
          </a:p>
          <a:p>
            <a:pPr marL="177747" lvl="0" indent="-177747" algn="l" rtl="0">
              <a:lnSpc>
                <a:spcPct val="128571"/>
              </a:lnSpc>
              <a:spcBef>
                <a:spcPts val="0"/>
              </a:spcBef>
              <a:spcAft>
                <a:spcPts val="0"/>
              </a:spcAft>
              <a:buClr>
                <a:srgbClr val="262626"/>
              </a:buClr>
              <a:buSzPts val="1470"/>
              <a:buFont typeface="Arial"/>
              <a:buChar char="•"/>
            </a:pPr>
            <a:endParaRPr lang="en-US"/>
          </a:p>
        </p:txBody>
      </p:sp>
      <p:sp>
        <p:nvSpPr>
          <p:cNvPr id="88" name="Google Shape;88;p4"/>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r>
              <a:rPr lang="en-US" sz="2800" err="1">
                <a:solidFill>
                  <a:schemeClr val="bg1"/>
                </a:solidFill>
              </a:rPr>
              <a:t>Enunciado</a:t>
            </a:r>
            <a:r>
              <a:rPr lang="en-US" sz="2800">
                <a:solidFill>
                  <a:schemeClr val="bg1"/>
                </a:solidFill>
              </a:rPr>
              <a:t> del </a:t>
            </a:r>
            <a:r>
              <a:rPr lang="en-US" sz="2800" err="1">
                <a:solidFill>
                  <a:schemeClr val="bg1"/>
                </a:solidFill>
              </a:rPr>
              <a:t>problema</a:t>
            </a:r>
            <a:endParaRPr lang="en-US" sz="2800">
              <a:solidFill>
                <a:schemeClr val="bg1"/>
              </a:solidFill>
            </a:endParaRPr>
          </a:p>
          <a:p>
            <a:pPr marL="0" marR="0" lvl="0" indent="0" algn="l">
              <a:lnSpc>
                <a:spcPct val="100000"/>
              </a:lnSpc>
              <a:spcBef>
                <a:spcPts val="0"/>
              </a:spcBef>
              <a:spcAft>
                <a:spcPts val="0"/>
              </a:spcAft>
              <a:buSzPts val="2800"/>
              <a:buFont typeface="Arial"/>
              <a:buNone/>
            </a:pPr>
            <a:endParaRPr lang="en-US" sz="2800">
              <a:solidFill>
                <a:schemeClr val="lt1"/>
              </a:solidFill>
              <a:latin typeface="Arial"/>
              <a:ea typeface="Arial"/>
              <a:cs typeface="Arial"/>
            </a:endParaRPr>
          </a:p>
        </p:txBody>
      </p:sp>
      <p:sp>
        <p:nvSpPr>
          <p:cNvPr id="4" name="AutoShape 6">
            <a:extLst>
              <a:ext uri="{FF2B5EF4-FFF2-40B4-BE49-F238E27FC236}">
                <a16:creationId xmlns:a16="http://schemas.microsoft.com/office/drawing/2014/main" id="{C2CE9F1A-E3C3-6E47-67B4-70D46070F7F4}"/>
              </a:ext>
            </a:extLst>
          </p:cNvPr>
          <p:cNvSpPr>
            <a:spLocks noChangeAspect="1" noChangeArrowheads="1"/>
          </p:cNvSpPr>
          <p:nvPr/>
        </p:nvSpPr>
        <p:spPr bwMode="auto">
          <a:xfrm>
            <a:off x="4799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Imagen 5">
            <a:extLst>
              <a:ext uri="{FF2B5EF4-FFF2-40B4-BE49-F238E27FC236}">
                <a16:creationId xmlns:a16="http://schemas.microsoft.com/office/drawing/2014/main" id="{4862A179-ADE8-1D94-A331-DEDAD07E51CD}"/>
              </a:ext>
            </a:extLst>
          </p:cNvPr>
          <p:cNvPicPr>
            <a:picLocks noChangeAspect="1"/>
          </p:cNvPicPr>
          <p:nvPr/>
        </p:nvPicPr>
        <p:blipFill>
          <a:blip r:embed="rId4"/>
          <a:stretch>
            <a:fillRect/>
          </a:stretch>
        </p:blipFill>
        <p:spPr>
          <a:xfrm>
            <a:off x="522288" y="4132743"/>
            <a:ext cx="2544871" cy="1696581"/>
          </a:xfrm>
          <a:prstGeom prst="rect">
            <a:avLst/>
          </a:prstGeom>
        </p:spPr>
      </p:pic>
      <p:pic>
        <p:nvPicPr>
          <p:cNvPr id="1032" name="Picture 8" descr="Is 'Busy Culture' Making A Comeback?">
            <a:extLst>
              <a:ext uri="{FF2B5EF4-FFF2-40B4-BE49-F238E27FC236}">
                <a16:creationId xmlns:a16="http://schemas.microsoft.com/office/drawing/2014/main" id="{4C076D09-E176-0DE3-3305-13B48109D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8484" y="4133628"/>
            <a:ext cx="2544871" cy="16956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utomated Reporting: How to Make Work Smarter | FineReport">
            <a:extLst>
              <a:ext uri="{FF2B5EF4-FFF2-40B4-BE49-F238E27FC236}">
                <a16:creationId xmlns:a16="http://schemas.microsoft.com/office/drawing/2014/main" id="{4FA92671-CF34-6E95-CE55-B2B8069AD4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67" y="4132743"/>
            <a:ext cx="2786554" cy="170289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5578630" y="2655161"/>
            <a:ext cx="3651866" cy="2087321"/>
          </a:xfrm>
          <a:prstGeom prst="rect">
            <a:avLst/>
          </a:prstGeom>
          <a:noFill/>
          <a:ln>
            <a:noFill/>
          </a:ln>
        </p:spPr>
        <p:txBody>
          <a:bodyPr spcFirstLastPara="1" wrap="square" lIns="0" tIns="0" rIns="0" bIns="0" anchor="t" anchorCtr="0">
            <a:noAutofit/>
          </a:bodyPr>
          <a:lstStyle/>
          <a:p>
            <a:pPr marL="0" indent="0" algn="just">
              <a:spcBef>
                <a:spcPts val="0"/>
              </a:spcBef>
              <a:buNone/>
            </a:pPr>
            <a:r>
              <a:rPr lang="es-MX"/>
              <a:t>Un reporte es un informe donde se detalla cualquier actividad que se haya realizado en la empresa, ya sea diaria o mensual. En base a estos reportes </a:t>
            </a:r>
            <a:r>
              <a:rPr lang="es-ES"/>
              <a:t>se tomarán decisiones, e incluso cambiar el plan si esto es requerido.</a:t>
            </a:r>
          </a:p>
          <a:p>
            <a:pPr marL="177165" indent="-177165">
              <a:spcBef>
                <a:spcPts val="0"/>
              </a:spcBef>
            </a:pPr>
            <a:endParaRPr lang="es-ES"/>
          </a:p>
          <a:p>
            <a:pPr marL="0" lvl="0" indent="0" algn="just" rtl="0">
              <a:lnSpc>
                <a:spcPct val="128571"/>
              </a:lnSpc>
              <a:spcBef>
                <a:spcPts val="0"/>
              </a:spcBef>
              <a:spcAft>
                <a:spcPts val="0"/>
              </a:spcAft>
              <a:buClr>
                <a:srgbClr val="262626"/>
              </a:buClr>
              <a:buSzPts val="1470"/>
              <a:buNone/>
            </a:pPr>
            <a:endParaRPr lang="en-US"/>
          </a:p>
        </p:txBody>
      </p:sp>
      <p:sp>
        <p:nvSpPr>
          <p:cNvPr id="88" name="Google Shape;88;p4"/>
          <p:cNvSpPr txBox="1"/>
          <p:nvPr/>
        </p:nvSpPr>
        <p:spPr>
          <a:xfrm>
            <a:off x="449467" y="307412"/>
            <a:ext cx="8541187" cy="907300"/>
          </a:xfrm>
          <a:prstGeom prst="rect">
            <a:avLst/>
          </a:prstGeom>
          <a:noFill/>
          <a:ln>
            <a:noFill/>
          </a:ln>
        </p:spPr>
        <p:txBody>
          <a:bodyPr spcFirstLastPara="1" wrap="square" lIns="0" tIns="0" rIns="0" bIns="0" anchor="t" anchorCtr="0">
            <a:spAutoFit/>
          </a:bodyPr>
          <a:lstStyle/>
          <a:p>
            <a:pPr>
              <a:lnSpc>
                <a:spcPct val="128570"/>
              </a:lnSpc>
            </a:pPr>
            <a:r>
              <a:rPr lang="es-ES" sz="2400">
                <a:solidFill>
                  <a:schemeClr val="bg1"/>
                </a:solidFill>
              </a:rPr>
              <a:t>¿Para qué sirven los reportes?</a:t>
            </a:r>
          </a:p>
          <a:p>
            <a:pPr marL="0" marR="0" lvl="0" indent="0" algn="l">
              <a:lnSpc>
                <a:spcPct val="100000"/>
              </a:lnSpc>
              <a:spcBef>
                <a:spcPts val="0"/>
              </a:spcBef>
              <a:spcAft>
                <a:spcPts val="0"/>
              </a:spcAft>
              <a:buSzPts val="2800"/>
              <a:buFont typeface="Arial"/>
              <a:buNone/>
            </a:pPr>
            <a:endParaRPr lang="en-US" sz="2800">
              <a:solidFill>
                <a:schemeClr val="lt1"/>
              </a:solidFill>
              <a:latin typeface="Arial"/>
              <a:ea typeface="Arial"/>
              <a:cs typeface="Arial"/>
            </a:endParaRPr>
          </a:p>
        </p:txBody>
      </p:sp>
      <p:pic>
        <p:nvPicPr>
          <p:cNvPr id="2050" name="Picture 2" descr="Informe de ventas mensual">
            <a:extLst>
              <a:ext uri="{FF2B5EF4-FFF2-40B4-BE49-F238E27FC236}">
                <a16:creationId xmlns:a16="http://schemas.microsoft.com/office/drawing/2014/main" id="{D2804F41-5AB1-D003-4170-8CCA07EC8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18" y="1909024"/>
            <a:ext cx="3946090" cy="303995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97822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670741" y="2268199"/>
            <a:ext cx="3041123" cy="4001808"/>
          </a:xfrm>
          <a:prstGeom prst="rect">
            <a:avLst/>
          </a:prstGeom>
          <a:noFill/>
          <a:ln>
            <a:noFill/>
          </a:ln>
        </p:spPr>
        <p:txBody>
          <a:bodyPr spcFirstLastPara="1" wrap="square" lIns="0" tIns="0" rIns="0" bIns="0" anchor="t" anchorCtr="0">
            <a:noAutofit/>
          </a:bodyPr>
          <a:lstStyle/>
          <a:p>
            <a:pPr marL="0" indent="0" algn="just">
              <a:spcBef>
                <a:spcPts val="0"/>
              </a:spcBef>
              <a:buNone/>
            </a:pPr>
            <a:r>
              <a:rPr lang="es-PA"/>
              <a:t>Al automatizar un reporte no solamente se optimiza la velocidad con la que estos se generan, sino que también se reduce en gran medida la oportunidad de que existan errores humanos, de esta forma reduciendo gastos y aumentando la productividad</a:t>
            </a: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s-419" sz="2800">
                <a:solidFill>
                  <a:schemeClr val="lt1"/>
                </a:solidFill>
              </a:rPr>
              <a:t>Importancia de automatizar los reportes</a:t>
            </a:r>
          </a:p>
        </p:txBody>
      </p:sp>
      <p:pic>
        <p:nvPicPr>
          <p:cNvPr id="3074" name="Picture 2" descr="Qué gana una pyme cuando automatiza sus procesos | Trucos | Tecnología |  TicPymes">
            <a:extLst>
              <a:ext uri="{FF2B5EF4-FFF2-40B4-BE49-F238E27FC236}">
                <a16:creationId xmlns:a16="http://schemas.microsoft.com/office/drawing/2014/main" id="{9B6DC859-7F62-4FA2-F14D-820F649E9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504" y="1878461"/>
            <a:ext cx="5117580" cy="310107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8864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336518" y="1742192"/>
            <a:ext cx="3346655" cy="1727793"/>
          </a:xfrm>
          <a:prstGeom prst="rect">
            <a:avLst/>
          </a:prstGeom>
          <a:noFill/>
          <a:ln>
            <a:noFill/>
          </a:ln>
        </p:spPr>
        <p:txBody>
          <a:bodyPr spcFirstLastPara="1" wrap="square" lIns="0" tIns="0" rIns="0" bIns="0" anchor="t" anchorCtr="0">
            <a:noAutofit/>
          </a:bodyPr>
          <a:lstStyle/>
          <a:p>
            <a:pPr marL="0" indent="0" algn="just">
              <a:lnSpc>
                <a:spcPct val="128570"/>
              </a:lnSpc>
              <a:spcBef>
                <a:spcPts val="0"/>
              </a:spcBef>
              <a:buNone/>
            </a:pPr>
            <a:r>
              <a:rPr lang="es-ES"/>
              <a:t>Se tomaran los datos acerca de  las entregas y  mostrara un análisis acerca de todo lo que se necesitas saber de cada entrega realizada. </a:t>
            </a: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n-US" sz="2800" err="1">
                <a:solidFill>
                  <a:schemeClr val="lt1"/>
                </a:solidFill>
              </a:rPr>
              <a:t>Nuestro</a:t>
            </a:r>
            <a:r>
              <a:rPr lang="en-US" sz="2800">
                <a:solidFill>
                  <a:schemeClr val="lt1"/>
                </a:solidFill>
              </a:rPr>
              <a:t> Sistema</a:t>
            </a:r>
            <a:endParaRPr lang="es-ES">
              <a:solidFill>
                <a:schemeClr val="lt1"/>
              </a:solidFill>
            </a:endParaRPr>
          </a:p>
        </p:txBody>
      </p:sp>
      <p:pic>
        <p:nvPicPr>
          <p:cNvPr id="4" name="Imagen 4" descr="Gráfico, Gráfico circular&#10;&#10;Descripción generada automáticamente">
            <a:extLst>
              <a:ext uri="{FF2B5EF4-FFF2-40B4-BE49-F238E27FC236}">
                <a16:creationId xmlns:a16="http://schemas.microsoft.com/office/drawing/2014/main" id="{DA7EC4AA-A3EA-9386-0DDF-4F788F08092D}"/>
              </a:ext>
            </a:extLst>
          </p:cNvPr>
          <p:cNvPicPr>
            <a:picLocks noChangeAspect="1"/>
          </p:cNvPicPr>
          <p:nvPr/>
        </p:nvPicPr>
        <p:blipFill rotWithShape="1">
          <a:blip r:embed="rId4"/>
          <a:srcRect l="12785" t="5672" r="12210" b="11642"/>
          <a:stretch/>
        </p:blipFill>
        <p:spPr>
          <a:xfrm>
            <a:off x="3879639" y="1242020"/>
            <a:ext cx="6026997" cy="2728138"/>
          </a:xfrm>
          <a:prstGeom prst="rect">
            <a:avLst/>
          </a:prstGeom>
        </p:spPr>
      </p:pic>
      <p:pic>
        <p:nvPicPr>
          <p:cNvPr id="6" name="Imagen 6" descr="Gráfico, Gráfico de barras&#10;&#10;Descripción generada automáticamente">
            <a:extLst>
              <a:ext uri="{FF2B5EF4-FFF2-40B4-BE49-F238E27FC236}">
                <a16:creationId xmlns:a16="http://schemas.microsoft.com/office/drawing/2014/main" id="{DED80D3F-F1DD-4B90-B53F-BDD79DBBEC4F}"/>
              </a:ext>
            </a:extLst>
          </p:cNvPr>
          <p:cNvPicPr>
            <a:picLocks noChangeAspect="1"/>
          </p:cNvPicPr>
          <p:nvPr/>
        </p:nvPicPr>
        <p:blipFill>
          <a:blip r:embed="rId5"/>
          <a:stretch>
            <a:fillRect/>
          </a:stretch>
        </p:blipFill>
        <p:spPr>
          <a:xfrm>
            <a:off x="3881384" y="3786304"/>
            <a:ext cx="6022569" cy="2593051"/>
          </a:xfrm>
          <a:prstGeom prst="rect">
            <a:avLst/>
          </a:prstGeom>
        </p:spPr>
      </p:pic>
    </p:spTree>
    <p:custDataLst>
      <p:tags r:id="rId1"/>
    </p:custDataLst>
    <p:extLst>
      <p:ext uri="{BB962C8B-B14F-4D97-AF65-F5344CB8AC3E}">
        <p14:creationId xmlns:p14="http://schemas.microsoft.com/office/powerpoint/2010/main" val="175480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555247" y="2941644"/>
            <a:ext cx="3597028" cy="1727793"/>
          </a:xfrm>
          <a:prstGeom prst="rect">
            <a:avLst/>
          </a:prstGeom>
          <a:noFill/>
          <a:ln>
            <a:noFill/>
          </a:ln>
        </p:spPr>
        <p:txBody>
          <a:bodyPr spcFirstLastPara="1" wrap="square" lIns="0" tIns="0" rIns="0" bIns="0" anchor="t" anchorCtr="0">
            <a:noAutofit/>
          </a:bodyPr>
          <a:lstStyle/>
          <a:p>
            <a:pPr marL="0" indent="0" algn="just">
              <a:lnSpc>
                <a:spcPct val="128570"/>
              </a:lnSpc>
              <a:spcBef>
                <a:spcPts val="0"/>
              </a:spcBef>
              <a:buNone/>
            </a:pPr>
            <a:endParaRPr lang="es-ES"/>
          </a:p>
          <a:p>
            <a:pPr marL="0" indent="0" algn="just">
              <a:lnSpc>
                <a:spcPct val="128570"/>
              </a:lnSpc>
              <a:spcBef>
                <a:spcPts val="0"/>
              </a:spcBef>
              <a:buNone/>
            </a:pPr>
            <a:r>
              <a:rPr lang="es-MX"/>
              <a:t>Se tomaran los datos ingresados de los empleados y mostrara en pantalla quienes realizaron más entregas y menos entregas</a:t>
            </a:r>
            <a:endParaRPr lang="es-ES"/>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n-US" sz="2800">
                <a:solidFill>
                  <a:schemeClr val="lt1"/>
                </a:solidFill>
              </a:rPr>
              <a:t>Nuestro Sistema</a:t>
            </a:r>
            <a:endParaRPr lang="es-ES">
              <a:solidFill>
                <a:schemeClr val="lt1"/>
              </a:solidFill>
            </a:endParaRPr>
          </a:p>
        </p:txBody>
      </p:sp>
      <p:pic>
        <p:nvPicPr>
          <p:cNvPr id="2" name="Imagen 2" descr="Gráfico, Gráfico de barras&#10;&#10;Descripción generada automáticamente">
            <a:extLst>
              <a:ext uri="{FF2B5EF4-FFF2-40B4-BE49-F238E27FC236}">
                <a16:creationId xmlns:a16="http://schemas.microsoft.com/office/drawing/2014/main" id="{E81392FA-956C-E12F-D71F-59F0F8D661DB}"/>
              </a:ext>
            </a:extLst>
          </p:cNvPr>
          <p:cNvPicPr>
            <a:picLocks noChangeAspect="1"/>
          </p:cNvPicPr>
          <p:nvPr/>
        </p:nvPicPr>
        <p:blipFill>
          <a:blip r:embed="rId4"/>
          <a:stretch>
            <a:fillRect/>
          </a:stretch>
        </p:blipFill>
        <p:spPr>
          <a:xfrm>
            <a:off x="4258805" y="2022606"/>
            <a:ext cx="5528328" cy="2812788"/>
          </a:xfrm>
          <a:prstGeom prst="rect">
            <a:avLst/>
          </a:prstGeom>
        </p:spPr>
      </p:pic>
    </p:spTree>
    <p:custDataLst>
      <p:tags r:id="rId1"/>
    </p:custDataLst>
    <p:extLst>
      <p:ext uri="{BB962C8B-B14F-4D97-AF65-F5344CB8AC3E}">
        <p14:creationId xmlns:p14="http://schemas.microsoft.com/office/powerpoint/2010/main" val="81398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4"/>
          <p:cNvSpPr txBox="1">
            <a:spLocks noGrp="1"/>
          </p:cNvSpPr>
          <p:nvPr>
            <p:ph type="body" idx="5"/>
          </p:nvPr>
        </p:nvSpPr>
        <p:spPr>
          <a:xfrm>
            <a:off x="633181" y="2520709"/>
            <a:ext cx="3346655" cy="1727793"/>
          </a:xfrm>
          <a:prstGeom prst="rect">
            <a:avLst/>
          </a:prstGeom>
          <a:noFill/>
          <a:ln>
            <a:noFill/>
          </a:ln>
        </p:spPr>
        <p:txBody>
          <a:bodyPr spcFirstLastPara="1" wrap="square" lIns="0" tIns="0" rIns="0" bIns="0" anchor="t" anchorCtr="0">
            <a:noAutofit/>
          </a:bodyPr>
          <a:lstStyle/>
          <a:p>
            <a:pPr marL="0" indent="0">
              <a:lnSpc>
                <a:spcPct val="128570"/>
              </a:lnSpc>
              <a:spcBef>
                <a:spcPts val="0"/>
              </a:spcBef>
              <a:buNone/>
            </a:pPr>
            <a:r>
              <a:rPr lang="es-ES"/>
              <a:t>Analizaremos cuales ciudades realizaron más envíos y cuales ciudades recibieron esos envíos</a:t>
            </a: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n-US" sz="2800">
                <a:solidFill>
                  <a:schemeClr val="lt1"/>
                </a:solidFill>
              </a:rPr>
              <a:t>Nuestro Sistema</a:t>
            </a:r>
            <a:endParaRPr lang="es-ES">
              <a:solidFill>
                <a:schemeClr val="lt1"/>
              </a:solidFill>
            </a:endParaRPr>
          </a:p>
        </p:txBody>
      </p:sp>
      <p:pic>
        <p:nvPicPr>
          <p:cNvPr id="2" name="Imagen 2" descr="Interfaz de usuario gráfica, Texto, Aplicación&#10;&#10;Descripción generada automáticamente">
            <a:extLst>
              <a:ext uri="{FF2B5EF4-FFF2-40B4-BE49-F238E27FC236}">
                <a16:creationId xmlns:a16="http://schemas.microsoft.com/office/drawing/2014/main" id="{A79623F0-1DE1-5DD4-5F77-3040BA2C0A92}"/>
              </a:ext>
            </a:extLst>
          </p:cNvPr>
          <p:cNvPicPr>
            <a:picLocks noChangeAspect="1"/>
          </p:cNvPicPr>
          <p:nvPr/>
        </p:nvPicPr>
        <p:blipFill>
          <a:blip r:embed="rId4"/>
          <a:stretch>
            <a:fillRect/>
          </a:stretch>
        </p:blipFill>
        <p:spPr>
          <a:xfrm>
            <a:off x="5193373" y="1616783"/>
            <a:ext cx="4396063" cy="1656018"/>
          </a:xfrm>
          <a:prstGeom prst="rect">
            <a:avLst/>
          </a:prstGeom>
        </p:spPr>
      </p:pic>
      <p:pic>
        <p:nvPicPr>
          <p:cNvPr id="3" name="Imagen 3" descr="Interfaz de usuario gráfica, Texto&#10;&#10;Descripción generada automáticamente">
            <a:extLst>
              <a:ext uri="{FF2B5EF4-FFF2-40B4-BE49-F238E27FC236}">
                <a16:creationId xmlns:a16="http://schemas.microsoft.com/office/drawing/2014/main" id="{9AC67930-BB76-C668-EA6C-C23A4038DD43}"/>
              </a:ext>
            </a:extLst>
          </p:cNvPr>
          <p:cNvPicPr>
            <a:picLocks noChangeAspect="1"/>
          </p:cNvPicPr>
          <p:nvPr/>
        </p:nvPicPr>
        <p:blipFill>
          <a:blip r:embed="rId5"/>
          <a:stretch>
            <a:fillRect/>
          </a:stretch>
        </p:blipFill>
        <p:spPr>
          <a:xfrm>
            <a:off x="5193373" y="3433736"/>
            <a:ext cx="4396063" cy="1527510"/>
          </a:xfrm>
          <a:prstGeom prst="rect">
            <a:avLst/>
          </a:prstGeom>
        </p:spPr>
      </p:pic>
    </p:spTree>
    <p:custDataLst>
      <p:tags r:id="rId1"/>
    </p:custDataLst>
    <p:extLst>
      <p:ext uri="{BB962C8B-B14F-4D97-AF65-F5344CB8AC3E}">
        <p14:creationId xmlns:p14="http://schemas.microsoft.com/office/powerpoint/2010/main" val="9570940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1.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2.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3.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4.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5.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6.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4.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5.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7.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8.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9.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Personalizado</PresentationFormat>
  <Paragraphs>62</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Malgun Gothic</vt:lpstr>
      <vt:lpstr>Arial</vt:lpstr>
      <vt:lpstr>Calibri</vt:lpstr>
      <vt:lpstr>SIC_Template_AI</vt:lpstr>
      <vt:lpstr>Samsung Innovation Campus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YESTHEIMI DIAZ</cp:lastModifiedBy>
  <cp:revision>1</cp:revision>
  <dcterms:created xsi:type="dcterms:W3CDTF">2019-07-06T14:12:49Z</dcterms:created>
  <dcterms:modified xsi:type="dcterms:W3CDTF">2023-01-25T17:27:50Z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