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4" r:id="rId9"/>
    <p:sldId id="260" r:id="rId10"/>
  </p:sldIdLst>
  <p:sldSz cx="9902825" cy="6858000"/>
  <p:notesSz cx="6858000" cy="9144000"/>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30" y="58"/>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2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633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31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17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7279341" y="6498003"/>
            <a:ext cx="217084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r>
              <a:rPr lang="en-US" sz="900" b="0" i="0" u="none" strike="noStrike" cap="none" dirty="0">
                <a:solidFill>
                  <a:srgbClr val="7F7F7F"/>
                </a:solidFill>
                <a:latin typeface="Arial"/>
                <a:ea typeface="Arial"/>
                <a:cs typeface="Arial"/>
                <a:sym typeface="Arial"/>
              </a:rPr>
              <a:t>HUNTER CHATBOT 1</a:t>
            </a:r>
            <a:endParaRPr sz="900" b="0" i="0" u="none" strike="noStrike" cap="none" dirty="0">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247529" y="6500471"/>
            <a:ext cx="1202653" cy="276999"/>
          </a:xfrm>
          <a:prstGeom prst="rect">
            <a:avLst/>
          </a:prstGeom>
          <a:noFill/>
          <a:ln>
            <a:noFill/>
          </a:ln>
        </p:spPr>
        <p:txBody>
          <a:bodyPr spcFirstLastPara="1" wrap="square" lIns="0" tIns="0" rIns="0" bIns="0" anchor="ctr" anchorCtr="0">
            <a:spAutoFit/>
          </a:bodyPr>
          <a:lstStyle/>
          <a:p>
            <a:pPr marL="0" marR="0" lvl="0" indent="0" algn="r" defTabSz="914400" rtl="0" eaLnBrk="1" fontAlgn="auto" latinLnBrk="0" hangingPunct="1">
              <a:lnSpc>
                <a:spcPct val="100000"/>
              </a:lnSpc>
              <a:spcBef>
                <a:spcPts val="0"/>
              </a:spcBef>
              <a:spcAft>
                <a:spcPts val="0"/>
              </a:spcAft>
              <a:buClr>
                <a:srgbClr val="7F7F7F"/>
              </a:buClr>
              <a:buSzPts val="900"/>
              <a:buFont typeface="Arial"/>
              <a:buNone/>
              <a:tabLst/>
              <a:defRPr/>
            </a:pPr>
            <a:r>
              <a:rPr lang="en-US" sz="900" b="0" i="0" u="none" strike="noStrike" cap="none" dirty="0">
                <a:solidFill>
                  <a:srgbClr val="7F7F7F"/>
                </a:solidFill>
                <a:latin typeface="Arial"/>
                <a:ea typeface="Arial"/>
                <a:cs typeface="Arial"/>
                <a:sym typeface="Arial"/>
              </a:rPr>
              <a:t>HUNTER CHATBOT 2</a:t>
            </a:r>
          </a:p>
          <a:p>
            <a:pPr marL="0" marR="0" lvl="0" indent="0" algn="r" rtl="0">
              <a:lnSpc>
                <a:spcPct val="100000"/>
              </a:lnSpc>
              <a:spcBef>
                <a:spcPts val="0"/>
              </a:spcBef>
              <a:spcAft>
                <a:spcPts val="0"/>
              </a:spcAft>
              <a:buClr>
                <a:srgbClr val="7F7F7F"/>
              </a:buClr>
              <a:buSzPts val="900"/>
              <a:buFont typeface="Arial"/>
              <a:buNone/>
            </a:pPr>
            <a:r>
              <a:rPr lang="es-PA" sz="900" dirty="0">
                <a:solidFill>
                  <a:srgbClr val="7F7F7F"/>
                </a:solidFill>
                <a:latin typeface="Arial"/>
                <a:ea typeface="Arial"/>
                <a:cs typeface="Arial"/>
                <a:sym typeface="Arial"/>
              </a:rPr>
              <a:t> </a:t>
            </a:r>
            <a:endParaRPr sz="900" dirty="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59529"/>
            <a:ext cx="2349501" cy="215444"/>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endParaRPr lang="es-PA" dirty="0"/>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6561395" y="6500471"/>
            <a:ext cx="2888788" cy="276999"/>
          </a:xfrm>
          <a:prstGeom prst="rect">
            <a:avLst/>
          </a:prstGeom>
          <a:noFill/>
          <a:ln>
            <a:noFill/>
          </a:ln>
        </p:spPr>
        <p:txBody>
          <a:bodyPr spcFirstLastPara="1" wrap="square" lIns="0" tIns="0" rIns="0" bIns="0" anchor="ctr" anchorCtr="0">
            <a:spAutoFit/>
          </a:bodyPr>
          <a:lstStyle/>
          <a:p>
            <a:pPr marL="0" marR="0" lvl="0" indent="0" algn="r" defTabSz="914400" rtl="0" eaLnBrk="1" fontAlgn="auto" latinLnBrk="0" hangingPunct="1">
              <a:lnSpc>
                <a:spcPct val="100000"/>
              </a:lnSpc>
              <a:spcBef>
                <a:spcPts val="0"/>
              </a:spcBef>
              <a:spcAft>
                <a:spcPts val="0"/>
              </a:spcAft>
              <a:buClr>
                <a:srgbClr val="7F7F7F"/>
              </a:buClr>
              <a:buSzPts val="900"/>
              <a:buFont typeface="Arial"/>
              <a:buNone/>
              <a:tabLst/>
              <a:defRPr/>
            </a:pPr>
            <a:r>
              <a:rPr lang="en-US" sz="900" b="0" i="0" u="none" strike="noStrike" cap="none" dirty="0">
                <a:solidFill>
                  <a:srgbClr val="7F7F7F"/>
                </a:solidFill>
                <a:latin typeface="Arial"/>
                <a:ea typeface="Arial"/>
                <a:cs typeface="Arial"/>
                <a:sym typeface="Arial"/>
              </a:rPr>
              <a:t>HUNTER CHATBOT 3 </a:t>
            </a:r>
          </a:p>
          <a:p>
            <a:pPr marL="0" marR="0" lvl="0" indent="0" algn="r" rtl="0">
              <a:lnSpc>
                <a:spcPct val="100000"/>
              </a:lnSpc>
              <a:spcBef>
                <a:spcPts val="0"/>
              </a:spcBef>
              <a:spcAft>
                <a:spcPts val="0"/>
              </a:spcAft>
              <a:buClr>
                <a:srgbClr val="7F7F7F"/>
              </a:buClr>
              <a:buSzPts val="900"/>
              <a:buFont typeface="Arial"/>
              <a:buNone/>
            </a:pPr>
            <a:endParaRPr sz="900" dirty="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a:t>Samsung Innovation Campus</a:t>
            </a:r>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9"/>
            <a:ext cx="7572925"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n-US" dirty="0"/>
              <a:t>HUNTER Chatbot</a:t>
            </a:r>
            <a:endParaRPr dirty="0"/>
          </a:p>
        </p:txBody>
      </p:sp>
      <p:sp>
        <p:nvSpPr>
          <p:cNvPr id="62" name="Google Shape;62;p2"/>
          <p:cNvSpPr/>
          <p:nvPr/>
        </p:nvSpPr>
        <p:spPr>
          <a:xfrm>
            <a:off x="945929" y="3065860"/>
            <a:ext cx="5479711" cy="1231106"/>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dirty="0">
                <a:solidFill>
                  <a:schemeClr val="dk1"/>
                </a:solidFill>
              </a:rPr>
              <a:t>Hunter Team </a:t>
            </a:r>
          </a:p>
          <a:p>
            <a:pPr marL="0" marR="0" lvl="0" indent="0" algn="l" rtl="0">
              <a:spcBef>
                <a:spcPts val="0"/>
              </a:spcBef>
              <a:spcAft>
                <a:spcPts val="0"/>
              </a:spcAft>
              <a:buNone/>
            </a:pPr>
            <a:r>
              <a:rPr lang="en-US" sz="2000" dirty="0">
                <a:solidFill>
                  <a:schemeClr val="dk1"/>
                </a:solidFill>
              </a:rPr>
              <a:t>Paulette </a:t>
            </a:r>
            <a:r>
              <a:rPr lang="en-US" sz="2000" dirty="0" err="1">
                <a:solidFill>
                  <a:schemeClr val="dk1"/>
                </a:solidFill>
              </a:rPr>
              <a:t>Quiel</a:t>
            </a:r>
            <a:r>
              <a:rPr lang="en-US" sz="2000" dirty="0">
                <a:solidFill>
                  <a:schemeClr val="dk1"/>
                </a:solidFill>
              </a:rPr>
              <a:t>, Josue Muñoz y </a:t>
            </a:r>
          </a:p>
          <a:p>
            <a:pPr marL="0" marR="0" lvl="0" indent="0" algn="l" rtl="0">
              <a:spcBef>
                <a:spcPts val="0"/>
              </a:spcBef>
              <a:spcAft>
                <a:spcPts val="0"/>
              </a:spcAft>
              <a:buNone/>
            </a:pPr>
            <a:r>
              <a:rPr lang="en-US" sz="2000" dirty="0">
                <a:solidFill>
                  <a:schemeClr val="dk1"/>
                </a:solidFill>
              </a:rPr>
              <a:t>Fabiola Mendoza</a:t>
            </a:r>
            <a:endParaRPr lang="en-US" sz="5400" dirty="0">
              <a:solidFill>
                <a:schemeClr val="dk1"/>
              </a:solidFill>
            </a:endParaRPr>
          </a:p>
          <a:p>
            <a:pPr marL="0" marR="0" lvl="0" indent="0" algn="l" rtl="0">
              <a:spcBef>
                <a:spcPts val="0"/>
              </a:spcBef>
              <a:spcAft>
                <a:spcPts val="0"/>
              </a:spcAft>
              <a:buNone/>
            </a:pPr>
            <a:endParaRPr lang="en-US" sz="2000" dirty="0">
              <a:solidFill>
                <a:schemeClr val="dk1"/>
              </a:solidFill>
            </a:endParaRPr>
          </a:p>
        </p:txBody>
      </p:sp>
      <p:pic>
        <p:nvPicPr>
          <p:cNvPr id="9" name="Imagen 8">
            <a:extLst>
              <a:ext uri="{FF2B5EF4-FFF2-40B4-BE49-F238E27FC236}">
                <a16:creationId xmlns:a16="http://schemas.microsoft.com/office/drawing/2014/main" id="{E6D6269E-E2FC-4DB9-A191-9956A0ECFE64}"/>
              </a:ext>
            </a:extLst>
          </p:cNvPr>
          <p:cNvPicPr>
            <a:picLocks noChangeAspect="1"/>
          </p:cNvPicPr>
          <p:nvPr/>
        </p:nvPicPr>
        <p:blipFill>
          <a:blip r:embed="rId4"/>
          <a:stretch>
            <a:fillRect/>
          </a:stretch>
        </p:blipFill>
        <p:spPr>
          <a:xfrm>
            <a:off x="5053246" y="3570685"/>
            <a:ext cx="2744788" cy="21108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4648201"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dirty="0">
                <a:solidFill>
                  <a:schemeClr val="lt1"/>
                </a:solidFill>
                <a:latin typeface="Arial"/>
                <a:ea typeface="Arial"/>
                <a:cs typeface="Arial"/>
                <a:sym typeface="Arial"/>
              </a:rPr>
              <a:t>HUNTER Chatbot</a:t>
            </a:r>
            <a:endParaRPr dirty="0"/>
          </a:p>
        </p:txBody>
      </p:sp>
      <p:grpSp>
        <p:nvGrpSpPr>
          <p:cNvPr id="69" name="Google Shape;69;p3"/>
          <p:cNvGrpSpPr/>
          <p:nvPr/>
        </p:nvGrpSpPr>
        <p:grpSpPr>
          <a:xfrm>
            <a:off x="528795" y="1745972"/>
            <a:ext cx="4379913" cy="847650"/>
            <a:chOff x="4181256" y="3224809"/>
            <a:chExt cx="4379913" cy="847650"/>
          </a:xfrm>
        </p:grpSpPr>
        <p:sp>
          <p:nvSpPr>
            <p:cNvPr id="70" name="Google Shape;70;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rPr>
                <a:t>UNIDAD 1. </a:t>
              </a:r>
              <a:r>
                <a:rPr lang="en-US" sz="1800" dirty="0" err="1">
                  <a:solidFill>
                    <a:srgbClr val="3F3F3F"/>
                  </a:solidFill>
                </a:rPr>
                <a:t>Planteamiento</a:t>
              </a:r>
              <a:r>
                <a:rPr lang="en-US" sz="1800" dirty="0">
                  <a:solidFill>
                    <a:srgbClr val="3F3F3F"/>
                  </a:solidFill>
                </a:rPr>
                <a:t> del </a:t>
              </a:r>
              <a:r>
                <a:rPr lang="en-US" sz="1800" dirty="0" err="1">
                  <a:solidFill>
                    <a:srgbClr val="3F3F3F"/>
                  </a:solidFill>
                </a:rPr>
                <a:t>Problema</a:t>
              </a:r>
              <a:endParaRPr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1.1. CONTEXTO DEL PROBLEMA</a:t>
              </a:r>
            </a:p>
            <a:p>
              <a:pPr marL="0" marR="0" lvl="0" indent="0" algn="l" rtl="0">
                <a:spcBef>
                  <a:spcPts val="0"/>
                </a:spcBef>
                <a:spcAft>
                  <a:spcPts val="0"/>
                </a:spcAft>
                <a:buNone/>
              </a:pPr>
              <a:r>
                <a:rPr lang="en-US" dirty="0">
                  <a:solidFill>
                    <a:srgbClr val="193EB0"/>
                  </a:solidFill>
                </a:rPr>
                <a:t>1.2. PROBLEMA PRINCIPAL</a:t>
              </a:r>
            </a:p>
          </p:txBody>
        </p:sp>
      </p:grpSp>
      <p:grpSp>
        <p:nvGrpSpPr>
          <p:cNvPr id="73" name="Google Shape;73;p3"/>
          <p:cNvGrpSpPr/>
          <p:nvPr/>
        </p:nvGrpSpPr>
        <p:grpSpPr>
          <a:xfrm>
            <a:off x="528795" y="3120685"/>
            <a:ext cx="4379913" cy="632207"/>
            <a:chOff x="4181256" y="3224809"/>
            <a:chExt cx="4379913" cy="632207"/>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UNIDAD 2. </a:t>
              </a:r>
              <a:r>
                <a:rPr lang="en-US" sz="1800" dirty="0" err="1">
                  <a:solidFill>
                    <a:srgbClr val="3F3F3F"/>
                  </a:solidFill>
                </a:rPr>
                <a:t>Manejo</a:t>
              </a:r>
              <a:r>
                <a:rPr lang="en-US" sz="1800" dirty="0">
                  <a:solidFill>
                    <a:srgbClr val="3F3F3F"/>
                  </a:solidFill>
                </a:rPr>
                <a:t> del </a:t>
              </a:r>
              <a:r>
                <a:rPr lang="en-US" sz="1800" dirty="0" err="1">
                  <a:solidFill>
                    <a:srgbClr val="3F3F3F"/>
                  </a:solidFill>
                </a:rPr>
                <a:t>Problema</a:t>
              </a:r>
              <a:endParaRPr dirty="0"/>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6" name="Google Shape;76;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2.1. SOLUCION</a:t>
              </a:r>
              <a:endParaRPr dirty="0"/>
            </a:p>
          </p:txBody>
        </p:sp>
      </p:grpSp>
      <p:grpSp>
        <p:nvGrpSpPr>
          <p:cNvPr id="77" name="Google Shape;77;p3"/>
          <p:cNvGrpSpPr/>
          <p:nvPr/>
        </p:nvGrpSpPr>
        <p:grpSpPr>
          <a:xfrm>
            <a:off x="528795" y="4495398"/>
            <a:ext cx="4379913" cy="847650"/>
            <a:chOff x="4181256" y="3224809"/>
            <a:chExt cx="4379913" cy="847650"/>
          </a:xfrm>
        </p:grpSpPr>
        <p:sp>
          <p:nvSpPr>
            <p:cNvPr id="78" name="Google Shape;78;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UNIT 3. </a:t>
              </a:r>
              <a:r>
                <a:rPr lang="en-US" sz="1800" dirty="0">
                  <a:solidFill>
                    <a:srgbClr val="3F3F3F"/>
                  </a:solidFill>
                </a:rPr>
                <a:t>HUNTER Chatbot</a:t>
              </a:r>
              <a:endParaRPr dirty="0"/>
            </a:p>
          </p:txBody>
        </p:sp>
        <p:sp>
          <p:nvSpPr>
            <p:cNvPr id="79" name="Google Shape;79;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0" name="Google Shape;80;p3"/>
            <p:cNvSpPr/>
            <p:nvPr/>
          </p:nvSpPr>
          <p:spPr>
            <a:xfrm>
              <a:off x="5160752" y="3641572"/>
              <a:ext cx="3400417"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3.1. HUNTER</a:t>
              </a:r>
            </a:p>
            <a:p>
              <a:pPr marL="0" marR="0" lvl="0" indent="0" algn="l" rtl="0">
                <a:spcBef>
                  <a:spcPts val="0"/>
                </a:spcBef>
                <a:spcAft>
                  <a:spcPts val="0"/>
                </a:spcAft>
                <a:buNone/>
              </a:pPr>
              <a:r>
                <a:rPr lang="en-US" dirty="0">
                  <a:solidFill>
                    <a:srgbClr val="193EB0"/>
                  </a:solidFill>
                </a:rPr>
                <a:t>3.2. FUNCIONAMIENTO </a:t>
              </a:r>
              <a:endParaRPr dirty="0"/>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err="1"/>
              <a:t>Planteamiento</a:t>
            </a:r>
            <a:r>
              <a:rPr lang="en-US" sz="2400" b="1" dirty="0"/>
              <a:t> del </a:t>
            </a:r>
            <a:r>
              <a:rPr lang="en-US" sz="2400" b="1" dirty="0" err="1"/>
              <a:t>Problema</a:t>
            </a:r>
            <a:endParaRPr sz="2400" b="1" dirty="0"/>
          </a:p>
        </p:txBody>
      </p:sp>
      <p:sp>
        <p:nvSpPr>
          <p:cNvPr id="86" name="Google Shape;86;p4"/>
          <p:cNvSpPr txBox="1">
            <a:spLocks noGrp="1"/>
          </p:cNvSpPr>
          <p:nvPr>
            <p:ph type="body" idx="5"/>
          </p:nvPr>
        </p:nvSpPr>
        <p:spPr>
          <a:xfrm>
            <a:off x="522288" y="2221660"/>
            <a:ext cx="8055439" cy="2178889"/>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b="1" i="1" dirty="0"/>
              <a:t>CONTEXTO DEL PROBLEMA</a:t>
            </a:r>
            <a:endParaRPr b="1" i="1" dirty="0"/>
          </a:p>
          <a:p>
            <a:pPr marL="135255" indent="0">
              <a:buNone/>
            </a:pPr>
            <a:r>
              <a:rPr lang="es-PA" sz="1800" b="0" i="0" u="none" strike="noStrike" baseline="0" dirty="0">
                <a:solidFill>
                  <a:srgbClr val="000000"/>
                </a:solidFill>
                <a:latin typeface="Calibri" panose="020F0502020204030204" pitchFamily="34" charset="0"/>
              </a:rPr>
              <a:t>La empresa SIC-Panamá se encarga de transportar productos a nivel mundial, para dicha tarea emplea varios recursos administrativos los cuales han presentado inconvenientes después de la pandemia, estos inconvenientes se presentan a continuación.</a:t>
            </a:r>
            <a:endParaRPr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sz="2800" dirty="0">
              <a:solidFill>
                <a:schemeClr val="lt1"/>
              </a:solidFill>
              <a:latin typeface="Arial"/>
              <a:ea typeface="Arial"/>
              <a:cs typeface="Arial"/>
              <a:sym typeface="Aria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err="1"/>
              <a:t>Planteamiento</a:t>
            </a:r>
            <a:r>
              <a:rPr lang="en-US" sz="2400" b="1" dirty="0"/>
              <a:t> del </a:t>
            </a:r>
            <a:r>
              <a:rPr lang="en-US" sz="2400" b="1" dirty="0" err="1"/>
              <a:t>Problema</a:t>
            </a:r>
            <a:endParaRPr sz="2400" b="1" dirty="0"/>
          </a:p>
        </p:txBody>
      </p:sp>
      <p:sp>
        <p:nvSpPr>
          <p:cNvPr id="86" name="Google Shape;86;p4"/>
          <p:cNvSpPr txBox="1">
            <a:spLocks noGrp="1"/>
          </p:cNvSpPr>
          <p:nvPr>
            <p:ph type="body" idx="5"/>
          </p:nvPr>
        </p:nvSpPr>
        <p:spPr>
          <a:xfrm>
            <a:off x="522288" y="2221660"/>
            <a:ext cx="8055439" cy="3750515"/>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PR</a:t>
            </a:r>
            <a:r>
              <a:rPr lang="es-PA" sz="1800" b="1" i="1" dirty="0">
                <a:solidFill>
                  <a:srgbClr val="000000"/>
                </a:solidFill>
                <a:latin typeface="Calibri" panose="020F0502020204030204" pitchFamily="34" charset="0"/>
              </a:rPr>
              <a:t>OBLEMA PRINCIPAL</a:t>
            </a:r>
          </a:p>
          <a:p>
            <a:pPr marL="135255" indent="0" algn="l">
              <a:buNone/>
            </a:pPr>
            <a:r>
              <a:rPr lang="es-PA" sz="1800" b="0" i="0" u="none" strike="noStrike" baseline="0" dirty="0">
                <a:solidFill>
                  <a:srgbClr val="000000"/>
                </a:solidFill>
                <a:latin typeface="Calibri" panose="020F0502020204030204" pitchFamily="34" charset="0"/>
              </a:rPr>
              <a:t>Dada la virtualidad impulsada por la pandemia la empresa ha enfocado sus esfuerzos en abrir nuevos canales de comunicación con sus potenciales clientes, para ello se requiere un sistema de comunicación 24/7 que permita gestionar las necesidades del cliente, el equipo de mercadotecnia solicita alguna innovación que permita al cliente escribir a la empresa para gestionar citas de asesoría, envío de paquetes, cotización de presupuestos, y cualquier otro factor que usted considere necesario para el enfoque de la compañía; esta innovación puede ser implementada en WhatsApp, Discord, Telegram, Instagram, web </a:t>
            </a:r>
            <a:r>
              <a:rPr lang="es-PA" sz="1800" b="0" i="0" u="none" strike="noStrike" baseline="0" dirty="0" err="1">
                <a:solidFill>
                  <a:srgbClr val="000000"/>
                </a:solidFill>
                <a:latin typeface="Calibri" panose="020F0502020204030204" pitchFamily="34" charset="0"/>
              </a:rPr>
              <a:t>pages</a:t>
            </a:r>
            <a:r>
              <a:rPr lang="es-PA" sz="1800" b="0" i="0" u="none" strike="noStrike" baseline="0" dirty="0">
                <a:solidFill>
                  <a:srgbClr val="000000"/>
                </a:solidFill>
                <a:latin typeface="Calibri" panose="020F0502020204030204" pitchFamily="34" charset="0"/>
              </a:rPr>
              <a:t> o cualquier otro medio de comunicación que sea propuesto. </a:t>
            </a:r>
          </a:p>
          <a:p>
            <a:pPr marL="177747" lvl="0" indent="-177747" algn="l" rtl="0">
              <a:lnSpc>
                <a:spcPct val="128571"/>
              </a:lnSpc>
              <a:spcBef>
                <a:spcPts val="0"/>
              </a:spcBef>
              <a:spcAft>
                <a:spcPts val="0"/>
              </a:spcAft>
              <a:buClr>
                <a:srgbClr val="262626"/>
              </a:buClr>
              <a:buSzPts val="1470"/>
              <a:buFont typeface="Arial"/>
              <a:buChar char="•"/>
            </a:pPr>
            <a:endParaRPr lang="es-PA"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28892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err="1"/>
              <a:t>Manejo</a:t>
            </a:r>
            <a:r>
              <a:rPr lang="en-US" sz="2400" b="1" dirty="0"/>
              <a:t> del </a:t>
            </a:r>
            <a:r>
              <a:rPr lang="en-US" sz="2400" b="1" dirty="0" err="1"/>
              <a:t>Problema</a:t>
            </a:r>
            <a:endParaRPr sz="2400" b="1" dirty="0"/>
          </a:p>
        </p:txBody>
      </p:sp>
      <p:sp>
        <p:nvSpPr>
          <p:cNvPr id="86" name="Google Shape;86;p4"/>
          <p:cNvSpPr txBox="1">
            <a:spLocks noGrp="1"/>
          </p:cNvSpPr>
          <p:nvPr>
            <p:ph type="body" idx="5"/>
          </p:nvPr>
        </p:nvSpPr>
        <p:spPr>
          <a:xfrm>
            <a:off x="522288" y="2221660"/>
            <a:ext cx="8055439" cy="3912440"/>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SOLUCION</a:t>
            </a:r>
            <a:endParaRPr lang="es-PA" sz="1800" b="1" i="1" dirty="0">
              <a:solidFill>
                <a:srgbClr val="000000"/>
              </a:solidFill>
              <a:latin typeface="Calibri" panose="020F0502020204030204" pitchFamily="34" charset="0"/>
            </a:endParaRPr>
          </a:p>
          <a:p>
            <a:pPr marL="135255" indent="0" algn="l">
              <a:buNone/>
            </a:pPr>
            <a:r>
              <a:rPr lang="es-PA" sz="1800" b="0" i="0" u="none" strike="noStrike" baseline="0" dirty="0">
                <a:solidFill>
                  <a:srgbClr val="000000"/>
                </a:solidFill>
                <a:latin typeface="Calibri" panose="020F0502020204030204" pitchFamily="34" charset="0"/>
              </a:rPr>
              <a:t>Implementación de un sistema digital de soporte al usuario mediante el uso de un Chatbot el cual puede dar información a cerca de la                                                                                              situación actual de los paquetes que han sido enviados                                                                  o esperan ser recibidos en distintas zonas del país de                                                              manera casi instantánea. </a:t>
            </a:r>
          </a:p>
          <a:p>
            <a:pPr marL="177747" lvl="0" indent="-177747" algn="l" rtl="0">
              <a:lnSpc>
                <a:spcPct val="128571"/>
              </a:lnSpc>
              <a:spcBef>
                <a:spcPts val="0"/>
              </a:spcBef>
              <a:spcAft>
                <a:spcPts val="0"/>
              </a:spcAft>
              <a:buClr>
                <a:srgbClr val="262626"/>
              </a:buClr>
              <a:buSzPts val="1470"/>
              <a:buFont typeface="Arial"/>
              <a:buChar char="•"/>
            </a:pPr>
            <a:endParaRPr lang="es-PA"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pic>
        <p:nvPicPr>
          <p:cNvPr id="1026" name="Picture 2" descr="Chatbot híbrido: características y ventajas - Centribal">
            <a:extLst>
              <a:ext uri="{FF2B5EF4-FFF2-40B4-BE49-F238E27FC236}">
                <a16:creationId xmlns:a16="http://schemas.microsoft.com/office/drawing/2014/main" id="{9C4C2DDD-8DDC-4CA3-84CE-031C9B9B4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2736" y="3294436"/>
            <a:ext cx="2937918" cy="19573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6296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a:t>HUNTER Chatbot</a:t>
            </a:r>
            <a:endParaRPr sz="2400" b="1" dirty="0"/>
          </a:p>
        </p:txBody>
      </p:sp>
      <p:sp>
        <p:nvSpPr>
          <p:cNvPr id="86" name="Google Shape;86;p4"/>
          <p:cNvSpPr txBox="1">
            <a:spLocks noGrp="1"/>
          </p:cNvSpPr>
          <p:nvPr>
            <p:ph type="body" idx="5"/>
          </p:nvPr>
        </p:nvSpPr>
        <p:spPr>
          <a:xfrm>
            <a:off x="522288" y="2221660"/>
            <a:ext cx="4306887" cy="3912440"/>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HUNTER </a:t>
            </a:r>
            <a:endParaRPr lang="es-PA" sz="1800" b="1" i="1" dirty="0">
              <a:solidFill>
                <a:srgbClr val="000000"/>
              </a:solidFill>
              <a:latin typeface="Calibri" panose="020F0502020204030204" pitchFamily="34" charset="0"/>
            </a:endParaRPr>
          </a:p>
          <a:p>
            <a:pPr marL="135255" indent="0" algn="l">
              <a:buNone/>
            </a:pPr>
            <a:r>
              <a:rPr lang="es-PA" sz="1800" b="0" i="0" u="none" strike="noStrike" baseline="0" dirty="0">
                <a:solidFill>
                  <a:srgbClr val="000000"/>
                </a:solidFill>
                <a:latin typeface="Calibri" panose="020F0502020204030204" pitchFamily="34" charset="0"/>
              </a:rPr>
              <a:t>HUNTER es un Chatbot basado en el lenguaje de programación PYTHON, el cual ayuda al usuario a conocer el estado de su envío, los sitios donde lo puede recoger y los horarios de atención de esos sitios.</a:t>
            </a:r>
          </a:p>
          <a:p>
            <a:pPr marL="135255" indent="0" algn="l">
              <a:buNone/>
            </a:pPr>
            <a:endParaRPr lang="es-PA" sz="1800" b="0" i="0" u="none" strike="noStrike" baseline="0" dirty="0">
              <a:solidFill>
                <a:srgbClr val="000000"/>
              </a:solidFill>
              <a:latin typeface="Calibri" panose="020F0502020204030204" pitchFamily="34" charset="0"/>
            </a:endParaRP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47F2BE89-87B5-4FDF-96B4-1E067FCD1F9F}"/>
              </a:ext>
            </a:extLst>
          </p:cNvPr>
          <p:cNvPicPr>
            <a:picLocks noChangeAspect="1"/>
          </p:cNvPicPr>
          <p:nvPr/>
        </p:nvPicPr>
        <p:blipFill>
          <a:blip r:embed="rId4"/>
          <a:stretch>
            <a:fillRect/>
          </a:stretch>
        </p:blipFill>
        <p:spPr>
          <a:xfrm>
            <a:off x="5153650" y="1440000"/>
            <a:ext cx="3548985" cy="4692236"/>
          </a:xfrm>
          <a:prstGeom prst="rect">
            <a:avLst/>
          </a:prstGeom>
        </p:spPr>
      </p:pic>
    </p:spTree>
    <p:custDataLst>
      <p:tags r:id="rId1"/>
    </p:custDataLst>
    <p:extLst>
      <p:ext uri="{BB962C8B-B14F-4D97-AF65-F5344CB8AC3E}">
        <p14:creationId xmlns:p14="http://schemas.microsoft.com/office/powerpoint/2010/main" val="334588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b="1" dirty="0"/>
              <a:t>HUNTER Chatbot</a:t>
            </a:r>
            <a:endParaRPr sz="2400" b="1" dirty="0"/>
          </a:p>
        </p:txBody>
      </p:sp>
      <p:sp>
        <p:nvSpPr>
          <p:cNvPr id="86" name="Google Shape;86;p4"/>
          <p:cNvSpPr txBox="1">
            <a:spLocks noGrp="1"/>
          </p:cNvSpPr>
          <p:nvPr>
            <p:ph type="body" idx="5"/>
          </p:nvPr>
        </p:nvSpPr>
        <p:spPr>
          <a:xfrm>
            <a:off x="522288" y="2221660"/>
            <a:ext cx="8055439" cy="3912440"/>
          </a:xfrm>
          <a:prstGeom prst="rect">
            <a:avLst/>
          </a:prstGeom>
          <a:noFill/>
          <a:ln>
            <a:noFill/>
          </a:ln>
        </p:spPr>
        <p:txBody>
          <a:bodyPr spcFirstLastPara="1" wrap="square" lIns="0" tIns="0" rIns="0" bIns="0" anchor="t" anchorCtr="0">
            <a:noAutofit/>
          </a:bodyPr>
          <a:lstStyle/>
          <a:p>
            <a:pPr marL="177747" lvl="0" indent="-177747" algn="l" rtl="0">
              <a:lnSpc>
                <a:spcPct val="128571"/>
              </a:lnSpc>
              <a:spcBef>
                <a:spcPts val="0"/>
              </a:spcBef>
              <a:spcAft>
                <a:spcPts val="0"/>
              </a:spcAft>
              <a:buClr>
                <a:srgbClr val="262626"/>
              </a:buClr>
              <a:buSzPts val="1470"/>
              <a:buFont typeface="Arial"/>
              <a:buChar char="•"/>
            </a:pPr>
            <a:r>
              <a:rPr lang="es-PA" sz="1800" b="1" i="1" u="none" strike="noStrike" baseline="0" dirty="0">
                <a:solidFill>
                  <a:srgbClr val="000000"/>
                </a:solidFill>
                <a:latin typeface="Calibri" panose="020F0502020204030204" pitchFamily="34" charset="0"/>
              </a:rPr>
              <a:t>FUNCIONAMIENTO </a:t>
            </a:r>
            <a:endParaRPr lang="es-PA" sz="1800" b="1" i="1" dirty="0">
              <a:solidFill>
                <a:srgbClr val="000000"/>
              </a:solidFill>
              <a:latin typeface="Calibri" panose="020F0502020204030204" pitchFamily="34" charset="0"/>
            </a:endParaRPr>
          </a:p>
          <a:p>
            <a:pPr marL="135255" indent="0" algn="l">
              <a:buNone/>
            </a:pPr>
            <a:endParaRPr lang="es-PA" sz="1800" b="0" i="0" u="none" strike="noStrike" baseline="0" dirty="0">
              <a:solidFill>
                <a:srgbClr val="000000"/>
              </a:solidFill>
              <a:latin typeface="Calibri" panose="020F0502020204030204" pitchFamily="34" charset="0"/>
            </a:endParaRP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lvl="1">
              <a:buClr>
                <a:schemeClr val="lt1"/>
              </a:buClr>
              <a:buSzPts val="2800"/>
            </a:pPr>
            <a:r>
              <a:rPr lang="en-US" sz="2800" dirty="0">
                <a:solidFill>
                  <a:schemeClr val="lt1"/>
                </a:solidFill>
              </a:rPr>
              <a:t>HUNTER Chatbot</a:t>
            </a:r>
            <a:endParaRPr lang="en-US" sz="2800" dirty="0">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A599089C-6AE6-43E5-B5F5-2068BB3B5649}"/>
              </a:ext>
            </a:extLst>
          </p:cNvPr>
          <p:cNvPicPr>
            <a:picLocks noChangeAspect="1"/>
          </p:cNvPicPr>
          <p:nvPr/>
        </p:nvPicPr>
        <p:blipFill>
          <a:blip r:embed="rId4"/>
          <a:stretch>
            <a:fillRect/>
          </a:stretch>
        </p:blipFill>
        <p:spPr>
          <a:xfrm>
            <a:off x="2845441" y="1809300"/>
            <a:ext cx="6145213" cy="4608910"/>
          </a:xfrm>
          <a:prstGeom prst="rect">
            <a:avLst/>
          </a:prstGeom>
        </p:spPr>
      </p:pic>
    </p:spTree>
    <p:custDataLst>
      <p:tags r:id="rId1"/>
    </p:custDataLst>
    <p:extLst>
      <p:ext uri="{BB962C8B-B14F-4D97-AF65-F5344CB8AC3E}">
        <p14:creationId xmlns:p14="http://schemas.microsoft.com/office/powerpoint/2010/main" val="332353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320</Words>
  <Application>Microsoft Office PowerPoint</Application>
  <PresentationFormat>Personalizado</PresentationFormat>
  <Paragraphs>35</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Malgun Gothic</vt:lpstr>
      <vt:lpstr>Arial</vt:lpstr>
      <vt:lpstr>Calibri</vt:lpstr>
      <vt:lpstr>SIC_Template_AI</vt:lpstr>
      <vt:lpstr>Samsung Innovation Campus</vt:lpstr>
      <vt:lpstr>Presentación de PowerPoint</vt:lpstr>
      <vt:lpstr>Presentación de PowerPoint</vt:lpstr>
      <vt:lpstr>Planteamiento del Problema</vt:lpstr>
      <vt:lpstr>Planteamiento del Problema</vt:lpstr>
      <vt:lpstr>Manejo del Problema</vt:lpstr>
      <vt:lpstr>HUNTER Chatbot</vt:lpstr>
      <vt:lpstr>HUNTER Chatbot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Andrés G. Castillo</cp:lastModifiedBy>
  <cp:revision>10</cp:revision>
  <dcterms:created xsi:type="dcterms:W3CDTF">2019-07-06T14:12:49Z</dcterms:created>
  <dcterms:modified xsi:type="dcterms:W3CDTF">2023-01-24T23:28:39Z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