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</p:sldIdLst>
  <p:sldSz cy="6858000" cx="12192000"/>
  <p:notesSz cx="6858000" cy="9144000"/>
  <p:embeddedFontLst>
    <p:embeddedFont>
      <p:font typeface="Work Sans"/>
      <p:regular r:id="rId20"/>
      <p:bold r:id="rId21"/>
      <p:italic r:id="rId22"/>
      <p:boldItalic r:id="rId23"/>
    </p:embeddedFont>
    <p:embeddedFont>
      <p:font typeface="Josefin Sans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hoFK9wPTPlth3FyMaZgdIMxTxB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WorkSans-regular.fntdata"/><Relationship Id="rId22" Type="http://schemas.openxmlformats.org/officeDocument/2006/relationships/font" Target="fonts/WorkSans-italic.fntdata"/><Relationship Id="rId21" Type="http://schemas.openxmlformats.org/officeDocument/2006/relationships/font" Target="fonts/WorkSans-bold.fntdata"/><Relationship Id="rId24" Type="http://schemas.openxmlformats.org/officeDocument/2006/relationships/font" Target="fonts/JosefinSans-regular.fntdata"/><Relationship Id="rId23" Type="http://schemas.openxmlformats.org/officeDocument/2006/relationships/font" Target="fonts/WorkSans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JosefinSans-italic.fntdata"/><Relationship Id="rId25" Type="http://schemas.openxmlformats.org/officeDocument/2006/relationships/font" Target="fonts/JosefinSans-bold.fntdata"/><Relationship Id="rId28" Type="http://customschemas.google.com/relationships/presentationmetadata" Target="metadata"/><Relationship Id="rId27" Type="http://schemas.openxmlformats.org/officeDocument/2006/relationships/font" Target="fonts/JosefinSans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s-CO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0" name="Google Shape;100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01" name="Google Shape;101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bb004fa86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8" name="Google Shape;298;g21bb004fa86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bb004fa86_0_25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19" name="Google Shape;319;g21bb004fa86_0_25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1bb004fa86_0_27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0" name="Google Shape;340;g21bb004fa86_0_27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1bb004fa86_0_19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1" name="Google Shape;361;g21bb004fa86_0_19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g21bb004fa86_0_191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g21bb004fa86_0_2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3" name="Google Shape;383;g21bb004fa86_0_2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84" name="Google Shape;384;g21bb004fa86_0_2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4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04" name="Google Shape;404;p4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ec900ff0b4_0_4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9" name="Google Shape;129;g2ec900ff0b4_0_44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0" name="Google Shape;130;g2ec900ff0b4_0_444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1bb004fa86_0_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1" name="Google Shape;151;g21bb004fa86_0_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2" name="Google Shape;152;g21bb004fa86_0_0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1f7b332205f_0_2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2" name="Google Shape;172;g1f7b332205f_0_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1bb004fa86_0_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g21bb004fa86_0_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1bb004fa86_0_6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4" name="Google Shape;214;g21bb004fa86_0_6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1bb004fa86_0_4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5" name="Google Shape;235;g21bb004fa86_0_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21bb004fa86_0_8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6" name="Google Shape;256;g21bb004fa86_0_8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1bb004fa86_0_10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7" name="Google Shape;277;g21bb004fa86_0_10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Relationship Id="rId3" Type="http://schemas.openxmlformats.org/officeDocument/2006/relationships/image" Target="../media/image4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5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5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5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5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5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5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5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5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6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1" name="Google Shape;61;p6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6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3" name="Google Shape;63;p6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6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6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6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6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6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6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6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6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5" name="Google Shape;75;p6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6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6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6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6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6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82" name="Google Shape;82;p6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3" name="Google Shape;83;p6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6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6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6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6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6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6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6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6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6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6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6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5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5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5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iapositiva de título">
  <p:cSld name="1_Diapositiva de títul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nterfaz de usuario gráfica, Texto, Aplicación&#10;&#10;Descripción generada automáticamente" id="26" name="Google Shape;26;p5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Dos objetos">
  <p:cSld name="1_Dos objetos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Google Shape;28;p5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seño personalizado">
  <p:cSld name="Diseño personalizad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5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5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Encabezado de sección">
  <p:cSld name="1_Encabezado de sección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Google Shape;35;p5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1027833" y="317431"/>
            <a:ext cx="811391" cy="7905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Encabezado de sección">
  <p:cSld name="2_Encabezado de secció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atrón de fondo&#10;&#10;Descripción generada automáticamente" id="37" name="Google Shape;37;p5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" name="Google Shape;38;p5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054859" y="303050"/>
            <a:ext cx="855785" cy="83398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5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5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42" name="Google Shape;42;p5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5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5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5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48" name="Google Shape;48;p5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5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theme" Target="../theme/theme2.xml"/><Relationship Id="rId16" Type="http://schemas.openxmlformats.org/officeDocument/2006/relationships/slideLayout" Target="../slideLayouts/slideLayout16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4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4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4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4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png"/><Relationship Id="rId4" Type="http://schemas.openxmlformats.org/officeDocument/2006/relationships/image" Target="../media/image13.png"/><Relationship Id="rId5" Type="http://schemas.openxmlformats.org/officeDocument/2006/relationships/image" Target="../media/image14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0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3.png"/><Relationship Id="rId4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"/>
          <p:cNvSpPr txBox="1"/>
          <p:nvPr/>
        </p:nvSpPr>
        <p:spPr>
          <a:xfrm>
            <a:off x="1232064" y="810192"/>
            <a:ext cx="3372132" cy="6667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i="0" lang="es-CO" sz="3733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CONTENIDO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7"/>
          <p:cNvSpPr/>
          <p:nvPr/>
        </p:nvSpPr>
        <p:spPr>
          <a:xfrm>
            <a:off x="1373075" y="1483546"/>
            <a:ext cx="1698928" cy="60959"/>
          </a:xfrm>
          <a:prstGeom prst="rect">
            <a:avLst/>
          </a:prstGeom>
          <a:solidFill>
            <a:srgbClr val="82D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9A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5" name="Google Shape;105;p7"/>
          <p:cNvSpPr txBox="1"/>
          <p:nvPr/>
        </p:nvSpPr>
        <p:spPr>
          <a:xfrm>
            <a:off x="1267452" y="461057"/>
            <a:ext cx="2234505" cy="50276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67"/>
              <a:buFont typeface="Arial"/>
              <a:buNone/>
            </a:pPr>
            <a:r>
              <a:rPr b="0" i="0" lang="es-CO" sz="2667" u="none" cap="none" strike="noStrike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TABLA DE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06" name="Google Shape;106;p7"/>
          <p:cNvCxnSpPr/>
          <p:nvPr/>
        </p:nvCxnSpPr>
        <p:spPr>
          <a:xfrm>
            <a:off x="415047" y="6473523"/>
            <a:ext cx="11413788" cy="0"/>
          </a:xfrm>
          <a:prstGeom prst="straightConnector1">
            <a:avLst/>
          </a:prstGeom>
          <a:noFill/>
          <a:ln cap="flat" cmpd="sng" w="12700">
            <a:solidFill>
              <a:srgbClr val="39A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07" name="Google Shape;107;p7"/>
          <p:cNvGrpSpPr/>
          <p:nvPr/>
        </p:nvGrpSpPr>
        <p:grpSpPr>
          <a:xfrm>
            <a:off x="233911" y="72255"/>
            <a:ext cx="266743" cy="528011"/>
            <a:chOff x="141693" y="266421"/>
            <a:chExt cx="287374" cy="396008"/>
          </a:xfrm>
        </p:grpSpPr>
        <p:cxnSp>
          <p:nvCxnSpPr>
            <p:cNvPr id="108" name="Google Shape;108;p7"/>
            <p:cNvCxnSpPr/>
            <p:nvPr/>
          </p:nvCxnSpPr>
          <p:spPr>
            <a:xfrm>
              <a:off x="141698" y="66242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09" name="Google Shape;109;p7"/>
            <p:cNvCxnSpPr/>
            <p:nvPr/>
          </p:nvCxnSpPr>
          <p:spPr>
            <a:xfrm>
              <a:off x="141697" y="61836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0" name="Google Shape;110;p7"/>
            <p:cNvCxnSpPr/>
            <p:nvPr/>
          </p:nvCxnSpPr>
          <p:spPr>
            <a:xfrm>
              <a:off x="141697" y="573093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1" name="Google Shape;111;p7"/>
            <p:cNvCxnSpPr/>
            <p:nvPr/>
          </p:nvCxnSpPr>
          <p:spPr>
            <a:xfrm>
              <a:off x="141696" y="52902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2" name="Google Shape;112;p7"/>
            <p:cNvCxnSpPr/>
            <p:nvPr/>
          </p:nvCxnSpPr>
          <p:spPr>
            <a:xfrm>
              <a:off x="141696" y="488965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3" name="Google Shape;113;p7"/>
            <p:cNvCxnSpPr/>
            <p:nvPr/>
          </p:nvCxnSpPr>
          <p:spPr>
            <a:xfrm>
              <a:off x="141695" y="444899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4" name="Google Shape;114;p7"/>
            <p:cNvCxnSpPr/>
            <p:nvPr/>
          </p:nvCxnSpPr>
          <p:spPr>
            <a:xfrm>
              <a:off x="141695" y="401282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5" name="Google Shape;115;p7"/>
            <p:cNvCxnSpPr/>
            <p:nvPr/>
          </p:nvCxnSpPr>
          <p:spPr>
            <a:xfrm>
              <a:off x="141694" y="357216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6" name="Google Shape;116;p7"/>
            <p:cNvCxnSpPr/>
            <p:nvPr/>
          </p:nvCxnSpPr>
          <p:spPr>
            <a:xfrm>
              <a:off x="141694" y="310487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17" name="Google Shape;117;p7"/>
            <p:cNvCxnSpPr/>
            <p:nvPr/>
          </p:nvCxnSpPr>
          <p:spPr>
            <a:xfrm>
              <a:off x="141693" y="266421"/>
              <a:ext cx="287369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18" name="Google Shape;118;p7"/>
          <p:cNvSpPr/>
          <p:nvPr/>
        </p:nvSpPr>
        <p:spPr>
          <a:xfrm>
            <a:off x="4806700" y="1958300"/>
            <a:ext cx="5286000" cy="38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lang="es-CO" sz="1867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POO</a:t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9" name="Google Shape;119;p7"/>
          <p:cNvSpPr txBox="1"/>
          <p:nvPr/>
        </p:nvSpPr>
        <p:spPr>
          <a:xfrm rot="-5400000">
            <a:off x="-615018" y="1846222"/>
            <a:ext cx="1986500" cy="2308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0" name="Google Shape;120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50326" y="1757247"/>
            <a:ext cx="788965" cy="78330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1" name="Google Shape;121;p7"/>
          <p:cNvSpPr/>
          <p:nvPr/>
        </p:nvSpPr>
        <p:spPr>
          <a:xfrm>
            <a:off x="3882912" y="1701096"/>
            <a:ext cx="923700" cy="895500"/>
          </a:xfrm>
          <a:prstGeom prst="rect">
            <a:avLst/>
          </a:prstGeom>
          <a:noFill/>
          <a:ln cap="flat" cmpd="sng" w="19050">
            <a:solidFill>
              <a:srgbClr val="9800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3000" sy="1000">
              <a:srgbClr val="000000"/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2" name="Google Shape;122;p7"/>
          <p:cNvSpPr/>
          <p:nvPr/>
        </p:nvSpPr>
        <p:spPr>
          <a:xfrm>
            <a:off x="3994272" y="1798390"/>
            <a:ext cx="701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01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23" name="Google Shape;123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47299" y="469709"/>
            <a:ext cx="1261875" cy="1231395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7"/>
          <p:cNvSpPr/>
          <p:nvPr/>
        </p:nvSpPr>
        <p:spPr>
          <a:xfrm>
            <a:off x="4806700" y="2948900"/>
            <a:ext cx="5286000" cy="381300"/>
          </a:xfrm>
          <a:prstGeom prst="rect">
            <a:avLst/>
          </a:prstGeom>
          <a:noFill/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rPr b="0" i="0" lang="es-CO" sz="1867" u="none" cap="none" strike="noStrike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DIAGRAMA DE </a:t>
            </a:r>
            <a:r>
              <a:rPr lang="es-CO" sz="1867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CLASES</a:t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1867"/>
              <a:buFont typeface="Arial"/>
              <a:buNone/>
            </a:pPr>
            <a:r>
              <a:t/>
            </a:r>
            <a:endParaRPr b="0" i="0" sz="1867" u="none" cap="none" strike="noStrike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5" name="Google Shape;125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50326" y="2747847"/>
            <a:ext cx="788965" cy="783309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</p:pic>
      <p:sp>
        <p:nvSpPr>
          <p:cNvPr id="126" name="Google Shape;126;p7"/>
          <p:cNvSpPr/>
          <p:nvPr/>
        </p:nvSpPr>
        <p:spPr>
          <a:xfrm>
            <a:off x="3994272" y="2820715"/>
            <a:ext cx="701100" cy="70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60950" lIns="121900" spcFirstLastPara="1" rIns="121900" wrap="square" tIns="609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/>
              <a:buNone/>
            </a:pPr>
            <a:r>
              <a:rPr b="1" i="0" lang="es-CO" sz="2800" u="none" cap="none" strike="noStrike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0</a:t>
            </a:r>
            <a:r>
              <a:rPr b="1" lang="es-CO" sz="2800">
                <a:solidFill>
                  <a:schemeClr val="lt1"/>
                </a:solidFill>
                <a:latin typeface="Work Sans"/>
                <a:ea typeface="Work Sans"/>
                <a:cs typeface="Work Sans"/>
                <a:sym typeface="Work Sans"/>
              </a:rPr>
              <a:t>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0" name="Google Shape;300;g21bb004fa86_0_12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301" name="Google Shape;301;g21bb004fa86_0_12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2" name="Google Shape;302;g21bb004fa86_0_12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3" name="Google Shape;303;g21bb004fa86_0_12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4" name="Google Shape;304;g21bb004fa86_0_12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5" name="Google Shape;305;g21bb004fa86_0_12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6" name="Google Shape;306;g21bb004fa86_0_12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7" name="Google Shape;307;g21bb004fa86_0_12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8" name="Google Shape;308;g21bb004fa86_0_12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09" name="Google Shape;309;g21bb004fa86_0_12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10" name="Google Shape;310;g21bb004fa86_0_12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11" name="Google Shape;311;g21bb004fa86_0_12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12" name="Google Shape;312;g21bb004fa86_0_12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g21bb004fa86_0_12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g21bb004fa86_0_12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15" name="Google Shape;315;g21bb004fa86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16" name="Google Shape;316;g21bb004fa86_0_122"/>
          <p:cNvSpPr txBox="1"/>
          <p:nvPr/>
        </p:nvSpPr>
        <p:spPr>
          <a:xfrm>
            <a:off x="659025" y="1146375"/>
            <a:ext cx="9453000" cy="509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Beneficios de la programación orientada a objetos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flexibilidad y extensibilidad: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La POO proporciona mayor flexibilidad y extensibilidad al permitir a los desarrolladores crear clases jerárquicas de objetos y usar polimorfismo para escribir código más reutilizable.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claridad y facilidad de comprensión: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La POO generalmente se considera más clara y fácil de entender que los paradigmas de programación tradicionales. Esto se debe a que el código POO se organiza en torno a objetos que representan entidades del mundo real.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g21bb004fa86_0_254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322" name="Google Shape;322;g21bb004fa86_0_254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3" name="Google Shape;323;g21bb004fa86_0_254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4" name="Google Shape;324;g21bb004fa86_0_254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5" name="Google Shape;325;g21bb004fa86_0_254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6" name="Google Shape;326;g21bb004fa86_0_254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7" name="Google Shape;327;g21bb004fa86_0_254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8" name="Google Shape;328;g21bb004fa86_0_254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29" name="Google Shape;329;g21bb004fa86_0_254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30" name="Google Shape;330;g21bb004fa86_0_254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31" name="Google Shape;331;g21bb004fa86_0_254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32" name="Google Shape;332;g21bb004fa86_0_254"/>
          <p:cNvSpPr txBox="1"/>
          <p:nvPr/>
        </p:nvSpPr>
        <p:spPr>
          <a:xfrm>
            <a:off x="662537" y="318398"/>
            <a:ext cx="945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33" name="Google Shape;333;g21bb004fa86_0_254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4" name="Google Shape;334;g21bb004fa86_0_254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5" name="Google Shape;335;g21bb004fa86_0_254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6" name="Google Shape;336;g21bb004fa86_0_25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37" name="Google Shape;337;g21bb004fa86_0_254"/>
          <p:cNvSpPr txBox="1"/>
          <p:nvPr/>
        </p:nvSpPr>
        <p:spPr>
          <a:xfrm>
            <a:off x="659025" y="1146375"/>
            <a:ext cx="94530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Beneficios de la programación orientada a objetos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diagramas de clases ofrecen varios beneficios para los desarrolladores de software, que incluyen: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Mejor comprensión del diseño del sistema: 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diagramas de clases proporcionan una representación visual de las relaciones entre las clases en un sistema de software. Esto puede ayudar a los desarrolladores a comprender mejor el diseño general del sistema y cómo encajan las diferentes clases.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Comunicación más efectiva: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Los diagramas de clases se pueden usar como una herramienta para comunicar el diseño del sistema a otras partes interesadas, como gerentes de proyecto, clientes y otros desarrolladores.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2" name="Google Shape;342;g21bb004fa86_0_274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343" name="Google Shape;343;g21bb004fa86_0_274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4" name="Google Shape;344;g21bb004fa86_0_274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5" name="Google Shape;345;g21bb004fa86_0_274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6" name="Google Shape;346;g21bb004fa86_0_274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7" name="Google Shape;347;g21bb004fa86_0_274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8" name="Google Shape;348;g21bb004fa86_0_274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49" name="Google Shape;349;g21bb004fa86_0_274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0" name="Google Shape;350;g21bb004fa86_0_274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1" name="Google Shape;351;g21bb004fa86_0_274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52" name="Google Shape;352;g21bb004fa86_0_274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53" name="Google Shape;353;g21bb004fa86_0_274"/>
          <p:cNvSpPr txBox="1"/>
          <p:nvPr/>
        </p:nvSpPr>
        <p:spPr>
          <a:xfrm>
            <a:off x="662537" y="318398"/>
            <a:ext cx="9453000" cy="230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54" name="Google Shape;354;g21bb004fa86_0_274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5" name="Google Shape;355;g21bb004fa86_0_274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6" name="Google Shape;356;g21bb004fa86_0_274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57" name="Google Shape;357;g21bb004fa86_0_27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g21bb004fa86_0_274"/>
          <p:cNvSpPr txBox="1"/>
          <p:nvPr/>
        </p:nvSpPr>
        <p:spPr>
          <a:xfrm>
            <a:off x="659025" y="1146375"/>
            <a:ext cx="94530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Beneficios de la programación orientada a objetos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Detección temprana de errores: 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diagramas de clases se pueden usar para detectar errores de diseño en una etapa temprana del proceso de desarrollo. Esto puede ayudar a ahorrar tiempo y dinero a largo plazo.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facilidad de mantenimiento: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Los diagramas de clases pueden hacer que el código sea más fácil de mantener al proporcionar una representación visual de las dependencias entre las clases.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reutilización de código: 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diagramas de clases pueden ayudar a identificar oportunidades para reutilizar código al resaltar las clases con funcionalidad similar.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21bb004fa86_0_191"/>
          <p:cNvSpPr txBox="1"/>
          <p:nvPr/>
        </p:nvSpPr>
        <p:spPr>
          <a:xfrm>
            <a:off x="916413" y="469700"/>
            <a:ext cx="91080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lang="es-CO" sz="34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b="1" i="0" sz="34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1" i="0" sz="37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65" name="Google Shape;365;g21bb004fa86_0_191"/>
          <p:cNvSpPr/>
          <p:nvPr/>
        </p:nvSpPr>
        <p:spPr>
          <a:xfrm>
            <a:off x="1373075" y="1483546"/>
            <a:ext cx="1698900" cy="60900"/>
          </a:xfrm>
          <a:prstGeom prst="rect">
            <a:avLst/>
          </a:prstGeom>
          <a:solidFill>
            <a:srgbClr val="82D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9A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66" name="Google Shape;366;g21bb004fa86_0_191"/>
          <p:cNvCxnSpPr/>
          <p:nvPr/>
        </p:nvCxnSpPr>
        <p:spPr>
          <a:xfrm>
            <a:off x="415047" y="6473523"/>
            <a:ext cx="11413800" cy="0"/>
          </a:xfrm>
          <a:prstGeom prst="straightConnector1">
            <a:avLst/>
          </a:prstGeom>
          <a:noFill/>
          <a:ln cap="flat" cmpd="sng" w="12700">
            <a:solidFill>
              <a:srgbClr val="39A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367" name="Google Shape;367;g21bb004fa86_0_191"/>
          <p:cNvGrpSpPr/>
          <p:nvPr/>
        </p:nvGrpSpPr>
        <p:grpSpPr>
          <a:xfrm>
            <a:off x="233910" y="72246"/>
            <a:ext cx="266769" cy="527997"/>
            <a:chOff x="141693" y="266421"/>
            <a:chExt cx="287405" cy="396008"/>
          </a:xfrm>
        </p:grpSpPr>
        <p:cxnSp>
          <p:nvCxnSpPr>
            <p:cNvPr id="368" name="Google Shape;368;g21bb004fa86_0_191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69" name="Google Shape;369;g21bb004fa86_0_191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0" name="Google Shape;370;g21bb004fa86_0_191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1" name="Google Shape;371;g21bb004fa86_0_191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2" name="Google Shape;372;g21bb004fa86_0_191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3" name="Google Shape;373;g21bb004fa86_0_191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4" name="Google Shape;374;g21bb004fa86_0_191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5" name="Google Shape;375;g21bb004fa86_0_191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6" name="Google Shape;376;g21bb004fa86_0_191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77" name="Google Shape;377;g21bb004fa86_0_191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378" name="Google Shape;378;g21bb004fa86_0_191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379" name="Google Shape;379;g21bb004fa86_0_19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99" y="469709"/>
            <a:ext cx="1261875" cy="123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g21bb004fa86_0_19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666875" y="2024063"/>
            <a:ext cx="8858250" cy="2809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1bb004fa86_0_213"/>
          <p:cNvSpPr txBox="1"/>
          <p:nvPr/>
        </p:nvSpPr>
        <p:spPr>
          <a:xfrm>
            <a:off x="916413" y="469700"/>
            <a:ext cx="91080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lang="es-CO" sz="34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DIAGRAMA DE CLASES</a:t>
            </a:r>
            <a:endParaRPr b="1" i="0" sz="34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1" i="0" sz="37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En esta presentación, explicaremos el concepto de diagramas de clases en la programación orientada a objetos (POO). </a:t>
            </a:r>
            <a:endParaRPr sz="2533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Los diagramas de clases son una herramienta valiosa para visualizar las relaciones entre diferentes clases en un sistema de software. Comenzaremos con una descripción general de los diagramas de clases y sus componentes clave. </a:t>
            </a:r>
            <a:endParaRPr sz="2533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sz="2533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Luego, discutiremos los beneficios de usar diagramas de clases y veremos cómo se pueden crear utilizando diferentes herramientas y notaciones.</a:t>
            </a:r>
            <a:endParaRPr b="0" i="0" sz="25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387" name="Google Shape;387;g21bb004fa86_0_213"/>
          <p:cNvSpPr/>
          <p:nvPr/>
        </p:nvSpPr>
        <p:spPr>
          <a:xfrm>
            <a:off x="1373075" y="1483546"/>
            <a:ext cx="1698900" cy="60900"/>
          </a:xfrm>
          <a:prstGeom prst="rect">
            <a:avLst/>
          </a:prstGeom>
          <a:solidFill>
            <a:srgbClr val="82D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9A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388" name="Google Shape;388;g21bb004fa86_0_213"/>
          <p:cNvCxnSpPr/>
          <p:nvPr/>
        </p:nvCxnSpPr>
        <p:spPr>
          <a:xfrm>
            <a:off x="415047" y="6473523"/>
            <a:ext cx="11413800" cy="0"/>
          </a:xfrm>
          <a:prstGeom prst="straightConnector1">
            <a:avLst/>
          </a:prstGeom>
          <a:noFill/>
          <a:ln cap="flat" cmpd="sng" w="12700">
            <a:solidFill>
              <a:srgbClr val="39A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389" name="Google Shape;389;g21bb004fa86_0_213"/>
          <p:cNvGrpSpPr/>
          <p:nvPr/>
        </p:nvGrpSpPr>
        <p:grpSpPr>
          <a:xfrm>
            <a:off x="233910" y="72246"/>
            <a:ext cx="266769" cy="527997"/>
            <a:chOff x="141693" y="266421"/>
            <a:chExt cx="287405" cy="396008"/>
          </a:xfrm>
        </p:grpSpPr>
        <p:cxnSp>
          <p:nvCxnSpPr>
            <p:cNvPr id="390" name="Google Shape;390;g21bb004fa86_0_213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1" name="Google Shape;391;g21bb004fa86_0_213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2" name="Google Shape;392;g21bb004fa86_0_213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3" name="Google Shape;393;g21bb004fa86_0_213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4" name="Google Shape;394;g21bb004fa86_0_213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5" name="Google Shape;395;g21bb004fa86_0_213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6" name="Google Shape;396;g21bb004fa86_0_213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7" name="Google Shape;397;g21bb004fa86_0_213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8" name="Google Shape;398;g21bb004fa86_0_213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399" name="Google Shape;399;g21bb004fa86_0_213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400" name="Google Shape;400;g21bb004fa86_0_213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401" name="Google Shape;401;g21bb004fa86_0_2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99" y="469709"/>
            <a:ext cx="1261875" cy="123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Imagen que contiene Interfaz de usuario gráfica&#10;&#10;Descripción generada automáticamente" id="406" name="Google Shape;406;p4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2ec900ff0b4_0_444"/>
          <p:cNvSpPr txBox="1"/>
          <p:nvPr/>
        </p:nvSpPr>
        <p:spPr>
          <a:xfrm>
            <a:off x="916413" y="469700"/>
            <a:ext cx="91080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lang="es-CO" sz="34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i="0" sz="34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1" i="0" sz="37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0" i="0" sz="25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" name="Google Shape;133;g2ec900ff0b4_0_444"/>
          <p:cNvSpPr/>
          <p:nvPr/>
        </p:nvSpPr>
        <p:spPr>
          <a:xfrm>
            <a:off x="1373075" y="1483546"/>
            <a:ext cx="1698900" cy="60900"/>
          </a:xfrm>
          <a:prstGeom prst="rect">
            <a:avLst/>
          </a:prstGeom>
          <a:solidFill>
            <a:srgbClr val="82D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9A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4" name="Google Shape;134;g2ec900ff0b4_0_444"/>
          <p:cNvCxnSpPr/>
          <p:nvPr/>
        </p:nvCxnSpPr>
        <p:spPr>
          <a:xfrm>
            <a:off x="415047" y="6473523"/>
            <a:ext cx="11413800" cy="0"/>
          </a:xfrm>
          <a:prstGeom prst="straightConnector1">
            <a:avLst/>
          </a:prstGeom>
          <a:noFill/>
          <a:ln cap="flat" cmpd="sng" w="12700">
            <a:solidFill>
              <a:srgbClr val="39A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35" name="Google Shape;135;g2ec900ff0b4_0_444"/>
          <p:cNvGrpSpPr/>
          <p:nvPr/>
        </p:nvGrpSpPr>
        <p:grpSpPr>
          <a:xfrm>
            <a:off x="233910" y="72246"/>
            <a:ext cx="266769" cy="527997"/>
            <a:chOff x="141693" y="266421"/>
            <a:chExt cx="287405" cy="396008"/>
          </a:xfrm>
        </p:grpSpPr>
        <p:cxnSp>
          <p:nvCxnSpPr>
            <p:cNvPr id="136" name="Google Shape;136;g2ec900ff0b4_0_444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37" name="Google Shape;137;g2ec900ff0b4_0_444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38" name="Google Shape;138;g2ec900ff0b4_0_444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39" name="Google Shape;139;g2ec900ff0b4_0_444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0" name="Google Shape;140;g2ec900ff0b4_0_444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1" name="Google Shape;141;g2ec900ff0b4_0_444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2" name="Google Shape;142;g2ec900ff0b4_0_444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3" name="Google Shape;143;g2ec900ff0b4_0_444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4" name="Google Shape;144;g2ec900ff0b4_0_444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45" name="Google Shape;145;g2ec900ff0b4_0_444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46" name="Google Shape;146;g2ec900ff0b4_0_444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47" name="Google Shape;147;g2ec900ff0b4_0_44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99" y="469709"/>
            <a:ext cx="1261875" cy="1231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8" name="Google Shape;148;g2ec900ff0b4_0_44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03324" y="1544450"/>
            <a:ext cx="6499900" cy="467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21bb004fa86_0_0"/>
          <p:cNvSpPr txBox="1"/>
          <p:nvPr/>
        </p:nvSpPr>
        <p:spPr>
          <a:xfrm>
            <a:off x="1232100" y="810200"/>
            <a:ext cx="9108000" cy="528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b="1" lang="es-CO" sz="34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i="0" sz="34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b="1" i="0" sz="37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En esta presentación, vamos a explorar los fundamentos de la programación orientada a objetos (POO). Comenzaremos con una descripción general de la POO y sus principales conceptos. </a:t>
            </a:r>
            <a:endParaRPr sz="2533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t/>
            </a:r>
            <a:endParaRPr sz="2533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733"/>
              <a:buFont typeface="Arial"/>
              <a:buNone/>
            </a:pP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Luego, discutiremos los beneficios de usar la POO y veremos algunos ejemplos de cómo se implementa en diferentes lenguajes de programación. Finalmente, </a:t>
            </a: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concluimos</a:t>
            </a:r>
            <a:r>
              <a:rPr lang="es-CO" sz="2533">
                <a:solidFill>
                  <a:srgbClr val="00324D"/>
                </a:solidFill>
                <a:latin typeface="Work Sans"/>
                <a:ea typeface="Work Sans"/>
                <a:cs typeface="Work Sans"/>
                <a:sym typeface="Work Sans"/>
              </a:rPr>
              <a:t> con una discusión sobre el futuro de la POO.</a:t>
            </a:r>
            <a:endParaRPr b="0" i="0" sz="2533" u="none" cap="none" strike="noStrike">
              <a:solidFill>
                <a:srgbClr val="00324D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5" name="Google Shape;155;g21bb004fa86_0_0"/>
          <p:cNvSpPr/>
          <p:nvPr/>
        </p:nvSpPr>
        <p:spPr>
          <a:xfrm>
            <a:off x="1373075" y="1483546"/>
            <a:ext cx="1698900" cy="60900"/>
          </a:xfrm>
          <a:prstGeom prst="rect">
            <a:avLst/>
          </a:prstGeom>
          <a:solidFill>
            <a:srgbClr val="82DEF0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39A9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56" name="Google Shape;156;g21bb004fa86_0_0"/>
          <p:cNvCxnSpPr/>
          <p:nvPr/>
        </p:nvCxnSpPr>
        <p:spPr>
          <a:xfrm>
            <a:off x="415047" y="6473523"/>
            <a:ext cx="11413800" cy="0"/>
          </a:xfrm>
          <a:prstGeom prst="straightConnector1">
            <a:avLst/>
          </a:prstGeom>
          <a:noFill/>
          <a:ln cap="flat" cmpd="sng" w="12700">
            <a:solidFill>
              <a:srgbClr val="39A900"/>
            </a:solidFill>
            <a:prstDash val="solid"/>
            <a:miter lim="800000"/>
            <a:headEnd len="sm" w="sm" type="none"/>
            <a:tailEnd len="sm" w="sm" type="none"/>
          </a:ln>
          <a:effectLst>
            <a:outerShdw sx="1000" rotWithShape="0" dist="20000" sy="1000">
              <a:srgbClr val="000000"/>
            </a:outerShdw>
          </a:effectLst>
        </p:spPr>
      </p:cxnSp>
      <p:grpSp>
        <p:nvGrpSpPr>
          <p:cNvPr id="157" name="Google Shape;157;g21bb004fa86_0_0"/>
          <p:cNvGrpSpPr/>
          <p:nvPr/>
        </p:nvGrpSpPr>
        <p:grpSpPr>
          <a:xfrm>
            <a:off x="233910" y="72246"/>
            <a:ext cx="266769" cy="527997"/>
            <a:chOff x="141693" y="266421"/>
            <a:chExt cx="287405" cy="396008"/>
          </a:xfrm>
        </p:grpSpPr>
        <p:cxnSp>
          <p:nvCxnSpPr>
            <p:cNvPr id="158" name="Google Shape;158;g21bb004fa86_0_0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59" name="Google Shape;159;g21bb004fa86_0_0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0" name="Google Shape;160;g21bb004fa86_0_0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1" name="Google Shape;161;g21bb004fa86_0_0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2" name="Google Shape;162;g21bb004fa86_0_0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3" name="Google Shape;163;g21bb004fa86_0_0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4" name="Google Shape;164;g21bb004fa86_0_0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5" name="Google Shape;165;g21bb004fa86_0_0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6" name="Google Shape;166;g21bb004fa86_0_0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67" name="Google Shape;167;g21bb004fa86_0_0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68" name="Google Shape;168;g21bb004fa86_0_0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Logotipo&#10;&#10;Descripción generada automáticamente" id="169" name="Google Shape;169;g21bb004fa86_0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47299" y="469709"/>
            <a:ext cx="1261875" cy="12313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" name="Google Shape;174;g1f7b332205f_0_25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175" name="Google Shape;175;g1f7b332205f_0_25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6" name="Google Shape;176;g1f7b332205f_0_25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7" name="Google Shape;177;g1f7b332205f_0_25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8" name="Google Shape;178;g1f7b332205f_0_25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79" name="Google Shape;179;g1f7b332205f_0_25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80" name="Google Shape;180;g1f7b332205f_0_25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81" name="Google Shape;181;g1f7b332205f_0_25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82" name="Google Shape;182;g1f7b332205f_0_25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83" name="Google Shape;183;g1f7b332205f_0_25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84" name="Google Shape;184;g1f7b332205f_0_25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185" name="Google Shape;185;g1f7b332205f_0_25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6" name="Google Shape;186;g1f7b332205f_0_25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g1f7b332205f_0_25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3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8" name="Google Shape;188;g1f7b332205f_0_25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35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9" name="Google Shape;189;g1f7b332205f_0_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g1f7b332205f_0_25"/>
          <p:cNvSpPr txBox="1"/>
          <p:nvPr/>
        </p:nvSpPr>
        <p:spPr>
          <a:xfrm>
            <a:off x="659025" y="1146375"/>
            <a:ext cx="94530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¿Qué es la programación orientada a objetos?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es un paradigma de programación que se basa en la idea de crear objetos.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objetos son entidades independientes que </a:t>
            </a: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encapsula</a:t>
            </a: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datos (atributos) y comportamiento (métodos).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objetos pueden interactuar entre sí </a:t>
            </a: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enviándole</a:t>
            </a: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mensajes.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se basa en cuatro pilares principales: abstracción, encapsulación, herencia y polimorfismo.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5" name="Google Shape;195;g21bb004fa86_0_2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196" name="Google Shape;196;g21bb004fa86_0_2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97" name="Google Shape;197;g21bb004fa86_0_2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98" name="Google Shape;198;g21bb004fa86_0_2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199" name="Google Shape;199;g21bb004fa86_0_2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0" name="Google Shape;200;g21bb004fa86_0_2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1" name="Google Shape;201;g21bb004fa86_0_2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2" name="Google Shape;202;g21bb004fa86_0_2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3" name="Google Shape;203;g21bb004fa86_0_2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4" name="Google Shape;204;g21bb004fa86_0_2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05" name="Google Shape;205;g21bb004fa86_0_2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06" name="Google Shape;206;g21bb004fa86_0_2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07" name="Google Shape;207;g21bb004fa86_0_2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g21bb004fa86_0_2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9" name="Google Shape;209;g21bb004fa86_0_2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0" name="Google Shape;210;g21bb004fa86_0_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g21bb004fa86_0_22"/>
          <p:cNvSpPr txBox="1"/>
          <p:nvPr/>
        </p:nvSpPr>
        <p:spPr>
          <a:xfrm>
            <a:off x="659025" y="1146375"/>
            <a:ext cx="9453000" cy="540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¿Qué es la programación orientada a objetos?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es un paradigma de programación que se basa en la idea de crear objetos. 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Los objetos son entidades independientes que encapsula datos (atributos) y comportamiento (métodos). Los objetos pueden interactuar entre sí enviándole mensajes. 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se basa en cuatro pilares principales: abstracción, encapsulación, herencia y polimorfismo.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6" name="Google Shape;216;g21bb004fa86_0_6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217" name="Google Shape;217;g21bb004fa86_0_6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18" name="Google Shape;218;g21bb004fa86_0_6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19" name="Google Shape;219;g21bb004fa86_0_6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0" name="Google Shape;220;g21bb004fa86_0_6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1" name="Google Shape;221;g21bb004fa86_0_6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2" name="Google Shape;222;g21bb004fa86_0_6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3" name="Google Shape;223;g21bb004fa86_0_6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4" name="Google Shape;224;g21bb004fa86_0_6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5" name="Google Shape;225;g21bb004fa86_0_6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26" name="Google Shape;226;g21bb004fa86_0_6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27" name="Google Shape;227;g21bb004fa86_0_6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28" name="Google Shape;228;g21bb004fa86_0_6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g21bb004fa86_0_6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0" name="Google Shape;230;g21bb004fa86_0_6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31" name="Google Shape;231;g21bb004fa86_0_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32" name="Google Shape;232;g21bb004fa86_0_62"/>
          <p:cNvSpPr txBox="1"/>
          <p:nvPr/>
        </p:nvSpPr>
        <p:spPr>
          <a:xfrm>
            <a:off x="659025" y="1146375"/>
            <a:ext cx="9453000" cy="4710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Abstracción: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La abstracción es el proceso de ocultar los detalles de implementación de un objeto y solo exponer su interfaz pública. Esto permite a los desarrolladores usar objetos sin necesidad de comprender cómo funcionan internamente.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Encapsulación: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La encapsulación es el proceso de agrupar datos y métodos relacionados dentro de un solo objeto. Esto ayuda a mantener el código organizado y fácil de mantener.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7" name="Google Shape;237;g21bb004fa86_0_4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238" name="Google Shape;238;g21bb004fa86_0_4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39" name="Google Shape;239;g21bb004fa86_0_4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0" name="Google Shape;240;g21bb004fa86_0_4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1" name="Google Shape;241;g21bb004fa86_0_4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2" name="Google Shape;242;g21bb004fa86_0_4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3" name="Google Shape;243;g21bb004fa86_0_4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4" name="Google Shape;244;g21bb004fa86_0_4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5" name="Google Shape;245;g21bb004fa86_0_4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6" name="Google Shape;246;g21bb004fa86_0_4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47" name="Google Shape;247;g21bb004fa86_0_4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48" name="Google Shape;248;g21bb004fa86_0_4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49" name="Google Shape;249;g21bb004fa86_0_4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g21bb004fa86_0_4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g21bb004fa86_0_4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52" name="Google Shape;252;g21bb004fa86_0_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g21bb004fa86_0_42"/>
          <p:cNvSpPr txBox="1"/>
          <p:nvPr/>
        </p:nvSpPr>
        <p:spPr>
          <a:xfrm>
            <a:off x="659025" y="1146375"/>
            <a:ext cx="9453000" cy="394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Herencia: 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herencia es la capacidad de un objeto para heredar las propiedades y métodos de otro objeto. Esto permite a los desarrolladores crear clases de objetos jerárquicas que comparten funcionalidad común.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Polimorfismo: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El polimorfismo es la capacidad de un objeto para tomar diferentes formas o responder a la misma llamada de manera diferente. Esto permite a los desarrolladores escribir código más flexible y reutilizable.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8" name="Google Shape;258;g21bb004fa86_0_8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259" name="Google Shape;259;g21bb004fa86_0_8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0" name="Google Shape;260;g21bb004fa86_0_8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1" name="Google Shape;261;g21bb004fa86_0_8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2" name="Google Shape;262;g21bb004fa86_0_8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3" name="Google Shape;263;g21bb004fa86_0_8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4" name="Google Shape;264;g21bb004fa86_0_8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5" name="Google Shape;265;g21bb004fa86_0_8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6" name="Google Shape;266;g21bb004fa86_0_8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7" name="Google Shape;267;g21bb004fa86_0_8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68" name="Google Shape;268;g21bb004fa86_0_8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69" name="Google Shape;269;g21bb004fa86_0_8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70" name="Google Shape;270;g21bb004fa86_0_8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g21bb004fa86_0_8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2" name="Google Shape;272;g21bb004fa86_0_8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3" name="Google Shape;273;g21bb004fa86_0_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g21bb004fa86_0_82"/>
          <p:cNvSpPr txBox="1"/>
          <p:nvPr/>
        </p:nvSpPr>
        <p:spPr>
          <a:xfrm>
            <a:off x="659025" y="1146375"/>
            <a:ext cx="9453000" cy="4602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Beneficios de la programación orientada a objetos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ofrece varios beneficios sobre los paradigmas de programación tradicionales, como la programación estructurada y la programación funcional.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●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Algunos de los beneficios clave de la POO incluyen: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○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modularidad y reutilización de código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○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Código más fácil de mantener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○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flexibilidad y extensibilidad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4000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700"/>
              <a:buFont typeface="Work Sans"/>
              <a:buChar char="○"/>
            </a:pPr>
            <a:r>
              <a:rPr lang="es-CO" sz="27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claridad y facilidad de comprensión</a:t>
            </a:r>
            <a:endParaRPr sz="27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9" name="Google Shape;279;g21bb004fa86_0_102"/>
          <p:cNvGrpSpPr/>
          <p:nvPr/>
        </p:nvGrpSpPr>
        <p:grpSpPr>
          <a:xfrm>
            <a:off x="233910" y="382211"/>
            <a:ext cx="266769" cy="527997"/>
            <a:chOff x="141693" y="266421"/>
            <a:chExt cx="287405" cy="396008"/>
          </a:xfrm>
        </p:grpSpPr>
        <p:cxnSp>
          <p:nvCxnSpPr>
            <p:cNvPr id="280" name="Google Shape;280;g21bb004fa86_0_102"/>
            <p:cNvCxnSpPr/>
            <p:nvPr/>
          </p:nvCxnSpPr>
          <p:spPr>
            <a:xfrm>
              <a:off x="141698" y="66242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1" name="Google Shape;281;g21bb004fa86_0_102"/>
            <p:cNvCxnSpPr/>
            <p:nvPr/>
          </p:nvCxnSpPr>
          <p:spPr>
            <a:xfrm>
              <a:off x="141697" y="61836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2" name="Google Shape;282;g21bb004fa86_0_102"/>
            <p:cNvCxnSpPr/>
            <p:nvPr/>
          </p:nvCxnSpPr>
          <p:spPr>
            <a:xfrm>
              <a:off x="141697" y="573093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3" name="Google Shape;283;g21bb004fa86_0_102"/>
            <p:cNvCxnSpPr/>
            <p:nvPr/>
          </p:nvCxnSpPr>
          <p:spPr>
            <a:xfrm>
              <a:off x="141696" y="52902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4" name="Google Shape;284;g21bb004fa86_0_102"/>
            <p:cNvCxnSpPr/>
            <p:nvPr/>
          </p:nvCxnSpPr>
          <p:spPr>
            <a:xfrm>
              <a:off x="141696" y="488965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5" name="Google Shape;285;g21bb004fa86_0_102"/>
            <p:cNvCxnSpPr/>
            <p:nvPr/>
          </p:nvCxnSpPr>
          <p:spPr>
            <a:xfrm>
              <a:off x="141695" y="444899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6" name="Google Shape;286;g21bb004fa86_0_102"/>
            <p:cNvCxnSpPr/>
            <p:nvPr/>
          </p:nvCxnSpPr>
          <p:spPr>
            <a:xfrm>
              <a:off x="141695" y="401282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7" name="Google Shape;287;g21bb004fa86_0_102"/>
            <p:cNvCxnSpPr/>
            <p:nvPr/>
          </p:nvCxnSpPr>
          <p:spPr>
            <a:xfrm>
              <a:off x="141694" y="357216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8" name="Google Shape;288;g21bb004fa86_0_102"/>
            <p:cNvCxnSpPr/>
            <p:nvPr/>
          </p:nvCxnSpPr>
          <p:spPr>
            <a:xfrm>
              <a:off x="141694" y="310487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  <p:cxnSp>
          <p:nvCxnSpPr>
            <p:cNvPr id="289" name="Google Shape;289;g21bb004fa86_0_102"/>
            <p:cNvCxnSpPr/>
            <p:nvPr/>
          </p:nvCxnSpPr>
          <p:spPr>
            <a:xfrm>
              <a:off x="141693" y="266421"/>
              <a:ext cx="287400" cy="0"/>
            </a:xfrm>
            <a:prstGeom prst="straightConnector1">
              <a:avLst/>
            </a:prstGeom>
            <a:noFill/>
            <a:ln cap="flat" cmpd="sng" w="19050">
              <a:solidFill>
                <a:srgbClr val="39A900"/>
              </a:solidFill>
              <a:prstDash val="solid"/>
              <a:miter lim="800000"/>
              <a:headEnd len="sm" w="sm" type="none"/>
              <a:tailEnd len="sm" w="sm" type="none"/>
            </a:ln>
            <a:effectLst>
              <a:outerShdw sx="1000" rotWithShape="0" dist="20000" sy="1000">
                <a:srgbClr val="000000"/>
              </a:outerShdw>
            </a:effectLst>
          </p:spPr>
        </p:cxnSp>
      </p:grpSp>
      <p:sp>
        <p:nvSpPr>
          <p:cNvPr id="290" name="Google Shape;290;g21bb004fa86_0_102"/>
          <p:cNvSpPr txBox="1"/>
          <p:nvPr/>
        </p:nvSpPr>
        <p:spPr>
          <a:xfrm>
            <a:off x="662537" y="318398"/>
            <a:ext cx="9453000" cy="1754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1" lang="es-CO" sz="3600">
                <a:solidFill>
                  <a:srgbClr val="39A900"/>
                </a:solidFill>
                <a:latin typeface="Work Sans"/>
                <a:ea typeface="Work Sans"/>
                <a:cs typeface="Work Sans"/>
                <a:sym typeface="Work Sans"/>
              </a:rPr>
              <a:t>PROGRAMACIÓN ORIENTADA A OBJETOS </a:t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sz="3600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1" i="0" sz="3600" u="none" cap="none" strike="noStrike">
              <a:solidFill>
                <a:srgbClr val="39A9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291" name="Google Shape;291;g21bb004fa86_0_102"/>
          <p:cNvSpPr txBox="1"/>
          <p:nvPr/>
        </p:nvSpPr>
        <p:spPr>
          <a:xfrm rot="-5400000">
            <a:off x="-615134" y="1846238"/>
            <a:ext cx="1986600" cy="23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00"/>
              <a:buFont typeface="Arial"/>
              <a:buNone/>
            </a:pPr>
            <a:r>
              <a:rPr b="0" i="0" lang="es-CO" sz="900" u="none" cap="none" strike="noStrike">
                <a:solidFill>
                  <a:srgbClr val="3F3F3F"/>
                </a:solidFill>
                <a:latin typeface="Josefin Sans"/>
                <a:ea typeface="Josefin Sans"/>
                <a:cs typeface="Josefin Sans"/>
                <a:sym typeface="Josefin Sans"/>
              </a:rPr>
              <a:t>Servicio Nacional de Aprendizaje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g21bb004fa86_0_102"/>
          <p:cNvSpPr/>
          <p:nvPr/>
        </p:nvSpPr>
        <p:spPr>
          <a:xfrm>
            <a:off x="10555817" y="5073858"/>
            <a:ext cx="2959200" cy="2959200"/>
          </a:xfrm>
          <a:prstGeom prst="ellipse">
            <a:avLst/>
          </a:prstGeom>
          <a:solidFill>
            <a:schemeClr val="lt1">
              <a:alpha val="84310"/>
            </a:schemeClr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g21bb004fa86_0_102"/>
          <p:cNvSpPr/>
          <p:nvPr/>
        </p:nvSpPr>
        <p:spPr>
          <a:xfrm>
            <a:off x="10277401" y="-6900"/>
            <a:ext cx="1907700" cy="6871800"/>
          </a:xfrm>
          <a:prstGeom prst="rect">
            <a:avLst/>
          </a:prstGeom>
          <a:gradFill>
            <a:gsLst>
              <a:gs pos="0">
                <a:srgbClr val="39A900">
                  <a:alpha val="60000"/>
                </a:srgbClr>
              </a:gs>
              <a:gs pos="50000">
                <a:srgbClr val="39A900">
                  <a:alpha val="60000"/>
                </a:srgbClr>
              </a:gs>
              <a:gs pos="100000">
                <a:srgbClr val="36A000">
                  <a:alpha val="60784"/>
                </a:srgbClr>
              </a:gs>
            </a:gsLst>
            <a:lin ang="0" scaled="0"/>
          </a:gradFill>
          <a:ln>
            <a:noFill/>
          </a:ln>
          <a:effectLst>
            <a:outerShdw blurRad="57150" rotWithShape="0" algn="bl" dir="5400000" dist="19050">
              <a:srgbClr val="000000">
                <a:alpha val="48240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4" name="Google Shape;294;g21bb004fa86_0_10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2660985">
            <a:off x="11102772" y="5565609"/>
            <a:ext cx="929931" cy="929931"/>
          </a:xfrm>
          <a:prstGeom prst="rect">
            <a:avLst/>
          </a:prstGeom>
          <a:noFill/>
          <a:ln>
            <a:noFill/>
          </a:ln>
        </p:spPr>
      </p:pic>
      <p:sp>
        <p:nvSpPr>
          <p:cNvPr id="295" name="Google Shape;295;g21bb004fa86_0_102"/>
          <p:cNvSpPr txBox="1"/>
          <p:nvPr/>
        </p:nvSpPr>
        <p:spPr>
          <a:xfrm>
            <a:off x="659025" y="1146375"/>
            <a:ext cx="9453000" cy="54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Beneficios de la programación orientada a objetos</a:t>
            </a:r>
            <a:endParaRPr b="1"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Mayor modularidad y reutilización de código: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 La POO promueve la modularidad al permitir a los desarrolladores descomponer el código en objetos independientes. Esto facilita la reutilización del código, ya que los objetos se pueden usar en diferentes partes de una aplicación.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87350" lvl="0" marL="4572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2500"/>
              <a:buFont typeface="Work Sans"/>
              <a:buChar char="●"/>
            </a:pPr>
            <a:r>
              <a:rPr b="1"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Código más fácil de mantener: </a:t>
            </a:r>
            <a:r>
              <a:rPr lang="es-CO" sz="2500">
                <a:solidFill>
                  <a:srgbClr val="3F3F3F"/>
                </a:solidFill>
                <a:latin typeface="Work Sans"/>
                <a:ea typeface="Work Sans"/>
                <a:cs typeface="Work Sans"/>
                <a:sym typeface="Work Sans"/>
              </a:rPr>
              <a:t>La POO facilita el mantenimiento del código al permitir a los desarrolladores encapsular los datos y el comportamiento dentro de objetos. Esto hace que el código sea más fácil de entender y modificar.</a:t>
            </a:r>
            <a:endParaRPr sz="2500">
              <a:solidFill>
                <a:srgbClr val="3F3F3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  <p:transition spd="slow">
    <p:push/>
  </p:transition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