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Work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fMHCio3MGP9gSzsA0NbwwiM4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2D171B-6ADB-4861-AF5A-5D2AD9F846D5}">
  <a:tblStyle styleId="{792D171B-6ADB-4861-AF5A-5D2AD9F846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Work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f9484e0d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6ef9484e0d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ef9484e0d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6ef9484e0d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f9484e0d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6ef9484e0d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f9484e0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6ef9484e0d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f9484e0d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6ef9484e0d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ef9484e0d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6ef9484e0d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ef9484e0d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6ef9484e0d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ef9484e0d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6ef9484e0d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ef9484e0d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36ef9484e0d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ef9484e0d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6ef9484e0d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6242ec682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b6242ec682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ef9484e0d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6ef9484e0d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ef9484e0d_0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6ef9484e0d_0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ef9484e0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6ef9484e0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ef9484e0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6ef9484e0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f9484e0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6ef9484e0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f9484e0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6ef9484e0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ef9484e0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6ef9484e0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ef9484e0d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6ef9484e0d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ef9484e0d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6ef9484e0d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37" name="Google Shape;3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995425" y="2055150"/>
            <a:ext cx="10248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48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Curso complementario Desarrollo de Back-end  con Node.js - MongoDB</a:t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70822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22810019-1</a:t>
            </a:r>
            <a:endParaRPr b="1" i="0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84087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ING  - DIEGO CASALLAS</a:t>
            </a:r>
            <a:endParaRPr b="1"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6ef9484e0d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150" y="1663600"/>
            <a:ext cx="23812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6ef9484e0d_0_17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6" name="Google Shape;176;g36ef9484e0d_0_170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library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-&gt;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appBcrypt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7" name="Google Shape;177;g36ef9484e0d_0_170"/>
          <p:cNvSpPr/>
          <p:nvPr/>
        </p:nvSpPr>
        <p:spPr>
          <a:xfrm>
            <a:off x="9859450" y="2479850"/>
            <a:ext cx="1856100" cy="45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36ef9484e0d_0_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325" y="2565350"/>
            <a:ext cx="6825875" cy="40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6ef9484e0d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725" y="1904250"/>
            <a:ext cx="1717600" cy="3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6ef9484e0d_0_8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" name="Google Shape;185;g36ef9484e0d_0_8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models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-&gt;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user.model.js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6" name="Google Shape;186;g36ef9484e0d_0_86"/>
          <p:cNvSpPr/>
          <p:nvPr/>
        </p:nvSpPr>
        <p:spPr>
          <a:xfrm>
            <a:off x="9890475" y="3201450"/>
            <a:ext cx="1856100" cy="45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36ef9484e0d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675" y="2437500"/>
            <a:ext cx="7645199" cy="408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36ef9484e0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726" y="1663600"/>
            <a:ext cx="1751975" cy="285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6ef9484e0d_0_6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4" name="Google Shape;194;g36ef9484e0d_0_6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controllers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-&gt;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auth.controller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5" name="Google Shape;195;g36ef9484e0d_0_66"/>
          <p:cNvSpPr/>
          <p:nvPr/>
        </p:nvSpPr>
        <p:spPr>
          <a:xfrm>
            <a:off x="9907675" y="2359100"/>
            <a:ext cx="1856100" cy="30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36ef9484e0d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775" y="2412091"/>
            <a:ext cx="6264426" cy="4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6ef9484e0d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9726" y="1663600"/>
            <a:ext cx="1751975" cy="28558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6ef9484e0d_0_7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3" name="Google Shape;203;g36ef9484e0d_0_77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controllers -&gt; auth.controller.js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4" name="Google Shape;204;g36ef9484e0d_0_77"/>
          <p:cNvSpPr/>
          <p:nvPr/>
        </p:nvSpPr>
        <p:spPr>
          <a:xfrm>
            <a:off x="9907675" y="2359100"/>
            <a:ext cx="1856100" cy="30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36ef9484e0d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00" y="2540666"/>
            <a:ext cx="7645201" cy="379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36ef9484e0d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325" y="1828800"/>
            <a:ext cx="18288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6ef9484e0d_0_9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2" name="Google Shape;212;g36ef9484e0d_0_9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routes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-&gt;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auth.routes.js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3" name="Google Shape;213;g36ef9484e0d_0_96"/>
          <p:cNvSpPr/>
          <p:nvPr/>
        </p:nvSpPr>
        <p:spPr>
          <a:xfrm>
            <a:off x="9907675" y="3702625"/>
            <a:ext cx="1856100" cy="30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36ef9484e0d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455" y="2924180"/>
            <a:ext cx="8171250" cy="30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36ef9484e0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005" y="1672350"/>
            <a:ext cx="19621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36ef9484e0d_0_10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1" name="Google Shape;221;g36ef9484e0d_0_10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-&gt; app.js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g36ef9484e0d_0_106"/>
          <p:cNvSpPr/>
          <p:nvPr/>
        </p:nvSpPr>
        <p:spPr>
          <a:xfrm>
            <a:off x="9894025" y="2119025"/>
            <a:ext cx="1856100" cy="303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36ef9484e0d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150" y="2422325"/>
            <a:ext cx="6594219" cy="4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ef9484e0d_0_11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g36ef9484e0d_0_11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Configurar base de datos Mongo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○"/>
            </a:pPr>
            <a:r>
              <a:rPr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Abrir mongo compass</a:t>
            </a:r>
            <a:endParaRPr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○"/>
            </a:pPr>
            <a:r>
              <a:rPr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Crear base de datos </a:t>
            </a:r>
            <a:endParaRPr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■"/>
            </a:pPr>
            <a:r>
              <a:rPr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task_app</a:t>
            </a:r>
            <a:endParaRPr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30" name="Google Shape;230;g36ef9484e0d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650" y="3493572"/>
            <a:ext cx="3236450" cy="24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6ef9484e0d_0_116"/>
          <p:cNvSpPr/>
          <p:nvPr/>
        </p:nvSpPr>
        <p:spPr>
          <a:xfrm>
            <a:off x="6884725" y="5527850"/>
            <a:ext cx="3108300" cy="4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ef9484e0d_0_12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7" name="Google Shape;237;g36ef9484e0d_0_127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Subir los servicios del servidor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○"/>
            </a:pPr>
            <a:r>
              <a:rPr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Buscar la raíz del proyecto </a:t>
            </a:r>
            <a:endParaRPr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○"/>
            </a:pPr>
            <a:r>
              <a:rPr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Ejecutar </a:t>
            </a:r>
            <a:r>
              <a:rPr b="1" lang="es-CO" sz="2900">
                <a:solidFill>
                  <a:schemeClr val="dk1"/>
                </a:solidFill>
                <a:highlight>
                  <a:schemeClr val="accent4"/>
                </a:highlight>
                <a:latin typeface="Work Sans"/>
                <a:ea typeface="Work Sans"/>
                <a:cs typeface="Work Sans"/>
                <a:sym typeface="Work Sans"/>
              </a:rPr>
              <a:t>npm run dev</a:t>
            </a:r>
            <a:endParaRPr b="1" sz="2900">
              <a:solidFill>
                <a:schemeClr val="dk1"/>
              </a:solidFill>
              <a:highlight>
                <a:schemeClr val="accent4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38" name="Google Shape;238;g36ef9484e0d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38" y="4155289"/>
            <a:ext cx="9898975" cy="1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ef9484e0d_0_138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4" name="Google Shape;244;g36ef9484e0d_0_138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Ejecutar la aplicación postman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○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Crear una colección 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chemeClr val="accent4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5" name="Google Shape;245;g36ef9484e0d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50" y="3393318"/>
            <a:ext cx="5883400" cy="27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ef9484e0d_0_14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1" name="Google Shape;251;g36ef9484e0d_0_145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chemeClr val="accent4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52" name="Google Shape;252;g36ef9484e0d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675" y="786497"/>
            <a:ext cx="3497150" cy="161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3" name="Google Shape;253;g36ef9484e0d_0_145"/>
          <p:cNvGraphicFramePr/>
          <p:nvPr/>
        </p:nvGraphicFramePr>
        <p:xfrm>
          <a:off x="952500" y="57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{792D171B-6ADB-4861-AF5A-5D2AD9F846D5}</a:tableStyleId>
              </a:tblPr>
              <a:tblGrid>
                <a:gridCol w="1569125"/>
                <a:gridCol w="3574375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Método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Ruta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800">
                          <a:solidFill>
                            <a:schemeClr val="dk1"/>
                          </a:solidFill>
                        </a:rPr>
                        <a:t>Controlador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Modelo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http://localhost:3000/api/auth/register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Auth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User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g36ef9484e0d_0_145"/>
          <p:cNvSpPr/>
          <p:nvPr/>
        </p:nvSpPr>
        <p:spPr>
          <a:xfrm>
            <a:off x="7669100" y="1364813"/>
            <a:ext cx="3108300" cy="4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g36ef9484e0d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950" y="2404223"/>
            <a:ext cx="4622211" cy="31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242ec682_1_3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g2b6242ec682_1_32"/>
          <p:cNvSpPr txBox="1"/>
          <p:nvPr/>
        </p:nvSpPr>
        <p:spPr>
          <a:xfrm>
            <a:off x="663300" y="1798050"/>
            <a:ext cx="108654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CO" sz="2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Vamos a desarrollar una API RESTful con Node.js + Express + MongoDB para gestionar tareas (To-Do List) con autenticación de usuarios.</a:t>
            </a:r>
            <a:endParaRPr i="0" sz="2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 Configuración Inicial (2 horas)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1.1. Crear el proyecto e instalar dependencias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s-CO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mkdir</a:t>
            </a:r>
            <a:r>
              <a:rPr lang="es-CO" sz="2400">
                <a:solidFill>
                  <a:schemeClr val="dk1"/>
                </a:solidFill>
                <a:highlight>
                  <a:schemeClr val="accent4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CO" sz="2400">
                <a:solidFill>
                  <a:schemeClr val="dk1"/>
                </a:solidFill>
                <a:highlight>
                  <a:schemeClr val="accent2"/>
                </a:highlight>
                <a:latin typeface="Work Sans"/>
                <a:ea typeface="Work Sans"/>
                <a:cs typeface="Work Sans"/>
                <a:sym typeface="Work Sans"/>
              </a:rPr>
              <a:t>“Nombre del proyecto”</a:t>
            </a:r>
            <a:endParaRPr sz="2400">
              <a:solidFill>
                <a:schemeClr val="dk1"/>
              </a:solidFill>
              <a:highlight>
                <a:schemeClr val="accent2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s-CO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cd todo-app</a:t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s-CO" sz="2400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npm init -y </a:t>
            </a:r>
            <a:r>
              <a:rPr lang="es-CO" sz="2400">
                <a:solidFill>
                  <a:schemeClr val="dk1"/>
                </a:solidFill>
                <a:highlight>
                  <a:schemeClr val="accent2"/>
                </a:highlight>
                <a:latin typeface="Work Sans"/>
                <a:ea typeface="Work Sans"/>
                <a:cs typeface="Work Sans"/>
                <a:sym typeface="Work Sans"/>
              </a:rPr>
              <a:t>(“Digitar por consola”)</a:t>
            </a:r>
            <a:endParaRPr sz="2400">
              <a:solidFill>
                <a:schemeClr val="dk1"/>
              </a:solidFill>
              <a:highlight>
                <a:schemeClr val="accent2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s-CO" sz="2400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npm install express mongoose body-parser dotenv ejs </a:t>
            </a:r>
            <a:r>
              <a:rPr lang="es-CO" sz="2400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bcrypt </a:t>
            </a:r>
            <a:r>
              <a:rPr lang="es-CO" sz="2400">
                <a:solidFill>
                  <a:schemeClr val="dk1"/>
                </a:solidFill>
                <a:highlight>
                  <a:srgbClr val="FFFF00"/>
                </a:highlight>
                <a:latin typeface="Work Sans"/>
                <a:ea typeface="Work Sans"/>
                <a:cs typeface="Work Sans"/>
                <a:sym typeface="Work Sans"/>
              </a:rPr>
              <a:t>jsonwebtoken cookie-parser nodemon nodemailer multer </a:t>
            </a:r>
            <a:endParaRPr sz="2400">
              <a:solidFill>
                <a:schemeClr val="dk1"/>
              </a:solidFill>
              <a:highlight>
                <a:srgbClr val="FFFF00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highlight>
                <a:srgbClr val="FFFF00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ef9484e0d_0_15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g36ef9484e0d_0_156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chemeClr val="accent4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62" name="Google Shape;262;g36ef9484e0d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675" y="786497"/>
            <a:ext cx="3497150" cy="161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g36ef9484e0d_0_156"/>
          <p:cNvGraphicFramePr/>
          <p:nvPr/>
        </p:nvGraphicFramePr>
        <p:xfrm>
          <a:off x="952500" y="571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{792D171B-6ADB-4861-AF5A-5D2AD9F846D5}</a:tableStyleId>
              </a:tblPr>
              <a:tblGrid>
                <a:gridCol w="1569125"/>
                <a:gridCol w="3574375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Método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Ruta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>
                          <a:solidFill>
                            <a:schemeClr val="dk1"/>
                          </a:solidFill>
                        </a:rPr>
                        <a:t>Controlador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1800"/>
                        <a:t>Modelo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http://localhost:3000/api/auth/login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Auth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User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g36ef9484e0d_0_156"/>
          <p:cNvSpPr/>
          <p:nvPr/>
        </p:nvSpPr>
        <p:spPr>
          <a:xfrm>
            <a:off x="7669100" y="1669613"/>
            <a:ext cx="3108300" cy="46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36ef9484e0d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425" y="2462577"/>
            <a:ext cx="5702951" cy="30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ef9484e0d_0_18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1" name="Google Shape;271;g36ef9484e0d_0_180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highlight>
                <a:schemeClr val="accent4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72" name="Google Shape;272;g36ef9484e0d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250" y="2287628"/>
            <a:ext cx="7433415" cy="37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77" name="Google Shape;27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f9484e0d_0_3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" name="Google Shape;117;g36ef9484e0d_0_3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1.2. Estructura básica del proyecto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app (archivos de la aplicación)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Archivo de la aplicación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config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(archivos de configuración)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Conexión a base de datos 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controllers</a:t>
            </a:r>
            <a:r>
              <a:rPr b="1"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(controladores de la aplicación)</a:t>
            </a:r>
            <a:r>
              <a:rPr b="1"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Controladores para el manejo de las peticiones de las rutas al modelo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8" name="Google Shape;118;g36ef9484e0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450" y="1949363"/>
            <a:ext cx="27432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ef9484e0d_0_1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g36ef9484e0d_0_10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1.2. Estructura básica del proyecto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library 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librerías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 de la aplicación)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Archivo con funcionalidades </a:t>
            </a: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específicas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middleware</a:t>
            </a:r>
            <a:r>
              <a:rPr b="1"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(funcionalidades </a:t>
            </a:r>
            <a:r>
              <a:rPr b="1"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específicas</a:t>
            </a:r>
            <a:r>
              <a:rPr b="1"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) </a:t>
            </a:r>
            <a:endParaRPr b="1"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Validar token en cada ruta</a:t>
            </a: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models </a:t>
            </a:r>
            <a:r>
              <a:rPr b="1"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(modelo de datos de la aplicación) </a:t>
            </a:r>
            <a:endParaRPr b="1"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Conjunto de datos para operar CRUD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5" name="Google Shape;125;g36ef9484e0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450" y="1949363"/>
            <a:ext cx="27432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f9484e0d_0_1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1" name="Google Shape;131;g36ef9484e0d_0_19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1.2. Estructura básica del proyecto</a:t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node_modules</a:t>
            </a: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(componentes de npm)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Archivos de dependencias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routes </a:t>
            </a:r>
            <a:r>
              <a:rPr b="1"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(manejo de rutas amigables ) </a:t>
            </a:r>
            <a:endParaRPr b="1"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Rutas de la aplicación 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env</a:t>
            </a:r>
            <a:endParaRPr b="1"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Variables del entorno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package.json</a:t>
            </a:r>
            <a:endParaRPr b="1"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Work Sans"/>
              <a:buChar char="○"/>
            </a:pPr>
            <a:r>
              <a:rPr lang="es-CO" sz="2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Archivos de dependencias del proyecto</a:t>
            </a:r>
            <a:endParaRPr sz="2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2" name="Google Shape;132;g36ef9484e0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450" y="1949363"/>
            <a:ext cx="27432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f9484e0d_0_2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8" name="Google Shape;138;g36ef9484e0d_0_25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package.json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Work Sans"/>
              <a:buChar char="○"/>
            </a:pPr>
            <a:r>
              <a:rPr lang="es-CO" sz="27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Ajustar lo siguiente: </a:t>
            </a:r>
            <a:endParaRPr sz="27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9" name="Google Shape;139;g36ef9484e0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450" y="1949363"/>
            <a:ext cx="274320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6ef9484e0d_0_25"/>
          <p:cNvSpPr/>
          <p:nvPr/>
        </p:nvSpPr>
        <p:spPr>
          <a:xfrm>
            <a:off x="8829850" y="5367425"/>
            <a:ext cx="2265900" cy="40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36ef9484e0d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855" y="3455575"/>
            <a:ext cx="6659875" cy="2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f9484e0d_0_3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g36ef9484e0d_0_34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1.3. Configurar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server.js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8" name="Google Shape;148;g36ef9484e0d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425" y="1606098"/>
            <a:ext cx="2247225" cy="362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6ef9484e0d_0_34"/>
          <p:cNvSpPr/>
          <p:nvPr/>
        </p:nvSpPr>
        <p:spPr>
          <a:xfrm>
            <a:off x="10007927" y="4878127"/>
            <a:ext cx="1856100" cy="34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36ef9484e0d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900" y="2881050"/>
            <a:ext cx="6800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f9484e0d_0_43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g36ef9484e0d_0_43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1.4. Crear .env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env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CO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Tener presente para la configuración de la base de datos en mongo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7" name="Google Shape;157;g36ef9484e0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425" y="1606098"/>
            <a:ext cx="2247225" cy="362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ef9484e0d_0_43"/>
          <p:cNvSpPr/>
          <p:nvPr/>
        </p:nvSpPr>
        <p:spPr>
          <a:xfrm>
            <a:off x="10007927" y="4039927"/>
            <a:ext cx="1856100" cy="34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36ef9484e0d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484" y="4029075"/>
            <a:ext cx="7898826" cy="15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6ef9484e0d_0_43"/>
          <p:cNvSpPr/>
          <p:nvPr/>
        </p:nvSpPr>
        <p:spPr>
          <a:xfrm>
            <a:off x="2139271" y="5263175"/>
            <a:ext cx="6028800" cy="348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6ef9484e0d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463" y="1698713"/>
            <a:ext cx="19526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ef9484e0d_0_5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Proyecto Paso a Paso</a:t>
            </a:r>
            <a:endParaRPr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g36ef9484e0d_0_54"/>
          <p:cNvSpPr txBox="1"/>
          <p:nvPr/>
        </p:nvSpPr>
        <p:spPr>
          <a:xfrm>
            <a:off x="663300" y="1798050"/>
            <a:ext cx="76452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Work Sans"/>
              <a:buChar char="●"/>
            </a:pPr>
            <a:r>
              <a:rPr b="1" lang="es-CO" sz="2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config/db -&gt; connection.js</a:t>
            </a:r>
            <a:endParaRPr b="1" sz="2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8" name="Google Shape;168;g36ef9484e0d_0_54"/>
          <p:cNvSpPr/>
          <p:nvPr/>
        </p:nvSpPr>
        <p:spPr>
          <a:xfrm>
            <a:off x="9959725" y="2078800"/>
            <a:ext cx="1856100" cy="45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36ef9484e0d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00" y="2346925"/>
            <a:ext cx="6419300" cy="43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