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3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6DF72-FAFC-436A-A2D1-F13C440DD9C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667A46-F319-48E1-A25C-EEF79ED11A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/>
            <a:t>Data Loading:</a:t>
          </a:r>
          <a:endParaRPr lang="en-US"/>
        </a:p>
      </dgm:t>
    </dgm:pt>
    <dgm:pt modelId="{6F9D687C-569A-46F1-9A63-788BC273AE58}" type="parTrans" cxnId="{636E88B5-321F-4289-A11A-0FC2E9AB7173}">
      <dgm:prSet/>
      <dgm:spPr/>
      <dgm:t>
        <a:bodyPr/>
        <a:lstStyle/>
        <a:p>
          <a:endParaRPr lang="en-US"/>
        </a:p>
      </dgm:t>
    </dgm:pt>
    <dgm:pt modelId="{BA76EFD7-9A09-4A1F-B18A-D02301DD7425}" type="sibTrans" cxnId="{636E88B5-321F-4289-A11A-0FC2E9AB7173}">
      <dgm:prSet/>
      <dgm:spPr/>
      <dgm:t>
        <a:bodyPr/>
        <a:lstStyle/>
        <a:p>
          <a:endParaRPr lang="en-US"/>
        </a:p>
      </dgm:t>
    </dgm:pt>
    <dgm:pt modelId="{DBC922D7-D348-45B3-A30E-4FDBE2A691E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Store transformed data in an aggregated trends table to improve the querying for the dashboard.</a:t>
          </a:r>
          <a:endParaRPr lang="en-US"/>
        </a:p>
      </dgm:t>
    </dgm:pt>
    <dgm:pt modelId="{A45183DC-E555-4B19-9514-EBB61967E06C}" type="parTrans" cxnId="{D725D1D0-1A26-4087-AE5C-90CD0D3E1542}">
      <dgm:prSet/>
      <dgm:spPr/>
      <dgm:t>
        <a:bodyPr/>
        <a:lstStyle/>
        <a:p>
          <a:endParaRPr lang="en-US"/>
        </a:p>
      </dgm:t>
    </dgm:pt>
    <dgm:pt modelId="{E6C876A9-2722-4FFD-BDA2-A32F0DC6E96D}" type="sibTrans" cxnId="{D725D1D0-1A26-4087-AE5C-90CD0D3E1542}">
      <dgm:prSet/>
      <dgm:spPr/>
      <dgm:t>
        <a:bodyPr/>
        <a:lstStyle/>
        <a:p>
          <a:endParaRPr lang="en-US"/>
        </a:p>
      </dgm:t>
    </dgm:pt>
    <dgm:pt modelId="{4A8A4A51-F1BF-48CB-BD64-548D277609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/>
            <a:t>ETL Process Timing:</a:t>
          </a:r>
          <a:endParaRPr lang="en-US"/>
        </a:p>
      </dgm:t>
    </dgm:pt>
    <dgm:pt modelId="{84ABABB9-E1A6-477A-A995-231436893733}" type="parTrans" cxnId="{32CD55E5-39B4-4F3A-A0EF-53F4CACB3821}">
      <dgm:prSet/>
      <dgm:spPr/>
      <dgm:t>
        <a:bodyPr/>
        <a:lstStyle/>
        <a:p>
          <a:endParaRPr lang="en-US"/>
        </a:p>
      </dgm:t>
    </dgm:pt>
    <dgm:pt modelId="{61A2A198-EE8B-4117-BB9B-AAEBD4CAC22A}" type="sibTrans" cxnId="{32CD55E5-39B4-4F3A-A0EF-53F4CACB3821}">
      <dgm:prSet/>
      <dgm:spPr/>
      <dgm:t>
        <a:bodyPr/>
        <a:lstStyle/>
        <a:p>
          <a:endParaRPr lang="en-US"/>
        </a:p>
      </dgm:t>
    </dgm:pt>
    <dgm:pt modelId="{E38505D3-03FF-4986-B263-EDEB1367DC1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Inventory Load: 12:15 AM</a:t>
          </a:r>
          <a:endParaRPr lang="en-US"/>
        </a:p>
      </dgm:t>
    </dgm:pt>
    <dgm:pt modelId="{8460A477-6B1A-45DC-989D-BB683CA9ACB2}" type="parTrans" cxnId="{1D0C7F53-7E2F-466E-A08C-6815C42F516B}">
      <dgm:prSet/>
      <dgm:spPr/>
      <dgm:t>
        <a:bodyPr/>
        <a:lstStyle/>
        <a:p>
          <a:endParaRPr lang="en-US"/>
        </a:p>
      </dgm:t>
    </dgm:pt>
    <dgm:pt modelId="{409AA52A-DB2E-420A-9D1D-940BB4230403}" type="sibTrans" cxnId="{1D0C7F53-7E2F-466E-A08C-6815C42F516B}">
      <dgm:prSet/>
      <dgm:spPr/>
      <dgm:t>
        <a:bodyPr/>
        <a:lstStyle/>
        <a:p>
          <a:endParaRPr lang="en-US"/>
        </a:p>
      </dgm:t>
    </dgm:pt>
    <dgm:pt modelId="{E69F9D3B-48E4-41BB-9437-F30D3B910D4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Demand Snapshot Load: 5:15 AM</a:t>
          </a:r>
          <a:endParaRPr lang="en-US"/>
        </a:p>
      </dgm:t>
    </dgm:pt>
    <dgm:pt modelId="{AF0EE863-D5FD-4989-9D1C-42B2B46A7AC2}" type="parTrans" cxnId="{16F3B11A-D49B-4CC4-89E0-A47F7E29C6F5}">
      <dgm:prSet/>
      <dgm:spPr/>
      <dgm:t>
        <a:bodyPr/>
        <a:lstStyle/>
        <a:p>
          <a:endParaRPr lang="en-US"/>
        </a:p>
      </dgm:t>
    </dgm:pt>
    <dgm:pt modelId="{D42DDF77-5359-4591-A28B-0D7CFF1C7799}" type="sibTrans" cxnId="{16F3B11A-D49B-4CC4-89E0-A47F7E29C6F5}">
      <dgm:prSet/>
      <dgm:spPr/>
      <dgm:t>
        <a:bodyPr/>
        <a:lstStyle/>
        <a:p>
          <a:endParaRPr lang="en-US"/>
        </a:p>
      </dgm:t>
    </dgm:pt>
    <dgm:pt modelId="{333A9140-9EBE-40CD-84EF-25E0F70DE6F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Replenishment Load: 9:15 AM</a:t>
          </a:r>
          <a:endParaRPr lang="en-US"/>
        </a:p>
      </dgm:t>
    </dgm:pt>
    <dgm:pt modelId="{A72BC693-8565-4CCA-9C01-27210EDF32C7}" type="parTrans" cxnId="{3CFA04FA-8020-4BFC-B690-ABF86A2A9F70}">
      <dgm:prSet/>
      <dgm:spPr/>
      <dgm:t>
        <a:bodyPr/>
        <a:lstStyle/>
        <a:p>
          <a:endParaRPr lang="en-US"/>
        </a:p>
      </dgm:t>
    </dgm:pt>
    <dgm:pt modelId="{0BF302D0-E6A6-45AF-BC0E-1BB1A89B55FF}" type="sibTrans" cxnId="{3CFA04FA-8020-4BFC-B690-ABF86A2A9F70}">
      <dgm:prSet/>
      <dgm:spPr/>
      <dgm:t>
        <a:bodyPr/>
        <a:lstStyle/>
        <a:p>
          <a:endParaRPr lang="en-US"/>
        </a:p>
      </dgm:t>
    </dgm:pt>
    <dgm:pt modelId="{9B8D5769-9976-476B-8AD0-ADFDC7D881A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Trend Table Update: 9:30 AM</a:t>
          </a:r>
          <a:endParaRPr lang="en-US"/>
        </a:p>
      </dgm:t>
    </dgm:pt>
    <dgm:pt modelId="{DB6D3834-BA51-4B45-83CF-F413E046CFD5}" type="parTrans" cxnId="{290D861D-0483-4943-A3F3-CEAA9ACC8FDF}">
      <dgm:prSet/>
      <dgm:spPr/>
      <dgm:t>
        <a:bodyPr/>
        <a:lstStyle/>
        <a:p>
          <a:endParaRPr lang="en-US"/>
        </a:p>
      </dgm:t>
    </dgm:pt>
    <dgm:pt modelId="{650598DA-D5B3-4B9F-91F9-A250C197D3CD}" type="sibTrans" cxnId="{290D861D-0483-4943-A3F3-CEAA9ACC8FDF}">
      <dgm:prSet/>
      <dgm:spPr/>
      <dgm:t>
        <a:bodyPr/>
        <a:lstStyle/>
        <a:p>
          <a:endParaRPr lang="en-US"/>
        </a:p>
      </dgm:t>
    </dgm:pt>
    <dgm:pt modelId="{ABE0B253-E135-4E68-A8D3-0EA6B30D49D6}" type="pres">
      <dgm:prSet presAssocID="{BFB6DF72-FAFC-436A-A2D1-F13C440DD9C2}" presName="root" presStyleCnt="0">
        <dgm:presLayoutVars>
          <dgm:dir/>
          <dgm:resizeHandles val="exact"/>
        </dgm:presLayoutVars>
      </dgm:prSet>
      <dgm:spPr/>
    </dgm:pt>
    <dgm:pt modelId="{7139763D-6107-4BB7-BE94-D6764BFABF1A}" type="pres">
      <dgm:prSet presAssocID="{7C667A46-F319-48E1-A25C-EEF79ED11A08}" presName="compNode" presStyleCnt="0"/>
      <dgm:spPr/>
    </dgm:pt>
    <dgm:pt modelId="{9AD7B48E-60E0-400B-ACBB-E7AB8AB459EE}" type="pres">
      <dgm:prSet presAssocID="{7C667A46-F319-48E1-A25C-EEF79ED11A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89557A00-062E-420A-84B5-D6D289845947}" type="pres">
      <dgm:prSet presAssocID="{7C667A46-F319-48E1-A25C-EEF79ED11A08}" presName="iconSpace" presStyleCnt="0"/>
      <dgm:spPr/>
    </dgm:pt>
    <dgm:pt modelId="{B0A09EBB-F6E6-4CE7-AF5E-7C5F83E276EF}" type="pres">
      <dgm:prSet presAssocID="{7C667A46-F319-48E1-A25C-EEF79ED11A08}" presName="parTx" presStyleLbl="revTx" presStyleIdx="0" presStyleCnt="4">
        <dgm:presLayoutVars>
          <dgm:chMax val="0"/>
          <dgm:chPref val="0"/>
        </dgm:presLayoutVars>
      </dgm:prSet>
      <dgm:spPr/>
    </dgm:pt>
    <dgm:pt modelId="{38406746-94B5-4060-AF6B-67A423EF0943}" type="pres">
      <dgm:prSet presAssocID="{7C667A46-F319-48E1-A25C-EEF79ED11A08}" presName="txSpace" presStyleCnt="0"/>
      <dgm:spPr/>
    </dgm:pt>
    <dgm:pt modelId="{AE67577F-CF81-4EA2-BD90-88BBCAA14DB5}" type="pres">
      <dgm:prSet presAssocID="{7C667A46-F319-48E1-A25C-EEF79ED11A08}" presName="desTx" presStyleLbl="revTx" presStyleIdx="1" presStyleCnt="4">
        <dgm:presLayoutVars/>
      </dgm:prSet>
      <dgm:spPr/>
    </dgm:pt>
    <dgm:pt modelId="{30BCECCB-37D3-49C3-85AF-620BA663150C}" type="pres">
      <dgm:prSet presAssocID="{BA76EFD7-9A09-4A1F-B18A-D02301DD7425}" presName="sibTrans" presStyleCnt="0"/>
      <dgm:spPr/>
    </dgm:pt>
    <dgm:pt modelId="{AEC3698F-0DC0-431D-A714-CB8A30DA515A}" type="pres">
      <dgm:prSet presAssocID="{4A8A4A51-F1BF-48CB-BD64-548D27760915}" presName="compNode" presStyleCnt="0"/>
      <dgm:spPr/>
    </dgm:pt>
    <dgm:pt modelId="{F9DE1DD6-755E-43FA-925D-67D8320FCBBF}" type="pres">
      <dgm:prSet presAssocID="{4A8A4A51-F1BF-48CB-BD64-548D277609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ja"/>
        </a:ext>
      </dgm:extLst>
    </dgm:pt>
    <dgm:pt modelId="{A91BF67E-DCAD-43CD-8CD2-1FD585BD7C7B}" type="pres">
      <dgm:prSet presAssocID="{4A8A4A51-F1BF-48CB-BD64-548D27760915}" presName="iconSpace" presStyleCnt="0"/>
      <dgm:spPr/>
    </dgm:pt>
    <dgm:pt modelId="{D4498D2A-7C22-4062-B417-DEE67BAD2033}" type="pres">
      <dgm:prSet presAssocID="{4A8A4A51-F1BF-48CB-BD64-548D27760915}" presName="parTx" presStyleLbl="revTx" presStyleIdx="2" presStyleCnt="4">
        <dgm:presLayoutVars>
          <dgm:chMax val="0"/>
          <dgm:chPref val="0"/>
        </dgm:presLayoutVars>
      </dgm:prSet>
      <dgm:spPr/>
    </dgm:pt>
    <dgm:pt modelId="{71FCD7DE-69D1-45D3-9755-495EEC0DE151}" type="pres">
      <dgm:prSet presAssocID="{4A8A4A51-F1BF-48CB-BD64-548D27760915}" presName="txSpace" presStyleCnt="0"/>
      <dgm:spPr/>
    </dgm:pt>
    <dgm:pt modelId="{DFDF568B-041D-49A1-8DFC-EAEB5E845874}" type="pres">
      <dgm:prSet presAssocID="{4A8A4A51-F1BF-48CB-BD64-548D27760915}" presName="desTx" presStyleLbl="revTx" presStyleIdx="3" presStyleCnt="4">
        <dgm:presLayoutVars/>
      </dgm:prSet>
      <dgm:spPr/>
    </dgm:pt>
  </dgm:ptLst>
  <dgm:cxnLst>
    <dgm:cxn modelId="{16F3B11A-D49B-4CC4-89E0-A47F7E29C6F5}" srcId="{4A8A4A51-F1BF-48CB-BD64-548D27760915}" destId="{E69F9D3B-48E4-41BB-9437-F30D3B910D40}" srcOrd="1" destOrd="0" parTransId="{AF0EE863-D5FD-4989-9D1C-42B2B46A7AC2}" sibTransId="{D42DDF77-5359-4591-A28B-0D7CFF1C7799}"/>
    <dgm:cxn modelId="{290D861D-0483-4943-A3F3-CEAA9ACC8FDF}" srcId="{4A8A4A51-F1BF-48CB-BD64-548D27760915}" destId="{9B8D5769-9976-476B-8AD0-ADFDC7D881A2}" srcOrd="3" destOrd="0" parTransId="{DB6D3834-BA51-4B45-83CF-F413E046CFD5}" sibTransId="{650598DA-D5B3-4B9F-91F9-A250C197D3CD}"/>
    <dgm:cxn modelId="{5AC38629-9656-48D0-967D-511C18D2EB4D}" type="presOf" srcId="{4A8A4A51-F1BF-48CB-BD64-548D27760915}" destId="{D4498D2A-7C22-4062-B417-DEE67BAD2033}" srcOrd="0" destOrd="0" presId="urn:microsoft.com/office/officeart/2018/2/layout/IconLabelDescriptionList"/>
    <dgm:cxn modelId="{8CC0544A-A1D1-4FEC-888B-C9A808B7F26F}" type="presOf" srcId="{9B8D5769-9976-476B-8AD0-ADFDC7D881A2}" destId="{DFDF568B-041D-49A1-8DFC-EAEB5E845874}" srcOrd="0" destOrd="3" presId="urn:microsoft.com/office/officeart/2018/2/layout/IconLabelDescriptionList"/>
    <dgm:cxn modelId="{1D0C7F53-7E2F-466E-A08C-6815C42F516B}" srcId="{4A8A4A51-F1BF-48CB-BD64-548D27760915}" destId="{E38505D3-03FF-4986-B263-EDEB1367DC10}" srcOrd="0" destOrd="0" parTransId="{8460A477-6B1A-45DC-989D-BB683CA9ACB2}" sibTransId="{409AA52A-DB2E-420A-9D1D-940BB4230403}"/>
    <dgm:cxn modelId="{85E0D181-E6A8-488F-96DA-9B807C84273B}" type="presOf" srcId="{7C667A46-F319-48E1-A25C-EEF79ED11A08}" destId="{B0A09EBB-F6E6-4CE7-AF5E-7C5F83E276EF}" srcOrd="0" destOrd="0" presId="urn:microsoft.com/office/officeart/2018/2/layout/IconLabelDescriptionList"/>
    <dgm:cxn modelId="{E1675186-F9B4-433F-85DE-EA7BF13E35B9}" type="presOf" srcId="{DBC922D7-D348-45B3-A30E-4FDBE2A691E2}" destId="{AE67577F-CF81-4EA2-BD90-88BBCAA14DB5}" srcOrd="0" destOrd="0" presId="urn:microsoft.com/office/officeart/2018/2/layout/IconLabelDescriptionList"/>
    <dgm:cxn modelId="{B8B120AE-29D0-467E-AA67-31C75CD733A7}" type="presOf" srcId="{333A9140-9EBE-40CD-84EF-25E0F70DE6F9}" destId="{DFDF568B-041D-49A1-8DFC-EAEB5E845874}" srcOrd="0" destOrd="2" presId="urn:microsoft.com/office/officeart/2018/2/layout/IconLabelDescriptionList"/>
    <dgm:cxn modelId="{636E88B5-321F-4289-A11A-0FC2E9AB7173}" srcId="{BFB6DF72-FAFC-436A-A2D1-F13C440DD9C2}" destId="{7C667A46-F319-48E1-A25C-EEF79ED11A08}" srcOrd="0" destOrd="0" parTransId="{6F9D687C-569A-46F1-9A63-788BC273AE58}" sibTransId="{BA76EFD7-9A09-4A1F-B18A-D02301DD7425}"/>
    <dgm:cxn modelId="{329D68C2-DF13-48B4-9D32-0CC2F8DE41D7}" type="presOf" srcId="{E69F9D3B-48E4-41BB-9437-F30D3B910D40}" destId="{DFDF568B-041D-49A1-8DFC-EAEB5E845874}" srcOrd="0" destOrd="1" presId="urn:microsoft.com/office/officeart/2018/2/layout/IconLabelDescriptionList"/>
    <dgm:cxn modelId="{D725D1D0-1A26-4087-AE5C-90CD0D3E1542}" srcId="{7C667A46-F319-48E1-A25C-EEF79ED11A08}" destId="{DBC922D7-D348-45B3-A30E-4FDBE2A691E2}" srcOrd="0" destOrd="0" parTransId="{A45183DC-E555-4B19-9514-EBB61967E06C}" sibTransId="{E6C876A9-2722-4FFD-BDA2-A32F0DC6E96D}"/>
    <dgm:cxn modelId="{A2809ED4-06BD-4074-8CBB-48DF2394AF52}" type="presOf" srcId="{BFB6DF72-FAFC-436A-A2D1-F13C440DD9C2}" destId="{ABE0B253-E135-4E68-A8D3-0EA6B30D49D6}" srcOrd="0" destOrd="0" presId="urn:microsoft.com/office/officeart/2018/2/layout/IconLabelDescriptionList"/>
    <dgm:cxn modelId="{32CD55E5-39B4-4F3A-A0EF-53F4CACB3821}" srcId="{BFB6DF72-FAFC-436A-A2D1-F13C440DD9C2}" destId="{4A8A4A51-F1BF-48CB-BD64-548D27760915}" srcOrd="1" destOrd="0" parTransId="{84ABABB9-E1A6-477A-A995-231436893733}" sibTransId="{61A2A198-EE8B-4117-BB9B-AAEBD4CAC22A}"/>
    <dgm:cxn modelId="{E55D99E7-95DD-4690-9BF7-13B882B2D10D}" type="presOf" srcId="{E38505D3-03FF-4986-B263-EDEB1367DC10}" destId="{DFDF568B-041D-49A1-8DFC-EAEB5E845874}" srcOrd="0" destOrd="0" presId="urn:microsoft.com/office/officeart/2018/2/layout/IconLabelDescriptionList"/>
    <dgm:cxn modelId="{3CFA04FA-8020-4BFC-B690-ABF86A2A9F70}" srcId="{4A8A4A51-F1BF-48CB-BD64-548D27760915}" destId="{333A9140-9EBE-40CD-84EF-25E0F70DE6F9}" srcOrd="2" destOrd="0" parTransId="{A72BC693-8565-4CCA-9C01-27210EDF32C7}" sibTransId="{0BF302D0-E6A6-45AF-BC0E-1BB1A89B55FF}"/>
    <dgm:cxn modelId="{322DB59E-752C-4E3D-8D99-D59EBF9EFBEB}" type="presParOf" srcId="{ABE0B253-E135-4E68-A8D3-0EA6B30D49D6}" destId="{7139763D-6107-4BB7-BE94-D6764BFABF1A}" srcOrd="0" destOrd="0" presId="urn:microsoft.com/office/officeart/2018/2/layout/IconLabelDescriptionList"/>
    <dgm:cxn modelId="{1982F3E1-13AA-41A5-B64E-9C8D9D830243}" type="presParOf" srcId="{7139763D-6107-4BB7-BE94-D6764BFABF1A}" destId="{9AD7B48E-60E0-400B-ACBB-E7AB8AB459EE}" srcOrd="0" destOrd="0" presId="urn:microsoft.com/office/officeart/2018/2/layout/IconLabelDescriptionList"/>
    <dgm:cxn modelId="{8DCCC68B-C178-4CA5-9AF2-58EA51BD9768}" type="presParOf" srcId="{7139763D-6107-4BB7-BE94-D6764BFABF1A}" destId="{89557A00-062E-420A-84B5-D6D289845947}" srcOrd="1" destOrd="0" presId="urn:microsoft.com/office/officeart/2018/2/layout/IconLabelDescriptionList"/>
    <dgm:cxn modelId="{CBFD6455-D2B0-42F5-B36B-12632E4EBB52}" type="presParOf" srcId="{7139763D-6107-4BB7-BE94-D6764BFABF1A}" destId="{B0A09EBB-F6E6-4CE7-AF5E-7C5F83E276EF}" srcOrd="2" destOrd="0" presId="urn:microsoft.com/office/officeart/2018/2/layout/IconLabelDescriptionList"/>
    <dgm:cxn modelId="{CDEBCDED-F538-449A-8DDC-BBB445DBDBA6}" type="presParOf" srcId="{7139763D-6107-4BB7-BE94-D6764BFABF1A}" destId="{38406746-94B5-4060-AF6B-67A423EF0943}" srcOrd="3" destOrd="0" presId="urn:microsoft.com/office/officeart/2018/2/layout/IconLabelDescriptionList"/>
    <dgm:cxn modelId="{74F805C7-8D15-431E-A349-8CA35BC0F75D}" type="presParOf" srcId="{7139763D-6107-4BB7-BE94-D6764BFABF1A}" destId="{AE67577F-CF81-4EA2-BD90-88BBCAA14DB5}" srcOrd="4" destOrd="0" presId="urn:microsoft.com/office/officeart/2018/2/layout/IconLabelDescriptionList"/>
    <dgm:cxn modelId="{6E2F99A1-3904-4EBF-AFCE-405A98FCD7C0}" type="presParOf" srcId="{ABE0B253-E135-4E68-A8D3-0EA6B30D49D6}" destId="{30BCECCB-37D3-49C3-85AF-620BA663150C}" srcOrd="1" destOrd="0" presId="urn:microsoft.com/office/officeart/2018/2/layout/IconLabelDescriptionList"/>
    <dgm:cxn modelId="{AB32FEBE-4500-4D21-AAE7-A475C0E09A1A}" type="presParOf" srcId="{ABE0B253-E135-4E68-A8D3-0EA6B30D49D6}" destId="{AEC3698F-0DC0-431D-A714-CB8A30DA515A}" srcOrd="2" destOrd="0" presId="urn:microsoft.com/office/officeart/2018/2/layout/IconLabelDescriptionList"/>
    <dgm:cxn modelId="{70B4AB76-8436-473A-B60F-0D86666B4C48}" type="presParOf" srcId="{AEC3698F-0DC0-431D-A714-CB8A30DA515A}" destId="{F9DE1DD6-755E-43FA-925D-67D8320FCBBF}" srcOrd="0" destOrd="0" presId="urn:microsoft.com/office/officeart/2018/2/layout/IconLabelDescriptionList"/>
    <dgm:cxn modelId="{1D4FBD1B-AF89-4A9D-B0B3-62C29B064F68}" type="presParOf" srcId="{AEC3698F-0DC0-431D-A714-CB8A30DA515A}" destId="{A91BF67E-DCAD-43CD-8CD2-1FD585BD7C7B}" srcOrd="1" destOrd="0" presId="urn:microsoft.com/office/officeart/2018/2/layout/IconLabelDescriptionList"/>
    <dgm:cxn modelId="{947BA38A-3689-4602-81F5-9C24C9C22369}" type="presParOf" srcId="{AEC3698F-0DC0-431D-A714-CB8A30DA515A}" destId="{D4498D2A-7C22-4062-B417-DEE67BAD2033}" srcOrd="2" destOrd="0" presId="urn:microsoft.com/office/officeart/2018/2/layout/IconLabelDescriptionList"/>
    <dgm:cxn modelId="{D149A356-B099-453A-859E-20EA49EDC1E7}" type="presParOf" srcId="{AEC3698F-0DC0-431D-A714-CB8A30DA515A}" destId="{71FCD7DE-69D1-45D3-9755-495EEC0DE151}" srcOrd="3" destOrd="0" presId="urn:microsoft.com/office/officeart/2018/2/layout/IconLabelDescriptionList"/>
    <dgm:cxn modelId="{FA7D7521-B1BB-4989-9C85-3D32A512FAF8}" type="presParOf" srcId="{AEC3698F-0DC0-431D-A714-CB8A30DA515A}" destId="{DFDF568B-041D-49A1-8DFC-EAEB5E8458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7B48E-60E0-400B-ACBB-E7AB8AB459EE}">
      <dsp:nvSpPr>
        <dsp:cNvPr id="0" name=""/>
        <dsp:cNvSpPr/>
      </dsp:nvSpPr>
      <dsp:spPr>
        <a:xfrm>
          <a:off x="559800" y="9700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09EBB-F6E6-4CE7-AF5E-7C5F83E276EF}">
      <dsp:nvSpPr>
        <dsp:cNvPr id="0" name=""/>
        <dsp:cNvSpPr/>
      </dsp:nvSpPr>
      <dsp:spPr>
        <a:xfrm>
          <a:off x="559800" y="2642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kern="1200"/>
            <a:t>Data Loading:</a:t>
          </a:r>
          <a:endParaRPr lang="en-US" sz="3600" kern="1200"/>
        </a:p>
      </dsp:txBody>
      <dsp:txXfrm>
        <a:off x="559800" y="2642934"/>
        <a:ext cx="4320000" cy="648000"/>
      </dsp:txXfrm>
    </dsp:sp>
    <dsp:sp modelId="{AE67577F-CF81-4EA2-BD90-88BBCAA14DB5}">
      <dsp:nvSpPr>
        <dsp:cNvPr id="0" name=""/>
        <dsp:cNvSpPr/>
      </dsp:nvSpPr>
      <dsp:spPr>
        <a:xfrm>
          <a:off x="559800" y="3365765"/>
          <a:ext cx="4320000" cy="134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Store transformed data in an aggregated trends table to improve the querying for the dashboard.</a:t>
          </a:r>
          <a:endParaRPr lang="en-US" sz="1700" kern="1200"/>
        </a:p>
      </dsp:txBody>
      <dsp:txXfrm>
        <a:off x="559800" y="3365765"/>
        <a:ext cx="4320000" cy="1345850"/>
      </dsp:txXfrm>
    </dsp:sp>
    <dsp:sp modelId="{F9DE1DD6-755E-43FA-925D-67D8320FCBBF}">
      <dsp:nvSpPr>
        <dsp:cNvPr id="0" name=""/>
        <dsp:cNvSpPr/>
      </dsp:nvSpPr>
      <dsp:spPr>
        <a:xfrm>
          <a:off x="5635800" y="97004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98D2A-7C22-4062-B417-DEE67BAD2033}">
      <dsp:nvSpPr>
        <dsp:cNvPr id="0" name=""/>
        <dsp:cNvSpPr/>
      </dsp:nvSpPr>
      <dsp:spPr>
        <a:xfrm>
          <a:off x="5635800" y="2642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3600" kern="1200"/>
            <a:t>ETL Process Timing:</a:t>
          </a:r>
          <a:endParaRPr lang="en-US" sz="3600" kern="1200"/>
        </a:p>
      </dsp:txBody>
      <dsp:txXfrm>
        <a:off x="5635800" y="2642934"/>
        <a:ext cx="4320000" cy="648000"/>
      </dsp:txXfrm>
    </dsp:sp>
    <dsp:sp modelId="{DFDF568B-041D-49A1-8DFC-EAEB5E845874}">
      <dsp:nvSpPr>
        <dsp:cNvPr id="0" name=""/>
        <dsp:cNvSpPr/>
      </dsp:nvSpPr>
      <dsp:spPr>
        <a:xfrm>
          <a:off x="5635800" y="3365765"/>
          <a:ext cx="4320000" cy="134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Inventory Load: 12:15 AM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Demand Snapshot Load: 5:15 AM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Replenishment Load: 9:15 AM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Trend Table Update: 9:30 AM</a:t>
          </a:r>
          <a:endParaRPr lang="en-US" sz="1700" kern="1200"/>
        </a:p>
      </dsp:txBody>
      <dsp:txXfrm>
        <a:off x="5635800" y="3365765"/>
        <a:ext cx="4320000" cy="134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E5F21-CB40-7D07-B272-7497EEE2A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F9F37-208D-3D2A-7F65-F992C3C4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BD36D-E96E-9A15-FE6D-2E195C0F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EBE272-DEF6-6250-8F93-089E697B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1BAC5-E36B-6FD8-6D9E-58730F16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3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D0773-C80B-C6D6-CFF6-6F81A74C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1744A8-4367-5619-2C86-AB597DE7A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316C5-95FD-D681-CABC-C40BA0CC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6C914-3954-5034-F5A2-CB0DD5A1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B21CA-A8A5-E471-3F0D-5E68C979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5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61F0A-1C9C-2303-E52D-794AACD38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4E522-04AE-4896-E670-200DE430F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E8CEDB-BAA3-FA35-C282-67DBC30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FFFE-A208-BE4E-ED69-95CDB45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40553-C878-5368-527E-52962AAB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59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D905-EDAE-E0DF-82C7-C2651D3C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E8CBD-139E-BFA3-3F9F-08FD6784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6B90A-C66D-A674-AC20-4125AEEF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1099D-17D4-5106-6341-EEFA9BD2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0CDFA-CCCE-84C5-EC1F-D09D5AF7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78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E9B9-20CB-4945-ED80-74104F6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324B61-261F-F475-A776-2F0B14FF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0DDDB-CA46-0840-6281-0EDE0602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45EFFB-84A3-7DC5-A20E-CBF79BD2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A5D63-E3E5-59D6-6E60-AFF61E7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36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3EA6C-2BE2-DB2B-FB64-BB61164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90D1-7C24-0FBF-90E3-4FE2503E6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25452-51DB-C923-9C99-D71D16994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16D68-1877-B711-FB19-FFA76E3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51951D-AEA5-B9E0-BBDA-68AFA308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4DB3A-2D8C-F84A-CCF3-CAD1074C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9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F43E8-4E72-1211-5C89-7C042EC2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1E06A-2957-1C52-6A4C-1C802F85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A8755-6135-2E28-E23A-32B2CC83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7E1421-877B-FDE7-7E2F-43A2EA8E2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27B3E4-0A90-3275-9A2F-452806FA2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7DB646-37B5-C2FE-58CD-86260E4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BF0255-4BC9-90DF-F295-5DD13508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F28440-F23D-26D3-F793-4099EE3F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37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63294-E939-55E1-1DB9-73402677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B32F1C-A89B-75B3-F29A-BE5205D0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C76381-E9C7-F377-692C-0DAF42E4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C5D95-07F6-AF7E-3418-E46563D3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06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470E6B-5102-A572-64BE-FA0C7F24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A9928E-AF78-5EA3-B5AD-0844CCF1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1F8D3-27CA-3405-E8BA-2BB1A0C1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7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AFC7C-DA35-4665-46DA-DDE28339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3D9C2B-B55A-6CFA-584E-02485BE19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46390A-47D5-C887-6054-8A04E4AD5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31F584-C6E5-7984-412B-DB5104CC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95A272-A5CE-9629-089C-0E8B96C3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C5BD72-9C1B-E3E0-004A-34E8C16C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3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487F3-F65F-531E-A3D2-11FDFE96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788126-0AA2-5A69-B500-783D8D9C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44406-8A91-81C2-6B81-891751960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74FD0-11FC-7FB3-49EA-A6C42D9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55EA6A-EC62-BCDA-B7D4-ED74675C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5BFB7-3829-361C-0C7C-E47BE7B8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7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C898C6-069E-AF2F-9B30-8442B42C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4653C9-C08F-3BCF-A38B-6A3C47A8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9C961-B8A8-0AD8-DA84-ED1A9257C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B839C-454F-41A0-84E5-DFBED6F6531A}" type="datetimeFigureOut">
              <a:rPr lang="es-MX" smtClean="0"/>
              <a:t>24/11/2024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10CA0-8514-30E8-A93D-8D4C92575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B06C2-93DB-A55D-566E-5FBA1907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DDA52-D97A-4287-9BFF-CDE43ABAF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32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7BFDC-5269-B462-5BF3-529EB2CFB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Solution for Dashboard: </a:t>
            </a:r>
            <a:r>
              <a:rPr lang="en-US" sz="4800" b="1">
                <a:solidFill>
                  <a:srgbClr val="FFFFFF"/>
                </a:solidFill>
              </a:rPr>
              <a:t>Inventory, Demand, and Replenishment Summary</a:t>
            </a:r>
            <a:endParaRPr lang="es-MX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7BEE1-D04C-F67E-DB9C-9CD2FF82F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Eduardo Alonso Becerra Juárez</a:t>
            </a:r>
          </a:p>
        </p:txBody>
      </p:sp>
    </p:spTree>
    <p:extLst>
      <p:ext uri="{BB962C8B-B14F-4D97-AF65-F5344CB8AC3E}">
        <p14:creationId xmlns:p14="http://schemas.microsoft.com/office/powerpoint/2010/main" val="239438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0BEDC-89DE-9960-D285-9F428A62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err="1">
                <a:solidFill>
                  <a:schemeClr val="accent5"/>
                </a:solidFill>
              </a:rPr>
              <a:t>def</a:t>
            </a:r>
            <a:r>
              <a:rPr lang="es-MX" sz="2000" dirty="0"/>
              <a:t> </a:t>
            </a:r>
            <a:r>
              <a:rPr lang="es-MX" sz="2000" dirty="0" err="1">
                <a:solidFill>
                  <a:schemeClr val="accent4"/>
                </a:solidFill>
              </a:rPr>
              <a:t>load_data</a:t>
            </a:r>
            <a:r>
              <a:rPr lang="es-MX" sz="2000" dirty="0"/>
              <a:t>(</a:t>
            </a:r>
            <a:r>
              <a:rPr lang="es-MX" sz="2000" dirty="0" err="1"/>
              <a:t>df</a:t>
            </a:r>
            <a:r>
              <a:rPr lang="es-MX" sz="2000" dirty="0"/>
              <a:t>, </a:t>
            </a:r>
            <a:r>
              <a:rPr lang="es-MX" sz="2000" dirty="0" err="1"/>
              <a:t>table_name</a:t>
            </a:r>
            <a:r>
              <a:rPr lang="es-MX" sz="2000" dirty="0"/>
              <a:t>, </a:t>
            </a:r>
            <a:r>
              <a:rPr lang="es-MX" sz="2000" dirty="0" err="1"/>
              <a:t>db_url</a:t>
            </a:r>
            <a:r>
              <a:rPr lang="es-MX" sz="2000" dirty="0"/>
              <a:t>):</a:t>
            </a:r>
          </a:p>
          <a:p>
            <a:pPr marL="0" indent="0">
              <a:buNone/>
            </a:pPr>
            <a:r>
              <a:rPr lang="es-MX" sz="2000" dirty="0"/>
              <a:t>    </a:t>
            </a:r>
            <a:r>
              <a:rPr lang="es-MX" sz="2000" dirty="0" err="1"/>
              <a:t>engine</a:t>
            </a:r>
            <a:r>
              <a:rPr lang="es-MX" sz="2000" dirty="0"/>
              <a:t> = </a:t>
            </a:r>
            <a:r>
              <a:rPr lang="es-MX" sz="2000" dirty="0" err="1"/>
              <a:t>create_engine</a:t>
            </a:r>
            <a:r>
              <a:rPr lang="es-MX" sz="2000" dirty="0"/>
              <a:t>(</a:t>
            </a:r>
            <a:r>
              <a:rPr lang="es-MX" sz="2000" dirty="0" err="1"/>
              <a:t>db_url</a:t>
            </a:r>
            <a:r>
              <a:rPr lang="es-MX" sz="2000" dirty="0"/>
              <a:t>)</a:t>
            </a:r>
          </a:p>
          <a:p>
            <a:pPr marL="0" indent="0">
              <a:buNone/>
            </a:pPr>
            <a:r>
              <a:rPr lang="es-MX" sz="2000" dirty="0"/>
              <a:t>    </a:t>
            </a:r>
            <a:r>
              <a:rPr lang="es-MX" sz="2000" dirty="0">
                <a:solidFill>
                  <a:schemeClr val="accent5"/>
                </a:solidFill>
              </a:rPr>
              <a:t>with</a:t>
            </a:r>
            <a:r>
              <a:rPr lang="es-MX" sz="2000" dirty="0"/>
              <a:t> </a:t>
            </a:r>
            <a:r>
              <a:rPr lang="es-MX" sz="2000" dirty="0" err="1"/>
              <a:t>engine.connect</a:t>
            </a:r>
            <a:r>
              <a:rPr lang="es-MX" sz="2000" dirty="0"/>
              <a:t>() </a:t>
            </a:r>
            <a:r>
              <a:rPr lang="es-MX" sz="2000" dirty="0">
                <a:solidFill>
                  <a:schemeClr val="accent5"/>
                </a:solidFill>
              </a:rPr>
              <a:t>as</a:t>
            </a:r>
            <a:r>
              <a:rPr lang="es-MX" sz="2000" dirty="0"/>
              <a:t> </a:t>
            </a:r>
            <a:r>
              <a:rPr lang="es-MX" sz="2000" dirty="0" err="1"/>
              <a:t>connection</a:t>
            </a:r>
            <a:r>
              <a:rPr lang="es-MX" sz="2000" dirty="0"/>
              <a:t>: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df.to_sql</a:t>
            </a:r>
            <a:r>
              <a:rPr lang="es-MX" sz="2000" dirty="0"/>
              <a:t>(</a:t>
            </a:r>
            <a:r>
              <a:rPr lang="es-MX" sz="2000" dirty="0" err="1"/>
              <a:t>table_name</a:t>
            </a:r>
            <a:r>
              <a:rPr lang="es-MX" sz="2000" dirty="0"/>
              <a:t>, </a:t>
            </a:r>
            <a:r>
              <a:rPr lang="es-MX" sz="2000" dirty="0" err="1"/>
              <a:t>connection</a:t>
            </a:r>
            <a:r>
              <a:rPr lang="es-MX" sz="2000" dirty="0"/>
              <a:t>, </a:t>
            </a:r>
            <a:r>
              <a:rPr lang="es-MX" sz="2000" dirty="0" err="1"/>
              <a:t>if_exists</a:t>
            </a:r>
            <a:r>
              <a:rPr lang="es-MX" sz="2000" dirty="0"/>
              <a:t>='</a:t>
            </a:r>
            <a:r>
              <a:rPr lang="es-MX" sz="2000" dirty="0" err="1"/>
              <a:t>append</a:t>
            </a:r>
            <a:r>
              <a:rPr lang="es-MX" sz="2000" dirty="0"/>
              <a:t>', </a:t>
            </a:r>
            <a:r>
              <a:rPr lang="es-MX" sz="2000" dirty="0" err="1"/>
              <a:t>index</a:t>
            </a:r>
            <a:r>
              <a:rPr lang="es-MX" sz="2000" dirty="0"/>
              <a:t>=</a:t>
            </a:r>
            <a:r>
              <a:rPr lang="es-MX" sz="2000" dirty="0">
                <a:solidFill>
                  <a:schemeClr val="accent4"/>
                </a:solidFill>
              </a:rPr>
              <a:t>False</a:t>
            </a:r>
            <a:r>
              <a:rPr lang="es-MX" sz="2000" dirty="0"/>
              <a:t>)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i="1" dirty="0"/>
              <a:t># Cargar datos transformados</a:t>
            </a:r>
          </a:p>
          <a:p>
            <a:pPr marL="0" indent="0">
              <a:buNone/>
            </a:pPr>
            <a:r>
              <a:rPr lang="es-MX" sz="2000" dirty="0" err="1"/>
              <a:t>load_data</a:t>
            </a:r>
            <a:r>
              <a:rPr lang="es-MX" sz="2000" dirty="0"/>
              <a:t>(</a:t>
            </a:r>
            <a:r>
              <a:rPr lang="es-MX" sz="2000" dirty="0" err="1"/>
              <a:t>inventory_summary</a:t>
            </a:r>
            <a:r>
              <a:rPr lang="es-MX" sz="2000" dirty="0"/>
              <a:t>, 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inventory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/>
              <a:t>, DATABASE_CONFIG[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destination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/>
              <a:t>])</a:t>
            </a:r>
          </a:p>
          <a:p>
            <a:pPr marL="0" indent="0">
              <a:buNone/>
            </a:pPr>
            <a:r>
              <a:rPr lang="es-MX" sz="2000" dirty="0" err="1"/>
              <a:t>load_data</a:t>
            </a:r>
            <a:r>
              <a:rPr lang="es-MX" sz="2000" dirty="0"/>
              <a:t>(</a:t>
            </a:r>
            <a:r>
              <a:rPr lang="es-MX" sz="2000" dirty="0" err="1"/>
              <a:t>demand_data</a:t>
            </a:r>
            <a:r>
              <a:rPr lang="es-MX" sz="2000" dirty="0"/>
              <a:t>, 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demand_projections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/>
              <a:t>, DATABASE_CONFIG[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destination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/>
              <a:t>])</a:t>
            </a:r>
          </a:p>
          <a:p>
            <a:pPr marL="0" indent="0">
              <a:buNone/>
            </a:pPr>
            <a:r>
              <a:rPr lang="es-MX" sz="2000" dirty="0" err="1"/>
              <a:t>load_data</a:t>
            </a:r>
            <a:r>
              <a:rPr lang="es-MX" sz="2000" dirty="0"/>
              <a:t>(</a:t>
            </a:r>
            <a:r>
              <a:rPr lang="es-MX" sz="2000" dirty="0" err="1"/>
              <a:t>replenishment_summary</a:t>
            </a:r>
            <a:r>
              <a:rPr lang="es-MX" sz="2000" dirty="0"/>
              <a:t>, 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replenishment_orders</a:t>
            </a:r>
            <a:r>
              <a:rPr lang="es-MX" sz="2000" dirty="0">
                <a:solidFill>
                  <a:schemeClr val="accent6"/>
                </a:solidFill>
              </a:rPr>
              <a:t>’</a:t>
            </a:r>
            <a:r>
              <a:rPr lang="es-MX" sz="2000" dirty="0"/>
              <a:t>, DATABASE_CONFIG[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 err="1">
                <a:solidFill>
                  <a:schemeClr val="accent6"/>
                </a:solidFill>
              </a:rPr>
              <a:t>destination</a:t>
            </a:r>
            <a:r>
              <a:rPr lang="es-MX" sz="2000" dirty="0">
                <a:solidFill>
                  <a:schemeClr val="accent6"/>
                </a:solidFill>
              </a:rPr>
              <a:t>'</a:t>
            </a:r>
            <a:r>
              <a:rPr lang="es-MX" sz="2000" dirty="0"/>
              <a:t>])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663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C5FE-D3C8-F91B-2153-8CF9EE80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73037"/>
            <a:ext cx="10515600" cy="1325563"/>
          </a:xfrm>
        </p:spPr>
        <p:txBody>
          <a:bodyPr/>
          <a:lstStyle/>
          <a:p>
            <a:pPr algn="ctr"/>
            <a:r>
              <a:rPr lang="es-MX" dirty="0" err="1"/>
              <a:t>Dashboard</a:t>
            </a:r>
            <a:r>
              <a:rPr lang="es-MX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009DF-3F6E-4175-E859-C41AD9A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498600"/>
            <a:ext cx="11899900" cy="5219699"/>
          </a:xfrm>
        </p:spPr>
        <p:txBody>
          <a:bodyPr numCol="3"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Randomly generated data with the following code:</a:t>
            </a:r>
            <a:endParaRPr lang="es-MX"/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import pandas as pd</a:t>
            </a:r>
          </a:p>
          <a:p>
            <a:pPr marL="0" indent="0">
              <a:buNone/>
            </a:pPr>
            <a:r>
              <a:rPr lang="es-MX"/>
              <a:t>import numpy as np</a:t>
            </a:r>
          </a:p>
          <a:p>
            <a:pPr marL="0" indent="0">
              <a:buNone/>
            </a:pPr>
            <a:r>
              <a:rPr lang="es-MX"/>
              <a:t>from datetime import datetime, timedelta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Configuración inicial</a:t>
            </a:r>
          </a:p>
          <a:p>
            <a:pPr marL="0" indent="0">
              <a:buNone/>
            </a:pPr>
            <a:r>
              <a:rPr lang="es-MX"/>
              <a:t>np.random.seed(42)</a:t>
            </a:r>
          </a:p>
          <a:p>
            <a:pPr marL="0" indent="0">
              <a:buNone/>
            </a:pPr>
            <a:r>
              <a:rPr lang="es-MX"/>
              <a:t>locations = ["Ciudad de México", "Monterrey", "Guadalajara", "Tijuana"]</a:t>
            </a:r>
          </a:p>
          <a:p>
            <a:pPr marL="0" indent="0">
              <a:buNone/>
            </a:pPr>
            <a:r>
              <a:rPr lang="es-MX"/>
              <a:t>products = ["Producto A", "Producto B", "Producto C", "Producto D"]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Fechas</a:t>
            </a:r>
          </a:p>
          <a:p>
            <a:pPr marL="0" indent="0">
              <a:buNone/>
            </a:pPr>
            <a:r>
              <a:rPr lang="es-MX"/>
              <a:t>today = datetime.today()</a:t>
            </a:r>
          </a:p>
          <a:p>
            <a:pPr marL="0" indent="0">
              <a:buNone/>
            </a:pPr>
            <a:r>
              <a:rPr lang="es-MX"/>
              <a:t>inventory_dates = [today - timedelta(days=i) for i in range(60)]</a:t>
            </a:r>
          </a:p>
          <a:p>
            <a:pPr marL="0" indent="0">
              <a:buNone/>
            </a:pPr>
            <a:r>
              <a:rPr lang="es-MX"/>
              <a:t>demand_dates = inventory_dates</a:t>
            </a:r>
          </a:p>
          <a:p>
            <a:pPr marL="0" indent="0">
              <a:buNone/>
            </a:pPr>
            <a:r>
              <a:rPr lang="es-MX"/>
              <a:t>replenishment_dates = inventory_dates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1. Generar datos para la tabla de inventario</a:t>
            </a:r>
          </a:p>
          <a:p>
            <a:pPr marL="0" indent="0">
              <a:buNone/>
            </a:pPr>
            <a:r>
              <a:rPr lang="es-MX"/>
              <a:t>inventory_data = []</a:t>
            </a:r>
          </a:p>
          <a:p>
            <a:pPr marL="0" indent="0">
              <a:buNone/>
            </a:pPr>
            <a:r>
              <a:rPr lang="es-MX"/>
              <a:t>for date in inventory_dates:</a:t>
            </a:r>
          </a:p>
          <a:p>
            <a:pPr marL="0" indent="0">
              <a:buNone/>
            </a:pPr>
            <a:r>
              <a:rPr lang="es-MX"/>
              <a:t>    for location in locations:</a:t>
            </a:r>
          </a:p>
          <a:p>
            <a:pPr marL="0" indent="0">
              <a:buNone/>
            </a:pPr>
            <a:r>
              <a:rPr lang="es-MX"/>
              <a:t>        for product in products:</a:t>
            </a:r>
          </a:p>
          <a:p>
            <a:pPr marL="0" indent="0">
              <a:buNone/>
            </a:pPr>
            <a:r>
              <a:rPr lang="es-MX"/>
              <a:t>            inventory = np.random.randint(50, 500)</a:t>
            </a:r>
          </a:p>
          <a:p>
            <a:pPr marL="0" indent="0">
              <a:buNone/>
            </a:pPr>
            <a:r>
              <a:rPr lang="es-MX"/>
              <a:t>            inventory_data.append([date.strftime('%Y-%m-%d'), location, product, inventory])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inventory_df = pd.DataFrame(inventory_data, columns=["date", "location", "product", "inventory"])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2. Generar datos para la tabla de proyecciones de demanda</a:t>
            </a:r>
          </a:p>
          <a:p>
            <a:pPr marL="0" indent="0">
              <a:buNone/>
            </a:pPr>
            <a:r>
              <a:rPr lang="es-MX"/>
              <a:t>demand_data = []</a:t>
            </a:r>
          </a:p>
          <a:p>
            <a:pPr marL="0" indent="0">
              <a:buNone/>
            </a:pPr>
            <a:r>
              <a:rPr lang="es-MX"/>
              <a:t>for date in demand_dates:</a:t>
            </a:r>
          </a:p>
          <a:p>
            <a:pPr marL="0" indent="0">
              <a:buNone/>
            </a:pPr>
            <a:r>
              <a:rPr lang="es-MX"/>
              <a:t>    for location in locations:</a:t>
            </a:r>
          </a:p>
          <a:p>
            <a:pPr marL="0" indent="0">
              <a:buNone/>
            </a:pPr>
            <a:r>
              <a:rPr lang="es-MX"/>
              <a:t>        for product in products:</a:t>
            </a:r>
          </a:p>
          <a:p>
            <a:pPr marL="0" indent="0">
              <a:buNone/>
            </a:pPr>
            <a:r>
              <a:rPr lang="es-MX"/>
              <a:t>            demand = np.random.randint(20, 150)</a:t>
            </a:r>
          </a:p>
          <a:p>
            <a:pPr marL="0" indent="0">
              <a:buNone/>
            </a:pPr>
            <a:r>
              <a:rPr lang="es-MX"/>
              <a:t>            demand_data.append([date.strftime('%Y-%m-%d'), location, product, demand])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demand_df = pd.DataFrame(demand_data, columns=["date", "location", "product", "demand"])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3. Generar datos para la tabla de órdenes de reabastecimiento</a:t>
            </a:r>
          </a:p>
          <a:p>
            <a:pPr marL="0" indent="0">
              <a:buNone/>
            </a:pPr>
            <a:r>
              <a:rPr lang="es-MX"/>
              <a:t>replenishment_data = []</a:t>
            </a:r>
          </a:p>
          <a:p>
            <a:pPr marL="0" indent="0">
              <a:buNone/>
            </a:pPr>
            <a:r>
              <a:rPr lang="es-MX"/>
              <a:t>for date in replenishment_dates:</a:t>
            </a:r>
          </a:p>
          <a:p>
            <a:pPr marL="0" indent="0">
              <a:buNone/>
            </a:pPr>
            <a:r>
              <a:rPr lang="es-MX"/>
              <a:t>    for location in locations:</a:t>
            </a:r>
          </a:p>
          <a:p>
            <a:pPr marL="0" indent="0">
              <a:buNone/>
            </a:pPr>
            <a:r>
              <a:rPr lang="es-MX"/>
              <a:t>        for product in products:</a:t>
            </a:r>
          </a:p>
          <a:p>
            <a:pPr marL="0" indent="0">
              <a:buNone/>
            </a:pPr>
            <a:r>
              <a:rPr lang="es-MX"/>
              <a:t>            replenishment = np.random.randint(30, 200)</a:t>
            </a:r>
          </a:p>
          <a:p>
            <a:pPr marL="0" indent="0">
              <a:buNone/>
            </a:pPr>
            <a:r>
              <a:rPr lang="es-MX"/>
              <a:t>            replenishment_data.append([date.strftime('%Y-%m-%d'), location, product, replenishment])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replenishment_df = pd.DataFrame(replenishment_data, columns=["date", "location", "product", "replenishment"])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# Guardar en archivos CSV</a:t>
            </a:r>
          </a:p>
          <a:p>
            <a:pPr marL="0" indent="0">
              <a:buNone/>
            </a:pPr>
            <a:r>
              <a:rPr lang="es-MX"/>
              <a:t>inventory_csv = "/mnt/data/inventory_data.csv"</a:t>
            </a:r>
          </a:p>
          <a:p>
            <a:pPr marL="0" indent="0">
              <a:buNone/>
            </a:pPr>
            <a:r>
              <a:rPr lang="es-MX"/>
              <a:t>demand_csv = "/mnt/data/demand_data.csv"</a:t>
            </a:r>
          </a:p>
          <a:p>
            <a:pPr marL="0" indent="0">
              <a:buNone/>
            </a:pPr>
            <a:r>
              <a:rPr lang="es-MX"/>
              <a:t>replenishment_csv = "/mnt/data/replenishment_data.csv"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inventory_df.to_csv(inventory_csv, index=False)</a:t>
            </a:r>
          </a:p>
          <a:p>
            <a:pPr marL="0" indent="0">
              <a:buNone/>
            </a:pPr>
            <a:r>
              <a:rPr lang="es-MX"/>
              <a:t>demand_df.to_csv(demand_csv, index=False)</a:t>
            </a:r>
          </a:p>
          <a:p>
            <a:pPr marL="0" indent="0">
              <a:buNone/>
            </a:pPr>
            <a:r>
              <a:rPr lang="es-MX"/>
              <a:t>replenishment_df.to_csv(replenishment_csv, index=False)</a:t>
            </a:r>
          </a:p>
          <a:p>
            <a:pPr marL="0" indent="0">
              <a:buNone/>
            </a:pPr>
            <a:endParaRPr lang="es-MX"/>
          </a:p>
          <a:p>
            <a:pPr marL="0" indent="0">
              <a:buNone/>
            </a:pPr>
            <a:r>
              <a:rPr lang="es-MX"/>
              <a:t>inventory_csv, demand_csv, replenishment_csv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802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E754CDBC-EB33-3F93-FA90-8C0F380F6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5702421"/>
                  </p:ext>
                </p:extLst>
              </p:nvPr>
            </p:nvGraphicFramePr>
            <p:xfrm>
              <a:off x="266700" y="0"/>
              <a:ext cx="119253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E754CDBC-EB33-3F93-FA90-8C0F380F6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00" y="0"/>
                <a:ext cx="119253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5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246F54-ABD6-35FB-CBBF-FFA38E7D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3"/>
            <a:ext cx="12192000" cy="68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85BFB5-FACC-0B12-1E7F-432EEEB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MX" sz="3600" dirty="0" err="1">
                <a:solidFill>
                  <a:schemeClr val="tx2"/>
                </a:solidFill>
              </a:rPr>
              <a:t>Risk</a:t>
            </a:r>
            <a:r>
              <a:rPr lang="es-MX" sz="3600" dirty="0">
                <a:solidFill>
                  <a:schemeClr val="tx2"/>
                </a:solidFill>
              </a:rPr>
              <a:t> </a:t>
            </a:r>
            <a:r>
              <a:rPr lang="es-MX" sz="3600" dirty="0" err="1">
                <a:solidFill>
                  <a:schemeClr val="tx2"/>
                </a:solidFill>
              </a:rPr>
              <a:t>areas</a:t>
            </a:r>
            <a:endParaRPr lang="es-MX" sz="36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C3D962-F50C-F341-51A5-31F153E4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Demand Projections Archive</a:t>
            </a:r>
            <a:r>
              <a:rPr lang="en-US" sz="1800" dirty="0">
                <a:solidFill>
                  <a:schemeClr val="tx2"/>
                </a:solidFill>
              </a:rPr>
              <a:t>: Since the source system does not retain snapshots, the daily snapshot process must be reliable. A failure could result in data loss.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Mitigation</a:t>
            </a:r>
            <a:r>
              <a:rPr lang="en-US" sz="1800" dirty="0">
                <a:solidFill>
                  <a:schemeClr val="tx2"/>
                </a:solidFill>
              </a:rPr>
              <a:t>: Automate and monitor snapshot and apply alert mechanisms.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Delays in Data Updates</a:t>
            </a:r>
            <a:r>
              <a:rPr lang="en-US" sz="1800" dirty="0">
                <a:solidFill>
                  <a:schemeClr val="tx2"/>
                </a:solidFill>
              </a:rPr>
              <a:t>: Either extraction or load jobs fail or are delayed, it will have impact on dashboard accuracy.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Mitigation</a:t>
            </a:r>
            <a:r>
              <a:rPr lang="en-US" sz="1800" dirty="0">
                <a:solidFill>
                  <a:schemeClr val="tx2"/>
                </a:solidFill>
              </a:rPr>
              <a:t>: Implement a buffer period for dashboard between refresh times.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Data Volume Growth</a:t>
            </a:r>
            <a:r>
              <a:rPr lang="en-US" sz="1800" dirty="0">
                <a:solidFill>
                  <a:schemeClr val="tx2"/>
                </a:solidFill>
              </a:rPr>
              <a:t>: In long terms, the capacity of managing large volumes of historical data may impact query performance.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Mitigation</a:t>
            </a:r>
            <a:r>
              <a:rPr lang="en-US" sz="1800" dirty="0">
                <a:solidFill>
                  <a:schemeClr val="tx2"/>
                </a:solidFill>
              </a:rPr>
              <a:t>: Use a partitioned storage and optimize table indexing for queries in the trend plots and tables.</a:t>
            </a:r>
          </a:p>
          <a:p>
            <a:endParaRPr lang="es-MX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15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C5B5C5-D68B-71E1-6FFC-C10C7ADE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EA72331-3341-1468-0F86-E83B4731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4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0987C-84AE-F69C-103F-7ED27D8C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14" y="176275"/>
            <a:ext cx="11099277" cy="830348"/>
          </a:xfrm>
        </p:spPr>
        <p:txBody>
          <a:bodyPr/>
          <a:lstStyle/>
          <a:p>
            <a:pPr algn="ctr"/>
            <a:r>
              <a:rPr lang="es-MX" dirty="0"/>
              <a:t>Tables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FC2F37C-C8D1-E994-04D9-3FE9F4FEA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04757"/>
              </p:ext>
            </p:extLst>
          </p:nvPr>
        </p:nvGraphicFramePr>
        <p:xfrm>
          <a:off x="254524" y="1489958"/>
          <a:ext cx="5608947" cy="1642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649">
                  <a:extLst>
                    <a:ext uri="{9D8B030D-6E8A-4147-A177-3AD203B41FA5}">
                      <a16:colId xmlns:a16="http://schemas.microsoft.com/office/drawing/2014/main" val="203443366"/>
                    </a:ext>
                  </a:extLst>
                </a:gridCol>
                <a:gridCol w="1869649">
                  <a:extLst>
                    <a:ext uri="{9D8B030D-6E8A-4147-A177-3AD203B41FA5}">
                      <a16:colId xmlns:a16="http://schemas.microsoft.com/office/drawing/2014/main" val="100764344"/>
                    </a:ext>
                  </a:extLst>
                </a:gridCol>
                <a:gridCol w="1869649">
                  <a:extLst>
                    <a:ext uri="{9D8B030D-6E8A-4147-A177-3AD203B41FA5}">
                      <a16:colId xmlns:a16="http://schemas.microsoft.com/office/drawing/2014/main" val="675067869"/>
                    </a:ext>
                  </a:extLst>
                </a:gridCol>
              </a:tblGrid>
              <a:tr h="328461">
                <a:tc>
                  <a:txBody>
                    <a:bodyPr/>
                    <a:lstStyle/>
                    <a:p>
                      <a:r>
                        <a:rPr lang="es-MX" sz="1100" dirty="0" err="1"/>
                        <a:t>Column</a:t>
                      </a:r>
                      <a:r>
                        <a:rPr lang="es-MX" sz="1100" dirty="0"/>
                        <a:t> </a:t>
                      </a:r>
                      <a:r>
                        <a:rPr lang="es-MX" sz="1100" dirty="0" err="1"/>
                        <a:t>Name</a:t>
                      </a:r>
                      <a:endParaRPr lang="es-MX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93946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r>
                        <a:rPr lang="es-MX" sz="1200" dirty="0" err="1"/>
                        <a:t>location_id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 for the 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00926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Identifier for the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137451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r>
                        <a:rPr lang="es-MX" sz="1200" dirty="0" err="1"/>
                        <a:t>inventory_date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inventory record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503586"/>
                  </a:ext>
                </a:extLst>
              </a:tr>
              <a:tr h="328461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quantity_available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Inventory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522652"/>
                  </a:ext>
                </a:extLst>
              </a:tr>
            </a:tbl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0FF341-DC0F-CFD6-3AD1-BA5CFE43C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172539"/>
              </p:ext>
            </p:extLst>
          </p:nvPr>
        </p:nvGraphicFramePr>
        <p:xfrm>
          <a:off x="5995446" y="1489958"/>
          <a:ext cx="605793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12">
                  <a:extLst>
                    <a:ext uri="{9D8B030D-6E8A-4147-A177-3AD203B41FA5}">
                      <a16:colId xmlns:a16="http://schemas.microsoft.com/office/drawing/2014/main" val="203443366"/>
                    </a:ext>
                  </a:extLst>
                </a:gridCol>
                <a:gridCol w="2019312">
                  <a:extLst>
                    <a:ext uri="{9D8B030D-6E8A-4147-A177-3AD203B41FA5}">
                      <a16:colId xmlns:a16="http://schemas.microsoft.com/office/drawing/2014/main" val="100764344"/>
                    </a:ext>
                  </a:extLst>
                </a:gridCol>
                <a:gridCol w="2019312">
                  <a:extLst>
                    <a:ext uri="{9D8B030D-6E8A-4147-A177-3AD203B41FA5}">
                      <a16:colId xmlns:a16="http://schemas.microsoft.com/office/drawing/2014/main" val="675067869"/>
                    </a:ext>
                  </a:extLst>
                </a:gridCol>
              </a:tblGrid>
              <a:tr h="271062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Column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Name</a:t>
                      </a:r>
                      <a:r>
                        <a:rPr lang="es-MX" sz="1200" dirty="0"/>
                        <a:t> (</a:t>
                      </a:r>
                      <a:r>
                        <a:rPr lang="es-MX" sz="1200" dirty="0" err="1"/>
                        <a:t>demand</a:t>
                      </a:r>
                      <a:r>
                        <a:rPr lang="es-MX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Data </a:t>
                      </a:r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Description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93946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r>
                        <a:rPr lang="es-MX" sz="1200"/>
                        <a:t>snapshot_date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Date of the snapshot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00926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r>
                        <a:rPr lang="es-MX" sz="1200"/>
                        <a:t>location_id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Location of the demand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137451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demanded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503586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r>
                        <a:rPr lang="es-MX" sz="1200"/>
                        <a:t>projected_demand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Expected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demand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75713"/>
                  </a:ext>
                </a:extLst>
              </a:tr>
              <a:tr h="271062">
                <a:tc>
                  <a:txBody>
                    <a:bodyPr/>
                    <a:lstStyle/>
                    <a:p>
                      <a:r>
                        <a:rPr lang="es-MX" sz="1200" dirty="0" err="1"/>
                        <a:t>forecast_date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of forecast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522652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DDAB317E-6CBF-7282-06A9-18C8DD2848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62512"/>
              </p:ext>
            </p:extLst>
          </p:nvPr>
        </p:nvGraphicFramePr>
        <p:xfrm>
          <a:off x="254525" y="3889447"/>
          <a:ext cx="5608947" cy="185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649">
                  <a:extLst>
                    <a:ext uri="{9D8B030D-6E8A-4147-A177-3AD203B41FA5}">
                      <a16:colId xmlns:a16="http://schemas.microsoft.com/office/drawing/2014/main" val="203443366"/>
                    </a:ext>
                  </a:extLst>
                </a:gridCol>
                <a:gridCol w="1869649">
                  <a:extLst>
                    <a:ext uri="{9D8B030D-6E8A-4147-A177-3AD203B41FA5}">
                      <a16:colId xmlns:a16="http://schemas.microsoft.com/office/drawing/2014/main" val="100764344"/>
                    </a:ext>
                  </a:extLst>
                </a:gridCol>
                <a:gridCol w="1869649">
                  <a:extLst>
                    <a:ext uri="{9D8B030D-6E8A-4147-A177-3AD203B41FA5}">
                      <a16:colId xmlns:a16="http://schemas.microsoft.com/office/drawing/2014/main" val="675067869"/>
                    </a:ext>
                  </a:extLst>
                </a:gridCol>
              </a:tblGrid>
              <a:tr h="312908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Column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Data </a:t>
                      </a:r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Description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93946"/>
                  </a:ext>
                </a:extLst>
              </a:tr>
              <a:tr h="312908">
                <a:tc>
                  <a:txBody>
                    <a:bodyPr/>
                    <a:lstStyle/>
                    <a:p>
                      <a:r>
                        <a:rPr lang="es-MX" sz="1200" dirty="0" err="1"/>
                        <a:t>location_id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Site </a:t>
                      </a:r>
                      <a:r>
                        <a:rPr lang="es-MX" sz="1200" dirty="0" err="1"/>
                        <a:t>receiving</a:t>
                      </a:r>
                      <a:r>
                        <a:rPr lang="es-MX" sz="1200" dirty="0"/>
                        <a:t> the </a:t>
                      </a:r>
                      <a:r>
                        <a:rPr lang="es-MX" sz="1200" dirty="0" err="1"/>
                        <a:t>order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00926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</a:t>
                      </a:r>
                      <a:r>
                        <a:rPr lang="es-MX" sz="1200" dirty="0"/>
                        <a:t> to be </a:t>
                      </a:r>
                      <a:r>
                        <a:rPr lang="es-MX" sz="1200" dirty="0" err="1"/>
                        <a:t>replenished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137451"/>
                  </a:ext>
                </a:extLst>
              </a:tr>
              <a:tr h="312908">
                <a:tc>
                  <a:txBody>
                    <a:bodyPr/>
                    <a:lstStyle/>
                    <a:p>
                      <a:r>
                        <a:rPr lang="es-MX" sz="1200"/>
                        <a:t>order_date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Date </a:t>
                      </a:r>
                      <a:r>
                        <a:rPr lang="es-MX" sz="1200" dirty="0" err="1"/>
                        <a:t>of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replenishment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order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503586"/>
                  </a:ext>
                </a:extLst>
              </a:tr>
              <a:tr h="312908"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quantity_ordered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Quantity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ordered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75713"/>
                  </a:ext>
                </a:extLst>
              </a:tr>
            </a:tbl>
          </a:graphicData>
        </a:graphic>
      </p:graphicFrame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FF641697-5AEF-A222-4BA9-4419FE0B61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145001"/>
              </p:ext>
            </p:extLst>
          </p:nvPr>
        </p:nvGraphicFramePr>
        <p:xfrm>
          <a:off x="6169586" y="3685326"/>
          <a:ext cx="5709657" cy="240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19">
                  <a:extLst>
                    <a:ext uri="{9D8B030D-6E8A-4147-A177-3AD203B41FA5}">
                      <a16:colId xmlns:a16="http://schemas.microsoft.com/office/drawing/2014/main" val="203443366"/>
                    </a:ext>
                  </a:extLst>
                </a:gridCol>
                <a:gridCol w="1903219">
                  <a:extLst>
                    <a:ext uri="{9D8B030D-6E8A-4147-A177-3AD203B41FA5}">
                      <a16:colId xmlns:a16="http://schemas.microsoft.com/office/drawing/2014/main" val="100764344"/>
                    </a:ext>
                  </a:extLst>
                </a:gridCol>
                <a:gridCol w="1903219">
                  <a:extLst>
                    <a:ext uri="{9D8B030D-6E8A-4147-A177-3AD203B41FA5}">
                      <a16:colId xmlns:a16="http://schemas.microsoft.com/office/drawing/2014/main" val="675067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1200" dirty="0" err="1"/>
                        <a:t>Column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Name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Data </a:t>
                      </a:r>
                      <a:r>
                        <a:rPr lang="es-MX" sz="1200" dirty="0" err="1"/>
                        <a:t>Type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Description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593946"/>
                  </a:ext>
                </a:extLst>
              </a:tr>
              <a:tr h="286438">
                <a:tc>
                  <a:txBody>
                    <a:bodyPr/>
                    <a:lstStyle/>
                    <a:p>
                      <a:r>
                        <a:rPr lang="es-MX" sz="1200" dirty="0" err="1"/>
                        <a:t>location_id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600926"/>
                  </a:ext>
                </a:extLst>
              </a:tr>
              <a:tr h="357624"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product_id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Product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137451"/>
                  </a:ext>
                </a:extLst>
              </a:tr>
              <a:tr h="286438">
                <a:tc>
                  <a:txBody>
                    <a:bodyPr/>
                    <a:lstStyle/>
                    <a:p>
                      <a:r>
                        <a:rPr lang="es-MX" sz="1200" dirty="0" err="1"/>
                        <a:t>Inventory_avg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Inventory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avg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on</a:t>
                      </a:r>
                      <a:r>
                        <a:rPr lang="es-MX" sz="1200" dirty="0"/>
                        <a:t> the </a:t>
                      </a:r>
                      <a:r>
                        <a:rPr lang="es-MX" sz="1200" dirty="0" err="1"/>
                        <a:t>period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503586"/>
                  </a:ext>
                </a:extLst>
              </a:tr>
              <a:tr h="286438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Total_demand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Total </a:t>
                      </a:r>
                      <a:r>
                        <a:rPr lang="es-MX" sz="1200" dirty="0" err="1"/>
                        <a:t>demand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on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period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75713"/>
                  </a:ext>
                </a:extLst>
              </a:tr>
              <a:tr h="286438">
                <a:tc>
                  <a:txBody>
                    <a:bodyPr/>
                    <a:lstStyle/>
                    <a:p>
                      <a:r>
                        <a:rPr lang="es-MX" sz="1200" dirty="0" err="1"/>
                        <a:t>trend_date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Initial</a:t>
                      </a:r>
                      <a:r>
                        <a:rPr lang="es-MX" sz="1200" dirty="0"/>
                        <a:t>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74610"/>
                  </a:ext>
                </a:extLst>
              </a:tr>
              <a:tr h="286438">
                <a:tc>
                  <a:txBody>
                    <a:bodyPr/>
                    <a:lstStyle/>
                    <a:p>
                      <a:r>
                        <a:rPr lang="es-MX" sz="1200" dirty="0" err="1"/>
                        <a:t>Total_replenishment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Total </a:t>
                      </a:r>
                      <a:r>
                        <a:rPr lang="es-MX" sz="1200" dirty="0" err="1"/>
                        <a:t>Replenishments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on</a:t>
                      </a:r>
                      <a:r>
                        <a:rPr lang="es-MX" sz="1200" dirty="0"/>
                        <a:t> </a:t>
                      </a:r>
                      <a:r>
                        <a:rPr lang="es-MX" sz="1200" dirty="0" err="1"/>
                        <a:t>period</a:t>
                      </a:r>
                      <a:endParaRPr lang="es-MX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210233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2CAFF6C-2596-7A75-F59C-13E74BDCF1E7}"/>
              </a:ext>
            </a:extLst>
          </p:cNvPr>
          <p:cNvSpPr txBox="1"/>
          <p:nvPr/>
        </p:nvSpPr>
        <p:spPr>
          <a:xfrm>
            <a:off x="254523" y="3442812"/>
            <a:ext cx="560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Replenishment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73017-9B41-BDE4-15CF-C35BB403C1B7}"/>
              </a:ext>
            </a:extLst>
          </p:cNvPr>
          <p:cNvSpPr txBox="1"/>
          <p:nvPr/>
        </p:nvSpPr>
        <p:spPr>
          <a:xfrm>
            <a:off x="6077753" y="1072242"/>
            <a:ext cx="560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Demand</a:t>
            </a:r>
            <a:r>
              <a:rPr lang="es-MX" dirty="0"/>
              <a:t> </a:t>
            </a:r>
            <a:r>
              <a:rPr lang="es-MX" dirty="0" err="1"/>
              <a:t>projected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ACD80D-1342-8BD8-556D-2F5CCEFBA9A7}"/>
              </a:ext>
            </a:extLst>
          </p:cNvPr>
          <p:cNvSpPr txBox="1"/>
          <p:nvPr/>
        </p:nvSpPr>
        <p:spPr>
          <a:xfrm>
            <a:off x="254523" y="1140897"/>
            <a:ext cx="560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Inventory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DE9310-9862-0143-9BC4-0ED1D06AF2EF}"/>
              </a:ext>
            </a:extLst>
          </p:cNvPr>
          <p:cNvSpPr txBox="1"/>
          <p:nvPr/>
        </p:nvSpPr>
        <p:spPr>
          <a:xfrm>
            <a:off x="6169586" y="3258146"/>
            <a:ext cx="560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Trends</a:t>
            </a:r>
            <a:r>
              <a:rPr lang="es-MX" dirty="0"/>
              <a:t> </a:t>
            </a:r>
            <a:r>
              <a:rPr lang="es-MX" dirty="0" err="1"/>
              <a:t>expected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60 </a:t>
            </a:r>
            <a:r>
              <a:rPr lang="es-MX" dirty="0" err="1"/>
              <a:t>days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57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E862222-960B-2219-7848-BCC5BFCD7D1E}"/>
              </a:ext>
            </a:extLst>
          </p:cNvPr>
          <p:cNvSpPr txBox="1"/>
          <p:nvPr/>
        </p:nvSpPr>
        <p:spPr>
          <a:xfrm>
            <a:off x="111307" y="254044"/>
            <a:ext cx="5984693" cy="220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accent5"/>
                </a:solidFill>
              </a:rPr>
              <a:t>CREATE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TABLE</a:t>
            </a:r>
            <a:r>
              <a:rPr lang="es-MX" sz="1200" dirty="0"/>
              <a:t> </a:t>
            </a:r>
            <a:r>
              <a:rPr lang="es-MX" sz="1200" dirty="0" err="1"/>
              <a:t>Inventory</a:t>
            </a:r>
            <a:r>
              <a:rPr lang="es-MX" sz="1200" dirty="0"/>
              <a:t> (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inventory_id</a:t>
            </a:r>
            <a:r>
              <a:rPr lang="es-MX" sz="1200" dirty="0"/>
              <a:t> SERIAL </a:t>
            </a:r>
            <a:r>
              <a:rPr lang="es-MX" sz="1200" dirty="0">
                <a:solidFill>
                  <a:schemeClr val="accent5"/>
                </a:solidFill>
              </a:rPr>
              <a:t>PRIMARY</a:t>
            </a:r>
            <a:r>
              <a:rPr lang="es-MX" sz="1200" dirty="0"/>
              <a:t> KEY, </a:t>
            </a:r>
            <a:r>
              <a:rPr lang="es-MX" sz="1200" i="1" dirty="0"/>
              <a:t>-- Identificador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location_id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 -- Relacional </a:t>
            </a:r>
            <a:r>
              <a:rPr lang="es-MX" sz="1200" dirty="0" err="1"/>
              <a:t>Locations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product_id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  -- Relacional </a:t>
            </a:r>
            <a:r>
              <a:rPr lang="es-MX" sz="1200" dirty="0" err="1"/>
              <a:t>Products</a:t>
            </a:r>
            <a:endParaRPr lang="es-MX" sz="1200" dirty="0"/>
          </a:p>
          <a:p>
            <a:r>
              <a:rPr lang="es-MX" sz="1200" dirty="0"/>
              <a:t>    </a:t>
            </a:r>
            <a:r>
              <a:rPr lang="es-MX" sz="1200" dirty="0" err="1"/>
              <a:t>inventory_date</a:t>
            </a:r>
            <a:r>
              <a:rPr lang="es-MX" sz="1200" dirty="0"/>
              <a:t> DATE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-- Fecha de registro de inventario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quantity_available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-- Cantidad en inventario</a:t>
            </a:r>
          </a:p>
          <a:p>
            <a:r>
              <a:rPr lang="es-MX" sz="1200" dirty="0"/>
              <a:t>    </a:t>
            </a:r>
            <a:r>
              <a:rPr lang="es-MX" sz="1200" dirty="0">
                <a:solidFill>
                  <a:schemeClr val="accent5"/>
                </a:solidFill>
              </a:rPr>
              <a:t>CONSTRAINT</a:t>
            </a:r>
            <a:r>
              <a:rPr lang="es-MX" sz="1200" dirty="0"/>
              <a:t> </a:t>
            </a:r>
            <a:r>
              <a:rPr lang="es-MX" sz="1200" dirty="0" err="1"/>
              <a:t>fk_location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location_id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Locations</a:t>
            </a:r>
            <a:r>
              <a:rPr lang="es-MX" sz="1200" dirty="0"/>
              <a:t>(</a:t>
            </a:r>
            <a:r>
              <a:rPr lang="es-MX" sz="1200" dirty="0" err="1"/>
              <a:t>location_id</a:t>
            </a:r>
            <a:r>
              <a:rPr lang="es-MX" sz="1200" dirty="0"/>
              <a:t>),</a:t>
            </a:r>
          </a:p>
          <a:p>
            <a:r>
              <a:rPr lang="es-MX" sz="1200" dirty="0"/>
              <a:t>    </a:t>
            </a:r>
            <a:r>
              <a:rPr lang="es-MX" sz="1200" dirty="0">
                <a:solidFill>
                  <a:schemeClr val="accent5"/>
                </a:solidFill>
              </a:rPr>
              <a:t>CONSTRAINT</a:t>
            </a:r>
            <a:r>
              <a:rPr lang="es-MX" sz="1200" dirty="0"/>
              <a:t> </a:t>
            </a:r>
            <a:r>
              <a:rPr lang="es-MX" sz="1200" dirty="0" err="1"/>
              <a:t>fk_product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product_id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Products</a:t>
            </a:r>
            <a:r>
              <a:rPr lang="es-MX" sz="1200" dirty="0"/>
              <a:t>(</a:t>
            </a:r>
            <a:r>
              <a:rPr lang="es-MX" sz="1200" dirty="0" err="1"/>
              <a:t>product_id</a:t>
            </a:r>
            <a:r>
              <a:rPr lang="es-MX" sz="1200" dirty="0"/>
              <a:t>)</a:t>
            </a:r>
          </a:p>
          <a:p>
            <a:r>
              <a:rPr lang="es-MX" sz="1200" dirty="0"/>
              <a:t>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EF852E-FA60-0E48-762D-88C8905E5285}"/>
              </a:ext>
            </a:extLst>
          </p:cNvPr>
          <p:cNvSpPr txBox="1"/>
          <p:nvPr/>
        </p:nvSpPr>
        <p:spPr>
          <a:xfrm>
            <a:off x="111307" y="2841364"/>
            <a:ext cx="59846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5"/>
                </a:solidFill>
              </a:rPr>
              <a:t>CREATE TABLE </a:t>
            </a:r>
            <a:r>
              <a:rPr lang="es-MX" sz="1200" dirty="0" err="1"/>
              <a:t>Demand_Projections</a:t>
            </a:r>
            <a:r>
              <a:rPr lang="es-MX" sz="1200" dirty="0"/>
              <a:t> (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demand_id</a:t>
            </a:r>
            <a:r>
              <a:rPr lang="es-MX" sz="1200" dirty="0"/>
              <a:t> SERIAL </a:t>
            </a:r>
            <a:r>
              <a:rPr lang="es-MX" sz="1200" dirty="0">
                <a:solidFill>
                  <a:schemeClr val="accent5"/>
                </a:solidFill>
              </a:rPr>
              <a:t>PRIMARY</a:t>
            </a:r>
            <a:r>
              <a:rPr lang="es-MX" sz="1200" dirty="0"/>
              <a:t> KEY,      </a:t>
            </a:r>
            <a:r>
              <a:rPr lang="es-MX" sz="1200" i="1" dirty="0"/>
              <a:t>-- Identificador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snapshot_date</a:t>
            </a:r>
            <a:r>
              <a:rPr lang="es-MX" sz="1200" dirty="0"/>
              <a:t> DATE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</a:t>
            </a:r>
            <a:r>
              <a:rPr lang="es-MX" sz="1200" i="1" dirty="0"/>
              <a:t>-- Fecha del </a:t>
            </a:r>
            <a:r>
              <a:rPr lang="es-MX" sz="1200" i="1" dirty="0" err="1"/>
              <a:t>snapshot</a:t>
            </a:r>
            <a:endParaRPr lang="es-MX" sz="1200" i="1" dirty="0"/>
          </a:p>
          <a:p>
            <a:r>
              <a:rPr lang="es-MX" sz="1200" dirty="0"/>
              <a:t>    </a:t>
            </a:r>
            <a:r>
              <a:rPr lang="es-MX" sz="1200" dirty="0" err="1"/>
              <a:t>location_id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   </a:t>
            </a:r>
            <a:r>
              <a:rPr lang="es-MX" sz="1200" i="1" dirty="0"/>
              <a:t>-- Relacional de </a:t>
            </a:r>
            <a:r>
              <a:rPr lang="es-MX" sz="1200" i="1" dirty="0" err="1"/>
              <a:t>Locations</a:t>
            </a:r>
            <a:endParaRPr lang="es-MX" sz="1200" i="1" dirty="0"/>
          </a:p>
          <a:p>
            <a:r>
              <a:rPr lang="es-MX" sz="1200" dirty="0"/>
              <a:t>    </a:t>
            </a:r>
            <a:r>
              <a:rPr lang="es-MX" sz="1200" dirty="0" err="1"/>
              <a:t>product_id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i="1" dirty="0"/>
              <a:t>,           -- Relacional de </a:t>
            </a:r>
            <a:r>
              <a:rPr lang="es-MX" sz="1200" i="1" dirty="0" err="1"/>
              <a:t>Products</a:t>
            </a:r>
            <a:endParaRPr lang="es-MX" sz="1200" i="1" dirty="0"/>
          </a:p>
          <a:p>
            <a:r>
              <a:rPr lang="es-MX" sz="1200" dirty="0"/>
              <a:t>    </a:t>
            </a:r>
            <a:r>
              <a:rPr lang="es-MX" sz="1200" dirty="0" err="1"/>
              <a:t>projected_demand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</a:t>
            </a:r>
            <a:r>
              <a:rPr lang="es-MX" sz="1200" i="1" dirty="0"/>
              <a:t>-- Demanda proyectada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forecast_date</a:t>
            </a:r>
            <a:r>
              <a:rPr lang="es-MX" sz="1200" dirty="0"/>
              <a:t> DATE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i="1" dirty="0"/>
              <a:t>,       -- Fecha de la proyección</a:t>
            </a:r>
          </a:p>
          <a:p>
            <a:r>
              <a:rPr lang="es-MX" sz="1200" dirty="0"/>
              <a:t>    </a:t>
            </a:r>
            <a:r>
              <a:rPr lang="es-MX" sz="1200" dirty="0">
                <a:solidFill>
                  <a:schemeClr val="accent5"/>
                </a:solidFill>
              </a:rPr>
              <a:t>CONSTRAINT</a:t>
            </a:r>
            <a:r>
              <a:rPr lang="es-MX" sz="1200" dirty="0"/>
              <a:t> </a:t>
            </a:r>
            <a:r>
              <a:rPr lang="es-MX" sz="1200" dirty="0" err="1"/>
              <a:t>fk_location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location_id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Locations</a:t>
            </a:r>
            <a:r>
              <a:rPr lang="es-MX" sz="1200" dirty="0"/>
              <a:t>(</a:t>
            </a:r>
            <a:r>
              <a:rPr lang="es-MX" sz="1200" dirty="0" err="1"/>
              <a:t>location_id</a:t>
            </a:r>
            <a:r>
              <a:rPr lang="es-MX" sz="1200" dirty="0"/>
              <a:t>),</a:t>
            </a:r>
          </a:p>
          <a:p>
            <a:r>
              <a:rPr lang="es-MX" sz="1200" dirty="0"/>
              <a:t>    </a:t>
            </a:r>
            <a:r>
              <a:rPr lang="es-MX" sz="1200" dirty="0">
                <a:solidFill>
                  <a:schemeClr val="accent5"/>
                </a:solidFill>
              </a:rPr>
              <a:t>CONSTRAINT</a:t>
            </a:r>
            <a:r>
              <a:rPr lang="es-MX" sz="1200" dirty="0"/>
              <a:t> </a:t>
            </a:r>
            <a:r>
              <a:rPr lang="es-MX" sz="1200" dirty="0" err="1"/>
              <a:t>fk_product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product_id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Products</a:t>
            </a:r>
            <a:r>
              <a:rPr lang="es-MX" sz="1200" dirty="0"/>
              <a:t>(</a:t>
            </a:r>
            <a:r>
              <a:rPr lang="es-MX" sz="1200" dirty="0" err="1"/>
              <a:t>product_id</a:t>
            </a:r>
            <a:r>
              <a:rPr lang="es-MX" sz="1200" dirty="0"/>
              <a:t>)</a:t>
            </a:r>
          </a:p>
          <a:p>
            <a:r>
              <a:rPr lang="es-MX" sz="1200" dirty="0"/>
              <a:t>);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A31A4E-9432-73EE-0B55-2FCF2071EBC3}"/>
              </a:ext>
            </a:extLst>
          </p:cNvPr>
          <p:cNvSpPr txBox="1"/>
          <p:nvPr/>
        </p:nvSpPr>
        <p:spPr>
          <a:xfrm>
            <a:off x="5526464" y="387724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5"/>
                </a:solidFill>
              </a:rPr>
              <a:t>CREATE TABLE </a:t>
            </a:r>
            <a:r>
              <a:rPr lang="es-MX" sz="1200" dirty="0" err="1"/>
              <a:t>Replenishment_Orders</a:t>
            </a:r>
            <a:r>
              <a:rPr lang="es-MX" sz="1200" dirty="0"/>
              <a:t> (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order_id</a:t>
            </a:r>
            <a:r>
              <a:rPr lang="es-MX" sz="1200" dirty="0"/>
              <a:t> SERIAL </a:t>
            </a:r>
            <a:r>
              <a:rPr lang="es-MX" sz="1200" dirty="0">
                <a:solidFill>
                  <a:schemeClr val="accent5"/>
                </a:solidFill>
              </a:rPr>
              <a:t>PRIMARY</a:t>
            </a:r>
            <a:r>
              <a:rPr lang="es-MX" sz="1200" dirty="0"/>
              <a:t> KEY,      </a:t>
            </a:r>
            <a:r>
              <a:rPr lang="es-MX" sz="1200" i="1" dirty="0"/>
              <a:t>-- Identificador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location_id</a:t>
            </a:r>
            <a:r>
              <a:rPr lang="es-MX" sz="1200" dirty="0"/>
              <a:t> DATE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</a:t>
            </a:r>
            <a:r>
              <a:rPr lang="es-MX" sz="1200" i="1" dirty="0"/>
              <a:t>-- Relacional </a:t>
            </a:r>
            <a:r>
              <a:rPr lang="es-MX" sz="1200" i="1" dirty="0" err="1"/>
              <a:t>locations</a:t>
            </a:r>
            <a:endParaRPr lang="es-MX" sz="1200" i="1" dirty="0"/>
          </a:p>
          <a:p>
            <a:r>
              <a:rPr lang="es-MX" sz="1200" dirty="0"/>
              <a:t>    </a:t>
            </a:r>
            <a:r>
              <a:rPr lang="es-MX" sz="1200" dirty="0" err="1"/>
              <a:t>order_date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     </a:t>
            </a:r>
            <a:r>
              <a:rPr lang="es-MX" sz="1200" i="1" dirty="0"/>
              <a:t>-- Fecha de orden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product_id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i="1" dirty="0"/>
              <a:t>,           -- Relacional de </a:t>
            </a:r>
            <a:r>
              <a:rPr lang="es-MX" sz="1200" i="1" dirty="0" err="1"/>
              <a:t>Products</a:t>
            </a:r>
            <a:endParaRPr lang="es-MX" sz="1200" i="1" dirty="0"/>
          </a:p>
          <a:p>
            <a:r>
              <a:rPr lang="es-MX" sz="1200" dirty="0"/>
              <a:t>    </a:t>
            </a:r>
            <a:r>
              <a:rPr lang="es-MX" sz="1200" dirty="0" err="1"/>
              <a:t>quantity_ordered</a:t>
            </a:r>
            <a:r>
              <a:rPr lang="es-MX" sz="1200" dirty="0"/>
              <a:t> INT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    </a:t>
            </a:r>
            <a:r>
              <a:rPr lang="es-MX" sz="1200" i="1" dirty="0"/>
              <a:t>-- Cantidad ordenada</a:t>
            </a:r>
          </a:p>
          <a:p>
            <a:r>
              <a:rPr lang="es-MX" sz="1200" dirty="0">
                <a:solidFill>
                  <a:schemeClr val="accent5"/>
                </a:solidFill>
              </a:rPr>
              <a:t>    CONSTRAINT</a:t>
            </a:r>
            <a:r>
              <a:rPr lang="es-MX" sz="1200" dirty="0"/>
              <a:t> </a:t>
            </a:r>
            <a:r>
              <a:rPr lang="es-MX" sz="1200" dirty="0" err="1"/>
              <a:t>fk_location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location_id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Locations</a:t>
            </a:r>
            <a:r>
              <a:rPr lang="es-MX" sz="1200" dirty="0"/>
              <a:t>(</a:t>
            </a:r>
            <a:r>
              <a:rPr lang="es-MX" sz="1200" dirty="0" err="1"/>
              <a:t>location_id</a:t>
            </a:r>
            <a:r>
              <a:rPr lang="es-MX" sz="1200" dirty="0"/>
              <a:t>),</a:t>
            </a:r>
          </a:p>
          <a:p>
            <a:r>
              <a:rPr lang="es-MX" sz="1200" dirty="0"/>
              <a:t>    </a:t>
            </a:r>
            <a:r>
              <a:rPr lang="es-MX" sz="1200" dirty="0">
                <a:solidFill>
                  <a:schemeClr val="accent5"/>
                </a:solidFill>
              </a:rPr>
              <a:t>CONSTRAINT</a:t>
            </a:r>
            <a:r>
              <a:rPr lang="es-MX" sz="1200" dirty="0"/>
              <a:t> </a:t>
            </a:r>
            <a:r>
              <a:rPr lang="es-MX" sz="1200" dirty="0" err="1"/>
              <a:t>fk_product</a:t>
            </a:r>
            <a:r>
              <a:rPr lang="es-MX" sz="1200" dirty="0"/>
              <a:t> </a:t>
            </a:r>
            <a:r>
              <a:rPr lang="es-MX" sz="1200" dirty="0">
                <a:solidFill>
                  <a:schemeClr val="accent5"/>
                </a:solidFill>
              </a:rPr>
              <a:t>FOREIGN</a:t>
            </a:r>
            <a:r>
              <a:rPr lang="es-MX" sz="1200" dirty="0"/>
              <a:t> KEY (</a:t>
            </a:r>
            <a:r>
              <a:rPr lang="es-MX" sz="1200" dirty="0" err="1"/>
              <a:t>product_id</a:t>
            </a:r>
            <a:r>
              <a:rPr lang="es-MX" sz="1200" dirty="0"/>
              <a:t>) </a:t>
            </a:r>
            <a:r>
              <a:rPr lang="es-MX" sz="1200" dirty="0">
                <a:solidFill>
                  <a:schemeClr val="accent5"/>
                </a:solidFill>
              </a:rPr>
              <a:t>REFERENCES</a:t>
            </a:r>
            <a:r>
              <a:rPr lang="es-MX" sz="1200" dirty="0"/>
              <a:t> </a:t>
            </a:r>
            <a:r>
              <a:rPr lang="es-MX" sz="1200" dirty="0" err="1"/>
              <a:t>Products</a:t>
            </a:r>
            <a:r>
              <a:rPr lang="es-MX" sz="1200" dirty="0"/>
              <a:t>(</a:t>
            </a:r>
            <a:r>
              <a:rPr lang="es-MX" sz="1200" dirty="0" err="1"/>
              <a:t>product_id</a:t>
            </a:r>
            <a:r>
              <a:rPr lang="es-MX" sz="1200" dirty="0"/>
              <a:t>)</a:t>
            </a:r>
          </a:p>
          <a:p>
            <a:r>
              <a:rPr lang="es-MX" sz="1200" dirty="0"/>
              <a:t>);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DBC9C7-50A3-9BCA-F230-F61D722F6A5B}"/>
              </a:ext>
            </a:extLst>
          </p:cNvPr>
          <p:cNvSpPr txBox="1"/>
          <p:nvPr/>
        </p:nvSpPr>
        <p:spPr>
          <a:xfrm>
            <a:off x="5413342" y="2594076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LOCATIONS TABLE</a:t>
            </a:r>
          </a:p>
          <a:p>
            <a:r>
              <a:rPr lang="es-MX" sz="1200" dirty="0">
                <a:solidFill>
                  <a:schemeClr val="accent5"/>
                </a:solidFill>
              </a:rPr>
              <a:t>CREATE TABLE</a:t>
            </a:r>
            <a:r>
              <a:rPr lang="es-MX" sz="1200" dirty="0"/>
              <a:t> </a:t>
            </a:r>
            <a:r>
              <a:rPr lang="es-MX" sz="1200" dirty="0" err="1"/>
              <a:t>Locations</a:t>
            </a:r>
            <a:r>
              <a:rPr lang="es-MX" sz="1200" dirty="0"/>
              <a:t> (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location_id</a:t>
            </a:r>
            <a:r>
              <a:rPr lang="es-MX" sz="1200" dirty="0"/>
              <a:t> SERIAL </a:t>
            </a:r>
            <a:r>
              <a:rPr lang="es-MX" sz="1200" dirty="0">
                <a:solidFill>
                  <a:schemeClr val="accent5"/>
                </a:solidFill>
              </a:rPr>
              <a:t>PRIMARY</a:t>
            </a:r>
            <a:r>
              <a:rPr lang="es-MX" sz="1200" dirty="0"/>
              <a:t> KEY,   </a:t>
            </a:r>
            <a:r>
              <a:rPr lang="es-MX" sz="1200" i="1" dirty="0"/>
              <a:t>-- Identificador de ubicación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location_name</a:t>
            </a:r>
            <a:r>
              <a:rPr lang="es-MX" sz="1200" dirty="0"/>
              <a:t> VARCHAR(100)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</a:t>
            </a:r>
            <a:r>
              <a:rPr lang="es-MX" sz="1200" i="1" dirty="0"/>
              <a:t>-- Nombre de la ubicación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region</a:t>
            </a:r>
            <a:r>
              <a:rPr lang="es-MX" sz="1200" dirty="0"/>
              <a:t> VARCHAR(50) </a:t>
            </a:r>
            <a:r>
              <a:rPr lang="es-MX" sz="1200" dirty="0">
                <a:solidFill>
                  <a:schemeClr val="accent5"/>
                </a:solidFill>
              </a:rPr>
              <a:t>NOT NULL       </a:t>
            </a:r>
            <a:r>
              <a:rPr lang="es-MX" sz="1200" i="1" dirty="0"/>
              <a:t>-- Región</a:t>
            </a:r>
          </a:p>
          <a:p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PRODUCST TABLE</a:t>
            </a:r>
          </a:p>
          <a:p>
            <a:r>
              <a:rPr lang="es-MX" sz="1200" dirty="0">
                <a:solidFill>
                  <a:schemeClr val="accent5"/>
                </a:solidFill>
              </a:rPr>
              <a:t>CREATE TABLE </a:t>
            </a:r>
            <a:r>
              <a:rPr lang="es-MX" sz="1200" dirty="0" err="1"/>
              <a:t>Products</a:t>
            </a:r>
            <a:r>
              <a:rPr lang="es-MX" sz="1200" dirty="0"/>
              <a:t> (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product_id</a:t>
            </a:r>
            <a:r>
              <a:rPr lang="es-MX" sz="1200" dirty="0"/>
              <a:t> SERIAL </a:t>
            </a:r>
            <a:r>
              <a:rPr lang="es-MX" sz="1200" dirty="0">
                <a:solidFill>
                  <a:schemeClr val="accent5"/>
                </a:solidFill>
              </a:rPr>
              <a:t>PRIMARY</a:t>
            </a:r>
            <a:r>
              <a:rPr lang="es-MX" sz="1200" dirty="0"/>
              <a:t> KEY,    </a:t>
            </a:r>
            <a:r>
              <a:rPr lang="es-MX" sz="1200" i="1" dirty="0"/>
              <a:t>-- Identificador del producto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product_name</a:t>
            </a:r>
            <a:r>
              <a:rPr lang="es-MX" sz="1200" dirty="0"/>
              <a:t> VARCHAR(100) </a:t>
            </a:r>
            <a:r>
              <a:rPr lang="es-MX" sz="1200" dirty="0">
                <a:solidFill>
                  <a:schemeClr val="accent5"/>
                </a:solidFill>
              </a:rPr>
              <a:t>NOT NULL</a:t>
            </a:r>
            <a:r>
              <a:rPr lang="es-MX" sz="1200" dirty="0"/>
              <a:t>, </a:t>
            </a:r>
            <a:r>
              <a:rPr lang="es-MX" sz="1200" i="1" dirty="0"/>
              <a:t>-- Nombre del producto</a:t>
            </a:r>
          </a:p>
          <a:p>
            <a:r>
              <a:rPr lang="es-MX" sz="1200" dirty="0"/>
              <a:t>    </a:t>
            </a:r>
            <a:r>
              <a:rPr lang="es-MX" sz="1200" dirty="0" err="1"/>
              <a:t>product_category</a:t>
            </a:r>
            <a:r>
              <a:rPr lang="es-MX" sz="1200" dirty="0"/>
              <a:t> VARCHAR(50) </a:t>
            </a:r>
            <a:r>
              <a:rPr lang="es-MX" sz="1200" dirty="0">
                <a:solidFill>
                  <a:schemeClr val="accent5"/>
                </a:solidFill>
              </a:rPr>
              <a:t>NOT NULL </a:t>
            </a:r>
            <a:r>
              <a:rPr lang="es-MX" sz="1200" i="1" dirty="0"/>
              <a:t>-- Categoría del producto</a:t>
            </a:r>
          </a:p>
          <a:p>
            <a:r>
              <a:rPr lang="es-MX" sz="1200" dirty="0"/>
              <a:t>);</a:t>
            </a:r>
          </a:p>
          <a:p>
            <a:endParaRPr lang="es-MX" sz="1200" dirty="0"/>
          </a:p>
          <a:p>
            <a:r>
              <a:rPr lang="es-MX" sz="1200" dirty="0"/>
              <a:t>Relación entre tablas: </a:t>
            </a:r>
          </a:p>
          <a:p>
            <a:endParaRPr lang="es-MX" sz="1200" i="1" dirty="0"/>
          </a:p>
          <a:p>
            <a:r>
              <a:rPr lang="es-MX" sz="1200" i="1" dirty="0"/>
              <a:t>Diagrama Relacional: </a:t>
            </a:r>
            <a:r>
              <a:rPr lang="es-MX" sz="1200" i="1" dirty="0" err="1"/>
              <a:t>Locations</a:t>
            </a:r>
            <a:r>
              <a:rPr lang="es-MX" sz="1200" i="1" dirty="0"/>
              <a:t> </a:t>
            </a:r>
            <a:r>
              <a:rPr lang="es-MX" sz="1200" b="1" i="1" dirty="0"/>
              <a:t>1:N </a:t>
            </a:r>
            <a:r>
              <a:rPr lang="es-MX" sz="1200" i="1" dirty="0"/>
              <a:t>con </a:t>
            </a:r>
            <a:r>
              <a:rPr lang="es-MX" sz="1200" i="1" dirty="0" err="1"/>
              <a:t>Inventory</a:t>
            </a:r>
            <a:r>
              <a:rPr lang="es-MX" sz="1200" i="1" dirty="0"/>
              <a:t>, </a:t>
            </a:r>
            <a:r>
              <a:rPr lang="es-MX" sz="1200" i="1" dirty="0" err="1"/>
              <a:t>demand_projections</a:t>
            </a:r>
            <a:r>
              <a:rPr lang="es-MX" sz="1200" i="1" dirty="0"/>
              <a:t> y </a:t>
            </a:r>
            <a:r>
              <a:rPr lang="es-MX" sz="1200" i="1" dirty="0" err="1"/>
              <a:t>replenishment_orders</a:t>
            </a:r>
            <a:endParaRPr lang="es-MX" sz="1200" i="1" dirty="0"/>
          </a:p>
          <a:p>
            <a:r>
              <a:rPr lang="es-MX" sz="1200" i="1" dirty="0"/>
              <a:t>Diagrama Relacional: </a:t>
            </a:r>
            <a:r>
              <a:rPr lang="es-MX" sz="1200" i="1" dirty="0" err="1"/>
              <a:t>Products</a:t>
            </a:r>
            <a:r>
              <a:rPr lang="es-MX" sz="1200" i="1" dirty="0"/>
              <a:t> </a:t>
            </a:r>
            <a:r>
              <a:rPr lang="es-MX" sz="1200" b="1" i="1" dirty="0"/>
              <a:t>1:N </a:t>
            </a:r>
            <a:r>
              <a:rPr lang="es-MX" sz="1200" i="1" dirty="0"/>
              <a:t>con </a:t>
            </a:r>
            <a:r>
              <a:rPr lang="es-MX" sz="1200" i="1" dirty="0" err="1"/>
              <a:t>Inventory</a:t>
            </a:r>
            <a:r>
              <a:rPr lang="es-MX" sz="1200" i="1" dirty="0"/>
              <a:t>, </a:t>
            </a:r>
            <a:r>
              <a:rPr lang="es-MX" sz="1200" i="1" dirty="0" err="1"/>
              <a:t>demand_projections</a:t>
            </a:r>
            <a:r>
              <a:rPr lang="es-MX" sz="1200" i="1" dirty="0"/>
              <a:t> y </a:t>
            </a:r>
            <a:r>
              <a:rPr lang="es-MX" sz="1200" i="1" dirty="0" err="1"/>
              <a:t>replenishment_orders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494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FE88BDD-A562-CA1E-40D8-AC8C8B1D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MX" sz="3600">
                <a:solidFill>
                  <a:schemeClr val="tx2"/>
                </a:solidFill>
              </a:rPr>
              <a:t>ETL Design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431DE-F2CD-7D76-DA6F-D2BFCFD7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Data Extraction: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Inventory Table: Pull daily data at 00:00 from the source. Historical data is required for 1 year.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Demand Projections Table: Automate daily snapshots at 5:00 AM and save them for historical analysis.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Replenishment Orders Table: Extract daily updates at 9:00 AM and append them to the replenishment table.</a:t>
            </a:r>
            <a:endParaRPr lang="es-MX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798655-6A9E-A1AF-7602-4C60D67E0BF6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Variables </a:t>
            </a:r>
            <a:r>
              <a:rPr lang="en-US" sz="1700" dirty="0" err="1"/>
              <a:t>conectadas</a:t>
            </a:r>
            <a:r>
              <a:rPr lang="en-US" sz="17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DATABASE_CONFIG =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/>
                </a:solidFill>
              </a:rPr>
              <a:t>    "</a:t>
            </a:r>
            <a:r>
              <a:rPr lang="en-US" sz="1700" dirty="0" err="1">
                <a:solidFill>
                  <a:schemeClr val="accent6"/>
                </a:solidFill>
              </a:rPr>
              <a:t>source_inventory</a:t>
            </a:r>
            <a:r>
              <a:rPr lang="en-US" sz="1700" dirty="0">
                <a:solidFill>
                  <a:schemeClr val="accent6"/>
                </a:solidFill>
              </a:rPr>
              <a:t>": "</a:t>
            </a:r>
            <a:r>
              <a:rPr lang="en-US" sz="1700" dirty="0" err="1">
                <a:solidFill>
                  <a:schemeClr val="accent6"/>
                </a:solidFill>
              </a:rPr>
              <a:t>mysql+pymysql</a:t>
            </a:r>
            <a:r>
              <a:rPr lang="en-US" sz="1700" dirty="0">
                <a:solidFill>
                  <a:schemeClr val="accent6"/>
                </a:solidFill>
              </a:rPr>
              <a:t>://user:password@host:3306/</a:t>
            </a:r>
            <a:r>
              <a:rPr lang="en-US" sz="1700" dirty="0" err="1">
                <a:solidFill>
                  <a:schemeClr val="accent6"/>
                </a:solidFill>
              </a:rPr>
              <a:t>inventory_db</a:t>
            </a:r>
            <a:r>
              <a:rPr lang="en-US" sz="1700" dirty="0">
                <a:solidFill>
                  <a:schemeClr val="accent6"/>
                </a:solidFill>
              </a:rPr>
              <a:t>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/>
                </a:solidFill>
              </a:rPr>
              <a:t>    "</a:t>
            </a:r>
            <a:r>
              <a:rPr lang="en-US" sz="1700" dirty="0" err="1">
                <a:solidFill>
                  <a:schemeClr val="accent6"/>
                </a:solidFill>
              </a:rPr>
              <a:t>source_demand</a:t>
            </a:r>
            <a:r>
              <a:rPr lang="en-US" sz="1700" dirty="0">
                <a:solidFill>
                  <a:schemeClr val="accent6"/>
                </a:solidFill>
              </a:rPr>
              <a:t>": "</a:t>
            </a:r>
            <a:r>
              <a:rPr lang="en-US" sz="1700" dirty="0" err="1">
                <a:solidFill>
                  <a:schemeClr val="accent6"/>
                </a:solidFill>
              </a:rPr>
              <a:t>mysql+pymysql</a:t>
            </a:r>
            <a:r>
              <a:rPr lang="en-US" sz="1700" dirty="0">
                <a:solidFill>
                  <a:schemeClr val="accent6"/>
                </a:solidFill>
              </a:rPr>
              <a:t>://user:password@host:3306/</a:t>
            </a:r>
            <a:r>
              <a:rPr lang="en-US" sz="1700" dirty="0" err="1">
                <a:solidFill>
                  <a:schemeClr val="accent6"/>
                </a:solidFill>
              </a:rPr>
              <a:t>demand_db</a:t>
            </a:r>
            <a:r>
              <a:rPr lang="en-US" sz="1700" dirty="0">
                <a:solidFill>
                  <a:schemeClr val="accent6"/>
                </a:solidFill>
              </a:rPr>
              <a:t>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/>
                </a:solidFill>
              </a:rPr>
              <a:t>    "</a:t>
            </a:r>
            <a:r>
              <a:rPr lang="en-US" sz="1700" dirty="0" err="1">
                <a:solidFill>
                  <a:schemeClr val="accent6"/>
                </a:solidFill>
              </a:rPr>
              <a:t>source_replenishment</a:t>
            </a:r>
            <a:r>
              <a:rPr lang="en-US" sz="1700" dirty="0">
                <a:solidFill>
                  <a:schemeClr val="accent6"/>
                </a:solidFill>
              </a:rPr>
              <a:t>": "</a:t>
            </a:r>
            <a:r>
              <a:rPr lang="en-US" sz="1700" dirty="0" err="1">
                <a:solidFill>
                  <a:schemeClr val="accent6"/>
                </a:solidFill>
              </a:rPr>
              <a:t>mysql+pymysql</a:t>
            </a:r>
            <a:r>
              <a:rPr lang="en-US" sz="1700" dirty="0">
                <a:solidFill>
                  <a:schemeClr val="accent6"/>
                </a:solidFill>
              </a:rPr>
              <a:t>://user:password@host:3306/</a:t>
            </a:r>
            <a:r>
              <a:rPr lang="en-US" sz="1700" dirty="0" err="1">
                <a:solidFill>
                  <a:schemeClr val="accent6"/>
                </a:solidFill>
              </a:rPr>
              <a:t>replenishment_db</a:t>
            </a:r>
            <a:r>
              <a:rPr lang="en-US" sz="1700" dirty="0">
                <a:solidFill>
                  <a:schemeClr val="accent6"/>
                </a:solidFill>
              </a:rPr>
              <a:t>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accent6"/>
                </a:solidFill>
              </a:rPr>
              <a:t>    "destination": "postgresql+psycopg2://user:password@host:5432/</a:t>
            </a:r>
            <a:r>
              <a:rPr lang="en-US" sz="1700" dirty="0" err="1">
                <a:solidFill>
                  <a:schemeClr val="accent6"/>
                </a:solidFill>
              </a:rPr>
              <a:t>destination_db</a:t>
            </a:r>
            <a:r>
              <a:rPr lang="en-US" sz="1700" dirty="0">
                <a:solidFill>
                  <a:schemeClr val="accent6"/>
                </a:solidFill>
              </a:rPr>
              <a:t>"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Bibliotecas</a:t>
            </a:r>
            <a:r>
              <a:rPr lang="en-US" sz="1700" dirty="0"/>
              <a:t> </a:t>
            </a:r>
            <a:r>
              <a:rPr lang="en-US" sz="1700" dirty="0" err="1"/>
              <a:t>necesarias</a:t>
            </a:r>
            <a:r>
              <a:rPr lang="en-US" sz="1700" dirty="0"/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pip install pandas </a:t>
            </a:r>
            <a:r>
              <a:rPr lang="en-US" sz="1700" dirty="0" err="1"/>
              <a:t>sqlalchemy</a:t>
            </a:r>
            <a:r>
              <a:rPr lang="en-US" sz="1700" dirty="0"/>
              <a:t> </a:t>
            </a:r>
            <a:r>
              <a:rPr lang="en-US" sz="1700" dirty="0" err="1"/>
              <a:t>pymysql</a:t>
            </a:r>
            <a:r>
              <a:rPr lang="en-US" sz="1700" dirty="0"/>
              <a:t> psycopg2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74927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CA074-641C-F549-DC07-7CD58B08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513"/>
            <a:ext cx="10515600" cy="5711450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Extracción: 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accent5"/>
                </a:solidFill>
              </a:rPr>
              <a:t>import</a:t>
            </a:r>
            <a:r>
              <a:rPr lang="es-MX" dirty="0"/>
              <a:t> pandas </a:t>
            </a:r>
            <a:r>
              <a:rPr lang="es-MX" sz="2700" dirty="0">
                <a:solidFill>
                  <a:schemeClr val="accent5"/>
                </a:solidFill>
              </a:rPr>
              <a:t>as</a:t>
            </a:r>
            <a:r>
              <a:rPr lang="es-MX" dirty="0"/>
              <a:t> </a:t>
            </a:r>
            <a:r>
              <a:rPr lang="es-MX" dirty="0" err="1"/>
              <a:t>pd</a:t>
            </a:r>
            <a:endParaRPr lang="es-MX" dirty="0"/>
          </a:p>
          <a:p>
            <a:pPr marL="0" indent="0">
              <a:buNone/>
            </a:pPr>
            <a:r>
              <a:rPr lang="es-MX" sz="2700" dirty="0" err="1">
                <a:solidFill>
                  <a:schemeClr val="accent5"/>
                </a:solidFill>
              </a:rPr>
              <a:t>from</a:t>
            </a:r>
            <a:r>
              <a:rPr lang="es-MX" dirty="0"/>
              <a:t> </a:t>
            </a:r>
            <a:r>
              <a:rPr lang="es-MX" dirty="0" err="1"/>
              <a:t>sqlalchemy</a:t>
            </a:r>
            <a:r>
              <a:rPr lang="es-MX" dirty="0"/>
              <a:t> </a:t>
            </a:r>
            <a:r>
              <a:rPr lang="es-MX" sz="2700" dirty="0" err="1">
                <a:solidFill>
                  <a:schemeClr val="accent5"/>
                </a:solidFill>
              </a:rPr>
              <a:t>import</a:t>
            </a:r>
            <a:r>
              <a:rPr lang="es-MX" dirty="0"/>
              <a:t> </a:t>
            </a:r>
            <a:r>
              <a:rPr lang="es-MX" dirty="0" err="1"/>
              <a:t>create_engine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Conexión a la base de datos</a:t>
            </a:r>
          </a:p>
          <a:p>
            <a:pPr marL="0" indent="0">
              <a:buNone/>
            </a:pPr>
            <a:r>
              <a:rPr lang="es-MX" sz="2700" dirty="0" err="1">
                <a:solidFill>
                  <a:schemeClr val="accent5"/>
                </a:solidFill>
              </a:rPr>
              <a:t>def</a:t>
            </a:r>
            <a:r>
              <a:rPr lang="es-MX" dirty="0"/>
              <a:t> </a:t>
            </a:r>
            <a:r>
              <a:rPr lang="es-MX" dirty="0" err="1">
                <a:solidFill>
                  <a:schemeClr val="accent4">
                    <a:lumMod val="75000"/>
                  </a:schemeClr>
                </a:solidFill>
              </a:rPr>
              <a:t>extract_data</a:t>
            </a:r>
            <a:r>
              <a:rPr lang="es-MX" dirty="0"/>
              <a:t>(</a:t>
            </a:r>
            <a:r>
              <a:rPr lang="es-MX" dirty="0" err="1"/>
              <a:t>query</a:t>
            </a:r>
            <a:r>
              <a:rPr lang="es-MX" dirty="0"/>
              <a:t>, </a:t>
            </a:r>
            <a:r>
              <a:rPr lang="es-MX" dirty="0" err="1"/>
              <a:t>db_url</a:t>
            </a:r>
            <a:r>
              <a:rPr lang="es-MX" dirty="0"/>
              <a:t>):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engine</a:t>
            </a:r>
            <a:r>
              <a:rPr lang="es-MX" dirty="0"/>
              <a:t> = </a:t>
            </a:r>
            <a:r>
              <a:rPr lang="es-MX" dirty="0" err="1"/>
              <a:t>create_engine</a:t>
            </a:r>
            <a:r>
              <a:rPr lang="es-MX" dirty="0"/>
              <a:t>(</a:t>
            </a:r>
            <a:r>
              <a:rPr lang="es-MX" dirty="0" err="1"/>
              <a:t>db_url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sz="2700" dirty="0">
                <a:solidFill>
                  <a:schemeClr val="accent5"/>
                </a:solidFill>
              </a:rPr>
              <a:t>with</a:t>
            </a:r>
            <a:r>
              <a:rPr lang="es-MX" dirty="0"/>
              <a:t> </a:t>
            </a:r>
            <a:r>
              <a:rPr lang="es-MX" dirty="0" err="1"/>
              <a:t>engine.connect</a:t>
            </a:r>
            <a:r>
              <a:rPr lang="es-MX" dirty="0"/>
              <a:t>() </a:t>
            </a:r>
            <a:r>
              <a:rPr lang="es-MX" sz="2700" dirty="0">
                <a:solidFill>
                  <a:schemeClr val="accent5"/>
                </a:solidFill>
              </a:rPr>
              <a:t>as</a:t>
            </a:r>
            <a:r>
              <a:rPr lang="es-MX" dirty="0"/>
              <a:t> </a:t>
            </a:r>
            <a:r>
              <a:rPr lang="es-MX" dirty="0" err="1"/>
              <a:t>connection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sz="2700" dirty="0" err="1">
                <a:solidFill>
                  <a:schemeClr val="accent5"/>
                </a:solidFill>
              </a:rPr>
              <a:t>return</a:t>
            </a:r>
            <a:r>
              <a:rPr lang="es-MX" dirty="0"/>
              <a:t> </a:t>
            </a:r>
            <a:r>
              <a:rPr lang="es-MX" dirty="0" err="1"/>
              <a:t>pd.read_sql</a:t>
            </a:r>
            <a:r>
              <a:rPr lang="es-MX" dirty="0"/>
              <a:t>(</a:t>
            </a:r>
            <a:r>
              <a:rPr lang="es-MX" dirty="0" err="1"/>
              <a:t>query</a:t>
            </a:r>
            <a:r>
              <a:rPr lang="es-MX" dirty="0"/>
              <a:t>, </a:t>
            </a:r>
            <a:r>
              <a:rPr lang="es-MX" dirty="0" err="1"/>
              <a:t>connection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</a:t>
            </a:r>
            <a:r>
              <a:rPr lang="es-MX" i="1" dirty="0" err="1"/>
              <a:t>Queries</a:t>
            </a:r>
            <a:r>
              <a:rPr lang="es-MX" i="1" dirty="0"/>
              <a:t> para extraer datos</a:t>
            </a:r>
          </a:p>
          <a:p>
            <a:pPr marL="0" indent="0">
              <a:buNone/>
            </a:pPr>
            <a:r>
              <a:rPr lang="es-MX" dirty="0" err="1"/>
              <a:t>inventory_query</a:t>
            </a:r>
            <a:r>
              <a:rPr lang="es-MX" dirty="0"/>
              <a:t> = </a:t>
            </a:r>
            <a:r>
              <a:rPr lang="es-MX" dirty="0">
                <a:solidFill>
                  <a:schemeClr val="accent6"/>
                </a:solidFill>
              </a:rPr>
              <a:t>"SELECT * FROM </a:t>
            </a:r>
            <a:r>
              <a:rPr lang="es-MX" dirty="0" err="1">
                <a:solidFill>
                  <a:schemeClr val="accent6"/>
                </a:solidFill>
              </a:rPr>
              <a:t>inventory</a:t>
            </a:r>
            <a:r>
              <a:rPr lang="es-MX" dirty="0">
                <a:solidFill>
                  <a:schemeClr val="accent6"/>
                </a:solidFill>
              </a:rPr>
              <a:t> WHERE </a:t>
            </a:r>
            <a:r>
              <a:rPr lang="es-MX" dirty="0" err="1">
                <a:solidFill>
                  <a:schemeClr val="accent6"/>
                </a:solidFill>
              </a:rPr>
              <a:t>inventory_date</a:t>
            </a:r>
            <a:r>
              <a:rPr lang="es-MX" dirty="0">
                <a:solidFill>
                  <a:schemeClr val="accent6"/>
                </a:solidFill>
              </a:rPr>
              <a:t> &gt;= CURDATE() - INTERVAL 60 DAY"</a:t>
            </a:r>
          </a:p>
          <a:p>
            <a:pPr marL="0" indent="0">
              <a:buNone/>
            </a:pPr>
            <a:r>
              <a:rPr lang="es-MX" dirty="0" err="1"/>
              <a:t>demand_query</a:t>
            </a:r>
            <a:r>
              <a:rPr lang="es-MX" dirty="0"/>
              <a:t> = </a:t>
            </a:r>
            <a:r>
              <a:rPr lang="es-MX" sz="2700" dirty="0">
                <a:solidFill>
                  <a:schemeClr val="accent6"/>
                </a:solidFill>
              </a:rPr>
              <a:t>"SELECT * FROM </a:t>
            </a:r>
            <a:r>
              <a:rPr lang="es-MX" sz="2700" dirty="0" err="1">
                <a:solidFill>
                  <a:schemeClr val="accent6"/>
                </a:solidFill>
              </a:rPr>
              <a:t>demand_projections</a:t>
            </a:r>
            <a:r>
              <a:rPr lang="es-MX" sz="2700" dirty="0">
                <a:solidFill>
                  <a:schemeClr val="accent6"/>
                </a:solidFill>
              </a:rPr>
              <a:t>"</a:t>
            </a:r>
          </a:p>
          <a:p>
            <a:pPr marL="0" indent="0">
              <a:buNone/>
            </a:pPr>
            <a:r>
              <a:rPr lang="es-MX" dirty="0" err="1"/>
              <a:t>replenishment_query</a:t>
            </a:r>
            <a:r>
              <a:rPr lang="es-MX" dirty="0"/>
              <a:t> = </a:t>
            </a:r>
            <a:r>
              <a:rPr lang="es-MX" sz="2700" dirty="0">
                <a:solidFill>
                  <a:schemeClr val="accent6"/>
                </a:solidFill>
              </a:rPr>
              <a:t>"SELECT * FROM </a:t>
            </a:r>
            <a:r>
              <a:rPr lang="es-MX" sz="2700" dirty="0" err="1">
                <a:solidFill>
                  <a:schemeClr val="accent6"/>
                </a:solidFill>
              </a:rPr>
              <a:t>replenishment_orders</a:t>
            </a:r>
            <a:r>
              <a:rPr lang="es-MX" sz="2700" dirty="0">
                <a:solidFill>
                  <a:schemeClr val="accent6"/>
                </a:solidFill>
              </a:rPr>
              <a:t> WHERE </a:t>
            </a:r>
            <a:r>
              <a:rPr lang="es-MX" sz="2700" dirty="0" err="1">
                <a:solidFill>
                  <a:schemeClr val="accent6"/>
                </a:solidFill>
              </a:rPr>
              <a:t>order_date</a:t>
            </a:r>
            <a:r>
              <a:rPr lang="es-MX" sz="2700" dirty="0">
                <a:solidFill>
                  <a:schemeClr val="accent6"/>
                </a:solidFill>
              </a:rPr>
              <a:t> &gt;= CURDATE() - INTERVAL 60 DAY"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Extracción de datos</a:t>
            </a:r>
          </a:p>
          <a:p>
            <a:pPr marL="0" indent="0">
              <a:buNone/>
            </a:pPr>
            <a:r>
              <a:rPr lang="es-MX" dirty="0" err="1"/>
              <a:t>inventory_data</a:t>
            </a:r>
            <a:r>
              <a:rPr lang="es-MX" dirty="0"/>
              <a:t> = </a:t>
            </a:r>
            <a:r>
              <a:rPr lang="es-MX" dirty="0" err="1"/>
              <a:t>extract_data</a:t>
            </a:r>
            <a:r>
              <a:rPr lang="es-MX" dirty="0"/>
              <a:t>(</a:t>
            </a:r>
            <a:r>
              <a:rPr lang="es-MX" dirty="0" err="1"/>
              <a:t>inventory_query</a:t>
            </a:r>
            <a:r>
              <a:rPr lang="es-MX" dirty="0"/>
              <a:t>, DATABASE_CONFIG[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source_inventory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</a:t>
            </a:r>
          </a:p>
          <a:p>
            <a:pPr marL="0" indent="0">
              <a:buNone/>
            </a:pPr>
            <a:r>
              <a:rPr lang="es-MX" dirty="0" err="1"/>
              <a:t>demand_data</a:t>
            </a:r>
            <a:r>
              <a:rPr lang="es-MX" dirty="0"/>
              <a:t> = </a:t>
            </a:r>
            <a:r>
              <a:rPr lang="es-MX" dirty="0" err="1"/>
              <a:t>extract_data</a:t>
            </a:r>
            <a:r>
              <a:rPr lang="es-MX" dirty="0"/>
              <a:t>(</a:t>
            </a:r>
            <a:r>
              <a:rPr lang="es-MX" dirty="0" err="1"/>
              <a:t>demand_query</a:t>
            </a:r>
            <a:r>
              <a:rPr lang="es-MX" dirty="0"/>
              <a:t>, DATABASE_CONFIG[</a:t>
            </a:r>
            <a:r>
              <a:rPr lang="es-MX" sz="2700" dirty="0">
                <a:solidFill>
                  <a:schemeClr val="accent6"/>
                </a:solidFill>
              </a:rPr>
              <a:t>'</a:t>
            </a:r>
            <a:r>
              <a:rPr lang="es-MX" sz="2700" dirty="0" err="1">
                <a:solidFill>
                  <a:schemeClr val="accent6"/>
                </a:solidFill>
              </a:rPr>
              <a:t>source_demand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</a:t>
            </a:r>
          </a:p>
          <a:p>
            <a:pPr marL="0" indent="0">
              <a:buNone/>
            </a:pPr>
            <a:r>
              <a:rPr lang="es-MX" dirty="0" err="1"/>
              <a:t>replenishment_data</a:t>
            </a:r>
            <a:r>
              <a:rPr lang="es-MX" dirty="0"/>
              <a:t> = </a:t>
            </a:r>
            <a:r>
              <a:rPr lang="es-MX" dirty="0" err="1"/>
              <a:t>extract_data</a:t>
            </a:r>
            <a:r>
              <a:rPr lang="es-MX" dirty="0"/>
              <a:t>(</a:t>
            </a:r>
            <a:r>
              <a:rPr lang="es-MX" dirty="0" err="1"/>
              <a:t>replenishment_query</a:t>
            </a:r>
            <a:r>
              <a:rPr lang="es-MX" dirty="0"/>
              <a:t>, DATABASE_CONFIG[</a:t>
            </a:r>
            <a:r>
              <a:rPr lang="es-MX" sz="2700" dirty="0">
                <a:solidFill>
                  <a:schemeClr val="accent6"/>
                </a:solidFill>
              </a:rPr>
              <a:t>'</a:t>
            </a:r>
            <a:r>
              <a:rPr lang="es-MX" sz="2700" dirty="0" err="1">
                <a:solidFill>
                  <a:schemeClr val="accent6"/>
                </a:solidFill>
              </a:rPr>
              <a:t>source_replenishment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45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424CF-9ECD-32FA-4084-12F141B7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MX" sz="1800">
                <a:solidFill>
                  <a:schemeClr val="tx2"/>
                </a:solidFill>
              </a:rPr>
              <a:t>Transformación: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Normalize</a:t>
            </a:r>
            <a:r>
              <a:rPr lang="es-MX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timestamps</a:t>
            </a:r>
            <a:r>
              <a:rPr lang="es-MX" sz="1800">
                <a:solidFill>
                  <a:schemeClr val="tx2"/>
                </a:solidFill>
              </a:rPr>
              <a:t> to ensure consistency.</a:t>
            </a:r>
          </a:p>
          <a:p>
            <a:pPr lvl="1"/>
            <a:r>
              <a:rPr lang="es-MX" sz="1800">
                <a:solidFill>
                  <a:schemeClr val="tx2"/>
                </a:solidFill>
              </a:rPr>
              <a:t>Calculate metrics for inventory trends:</a:t>
            </a:r>
          </a:p>
          <a:p>
            <a:pPr lvl="2"/>
            <a:r>
              <a:rPr lang="es-MX" sz="1800" b="1">
                <a:solidFill>
                  <a:schemeClr val="tx2"/>
                </a:solidFill>
              </a:rPr>
              <a:t>Average Inventory</a:t>
            </a:r>
            <a:r>
              <a:rPr lang="es-MX" sz="1800">
                <a:solidFill>
                  <a:schemeClr val="tx2"/>
                </a:solidFill>
              </a:rPr>
              <a:t>: Calculate over the last 60 days.</a:t>
            </a:r>
          </a:p>
          <a:p>
            <a:pPr lvl="2"/>
            <a:r>
              <a:rPr lang="es-MX" sz="1800" b="1">
                <a:solidFill>
                  <a:schemeClr val="tx2"/>
                </a:solidFill>
              </a:rPr>
              <a:t>Cumulative Demand</a:t>
            </a:r>
            <a:r>
              <a:rPr lang="es-MX" sz="1800">
                <a:solidFill>
                  <a:schemeClr val="tx2"/>
                </a:solidFill>
              </a:rPr>
              <a:t>: Summarize demand projections grouped by product and location.</a:t>
            </a:r>
          </a:p>
          <a:p>
            <a:pPr lvl="2"/>
            <a:r>
              <a:rPr lang="es-MX" sz="1800" b="1">
                <a:solidFill>
                  <a:schemeClr val="tx2"/>
                </a:solidFill>
              </a:rPr>
              <a:t>Cumulative Replenishments</a:t>
            </a:r>
            <a:r>
              <a:rPr lang="es-MX" sz="1800">
                <a:solidFill>
                  <a:schemeClr val="tx2"/>
                </a:solidFill>
              </a:rPr>
              <a:t>: Aggregate order quantities for the given timeframe.</a:t>
            </a:r>
          </a:p>
        </p:txBody>
      </p:sp>
    </p:spTree>
    <p:extLst>
      <p:ext uri="{BB962C8B-B14F-4D97-AF65-F5344CB8AC3E}">
        <p14:creationId xmlns:p14="http://schemas.microsoft.com/office/powerpoint/2010/main" val="209792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973F7-417F-9D75-B993-F289A9FA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err="1">
                <a:solidFill>
                  <a:schemeClr val="accent5"/>
                </a:solidFill>
              </a:rPr>
              <a:t>from</a:t>
            </a:r>
            <a:r>
              <a:rPr lang="es-MX" dirty="0"/>
              <a:t> </a:t>
            </a:r>
            <a:r>
              <a:rPr lang="es-MX" dirty="0" err="1"/>
              <a:t>datetime</a:t>
            </a:r>
            <a:r>
              <a:rPr lang="es-MX" dirty="0"/>
              <a:t> </a:t>
            </a:r>
            <a:r>
              <a:rPr lang="es-MX" sz="2700" dirty="0" err="1">
                <a:solidFill>
                  <a:schemeClr val="accent5"/>
                </a:solidFill>
              </a:rPr>
              <a:t>import</a:t>
            </a:r>
            <a:r>
              <a:rPr lang="es-MX" dirty="0"/>
              <a:t> </a:t>
            </a:r>
            <a:r>
              <a:rPr lang="es-MX" dirty="0" err="1"/>
              <a:t>datetime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Limpieza y transformación de inventario</a:t>
            </a:r>
          </a:p>
          <a:p>
            <a:pPr marL="0" indent="0">
              <a:buNone/>
            </a:pPr>
            <a:r>
              <a:rPr lang="es-MX" dirty="0" err="1"/>
              <a:t>inventory_data</a:t>
            </a:r>
            <a:r>
              <a:rPr lang="es-MX" dirty="0"/>
              <a:t>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inventory_date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 = </a:t>
            </a:r>
            <a:r>
              <a:rPr lang="es-MX" dirty="0" err="1"/>
              <a:t>pd.to_datetime</a:t>
            </a:r>
            <a:r>
              <a:rPr lang="es-MX" dirty="0"/>
              <a:t>(</a:t>
            </a:r>
            <a:r>
              <a:rPr lang="es-MX" dirty="0" err="1"/>
              <a:t>inventory_data</a:t>
            </a:r>
            <a:r>
              <a:rPr lang="es-MX" dirty="0"/>
              <a:t>[</a:t>
            </a:r>
            <a:r>
              <a:rPr lang="es-MX" sz="2700" dirty="0">
                <a:solidFill>
                  <a:schemeClr val="accent6"/>
                </a:solidFill>
              </a:rPr>
              <a:t>'</a:t>
            </a:r>
            <a:r>
              <a:rPr lang="es-MX" sz="2700" dirty="0" err="1">
                <a:solidFill>
                  <a:schemeClr val="accent6"/>
                </a:solidFill>
              </a:rPr>
              <a:t>inventory</a:t>
            </a:r>
            <a:r>
              <a:rPr lang="es-MX" dirty="0" err="1"/>
              <a:t>_</a:t>
            </a:r>
            <a:r>
              <a:rPr lang="es-MX" sz="2700" dirty="0" err="1">
                <a:solidFill>
                  <a:schemeClr val="accent6"/>
                </a:solidFill>
              </a:rPr>
              <a:t>date</a:t>
            </a:r>
            <a:r>
              <a:rPr lang="es-MX" dirty="0"/>
              <a:t>'])</a:t>
            </a:r>
          </a:p>
          <a:p>
            <a:pPr marL="0" indent="0">
              <a:buNone/>
            </a:pPr>
            <a:r>
              <a:rPr lang="es-MX" dirty="0" err="1"/>
              <a:t>inventory_summary</a:t>
            </a:r>
            <a:r>
              <a:rPr lang="es-MX" dirty="0"/>
              <a:t> = </a:t>
            </a:r>
            <a:r>
              <a:rPr lang="es-MX" dirty="0" err="1"/>
              <a:t>inventory_data.groupby</a:t>
            </a:r>
            <a:r>
              <a:rPr lang="es-MX" dirty="0"/>
              <a:t>([</a:t>
            </a:r>
            <a:r>
              <a:rPr lang="es-MX" sz="2700" dirty="0">
                <a:solidFill>
                  <a:schemeClr val="accent6"/>
                </a:solidFill>
              </a:rPr>
              <a:t>'</a:t>
            </a:r>
            <a:r>
              <a:rPr lang="es-MX" sz="2700" dirty="0" err="1">
                <a:solidFill>
                  <a:schemeClr val="accent6"/>
                </a:solidFill>
              </a:rPr>
              <a:t>location</a:t>
            </a:r>
            <a:r>
              <a:rPr lang="es-MX" dirty="0" err="1"/>
              <a:t>_</a:t>
            </a:r>
            <a:r>
              <a:rPr lang="es-MX" sz="2700" dirty="0" err="1">
                <a:solidFill>
                  <a:schemeClr val="accent6"/>
                </a:solidFill>
              </a:rPr>
              <a:t>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sz="2700" dirty="0">
                <a:solidFill>
                  <a:schemeClr val="accent6"/>
                </a:solidFill>
              </a:rPr>
              <a:t>'</a:t>
            </a:r>
            <a:r>
              <a:rPr lang="es-MX" sz="2700" dirty="0" err="1">
                <a:solidFill>
                  <a:schemeClr val="accent6"/>
                </a:solidFill>
              </a:rPr>
              <a:t>product_id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]).</a:t>
            </a:r>
            <a:r>
              <a:rPr lang="es-MX" dirty="0" err="1"/>
              <a:t>agg</a:t>
            </a:r>
            <a:r>
              <a:rPr lang="es-MX" dirty="0"/>
              <a:t>(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avg_inventory</a:t>
            </a:r>
            <a:r>
              <a:rPr lang="es-MX" dirty="0"/>
              <a:t>=(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quantity_available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sz="2700" dirty="0">
                <a:solidFill>
                  <a:schemeClr val="accent6"/>
                </a:solidFill>
              </a:rPr>
              <a:t>'mean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).</a:t>
            </a:r>
            <a:r>
              <a:rPr lang="es-MX" dirty="0" err="1"/>
              <a:t>reset_index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Crear </a:t>
            </a:r>
            <a:r>
              <a:rPr lang="es-MX" i="1" dirty="0" err="1"/>
              <a:t>snapshots</a:t>
            </a:r>
            <a:r>
              <a:rPr lang="es-MX" i="1" dirty="0"/>
              <a:t> de demanda (agregar fecha de </a:t>
            </a:r>
            <a:r>
              <a:rPr lang="es-MX" i="1" dirty="0" err="1"/>
              <a:t>snapshot</a:t>
            </a:r>
            <a:r>
              <a:rPr lang="es-MX" i="1" dirty="0"/>
              <a:t>)</a:t>
            </a:r>
          </a:p>
          <a:p>
            <a:pPr marL="0" indent="0">
              <a:buNone/>
            </a:pPr>
            <a:r>
              <a:rPr lang="es-MX" dirty="0" err="1"/>
              <a:t>demand_data</a:t>
            </a:r>
            <a:r>
              <a:rPr lang="es-MX" dirty="0"/>
              <a:t>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snapshot_date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 = </a:t>
            </a:r>
            <a:r>
              <a:rPr lang="es-MX" dirty="0" err="1"/>
              <a:t>datetime.now</a:t>
            </a:r>
            <a:r>
              <a:rPr lang="es-MX" dirty="0"/>
              <a:t>().date()</a:t>
            </a:r>
          </a:p>
          <a:p>
            <a:pPr marL="0" indent="0">
              <a:buNone/>
            </a:pPr>
            <a:r>
              <a:rPr lang="es-MX" dirty="0" err="1"/>
              <a:t>demand_data</a:t>
            </a:r>
            <a:r>
              <a:rPr lang="es-MX" dirty="0"/>
              <a:t> = </a:t>
            </a:r>
            <a:r>
              <a:rPr lang="es-MX" dirty="0" err="1"/>
              <a:t>demand_data</a:t>
            </a:r>
            <a:r>
              <a:rPr lang="es-MX" dirty="0"/>
              <a:t>[[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snapshot_date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location_id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product_id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projected_demand</a:t>
            </a:r>
            <a:r>
              <a:rPr lang="es-MX" dirty="0">
                <a:solidFill>
                  <a:schemeClr val="accent6"/>
                </a:solidFill>
              </a:rPr>
              <a:t>', '</a:t>
            </a:r>
            <a:r>
              <a:rPr lang="es-MX" dirty="0" err="1">
                <a:solidFill>
                  <a:schemeClr val="accent6"/>
                </a:solidFill>
              </a:rPr>
              <a:t>forecast_date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]]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# Resumen de reabastecimientos</a:t>
            </a:r>
          </a:p>
          <a:p>
            <a:pPr marL="0" indent="0">
              <a:buNone/>
            </a:pPr>
            <a:r>
              <a:rPr lang="es-MX" dirty="0" err="1"/>
              <a:t>replenishment_data</a:t>
            </a:r>
            <a:r>
              <a:rPr lang="es-MX" dirty="0"/>
              <a:t>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order_date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 = </a:t>
            </a:r>
            <a:r>
              <a:rPr lang="es-MX" dirty="0" err="1"/>
              <a:t>pd.to_datetime</a:t>
            </a:r>
            <a:r>
              <a:rPr lang="es-MX" dirty="0"/>
              <a:t>(</a:t>
            </a:r>
            <a:r>
              <a:rPr lang="es-MX" dirty="0" err="1"/>
              <a:t>replenishment_data</a:t>
            </a:r>
            <a:r>
              <a:rPr lang="es-MX" dirty="0"/>
              <a:t>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order_date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</a:t>
            </a:r>
          </a:p>
          <a:p>
            <a:pPr marL="0" indent="0">
              <a:buNone/>
            </a:pPr>
            <a:r>
              <a:rPr lang="es-MX" dirty="0" err="1"/>
              <a:t>replenishment_summary</a:t>
            </a:r>
            <a:r>
              <a:rPr lang="es-MX" dirty="0"/>
              <a:t> = </a:t>
            </a:r>
            <a:r>
              <a:rPr lang="es-MX" dirty="0" err="1"/>
              <a:t>replenishment_data.groupby</a:t>
            </a:r>
            <a:r>
              <a:rPr lang="es-MX" dirty="0"/>
              <a:t>([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location_id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product_id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]).</a:t>
            </a:r>
            <a:r>
              <a:rPr lang="es-MX" dirty="0" err="1"/>
              <a:t>agg</a:t>
            </a:r>
            <a:r>
              <a:rPr lang="es-MX" dirty="0"/>
              <a:t>(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total_replenishments</a:t>
            </a:r>
            <a:r>
              <a:rPr lang="es-MX" dirty="0"/>
              <a:t>=(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 err="1">
                <a:solidFill>
                  <a:schemeClr val="accent6"/>
                </a:solidFill>
              </a:rPr>
              <a:t>quantity_ordered</a:t>
            </a:r>
            <a:r>
              <a:rPr lang="es-MX" dirty="0">
                <a:solidFill>
                  <a:schemeClr val="accent6"/>
                </a:solidFill>
              </a:rPr>
              <a:t>'</a:t>
            </a:r>
            <a:r>
              <a:rPr lang="es-MX" dirty="0"/>
              <a:t>, </a:t>
            </a:r>
            <a:r>
              <a:rPr lang="es-MX" dirty="0">
                <a:solidFill>
                  <a:schemeClr val="accent6"/>
                </a:solidFill>
              </a:rPr>
              <a:t>'sum'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).</a:t>
            </a:r>
            <a:r>
              <a:rPr lang="es-MX" dirty="0" err="1"/>
              <a:t>reset_index</a:t>
            </a:r>
            <a:r>
              <a:rPr lang="es-MX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06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DB585DE-1639-FA3A-DBA4-97BD68AE24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95300"/>
          <a:ext cx="10515600" cy="568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096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CD917EE3-8187-47DB-B300-6A5A51570EF0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A1A03B37-72EA-40AD-A041-60CB6C21B7AA&quot;"/>
    <we:property name="reportUrl" value="&quot;/groups/me/reports/d697588d-69a5-447a-be98-3c2e7f4e0388/c87bb8f565b1b923d061?experience=power-bi&quot;"/>
    <we:property name="reportName" value="&quot;mockup&quot;"/>
    <we:property name="reportState" value="&quot;CONNECTED&quot;"/>
    <we:property name="embedUrl" value="&quot;/reportEmbed?reportId=d697588d-69a5-447a-be98-3c2e7f4e0388&amp;config=eyJjbHVzdGVyVXJsIjoiaHR0cHM6Ly9XQUJJLVNPVVRILUNFTlRSQUwtVVMtcmVkaXJlY3QuYW5hbHlzaXMud2luZG93cy5uZXQiLCJlbWJlZEZlYXR1cmVzIjp7InVzYWdlTWV0cmljc1ZOZXh0Ijp0cnVlfX0%3D&amp;disableSensitivityBanner=true&quot;"/>
    <we:property name="pageName" value="&quot;c87bb8f565b1b923d061&quot;"/>
    <we:property name="pageDisplayName" value="&quot;Página 1&quot;"/>
    <we:property name="datasetId" value="&quot;c14b2416-85c9-4a04-b3b4-ab72f8884d51&quot;"/>
    <we:property name="backgroundColor" value="&quot;#FFFFFF&quot;"/>
    <we:property name="bookmark" value="&quot;H4sIAAAAAAAAA+1ZbW/bNhD+KwWBIRvgDiRFUVK+tU7yZe0QNEX3oQgKijzaLPQGik7jBfnvJSVniR23tlPHcYYABmweKd49z92Rd/IVUqZtCjH9W5SADtF7YaVQtX1F0ABVvSzLtIyZFIxkHMeKS4Wxn60bZ+qqRYdXyAk7AvfJtBNRhI288DOihGQRi7EATnKdchAa0PkAiaI4FaOwRouihQFqwLZ1JQrzL/Rb+ClnJ3A9QHDZFLUVQdGZEw6Csgu/3I+9YeTPyNshpDMXcAbS9VKZJnme6pjHOckzGinMA5i2X9DZu3RJ2LpTP6wrJ0zl1QQZqDjRBHimlU44VYQQGuTaFG62JJ8eXzbWY/ZMTJtA2Rt1ISoJCnUQLLS9xVfozWhkYSTcbHg8Nzmsi0m5RH5WT6yED6C7qcoZN/U6THUBlavt9IsSTqBrT9eprT2Z87PdxMmkmtGDw3Bcfxta8HyqIDj3ktZUo2JG/y0TH3s0UtiApM6/eg4DYv9AbRXYt9MO9JGxN+zTwYLt+wDYI/QiLFMCLOM8jRShgimq2F44UkEpKtWBIouo+rn/jw8fgrV3X0RjDkQlCSZ5nnBIGIsf7r73INqJhW2YfTIpvA1F6aPv1e+//YF27JxHRdJTrxKWERalscA4FjpnlJK9yJytHYGDnZptoSmgMu04ML3U9LkVm5g/9KJRbY30UbaIYMNMNWUwDRZNO7qRPSWDOzkyC18DDMfCujVTkyym5lYJvz6/KXX83Nc7xczM5b05W1Xpk9/Ll9Zxq7J/i3H4E1c3tlYT6R4Wjvt1BeTCbhJru74GHiH21vJrH4I6znAc05zzRMuEKaZTvMsQ3OwoXOnrtjAS7JynUQm+hQo/RuA7j/CQR9L0ugy0t2jnf326aYZ8QJzYuuwem/VyIeTvYxig3gocnPrPGELMdM6rlHH/0VM2wpp2cfSX8QfrYTRA70C7tXnsB51BPyLwgxmNuw3fGdej99BEMeme8oucKeGAYspeE/oapx8xPuw+ByE4+ygJcLqr9D5xUKmjWfMIXZCsqSeZ1zNAZa1W7XLwFtw3gOrWsn27LzpL20e7LRRPtSSJpkxzCin4772/LX4tY38QdWsFi2iNvBsqW/bYBmesZBClLCU5TjWRmVY8EXviuKKWfdX44rkFOnrXxZyriNMkj1JMpKSYJavfbDy5655diVaKZrE622VRdM/tqaYyzSCLk1hGOomUip9TYf4cAnDPWtbdWry7F8wbNj+/WjitFbhP3fNQSjQWTEaRjhLC4iiLV7/vfMnul+zedXY/u3vcibyA48v9Omy6QnJ5lVpPXNsICaeigmXd7WXjNQTsP61Ywz+qd7rl73grjyj5HQAA&quot;"/>
    <we:property name="initialStateBookmark" value="&quot;H4sIAAAAAAAAA+1ZbU8bORD+K9VKJ+6ktFp73/kGAb5QWgRV70OFKq89TlztrldeLyWH+O833g1HE2iT0BDCCSlS4rHXM88zM/bM5toTqqkLNvnASvB2vRNmOBPavCHewKt62f7Hj8cne2fHXz/snRyiWNdW6arxdq89y8wI7GfVtKxwO6Dwy8XAY0VxykZuJFnRwMCrwTS6YoX6B/rFOGVNCzcDD67qQhvmtjy3zILb9hKX4xh1k3cBamTcqks4B257KU+TPE9lFEc5yTMaCD929jb9gs6yB5e4rTv1Q11ZpipU42QgokQSiDMpZBJTQQihTi5VYadL8snhVW0QHWKe1I6VPXHJKg7C6yAYaHqLr7290cjAiNnp8HBmcqiLtnxAfq5bw+EMZDdVWWUnqENVl1BZbSZfBbPMu0G6To1GMmdnu4mjtprS47vhWH8fGkA+hRNcoKRR1aiY0n/HxKceDWfGIdH5N+TQIcYHtBFg9icd6ANlbtmngznbtwEwIkSRz1MCYRbHaSAIZaGgItwKRwooWSU6UGQeVT/3//HhY7D27gtoFAMRSeKTPE9iSMIwerz7ToA1rYF1mH3UFmhDUWL0vfnzj7+8DTvnSZH01IskzEgYpBHz/YjJPKSUbEXmrO0IHGzUbAN1AZVqxo7pB02fWbGK+UMUjbRRHKNsHsGKmapKZxrMm3ZwK3tOBjdyZBZYAwzHzNglU5PMp+ZaCb+5uC11cO7bD8XM1OW9OWtVicmPckpIFoSRzyAmuUxjYBIWZv8a4/AXrq6NFi23jwvH7boCcmZWibVNXwNPEHtL+bUPQRllfhTRPI4TyZNQhDL1NxmCqx2FC33dFIqDmfG0VwI2S+7HCLDzcA8hkrrXpaC5Qzv76/NtM4QBcWR02T02bddcyN/HMPB6K3zn1L/H4GKmc14llP2PnrJmRjXzo2OFB+tuMPDeg7RL89gPOoN+RuCZGo27Dd8r26NHaKxou6dwkVUl7FCfhm8Jfeunn3x/t/vsuODso8TB6a7S+8RBJQ6mzSN0QbKknmRWz8ArtVi0y84+2O8A1Z1l23ZfdJY2T3ZbiDiVnCSShjKmkAJ+b/1t8XsZ+5OoWypYWKP4j6GyZo+tcMbyEII0TEnup5LwTIo4YVviuELzvmp89dwcHb3rojgWQUyTPEh9wjn1w2Txm41nd92LK9FKVs9XZ5ssiu65PZWUpxlkURLxQCaBENFLKsxfQgBuWcu6WYs394J5xebndwunpQL3uXseSon0WciDQAYJCaMgixa/73zN7tfs3nR2v7h73LK8gMOr7TpsukLy4SpVt7apGYdTVsFD3e1VjRoc9l9WrO4f1b6LRTIUMrDk+qlt/wK/Ud6JDB4AAA==&quot;"/>
    <we:property name="isFiltersActionButtonVisible" value="true"/>
    <we:property name="isVisualContainerHeaderHidden" value="false"/>
    <we:property name="reportEmbeddedTime" value="&quot;2024-11-25T02:14:36.163Z&quot;"/>
    <we:property name="creatorTenantId" value="&quot;acd7f785-484e-4d63-a1f6-bc6d53e1fd47&quot;"/>
    <we:property name="creatorUserId" value="&quot;1003200098230F14&quot;"/>
    <we:property name="creatorSessionId" value="&quot;56a1a6f1-7d92-4b1b-8f49-9160a52998d0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2008</Words>
  <Application>Microsoft Office PowerPoint</Application>
  <PresentationFormat>Panorámica</PresentationFormat>
  <Paragraphs>264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Solution for Dashboard: Inventory, Demand, and Replenishment Summary</vt:lpstr>
      <vt:lpstr>Tables</vt:lpstr>
      <vt:lpstr>Presentación de PowerPoint</vt:lpstr>
      <vt:lpstr>ETL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Dashboard </vt:lpstr>
      <vt:lpstr>Presentación de PowerPoint</vt:lpstr>
      <vt:lpstr>Presentación de PowerPoint</vt:lpstr>
      <vt:lpstr>Risk areas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BECERRA JUAREZ, EDUARDO ALONSO</dc:creator>
  <cp:lastModifiedBy>BECERRA JUAREZ, EDUARDO ALONSO</cp:lastModifiedBy>
  <cp:revision>3</cp:revision>
  <dcterms:created xsi:type="dcterms:W3CDTF">2024-11-24T00:40:38Z</dcterms:created>
  <dcterms:modified xsi:type="dcterms:W3CDTF">2024-11-25T02:30:34Z</dcterms:modified>
</cp:coreProperties>
</file>