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350" r:id="rId5"/>
    <p:sldId id="347" r:id="rId6"/>
    <p:sldId id="337" r:id="rId7"/>
    <p:sldId id="339" r:id="rId8"/>
    <p:sldId id="344" r:id="rId9"/>
    <p:sldId id="352" r:id="rId10"/>
    <p:sldId id="371" r:id="rId11"/>
    <p:sldId id="381" r:id="rId12"/>
    <p:sldId id="382" r:id="rId13"/>
    <p:sldId id="383" r:id="rId14"/>
    <p:sldId id="384" r:id="rId15"/>
    <p:sldId id="385" r:id="rId16"/>
    <p:sldId id="270" r:id="rId17"/>
    <p:sldId id="386" r:id="rId18"/>
    <p:sldId id="387" r:id="rId19"/>
    <p:sldId id="388" r:id="rId20"/>
    <p:sldId id="389" r:id="rId21"/>
    <p:sldId id="345" r:id="rId22"/>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EF7821"/>
    <a:srgbClr val="B14EC4"/>
    <a:srgbClr val="C2D501"/>
    <a:srgbClr val="DB0532"/>
    <a:srgbClr val="FF595A"/>
    <a:srgbClr val="D39F17"/>
    <a:srgbClr val="58C0E9"/>
    <a:srgbClr val="DC003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7651" autoAdjust="0"/>
  </p:normalViewPr>
  <p:slideViewPr>
    <p:cSldViewPr>
      <p:cViewPr>
        <p:scale>
          <a:sx n="50" d="100"/>
          <a:sy n="50" d="100"/>
        </p:scale>
        <p:origin x="2280" y="3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26-01-2024</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ws.amazon.com/what-is-cloud-comput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3</a:t>
            </a:fld>
            <a:endParaRPr lang="es-CL"/>
          </a:p>
        </p:txBody>
      </p:sp>
    </p:spTree>
    <p:extLst>
      <p:ext uri="{BB962C8B-B14F-4D97-AF65-F5344CB8AC3E}">
        <p14:creationId xmlns:p14="http://schemas.microsoft.com/office/powerpoint/2010/main" val="601200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DynamoDB</a:t>
            </a:r>
            <a:r>
              <a:rPr lang="es-E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es un servicio de base de datos NoSQL rápido y flexible para todas las aplicaciones que requieren una latencia uniforme de milisegundos de un solo dígito a cualquier escala. </a:t>
            </a:r>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administra toda la infraestructura subyacente de datos para este servicio y almacena los datos de manera redundante en varias instalaciones dentro de una región nativa de EE. UU., como parte de la arquitectura tolerante a errores. Con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DynamoDB</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puede crear tablas y elementos. Puede agregar elementos a una tabla. El sistema particiona sus datos automáticamente y cuenta con el almacenamiento de tablas necesario para cumplir con los requisitos de carga de trabajo. No existe ningún límite práctico respecto de la cantidad de elementos que se pueden almacenar en una tabla. Por ejemplo, algunos clientes tienen tablas de producción con miles de millones de elementos. </a:t>
            </a: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Uno de los beneficios de las bases de datos NoSQL es que los elementos de la misma tabla pueden tener atributos diferentes. Esto le da flexibilidad para agregar atributos a medida que la aplicación evoluciona. Puede almacenar elementos con formatos más nuevos junto a otros con formatos más antiguos en la misma tabla, sin tener que realizar migraciones de esquema.</a:t>
            </a: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medida que su aplicación se vuelve más popular y los usuarios continúan interactuando con ella, el almacenamiento puede crecer según las necesidades de la aplicación. Todos los datos de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DynamoDB</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se almacenan en unidades de estado sólido (SSD), y su lenguaje de consulta simple permite un rendimiento de las consultas uniforme y de baja latencia. Además de escalar el almacenamiento,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DynamoDB</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le permite aprovisionar el volumen del rendimiento de lectura o escritura que necesita para su tabla. A medida que aumenta la cantidad de usuarios de la aplicación, las tablas de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DynamoDB</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se pueden escalar para admitir el incremento de las solicitudes de lectura y escritura mediante el aprovisionamiento manual. De forma alternativa, puede habilitar el escalado automático para que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DynamoDB</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monitoree la carga de la tabla e incremente o disminuya el rendimiento aprovisionado de manera automática.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Algunas otras características clave incluyen las tablas globales que le permiten generar réplicas de manera automática en las regiones de AWS que elija, el cifrado en reposo y la visibilidad del tiempo de vida (TTL) de los elementos. </a:t>
            </a:r>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16</a:t>
            </a:fld>
            <a:endParaRPr lang="es-CL"/>
          </a:p>
        </p:txBody>
      </p:sp>
    </p:spTree>
    <p:extLst>
      <p:ext uri="{BB962C8B-B14F-4D97-AF65-F5344CB8AC3E}">
        <p14:creationId xmlns:p14="http://schemas.microsoft.com/office/powerpoint/2010/main" val="317541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La </a:t>
            </a:r>
            <a:r>
              <a:rPr lang="es-ES" sz="12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informática en la nube</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es la entrega bajo demanda de potencia de cómputo, bases de datos, almacenamiento, aplicaciones y otros recursos de TI a través de Internet con un sistema de precios de pago por uso. Estos recursos se ejecutan en equipos de servidores ubicados en grandes centros de datos en diferentes partes del mundo. Cuando se utiliza un proveedor de servicios en la nube como AWS, </a:t>
            </a:r>
            <a:r>
              <a:rPr lang="es-ES" sz="1200" u="none"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ese proveedor de servicios es el propietario de los equipos que se utilizan. Estos recursos se pueden utilizar juntos como piezas fundamentales para crear soluciones que ayuden a alcanzar los objetivos empresariales y a cumplir </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los requisitos tecnológicos.</a:t>
            </a: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Para obtener más información acerca de la informática en la nube y cómo funciona, consulte </a:t>
            </a:r>
            <a:r>
              <a:rPr lang="es-ES" sz="1200" dirty="0">
                <a:latin typeface="Amazon Ember" panose="020B0603020204020204" pitchFamily="34" charset="0"/>
                <a:ea typeface="Amazon Ember" panose="020B0603020204020204" pitchFamily="34" charset="0"/>
                <a:cs typeface="Amazon Ember" panose="020B0603020204020204" pitchFamily="34" charset="0"/>
                <a:hlinkClick r:id="rId3"/>
              </a:rPr>
              <a:t>esta página web de AWS</a:t>
            </a:r>
            <a:r>
              <a:rPr lang="es-E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6</a:t>
            </a:fld>
            <a:endParaRPr lang="es-CL"/>
          </a:p>
        </p:txBody>
      </p:sp>
    </p:spTree>
    <p:extLst>
      <p:ext uri="{BB962C8B-B14F-4D97-AF65-F5344CB8AC3E}">
        <p14:creationId xmlns:p14="http://schemas.microsoft.com/office/powerpoint/2010/main" val="1245934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La infraestructura de la nube de AWS se basa en regiones. </a:t>
            </a:r>
            <a:r>
              <a:rPr lang="es-ES" sz="1200" dirty="0">
                <a:latin typeface="Amazon Ember" panose="020B0603020204020204" pitchFamily="34" charset="0"/>
                <a:ea typeface="Amazon Ember" panose="020B0603020204020204" pitchFamily="34" charset="0"/>
                <a:cs typeface="Amazon Ember" panose="020B0603020204020204" pitchFamily="34" charset="0"/>
              </a:rPr>
              <a:t>AWS cuenta con 22 regiones en todo el mundo. Una </a:t>
            </a:r>
            <a:r>
              <a:rPr lang="es-ES" sz="12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región de AWS </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 una ubicación geográfica física con una o varias </a:t>
            </a:r>
            <a:r>
              <a:rPr lang="es-ES" sz="12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zonas de disponibilidad</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Las zonas de disponibilidad, a su vez, constan de uno o varios </a:t>
            </a:r>
            <a:r>
              <a:rPr lang="es-ES" sz="12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centros de datos</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t>
            </a: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Para lograr la tolerancia a errores y estabilidad, las regiones están aisladas unas de otras. Los recursos en una región no se replican automáticamente en otras regiones. Cuando almacena datos en una región específica, no se replica fuera de esa región.</a:t>
            </a:r>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Si las necesidades del negocio así lo requieren, es su responsabilidad replicar los datos en las regiones.</a:t>
            </a:r>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es-ES" sz="1100" dirty="0">
                <a:latin typeface="Amazon Ember" panose="020B0603020204020204" pitchFamily="34" charset="0"/>
                <a:ea typeface="Amazon Ember" panose="020B0603020204020204" pitchFamily="34" charset="0"/>
                <a:cs typeface="Amazon Ember" panose="020B0603020204020204" pitchFamily="34" charset="0"/>
              </a:rPr>
              <a:t>Las regiones de AWS que se presentaron antes del 20 de marzo de 2019 están </a:t>
            </a:r>
            <a:r>
              <a:rPr lang="es-ES" sz="1100" i="1" dirty="0">
                <a:latin typeface="Amazon Ember" panose="020B0603020204020204" pitchFamily="34" charset="0"/>
                <a:ea typeface="Amazon Ember" panose="020B0603020204020204" pitchFamily="34" charset="0"/>
                <a:cs typeface="Amazon Ember" panose="020B0603020204020204" pitchFamily="34" charset="0"/>
              </a:rPr>
              <a:t>habilitadas</a:t>
            </a:r>
            <a:r>
              <a:rPr lang="es-ES" sz="1100" dirty="0">
                <a:latin typeface="Amazon Ember" panose="020B0603020204020204" pitchFamily="34" charset="0"/>
                <a:ea typeface="Amazon Ember" panose="020B0603020204020204" pitchFamily="34" charset="0"/>
                <a:cs typeface="Amazon Ember" panose="020B0603020204020204" pitchFamily="34" charset="0"/>
              </a:rPr>
              <a:t> de forma predeterminada. Las regiones que se presentaron después del 20 de marzo de 2019, como Asia Pacífico (Hong Kong) y Medio Oriente (Baréin), están </a:t>
            </a:r>
            <a:r>
              <a:rPr lang="es-ES" sz="1100" i="1" dirty="0">
                <a:latin typeface="Amazon Ember" panose="020B0603020204020204" pitchFamily="34" charset="0"/>
                <a:ea typeface="Amazon Ember" panose="020B0603020204020204" pitchFamily="34" charset="0"/>
                <a:cs typeface="Amazon Ember" panose="020B0603020204020204" pitchFamily="34" charset="0"/>
              </a:rPr>
              <a:t>deshabilitadas</a:t>
            </a:r>
            <a:r>
              <a:rPr lang="es-ES" sz="1100" dirty="0">
                <a:latin typeface="Amazon Ember" panose="020B0603020204020204" pitchFamily="34" charset="0"/>
                <a:ea typeface="Amazon Ember" panose="020B0603020204020204" pitchFamily="34" charset="0"/>
                <a:cs typeface="Amazon Ember" panose="020B0603020204020204" pitchFamily="34" charset="0"/>
              </a:rPr>
              <a:t> de forma predeterminada. Debe habilitar estas regiones para poder usarlas. Puede utilizar la consola de administración de AWS para habilitar o deshabilitar una región.</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es-ES" sz="11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Algunas </a:t>
            </a:r>
            <a:r>
              <a:rPr lang="es-ES" sz="1100" dirty="0">
                <a:latin typeface="Amazon Ember" panose="020B0603020204020204" pitchFamily="34" charset="0"/>
                <a:ea typeface="Amazon Ember" panose="020B0603020204020204" pitchFamily="34" charset="0"/>
                <a:cs typeface="Amazon Ember" panose="020B0603020204020204" pitchFamily="34" charset="0"/>
              </a:rPr>
              <a:t>regiones tienen acceso restringido. </a:t>
            </a:r>
            <a:r>
              <a:rPr lang="es-ES" sz="11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Una cuenta de Amazon AWS (</a:t>
            </a:r>
            <a:r>
              <a:rPr lang="es-ES" sz="1100" b="1"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China</a:t>
            </a:r>
            <a:r>
              <a:rPr lang="es-ES" sz="11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solo proporciona acceso a las regiones de Pekín y Ningxia. Para obtener más información acerca de AWS en China, consulte: https://www.amazonaws.cn/en/about-aws/china/. </a:t>
            </a:r>
            <a:r>
              <a:rPr lang="es-E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La región aislada </a:t>
            </a:r>
            <a:r>
              <a:rPr lang="es-ES"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AWS </a:t>
            </a:r>
            <a:r>
              <a:rPr lang="es-ES" sz="1100" b="1"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GovCloud</a:t>
            </a:r>
            <a:r>
              <a:rPr lang="es-ES"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(EE. UU.) </a:t>
            </a:r>
            <a:r>
              <a:rPr lang="es-E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está diseñada para permitir a los organismos gubernamentales y a los clientes de EE. UU. transferir a la nube cargas de trabajo confidenciales y cumplir con sus requisitos normativos y de conformidad específicos.</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7</a:t>
            </a:fld>
            <a:endParaRPr lang="es-CL"/>
          </a:p>
        </p:txBody>
      </p:sp>
    </p:spTree>
    <p:extLst>
      <p:ext uri="{BB962C8B-B14F-4D97-AF65-F5344CB8AC3E}">
        <p14:creationId xmlns:p14="http://schemas.microsoft.com/office/powerpoint/2010/main" val="27083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Le damos la bienvenida a una introducción a los servicios de bases de datos fundamentales que se encuentran disponibles en Amazon Web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Services</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(AWS). Este módulo comienza con Amazon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Relational</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Database</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Service</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(Amazon RDS).</a:t>
            </a: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Esta sección comienza con la revisión de las diferencias entre un servicio administrado y uno no administrado en relación con Amazon RDS.</a:t>
            </a:r>
          </a:p>
          <a:p>
            <a:pPr rtl="0"/>
            <a:endPar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Las soluciones de AWS suelen corresponder a una de dos categorías: administradas o no administradas.</a:t>
            </a: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En general, los servicios no administrados se aprovisionan en partes discretas, según lo que especifica el usuario. Debe administrar el modo en que el servicio responde a los cambios en la carga, los errores y las situaciones por los que los recursos dejan de estar disponibles. Supongamos que lanza un servidor web en una instancia de Amazon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Elastic</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Compute Cloud (Amazon EC2). Dado que Amazon EC2 es una solución no administrada, dicho servidor web no escalará para tolerar el aumento de la carga de tráfico ni sustituirá las instancias en mal estado por otras en buen estado, a menos que especifique que debe utilizar una solución de escalado, como AWS Auto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Scaling</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El beneficio de usar un servicio no administrado es que se tiene un control más estricto sobre el modo en que la solución gestiona los cambios en la carga, los errores y las situaciones por los que los recursos dejan de estar disponibles.</a:t>
            </a: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Los servicios administrados requieren configuración por parte del usuario. Por ejemplo, el usuario crea un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bucket</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de Amazon Simple Storage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Service</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(Amazon S3) y, a continuación, establece los permisos para él. Sin embargo, los servicios administrados suelen requerir menos configuración. Supongamos que tiene un sitio web estático que aloja en una solución de almacenamiento basada en la nube, como Amazon S3. El sitio web estático no tiene un servidor web. Sin embargo, como Amazon S3 es una solución administrada, este servicio se encargará de gestionar automática e internamente ciertas características, como el escalado, la tolerancia a errores y la disponibilidad. </a:t>
            </a: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Ahora, consideraremos los desafíos de ejecutar una base de datos relacional independiente y no administrada. Luego, aprenderá cómo Amazon RDS aborda estos desafíos.</a:t>
            </a:r>
          </a:p>
          <a:p>
            <a:pPr rtl="0"/>
            <a:endPar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8</a:t>
            </a:fld>
            <a:endParaRPr lang="es-CL"/>
          </a:p>
        </p:txBody>
      </p:sp>
    </p:spTree>
    <p:extLst>
      <p:ext uri="{BB962C8B-B14F-4D97-AF65-F5344CB8AC3E}">
        <p14:creationId xmlns:p14="http://schemas.microsoft.com/office/powerpoint/2010/main" val="315251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RDS es un servicio administrado que configura y opera una base de datos relacional en la nube. </a:t>
            </a: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Para enfrentar los desafíos de ejecutar una base de datos relacional independiente y no administrada, AWS proporciona un servicio que configura, opera y escala la base de datos relacional sin necesidad de administrarla constantemente. Amazon RDS proporciona capacidad rentable y de tamaño modificable, a la vez que automatiza las tareas administrativas que consumen mucho tiempo. </a:t>
            </a: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RDS le permite centrarse en sus aplicaciones para poder proporcionarles el rendimiento, la alta disponibilidad, la seguridad y la compatibilidad que necesitan. Con este servicio, puede enfocarse principalmente en los datos y en optimizar su aplicación. </a:t>
            </a:r>
          </a:p>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9</a:t>
            </a:fld>
            <a:endParaRPr lang="es-CL"/>
          </a:p>
        </p:txBody>
      </p:sp>
    </p:spTree>
    <p:extLst>
      <p:ext uri="{BB962C8B-B14F-4D97-AF65-F5344CB8AC3E}">
        <p14:creationId xmlns:p14="http://schemas.microsoft.com/office/powerpoint/2010/main" val="311968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El bloque de creación básico de Amazon RDS es la instancia de base de datos. Una </a:t>
            </a:r>
            <a:r>
              <a:rPr lang="es-ES" sz="1200" b="1"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instancia de base de datos </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 un entorno de base de datos aislado que puede contener varias bases de datos creadas por el usuario. Se puede acceder a él utilizando las mismas herramientas y aplicaciones que utiliza con una instancia de base de datos independiente. Los recursos que se encuentran en una instancia de base de datos se definen en función de la clase de instancia de base de datos, y el tipo de almacenamiento se determina por el tipo de disco. </a:t>
            </a: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Las instancias y el almacenamiento de base de datos difieren en cuanto a las características de rendimiento y al precio, lo que le permite adaptar el costo y el rendimiento a las necesidades de su base de datos. Cuando elige crear una instancia de base de datos, primero tiene que especificar qué motor de base de datos ejecutar. Actualmente, Amazon RDS admite seis bases de datos: MySQL, Amazon Aurora, Microsoft SQL Server, PostgreSQL,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MariaDB</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y Oracle. </a:t>
            </a: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10</a:t>
            </a:fld>
            <a:endParaRPr lang="es-CL"/>
          </a:p>
        </p:txBody>
      </p:sp>
    </p:spTree>
    <p:extLst>
      <p:ext uri="{BB962C8B-B14F-4D97-AF65-F5344CB8AC3E}">
        <p14:creationId xmlns:p14="http://schemas.microsoft.com/office/powerpoint/2010/main" val="328277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RDS también admite la creación de réplicas de lectura para MySQL, </a:t>
            </a:r>
            <a:r>
              <a:rPr lang="es-ES" sz="120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MariaDB</a:t>
            </a:r>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PostgreSQL y Amazon Aurora. Las actualizaciones que se realizan a la instancia de base de datos de origen se copian de manera asíncrona en la instancia de réplica de lectura. Puede reducir la carga sobre la instancia de base de datos de origen por medio del direccionamiento de las consultas de lectura desde sus aplicaciones a la réplica de lectura. Si se utilizan réplicas de lectura, también puede realizar un escalado horizontal más allá de los límites de capacidad de una única instancia de base de datos para cargas de trabajo de base de datos con operaciones intensivas de lectura. Las réplicas de lectura también pueden convertirse en la instancia de base de datos principal, pero, debido a la replicación asíncrona, esto debe hacerse de forma manual. </a:t>
            </a:r>
          </a:p>
          <a:p>
            <a:pPr rtl="0"/>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es-E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Las réplicas de lectura pueden crearse en una región diferente a la utilizada por la base de datos principal. Esta característica puede ayudar a cumplir los requisitos de recuperación de desastres o a disminuir la latencia al dirigir las lecturas a una réplica de lectura que esté más cerca del usuario. </a:t>
            </a:r>
          </a:p>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11</a:t>
            </a:fld>
            <a:endParaRPr lang="es-CL"/>
          </a:p>
        </p:txBody>
      </p:sp>
    </p:spTree>
    <p:extLst>
      <p:ext uri="{BB962C8B-B14F-4D97-AF65-F5344CB8AC3E}">
        <p14:creationId xmlns:p14="http://schemas.microsoft.com/office/powerpoint/2010/main" val="260399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dirty="0">
                <a:latin typeface="Amazon Ember" panose="020B0603020204020204" pitchFamily="34" charset="0"/>
                <a:ea typeface="Amazon Ember" panose="020B0603020204020204" pitchFamily="34" charset="0"/>
                <a:cs typeface="Amazon Ember" panose="020B0603020204020204" pitchFamily="34" charset="0"/>
              </a:rPr>
              <a:t>Utilice Amazon RDS cuando su aplicación necesite lo siguiente: </a:t>
            </a:r>
          </a:p>
          <a:p>
            <a:pPr marL="171450" lvl="0" indent="-171450" rtl="0">
              <a:buFont typeface="Arial" panose="020B0604020202020204" pitchFamily="34" charset="0"/>
              <a:buChar char="•"/>
            </a:pPr>
            <a:r>
              <a:rPr lang="es-ES" sz="1200" dirty="0">
                <a:latin typeface="Amazon Ember" panose="020B0603020204020204" pitchFamily="34" charset="0"/>
                <a:ea typeface="Amazon Ember" panose="020B0603020204020204" pitchFamily="34" charset="0"/>
                <a:cs typeface="Amazon Ember" panose="020B0603020204020204" pitchFamily="34" charset="0"/>
              </a:rPr>
              <a:t>Transacciones o consultas complejas</a:t>
            </a:r>
          </a:p>
          <a:p>
            <a:pPr marL="171450" lvl="0" indent="-171450" rtl="0">
              <a:buFont typeface="Arial" panose="020B0604020202020204" pitchFamily="34" charset="0"/>
              <a:buChar char="•"/>
            </a:pPr>
            <a:r>
              <a:rPr lang="es-ES" sz="1200" dirty="0">
                <a:latin typeface="Amazon Ember" panose="020B0603020204020204" pitchFamily="34" charset="0"/>
                <a:ea typeface="Amazon Ember" panose="020B0603020204020204" pitchFamily="34" charset="0"/>
                <a:cs typeface="Amazon Ember" panose="020B0603020204020204" pitchFamily="34" charset="0"/>
              </a:rPr>
              <a:t>Tasa de consulta o escritura media a alta: hasta 30 000 IOPS (15 000 lecturas + 15 000 escrituras)</a:t>
            </a:r>
          </a:p>
          <a:p>
            <a:pPr marL="171450" lvl="0" indent="-171450" rtl="0">
              <a:buFont typeface="Arial" panose="020B0604020202020204" pitchFamily="34" charset="0"/>
              <a:buChar char="•"/>
            </a:pPr>
            <a:r>
              <a:rPr lang="es-ES" sz="1200" dirty="0">
                <a:latin typeface="Amazon Ember" panose="020B0603020204020204" pitchFamily="34" charset="0"/>
                <a:ea typeface="Amazon Ember" panose="020B0603020204020204" pitchFamily="34" charset="0"/>
                <a:cs typeface="Amazon Ember" panose="020B0603020204020204" pitchFamily="34" charset="0"/>
              </a:rPr>
              <a:t>No más de una única partición o nodo de trabajo</a:t>
            </a:r>
          </a:p>
          <a:p>
            <a:pPr marL="171450" lvl="0" indent="-171450" rtl="0">
              <a:buFont typeface="Arial" panose="020B0604020202020204" pitchFamily="34" charset="0"/>
              <a:buChar char="•"/>
            </a:pPr>
            <a:r>
              <a:rPr lang="es-ES" sz="1200" dirty="0">
                <a:latin typeface="Amazon Ember" panose="020B0603020204020204" pitchFamily="34" charset="0"/>
                <a:ea typeface="Amazon Ember" panose="020B0603020204020204" pitchFamily="34" charset="0"/>
                <a:cs typeface="Amazon Ember" panose="020B0603020204020204" pitchFamily="34" charset="0"/>
              </a:rPr>
              <a:t>Alta durabilidad</a:t>
            </a:r>
          </a:p>
          <a:p>
            <a:pPr rtl="0"/>
            <a:r>
              <a:rPr lang="es-ES" sz="1200" dirty="0">
                <a:latin typeface="Amazon Ember" panose="020B0603020204020204" pitchFamily="34" charset="0"/>
                <a:ea typeface="Amazon Ember" panose="020B0603020204020204" pitchFamily="34" charset="0"/>
                <a:cs typeface="Amazon Ember" panose="020B0603020204020204" pitchFamily="34" charset="0"/>
              </a:rPr>
              <a:t> </a:t>
            </a:r>
          </a:p>
          <a:p>
            <a:pPr rtl="0"/>
            <a:r>
              <a:rPr lang="es-ES" sz="1200" dirty="0">
                <a:latin typeface="Amazon Ember" panose="020B0603020204020204" pitchFamily="34" charset="0"/>
                <a:ea typeface="Amazon Ember" panose="020B0603020204020204" pitchFamily="34" charset="0"/>
                <a:cs typeface="Amazon Ember" panose="020B0603020204020204" pitchFamily="34" charset="0"/>
              </a:rPr>
              <a:t>No utilice Amazon RDS cuando su aplicación necesite lo siguiente:</a:t>
            </a:r>
          </a:p>
          <a:p>
            <a:pPr marL="171450" lvl="0" indent="-171450" rtl="0">
              <a:buFont typeface="Arial" panose="020B0604020202020204" pitchFamily="34" charset="0"/>
              <a:buChar char="•"/>
            </a:pPr>
            <a:r>
              <a:rPr lang="es-ES" sz="1200" dirty="0">
                <a:latin typeface="Amazon Ember" panose="020B0603020204020204" pitchFamily="34" charset="0"/>
                <a:ea typeface="Amazon Ember" panose="020B0603020204020204" pitchFamily="34" charset="0"/>
                <a:cs typeface="Amazon Ember" panose="020B0603020204020204" pitchFamily="34" charset="0"/>
              </a:rPr>
              <a:t>Tasas de lectura o escritura muy grandes (por ejemplo, 150 000 escrituras por segundo)</a:t>
            </a:r>
          </a:p>
          <a:p>
            <a:pPr marL="171450" lvl="0" indent="-171450" rtl="0">
              <a:buFont typeface="Arial" panose="020B0604020202020204" pitchFamily="34" charset="0"/>
              <a:buChar char="•"/>
            </a:pPr>
            <a:r>
              <a:rPr lang="es-ES" sz="1200" dirty="0">
                <a:latin typeface="Amazon Ember" panose="020B0603020204020204" pitchFamily="34" charset="0"/>
                <a:ea typeface="Amazon Ember" panose="020B0603020204020204" pitchFamily="34" charset="0"/>
                <a:cs typeface="Amazon Ember" panose="020B0603020204020204" pitchFamily="34" charset="0"/>
              </a:rPr>
              <a:t>Fragmentación causada por el gran tamaño de los datos o las altas demandas de rendimiento </a:t>
            </a:r>
          </a:p>
          <a:p>
            <a:pPr marL="171450" lvl="0" indent="-171450" rtl="0">
              <a:buFont typeface="Arial" panose="020B0604020202020204" pitchFamily="34" charset="0"/>
              <a:buChar char="•"/>
            </a:pPr>
            <a:r>
              <a:rPr lang="es-ES" sz="1200" dirty="0">
                <a:latin typeface="Amazon Ember" panose="020B0603020204020204" pitchFamily="34" charset="0"/>
                <a:ea typeface="Amazon Ember" panose="020B0603020204020204" pitchFamily="34" charset="0"/>
                <a:cs typeface="Amazon Ember" panose="020B0603020204020204" pitchFamily="34" charset="0"/>
              </a:rPr>
              <a:t>Solicitudes y consultas GET o PUT simples que una base de datos NoSQL pueda manejar</a:t>
            </a:r>
          </a:p>
          <a:p>
            <a:pPr marL="171450" lvl="0" indent="-171450" rtl="0">
              <a:buFont typeface="Arial" panose="020B0604020202020204" pitchFamily="34" charset="0"/>
              <a:buChar char="•"/>
            </a:pPr>
            <a:r>
              <a:rPr lang="es-ES" sz="1200" dirty="0">
                <a:latin typeface="Amazon Ember" panose="020B0603020204020204" pitchFamily="34" charset="0"/>
                <a:ea typeface="Amazon Ember" panose="020B0603020204020204" pitchFamily="34" charset="0"/>
                <a:cs typeface="Amazon Ember" panose="020B0603020204020204" pitchFamily="34" charset="0"/>
              </a:rPr>
              <a:t>O personalización del sistema de administración de bases de datos relacionales (RDBMS)</a:t>
            </a:r>
          </a:p>
          <a:p>
            <a:pPr rtl="0"/>
            <a:r>
              <a:rPr lang="es-ES" sz="1200" dirty="0">
                <a:latin typeface="Amazon Ember" panose="020B0603020204020204" pitchFamily="34" charset="0"/>
                <a:ea typeface="Amazon Ember" panose="020B0603020204020204" pitchFamily="34" charset="0"/>
                <a:cs typeface="Amazon Ember" panose="020B0603020204020204" pitchFamily="34" charset="0"/>
              </a:rPr>
              <a:t> </a:t>
            </a:r>
          </a:p>
          <a:p>
            <a:pPr rtl="0"/>
            <a:r>
              <a:rPr lang="es-ES" sz="1200" dirty="0">
                <a:latin typeface="Amazon Ember" panose="020B0603020204020204" pitchFamily="34" charset="0"/>
                <a:ea typeface="Amazon Ember" panose="020B0603020204020204" pitchFamily="34" charset="0"/>
                <a:cs typeface="Amazon Ember" panose="020B0603020204020204" pitchFamily="34" charset="0"/>
              </a:rPr>
              <a:t>En los casos en que no deba utilizar Amazon RDS, considere la posibilidad de utilizar una solución de base de datos NoSQL, como </a:t>
            </a:r>
            <a:r>
              <a:rPr lang="es-ES" sz="1200" dirty="0" err="1">
                <a:latin typeface="Amazon Ember" panose="020B0603020204020204" pitchFamily="34" charset="0"/>
                <a:ea typeface="Amazon Ember" panose="020B0603020204020204" pitchFamily="34" charset="0"/>
                <a:cs typeface="Amazon Ember" panose="020B0603020204020204" pitchFamily="34" charset="0"/>
              </a:rPr>
              <a:t>DynamoDB</a:t>
            </a:r>
            <a:r>
              <a:rPr lang="es-ES" sz="1200" dirty="0">
                <a:latin typeface="Amazon Ember" panose="020B0603020204020204" pitchFamily="34" charset="0"/>
                <a:ea typeface="Amazon Ember" panose="020B0603020204020204" pitchFamily="34" charset="0"/>
                <a:cs typeface="Amazon Ember" panose="020B0603020204020204" pitchFamily="34" charset="0"/>
              </a:rPr>
              <a:t>, o ejecutar su motor de base de datos relacional en instancias de Amazon EC2 en lugar de Amazon RDS, lo cual le proporcionará más opciones para personalizar la base de datos.</a:t>
            </a:r>
          </a:p>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12</a:t>
            </a:fld>
            <a:endParaRPr lang="es-CL"/>
          </a:p>
        </p:txBody>
      </p:sp>
    </p:spTree>
    <p:extLst>
      <p:ext uri="{BB962C8B-B14F-4D97-AF65-F5344CB8AC3E}">
        <p14:creationId xmlns:p14="http://schemas.microsoft.com/office/powerpoint/2010/main" val="3236707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 </a:t>
            </a:r>
            <a:r>
              <a:rPr lang="es-ES" sz="1200" b="0" i="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DynamoDB</a:t>
            </a:r>
            <a:r>
              <a:rPr lang="es-E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en este módulo realizamos la transición de las bases de datos relacionales a las no relacionales. A continuación, se muestra una revisión de las diferencias entre estos dos tipos de bases de datos:</a:t>
            </a:r>
          </a:p>
          <a:p>
            <a:pPr marL="171450" indent="-171450" algn="l" rtl="0">
              <a:buFont typeface="Arial" panose="020B0604020202020204" pitchFamily="34" charset="0"/>
              <a:buChar char="•"/>
            </a:pPr>
            <a:endParaRPr lang="en-U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171450" indent="-171450" algn="l" rtl="0">
              <a:buFont typeface="Arial" panose="020B0604020202020204" pitchFamily="34" charset="0"/>
              <a:buChar char="•"/>
            </a:pPr>
            <a:r>
              <a:rPr lang="es-E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Las </a:t>
            </a:r>
            <a:r>
              <a:rPr lang="es-ES" sz="1200" b="1"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bases de datos relacionales</a:t>
            </a:r>
            <a:r>
              <a:rPr lang="es-E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(RDB) funcionan con datos estructurados que se organizan en tablas, registros y columnas. En las RDB, se establece una relación bien definida entre las tablas de la base de datos. Las RDB utilizan el lenguaje de consulta estructurado (SQL), la cual es una aplicación de usuario estándar que proporciona una interfaz de programación para la interacción con la base de datos. Las bases de datos relacionales pueden enfrentar dificultades para escalar horizontalmente o para trabajar con datos semiestructurados, y también pueden requerir muchas combinaciones para los datos normalizados.</a:t>
            </a:r>
          </a:p>
          <a:p>
            <a:pPr marL="171450" indent="-171450" algn="l" rtl="0">
              <a:buFont typeface="Arial" panose="020B0604020202020204" pitchFamily="34" charset="0"/>
              <a:buChar char="•"/>
            </a:pPr>
            <a:endParaRPr lang="en-U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171450" indent="-171450" algn="l" rtl="0">
              <a:buFont typeface="Arial" panose="020B0604020202020204" pitchFamily="34" charset="0"/>
              <a:buChar char="•"/>
            </a:pPr>
            <a:r>
              <a:rPr lang="es-E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Las </a:t>
            </a:r>
            <a:r>
              <a:rPr lang="es-ES" sz="1200" b="1"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bases de datos no relacionales</a:t>
            </a:r>
            <a:r>
              <a:rPr lang="es-E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son aquellas que no siguen el modelo relacional proporcionado por los sistemas de administración de bases de datos relacionales (RDBMS) tradicionales. Las bases de datos no relacionales han ganado popularidad porque se diseñaron para superar las limitaciones de las bases de datos relacionales en la gestión de las demandas de datos estructurados variables. Las bases de datos no relacionales pueden escalar de forma horizontal y funcionar con datos no estructurados y semiestructurados.</a:t>
            </a:r>
          </a:p>
          <a:p>
            <a:pPr rtl="0"/>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continuación, se muestra un resumen de lo que ofrece </a:t>
            </a:r>
            <a:r>
              <a:rPr lang="es-ES" sz="1200" b="0" i="0" kern="1200" dirty="0" err="1">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DynamoDB</a:t>
            </a:r>
            <a:r>
              <a:rPr lang="es-ES" sz="12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t>
            </a:r>
          </a:p>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15</a:t>
            </a:fld>
            <a:endParaRPr lang="es-CL"/>
          </a:p>
        </p:txBody>
      </p:sp>
    </p:spTree>
    <p:extLst>
      <p:ext uri="{BB962C8B-B14F-4D97-AF65-F5344CB8AC3E}">
        <p14:creationId xmlns:p14="http://schemas.microsoft.com/office/powerpoint/2010/main" val="2309945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169275"/>
            <a:ext cx="8749511" cy="1169551"/>
          </a:xfrm>
        </p:spPr>
        <p:txBody>
          <a:bodyPr/>
          <a:lstStyle/>
          <a:p>
            <a:r>
              <a:rPr lang="es-CL" sz="3800" spc="-10" dirty="0"/>
              <a:t>Introducción a Cloud Computing:</a:t>
            </a:r>
            <a:br>
              <a:rPr lang="es-CL" sz="3800" dirty="0"/>
            </a:br>
            <a:r>
              <a:rPr lang="es-CL" sz="3800" dirty="0"/>
              <a:t>DSY1101</a:t>
            </a:r>
          </a:p>
        </p:txBody>
      </p:sp>
      <p:sp>
        <p:nvSpPr>
          <p:cNvPr id="3" name="Título 1">
            <a:extLst>
              <a:ext uri="{FF2B5EF4-FFF2-40B4-BE49-F238E27FC236}">
                <a16:creationId xmlns:a16="http://schemas.microsoft.com/office/drawing/2014/main" id="{3A853093-4B3E-91A0-FAB6-D1356F2B9188}"/>
              </a:ext>
            </a:extLst>
          </p:cNvPr>
          <p:cNvSpPr txBox="1">
            <a:spLocks/>
          </p:cNvSpPr>
          <p:nvPr/>
        </p:nvSpPr>
        <p:spPr>
          <a:xfrm>
            <a:off x="2889250" y="9514324"/>
            <a:ext cx="8749511" cy="584775"/>
          </a:xfrm>
          <a:prstGeom prst="rect">
            <a:avLst/>
          </a:prstGeom>
        </p:spPr>
        <p:txBody>
          <a:bodyPr wrap="square" lIns="0" tIns="0" rIns="0" bIns="0">
            <a:spAutoFit/>
          </a:bodyPr>
          <a:lstStyle>
            <a:lvl1pPr>
              <a:defRPr sz="3800" b="1" i="0">
                <a:solidFill>
                  <a:schemeClr val="bg1"/>
                </a:solidFill>
                <a:latin typeface="Arial"/>
                <a:ea typeface="+mj-ea"/>
                <a:cs typeface="Arial"/>
              </a:defRPr>
            </a:lvl1pPr>
          </a:lstStyle>
          <a:p>
            <a:r>
              <a:rPr lang="es-CL" spc="-10" dirty="0"/>
              <a:t>Profesor:</a:t>
            </a:r>
            <a:endParaRPr lang="es-CL" dirty="0"/>
          </a:p>
        </p:txBody>
      </p:sp>
    </p:spTree>
    <p:extLst>
      <p:ext uri="{BB962C8B-B14F-4D97-AF65-F5344CB8AC3E}">
        <p14:creationId xmlns:p14="http://schemas.microsoft.com/office/powerpoint/2010/main" val="364778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A5C95-D637-1803-2310-FBE524A390FE}"/>
              </a:ext>
            </a:extLst>
          </p:cNvPr>
          <p:cNvSpPr>
            <a:spLocks noGrp="1"/>
          </p:cNvSpPr>
          <p:nvPr>
            <p:ph type="title"/>
          </p:nvPr>
        </p:nvSpPr>
        <p:spPr/>
        <p:txBody>
          <a:bodyPr/>
          <a:lstStyle/>
          <a:p>
            <a:r>
              <a:rPr lang="es-CL" dirty="0"/>
              <a:t>Motores de BD disponibles en RDS</a:t>
            </a:r>
          </a:p>
        </p:txBody>
      </p:sp>
      <p:sp>
        <p:nvSpPr>
          <p:cNvPr id="5" name="TextBox 16">
            <a:extLst>
              <a:ext uri="{FF2B5EF4-FFF2-40B4-BE49-F238E27FC236}">
                <a16:creationId xmlns:a16="http://schemas.microsoft.com/office/drawing/2014/main" id="{BAF0BAB3-E2C5-2173-F1A8-9AAA595B36E3}"/>
              </a:ext>
            </a:extLst>
          </p:cNvPr>
          <p:cNvSpPr txBox="1"/>
          <p:nvPr/>
        </p:nvSpPr>
        <p:spPr>
          <a:xfrm>
            <a:off x="18022372" y="1956537"/>
            <a:ext cx="2030225" cy="369332"/>
          </a:xfrm>
          <a:prstGeom prst="rect">
            <a:avLst/>
          </a:prstGeom>
          <a:noFill/>
        </p:spPr>
        <p:txBody>
          <a:bodyPr wrap="square" rtlCol="0">
            <a:spAutoFit/>
          </a:bodyPr>
          <a:lstStyle/>
          <a:p>
            <a:pPr algn="ctr" rtl="0"/>
            <a:r>
              <a:rPr lang="es-ES" dirty="0">
                <a:ea typeface="Amazon Ember" panose="02000000000000000000" pitchFamily="2" charset="0"/>
              </a:rPr>
              <a:t>Amazon RDS</a:t>
            </a:r>
          </a:p>
        </p:txBody>
      </p:sp>
      <p:pic>
        <p:nvPicPr>
          <p:cNvPr id="6" name="Graphic 23">
            <a:extLst>
              <a:ext uri="{FF2B5EF4-FFF2-40B4-BE49-F238E27FC236}">
                <a16:creationId xmlns:a16="http://schemas.microsoft.com/office/drawing/2014/main" id="{C79325E4-31E6-394A-721A-CF8265BC6FC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14537" y="460977"/>
            <a:ext cx="1245897" cy="1245897"/>
          </a:xfrm>
          <a:prstGeom prst="rect">
            <a:avLst/>
          </a:prstGeom>
        </p:spPr>
      </p:pic>
      <p:sp>
        <p:nvSpPr>
          <p:cNvPr id="7" name="TextBox 19">
            <a:extLst>
              <a:ext uri="{FF2B5EF4-FFF2-40B4-BE49-F238E27FC236}">
                <a16:creationId xmlns:a16="http://schemas.microsoft.com/office/drawing/2014/main" id="{CA735025-A332-655C-7299-61B677031EC0}"/>
              </a:ext>
            </a:extLst>
          </p:cNvPr>
          <p:cNvSpPr txBox="1"/>
          <p:nvPr/>
        </p:nvSpPr>
        <p:spPr>
          <a:xfrm>
            <a:off x="1196108" y="4629686"/>
            <a:ext cx="2436961" cy="830997"/>
          </a:xfrm>
          <a:prstGeom prst="rect">
            <a:avLst/>
          </a:prstGeom>
          <a:noFill/>
        </p:spPr>
        <p:txBody>
          <a:bodyPr wrap="square" rtlCol="0">
            <a:spAutoFit/>
          </a:bodyPr>
          <a:lstStyle/>
          <a:p>
            <a:pPr algn="ctr" rtl="0"/>
            <a:r>
              <a:rPr lang="es-ES" sz="1600" dirty="0">
                <a:ea typeface="Amazon Ember" panose="02000000000000000000" pitchFamily="2" charset="0"/>
              </a:rPr>
              <a:t>Instancia principal de base de datos </a:t>
            </a:r>
            <a:br>
              <a:rPr lang="es-ES" sz="1600" dirty="0">
                <a:ea typeface="Amazon Ember" panose="02000000000000000000" pitchFamily="2" charset="0"/>
              </a:rPr>
            </a:br>
            <a:r>
              <a:rPr lang="es-ES" sz="1600" dirty="0">
                <a:ea typeface="Amazon Ember" panose="02000000000000000000" pitchFamily="2" charset="0"/>
              </a:rPr>
              <a:t>de Amazon RDS</a:t>
            </a:r>
          </a:p>
        </p:txBody>
      </p:sp>
      <p:sp>
        <p:nvSpPr>
          <p:cNvPr id="8" name="TextBox 13">
            <a:extLst>
              <a:ext uri="{FF2B5EF4-FFF2-40B4-BE49-F238E27FC236}">
                <a16:creationId xmlns:a16="http://schemas.microsoft.com/office/drawing/2014/main" id="{493AC30A-0D7A-936C-E0DA-5C1CF0B5C332}"/>
              </a:ext>
            </a:extLst>
          </p:cNvPr>
          <p:cNvSpPr txBox="1"/>
          <p:nvPr/>
        </p:nvSpPr>
        <p:spPr>
          <a:xfrm>
            <a:off x="4420467" y="2635943"/>
            <a:ext cx="6838326" cy="4832092"/>
          </a:xfrm>
          <a:prstGeom prst="rect">
            <a:avLst/>
          </a:prstGeom>
          <a:noFill/>
        </p:spPr>
        <p:txBody>
          <a:bodyPr wrap="square" rtlCol="0">
            <a:spAutoFit/>
          </a:bodyPr>
          <a:lstStyle/>
          <a:p>
            <a:pPr rtl="0"/>
            <a:r>
              <a:rPr lang="es-ES" sz="2800" spc="-30" dirty="0">
                <a:solidFill>
                  <a:schemeClr val="accent5"/>
                </a:solidFill>
                <a:latin typeface="+mn-lt"/>
                <a:ea typeface="Amazon Ember" panose="02000000000000000000" pitchFamily="2" charset="0"/>
              </a:rPr>
              <a:t>Clase de instancia de base de datos</a:t>
            </a:r>
          </a:p>
          <a:p>
            <a:pPr marL="285750" indent="-285750" rtl="0">
              <a:buClr>
                <a:srgbClr val="3475B3"/>
              </a:buClr>
              <a:buFont typeface="Arial" panose="020B0604020202020204" pitchFamily="34" charset="0"/>
              <a:buChar char="•"/>
            </a:pPr>
            <a:r>
              <a:rPr lang="es-ES" sz="2800" spc="-30" dirty="0">
                <a:latin typeface="+mn-lt"/>
                <a:ea typeface="Amazon Ember" panose="02000000000000000000" pitchFamily="2" charset="0"/>
              </a:rPr>
              <a:t>CPU</a:t>
            </a:r>
          </a:p>
          <a:p>
            <a:pPr marL="285750" indent="-285750" rtl="0">
              <a:buClr>
                <a:srgbClr val="3475B3"/>
              </a:buClr>
              <a:buFont typeface="Arial" panose="020B0604020202020204" pitchFamily="34" charset="0"/>
              <a:buChar char="•"/>
            </a:pPr>
            <a:r>
              <a:rPr lang="es-ES" sz="2800" spc="-30" dirty="0">
                <a:latin typeface="+mn-lt"/>
                <a:ea typeface="Amazon Ember" panose="02000000000000000000" pitchFamily="2" charset="0"/>
              </a:rPr>
              <a:t>Memoria</a:t>
            </a:r>
          </a:p>
          <a:p>
            <a:pPr marL="285750" indent="-285750" rtl="0">
              <a:buClr>
                <a:srgbClr val="3475B3"/>
              </a:buClr>
              <a:buFont typeface="Arial" panose="020B0604020202020204" pitchFamily="34" charset="0"/>
              <a:buChar char="•"/>
            </a:pPr>
            <a:r>
              <a:rPr lang="es-ES" sz="2800" spc="-30" dirty="0">
                <a:latin typeface="+mn-lt"/>
                <a:ea typeface="Amazon Ember" panose="02000000000000000000" pitchFamily="2" charset="0"/>
              </a:rPr>
              <a:t>Rendimiento de red</a:t>
            </a:r>
          </a:p>
          <a:p>
            <a:pPr marL="285750" indent="-285750" rtl="0">
              <a:buFont typeface="Arial" panose="020B0604020202020204" pitchFamily="34" charset="0"/>
              <a:buChar char="•"/>
            </a:pPr>
            <a:endParaRPr lang="en-US" sz="2800" spc="-30" dirty="0">
              <a:latin typeface="+mn-lt"/>
              <a:ea typeface="Amazon Ember" panose="02000000000000000000" pitchFamily="2" charset="0"/>
            </a:endParaRPr>
          </a:p>
          <a:p>
            <a:pPr rtl="0"/>
            <a:r>
              <a:rPr lang="es-ES" sz="2800" spc="-30" dirty="0">
                <a:solidFill>
                  <a:schemeClr val="accent5"/>
                </a:solidFill>
                <a:latin typeface="+mn-lt"/>
                <a:ea typeface="Amazon Ember" panose="02000000000000000000" pitchFamily="2" charset="0"/>
              </a:rPr>
              <a:t>Almacenamiento de la instancia </a:t>
            </a:r>
            <a:br>
              <a:rPr lang="es-ES" sz="2800" spc="-30" dirty="0">
                <a:solidFill>
                  <a:schemeClr val="accent5"/>
                </a:solidFill>
                <a:latin typeface="+mn-lt"/>
                <a:ea typeface="Amazon Ember" panose="02000000000000000000" pitchFamily="2" charset="0"/>
              </a:rPr>
            </a:br>
            <a:r>
              <a:rPr lang="es-ES" sz="2800" spc="-30" dirty="0">
                <a:solidFill>
                  <a:schemeClr val="accent5"/>
                </a:solidFill>
                <a:latin typeface="+mn-lt"/>
                <a:ea typeface="Amazon Ember" panose="02000000000000000000" pitchFamily="2" charset="0"/>
              </a:rPr>
              <a:t>de base de datos</a:t>
            </a:r>
          </a:p>
          <a:p>
            <a:pPr marL="285750" indent="-285750" rtl="0">
              <a:buClr>
                <a:srgbClr val="3475B3"/>
              </a:buClr>
              <a:buFont typeface="Arial" panose="020B0604020202020204" pitchFamily="34" charset="0"/>
              <a:buChar char="•"/>
            </a:pPr>
            <a:r>
              <a:rPr lang="es-ES" sz="2800" spc="-30" dirty="0">
                <a:latin typeface="+mn-lt"/>
                <a:ea typeface="Amazon Ember" panose="02000000000000000000" pitchFamily="2" charset="0"/>
              </a:rPr>
              <a:t>Magnético</a:t>
            </a:r>
          </a:p>
          <a:p>
            <a:pPr marL="285750" indent="-285750" rtl="0">
              <a:buClr>
                <a:srgbClr val="3475B3"/>
              </a:buClr>
              <a:buFont typeface="Arial" panose="020B0604020202020204" pitchFamily="34" charset="0"/>
              <a:buChar char="•"/>
            </a:pPr>
            <a:r>
              <a:rPr lang="es-ES" sz="2800" spc="-30" dirty="0">
                <a:latin typeface="+mn-lt"/>
                <a:ea typeface="Amazon Ember" panose="02000000000000000000" pitchFamily="2" charset="0"/>
              </a:rPr>
              <a:t>De uso general (unidad de estado sólido o SSD)</a:t>
            </a:r>
          </a:p>
          <a:p>
            <a:pPr marL="285750" indent="-285750" rtl="0">
              <a:buClr>
                <a:srgbClr val="3475B3"/>
              </a:buClr>
              <a:buFont typeface="Arial" panose="020B0604020202020204" pitchFamily="34" charset="0"/>
              <a:buChar char="•"/>
            </a:pPr>
            <a:r>
              <a:rPr lang="es-ES" sz="2800" spc="-30" dirty="0">
                <a:latin typeface="+mn-lt"/>
                <a:ea typeface="Amazon Ember" panose="02000000000000000000" pitchFamily="2" charset="0"/>
              </a:rPr>
              <a:t>IOPS provisionadas</a:t>
            </a:r>
          </a:p>
        </p:txBody>
      </p:sp>
      <p:sp>
        <p:nvSpPr>
          <p:cNvPr id="9" name="Rounded Rectangle 4" descr="the major components of an RDS installation are the DB Instance Class that specifies the type of CPU, amount of memory and network performance. You can select the type of storage the DB instance will use.">
            <a:extLst>
              <a:ext uri="{FF2B5EF4-FFF2-40B4-BE49-F238E27FC236}">
                <a16:creationId xmlns:a16="http://schemas.microsoft.com/office/drawing/2014/main" id="{0A776F38-55A2-D036-761A-2FD11FD150E5}"/>
              </a:ext>
            </a:extLst>
          </p:cNvPr>
          <p:cNvSpPr/>
          <p:nvPr/>
        </p:nvSpPr>
        <p:spPr>
          <a:xfrm>
            <a:off x="903142" y="2325869"/>
            <a:ext cx="12115800" cy="533115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000" dirty="0"/>
          </a:p>
        </p:txBody>
      </p:sp>
      <p:grpSp>
        <p:nvGrpSpPr>
          <p:cNvPr id="10" name="Group 9" descr="Amazon RDS supported database engines.">
            <a:extLst>
              <a:ext uri="{FF2B5EF4-FFF2-40B4-BE49-F238E27FC236}">
                <a16:creationId xmlns:a16="http://schemas.microsoft.com/office/drawing/2014/main" id="{9FA3024C-77C4-2AFA-6BE4-153D8FC392A5}"/>
              </a:ext>
            </a:extLst>
          </p:cNvPr>
          <p:cNvGrpSpPr/>
          <p:nvPr/>
        </p:nvGrpSpPr>
        <p:grpSpPr>
          <a:xfrm>
            <a:off x="15254117" y="2944865"/>
            <a:ext cx="3416504" cy="6395233"/>
            <a:chOff x="8844533" y="1638299"/>
            <a:chExt cx="2826178" cy="4852015"/>
          </a:xfrm>
        </p:grpSpPr>
        <p:sp>
          <p:nvSpPr>
            <p:cNvPr id="11" name="Rectangle 28">
              <a:extLst>
                <a:ext uri="{FF2B5EF4-FFF2-40B4-BE49-F238E27FC236}">
                  <a16:creationId xmlns:a16="http://schemas.microsoft.com/office/drawing/2014/main" id="{1FAD6960-9EF0-8106-396D-DACD547929B3}"/>
                </a:ext>
              </a:extLst>
            </p:cNvPr>
            <p:cNvSpPr/>
            <p:nvPr/>
          </p:nvSpPr>
          <p:spPr>
            <a:xfrm>
              <a:off x="8844533" y="1638299"/>
              <a:ext cx="2820465" cy="4044703"/>
            </a:xfrm>
            <a:prstGeom prst="rect">
              <a:avLst/>
            </a:prstGeom>
            <a:solidFill>
              <a:srgbClr val="5A6B86">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es-ES" sz="1200">
                  <a:solidFill>
                    <a:schemeClr val="tx1"/>
                  </a:solidFill>
                </a:rPr>
                <a:t>=</a:t>
              </a:r>
            </a:p>
          </p:txBody>
        </p:sp>
        <p:sp>
          <p:nvSpPr>
            <p:cNvPr id="12" name="TextBox 21" descr="DB Engines">
              <a:extLst>
                <a:ext uri="{FF2B5EF4-FFF2-40B4-BE49-F238E27FC236}">
                  <a16:creationId xmlns:a16="http://schemas.microsoft.com/office/drawing/2014/main" id="{863BCE41-DEEF-0C47-B166-C87AB0692302}"/>
                </a:ext>
              </a:extLst>
            </p:cNvPr>
            <p:cNvSpPr txBox="1"/>
            <p:nvPr/>
          </p:nvSpPr>
          <p:spPr>
            <a:xfrm>
              <a:off x="9313955" y="5766440"/>
              <a:ext cx="2074867" cy="723874"/>
            </a:xfrm>
            <a:prstGeom prst="rect">
              <a:avLst/>
            </a:prstGeom>
            <a:noFill/>
          </p:spPr>
          <p:txBody>
            <a:bodyPr wrap="square" rtlCol="0">
              <a:spAutoFit/>
            </a:bodyPr>
            <a:lstStyle/>
            <a:p>
              <a:pPr algn="ctr" rtl="0"/>
              <a:r>
                <a:rPr lang="es-ES" sz="2800" b="1" dirty="0">
                  <a:latin typeface="Amazon Ember" panose="02000000000000000000" pitchFamily="2" charset="0"/>
                  <a:ea typeface="Amazon Ember" panose="02000000000000000000" pitchFamily="2" charset="0"/>
                </a:rPr>
                <a:t>Motores de bases de datos</a:t>
              </a:r>
            </a:p>
          </p:txBody>
        </p:sp>
        <p:sp>
          <p:nvSpPr>
            <p:cNvPr id="13" name="TextBox 7">
              <a:extLst>
                <a:ext uri="{FF2B5EF4-FFF2-40B4-BE49-F238E27FC236}">
                  <a16:creationId xmlns:a16="http://schemas.microsoft.com/office/drawing/2014/main" id="{909D89A7-DAC2-5BBD-6101-0962BF9F0AC5}"/>
                </a:ext>
              </a:extLst>
            </p:cNvPr>
            <p:cNvSpPr txBox="1"/>
            <p:nvPr/>
          </p:nvSpPr>
          <p:spPr>
            <a:xfrm>
              <a:off x="9759277" y="1789515"/>
              <a:ext cx="1002741" cy="396963"/>
            </a:xfrm>
            <a:prstGeom prst="rect">
              <a:avLst/>
            </a:prstGeom>
            <a:noFill/>
          </p:spPr>
          <p:txBody>
            <a:bodyPr wrap="none" rtlCol="0">
              <a:spAutoFit/>
            </a:bodyPr>
            <a:lstStyle/>
            <a:p>
              <a:pPr rtl="0"/>
              <a:r>
                <a:rPr lang="es-ES" sz="2800" dirty="0" err="1">
                  <a:latin typeface="Amazon Ember Light" panose="020B0403020204020204" pitchFamily="34" charset="0"/>
                  <a:ea typeface="Amazon Ember Light" panose="020B0403020204020204" pitchFamily="34" charset="0"/>
                  <a:cs typeface="Amazon Ember Light" panose="020B0403020204020204" pitchFamily="34" charset="0"/>
                </a:rPr>
                <a:t>MySQL</a:t>
              </a:r>
              <a:endParaRPr lang="es-E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TextBox 24">
              <a:extLst>
                <a:ext uri="{FF2B5EF4-FFF2-40B4-BE49-F238E27FC236}">
                  <a16:creationId xmlns:a16="http://schemas.microsoft.com/office/drawing/2014/main" id="{57099633-646D-D837-ABCB-B940D0722662}"/>
                </a:ext>
              </a:extLst>
            </p:cNvPr>
            <p:cNvSpPr txBox="1"/>
            <p:nvPr/>
          </p:nvSpPr>
          <p:spPr>
            <a:xfrm>
              <a:off x="9288796" y="2445611"/>
              <a:ext cx="2035714" cy="396963"/>
            </a:xfrm>
            <a:prstGeom prst="rect">
              <a:avLst/>
            </a:prstGeom>
            <a:noFill/>
          </p:spPr>
          <p:txBody>
            <a:bodyPr wrap="none" rtlCol="0">
              <a:spAutoFit/>
            </a:bodyPr>
            <a:lstStyle/>
            <a:p>
              <a:pPr rtl="0"/>
              <a:r>
                <a:rPr lang="es-ES" sz="2800" dirty="0">
                  <a:latin typeface="Amazon Ember Light" panose="020B0403020204020204" pitchFamily="34" charset="0"/>
                  <a:ea typeface="Amazon Ember Light" panose="020B0403020204020204" pitchFamily="34" charset="0"/>
                  <a:cs typeface="Amazon Ember Light" panose="020B0403020204020204" pitchFamily="34" charset="0"/>
                </a:rPr>
                <a:t>Amazon Aurora</a:t>
              </a:r>
            </a:p>
          </p:txBody>
        </p:sp>
        <p:sp>
          <p:nvSpPr>
            <p:cNvPr id="15" name="TextBox 25">
              <a:extLst>
                <a:ext uri="{FF2B5EF4-FFF2-40B4-BE49-F238E27FC236}">
                  <a16:creationId xmlns:a16="http://schemas.microsoft.com/office/drawing/2014/main" id="{371CFA2B-E944-C67C-8B68-113F278DBF84}"/>
                </a:ext>
              </a:extLst>
            </p:cNvPr>
            <p:cNvSpPr txBox="1"/>
            <p:nvPr/>
          </p:nvSpPr>
          <p:spPr>
            <a:xfrm>
              <a:off x="8978614" y="3101707"/>
              <a:ext cx="2692097" cy="396963"/>
            </a:xfrm>
            <a:prstGeom prst="rect">
              <a:avLst/>
            </a:prstGeom>
            <a:noFill/>
          </p:spPr>
          <p:txBody>
            <a:bodyPr wrap="none" rtlCol="0">
              <a:spAutoFit/>
            </a:bodyPr>
            <a:lstStyle/>
            <a:p>
              <a:pPr rtl="0"/>
              <a:r>
                <a:rPr lang="es-ES" sz="2800" dirty="0">
                  <a:latin typeface="Amazon Ember Light" panose="020B0403020204020204" pitchFamily="34" charset="0"/>
                  <a:ea typeface="Amazon Ember Light" panose="020B0403020204020204" pitchFamily="34" charset="0"/>
                  <a:cs typeface="Amazon Ember Light" panose="020B0403020204020204" pitchFamily="34" charset="0"/>
                </a:rPr>
                <a:t>Microsoft SQL Server</a:t>
              </a:r>
            </a:p>
          </p:txBody>
        </p:sp>
        <p:sp>
          <p:nvSpPr>
            <p:cNvPr id="16" name="TextBox 17">
              <a:extLst>
                <a:ext uri="{FF2B5EF4-FFF2-40B4-BE49-F238E27FC236}">
                  <a16:creationId xmlns:a16="http://schemas.microsoft.com/office/drawing/2014/main" id="{F73A405D-3597-056D-9011-57093BEA4162}"/>
                </a:ext>
              </a:extLst>
            </p:cNvPr>
            <p:cNvSpPr txBox="1"/>
            <p:nvPr/>
          </p:nvSpPr>
          <p:spPr>
            <a:xfrm>
              <a:off x="9495583" y="3757803"/>
              <a:ext cx="1518364" cy="400110"/>
            </a:xfrm>
            <a:prstGeom prst="rect">
              <a:avLst/>
            </a:prstGeom>
            <a:noFill/>
          </p:spPr>
          <p:txBody>
            <a:bodyPr wrap="none" rtlCol="0">
              <a:spAutoFit/>
            </a:bodyPr>
            <a:lstStyle/>
            <a:p>
              <a:pPr rtl="0"/>
              <a:r>
                <a:rPr lang="es-ES" sz="2800" dirty="0" err="1">
                  <a:latin typeface="Amazon Ember Light" panose="020B0403020204020204" pitchFamily="34" charset="0"/>
                  <a:ea typeface="Amazon Ember Light" panose="020B0403020204020204" pitchFamily="34" charset="0"/>
                  <a:cs typeface="Amazon Ember Light" panose="020B0403020204020204" pitchFamily="34" charset="0"/>
                </a:rPr>
                <a:t>PostgreSQL</a:t>
              </a:r>
              <a:endParaRPr lang="es-E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7" name="TextBox 26">
              <a:extLst>
                <a:ext uri="{FF2B5EF4-FFF2-40B4-BE49-F238E27FC236}">
                  <a16:creationId xmlns:a16="http://schemas.microsoft.com/office/drawing/2014/main" id="{365C51BF-7434-A681-887C-0D32CD9724C0}"/>
                </a:ext>
              </a:extLst>
            </p:cNvPr>
            <p:cNvSpPr txBox="1"/>
            <p:nvPr/>
          </p:nvSpPr>
          <p:spPr>
            <a:xfrm>
              <a:off x="9692752" y="4413899"/>
              <a:ext cx="1206949" cy="396963"/>
            </a:xfrm>
            <a:prstGeom prst="rect">
              <a:avLst/>
            </a:prstGeom>
            <a:noFill/>
          </p:spPr>
          <p:txBody>
            <a:bodyPr wrap="none" rtlCol="0">
              <a:spAutoFit/>
            </a:bodyPr>
            <a:lstStyle/>
            <a:p>
              <a:pPr rtl="0"/>
              <a:r>
                <a:rPr lang="es-ES" sz="2800" dirty="0" err="1">
                  <a:latin typeface="Amazon Ember Light" panose="020B0403020204020204" pitchFamily="34" charset="0"/>
                  <a:ea typeface="Amazon Ember Light" panose="020B0403020204020204" pitchFamily="34" charset="0"/>
                  <a:cs typeface="Amazon Ember Light" panose="020B0403020204020204" pitchFamily="34" charset="0"/>
                </a:rPr>
                <a:t>MariaDB</a:t>
              </a:r>
              <a:endParaRPr lang="es-E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8" name="TextBox 27">
              <a:extLst>
                <a:ext uri="{FF2B5EF4-FFF2-40B4-BE49-F238E27FC236}">
                  <a16:creationId xmlns:a16="http://schemas.microsoft.com/office/drawing/2014/main" id="{1FCAFBC2-D2F2-C398-2C33-DDCC00CDBF39}"/>
                </a:ext>
              </a:extLst>
            </p:cNvPr>
            <p:cNvSpPr txBox="1"/>
            <p:nvPr/>
          </p:nvSpPr>
          <p:spPr>
            <a:xfrm>
              <a:off x="9797749" y="5069994"/>
              <a:ext cx="935113" cy="396963"/>
            </a:xfrm>
            <a:prstGeom prst="rect">
              <a:avLst/>
            </a:prstGeom>
            <a:noFill/>
          </p:spPr>
          <p:txBody>
            <a:bodyPr wrap="none" rtlCol="0">
              <a:spAutoFit/>
            </a:bodyPr>
            <a:lstStyle/>
            <a:p>
              <a:pPr rtl="0"/>
              <a:r>
                <a:rPr lang="es-ES" sz="2800" dirty="0">
                  <a:latin typeface="Amazon Ember Light" panose="020B0403020204020204" pitchFamily="34" charset="0"/>
                  <a:ea typeface="Amazon Ember Light" panose="020B0403020204020204" pitchFamily="34" charset="0"/>
                  <a:cs typeface="Amazon Ember Light" panose="020B0403020204020204" pitchFamily="34" charset="0"/>
                </a:rPr>
                <a:t>Oracle</a:t>
              </a:r>
            </a:p>
          </p:txBody>
        </p:sp>
      </p:grpSp>
      <p:sp>
        <p:nvSpPr>
          <p:cNvPr id="19" name="TextBox 20">
            <a:extLst>
              <a:ext uri="{FF2B5EF4-FFF2-40B4-BE49-F238E27FC236}">
                <a16:creationId xmlns:a16="http://schemas.microsoft.com/office/drawing/2014/main" id="{687BE274-5642-C28E-A6CD-BA2920160A80}"/>
              </a:ext>
              <a:ext uri="{C183D7F6-B498-43B3-948B-1728B52AA6E4}">
                <adec:decorative xmlns:adec="http://schemas.microsoft.com/office/drawing/2017/decorative" val="1"/>
              </a:ext>
            </a:extLst>
          </p:cNvPr>
          <p:cNvSpPr txBox="1"/>
          <p:nvPr/>
        </p:nvSpPr>
        <p:spPr>
          <a:xfrm>
            <a:off x="1773597" y="2944865"/>
            <a:ext cx="1254344" cy="1363645"/>
          </a:xfrm>
          <a:prstGeom prst="rect">
            <a:avLst/>
          </a:prstGeom>
          <a:solidFill>
            <a:srgbClr val="3475B3"/>
          </a:solidFill>
        </p:spPr>
        <p:txBody>
          <a:bodyPr wrap="none" lIns="0" tIns="0" rIns="0" bIns="0" rtlCol="0" anchor="t" anchorCtr="1">
            <a:noAutofit/>
          </a:bodyPr>
          <a:lstStyle/>
          <a:p>
            <a:r>
              <a:rPr lang="en-US" sz="6600" b="1" dirty="0">
                <a:solidFill>
                  <a:schemeClr val="bg1"/>
                </a:solidFill>
                <a:ea typeface="Amazon Ember" panose="02000000000000000000" pitchFamily="2" charset="0"/>
              </a:rPr>
              <a:t>P</a:t>
            </a:r>
          </a:p>
        </p:txBody>
      </p:sp>
    </p:spTree>
    <p:extLst>
      <p:ext uri="{BB962C8B-B14F-4D97-AF65-F5344CB8AC3E}">
        <p14:creationId xmlns:p14="http://schemas.microsoft.com/office/powerpoint/2010/main" val="393834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540CB-E7E9-226B-08D7-FFDB46492E19}"/>
              </a:ext>
            </a:extLst>
          </p:cNvPr>
          <p:cNvSpPr>
            <a:spLocks noGrp="1"/>
          </p:cNvSpPr>
          <p:nvPr>
            <p:ph type="title"/>
          </p:nvPr>
        </p:nvSpPr>
        <p:spPr/>
        <p:txBody>
          <a:bodyPr/>
          <a:lstStyle/>
          <a:p>
            <a:r>
              <a:rPr lang="es-CL" dirty="0"/>
              <a:t>Réplicas de lectura en AWS RDS</a:t>
            </a:r>
          </a:p>
        </p:txBody>
      </p:sp>
      <p:grpSp>
        <p:nvGrpSpPr>
          <p:cNvPr id="3" name="Group 62" descr="amazon rds instance with read replica in vpc private subnet.">
            <a:extLst>
              <a:ext uri="{FF2B5EF4-FFF2-40B4-BE49-F238E27FC236}">
                <a16:creationId xmlns:a16="http://schemas.microsoft.com/office/drawing/2014/main" id="{0471C563-AF5B-F4AB-1261-11E33D48AE9A}"/>
              </a:ext>
            </a:extLst>
          </p:cNvPr>
          <p:cNvGrpSpPr/>
          <p:nvPr/>
        </p:nvGrpSpPr>
        <p:grpSpPr>
          <a:xfrm>
            <a:off x="7232650" y="2460246"/>
            <a:ext cx="10287000" cy="7043639"/>
            <a:chOff x="5899867" y="1285494"/>
            <a:chExt cx="5930383" cy="4943278"/>
          </a:xfrm>
        </p:grpSpPr>
        <p:sp>
          <p:nvSpPr>
            <p:cNvPr id="4" name="Rectangle 48">
              <a:extLst>
                <a:ext uri="{FF2B5EF4-FFF2-40B4-BE49-F238E27FC236}">
                  <a16:creationId xmlns:a16="http://schemas.microsoft.com/office/drawing/2014/main" id="{1DFA3874-39F8-153C-F8B1-14E64E98B66C}"/>
                </a:ext>
                <a:ext uri="{C183D7F6-B498-43B3-948B-1728B52AA6E4}">
                  <adec:decorative xmlns:adec="http://schemas.microsoft.com/office/drawing/2017/decorative" val="1"/>
                </a:ext>
              </a:extLst>
            </p:cNvPr>
            <p:cNvSpPr/>
            <p:nvPr/>
          </p:nvSpPr>
          <p:spPr>
            <a:xfrm>
              <a:off x="7426379" y="4012079"/>
              <a:ext cx="3657600" cy="172095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R="0" lvl="0" indent="176213" defTabSz="914400" rtl="0" eaLnBrk="1" fontAlgn="auto" latinLnBrk="0" hangingPunct="1">
                <a:lnSpc>
                  <a:spcPct val="100000"/>
                </a:lnSpc>
                <a:spcBef>
                  <a:spcPts val="0"/>
                </a:spcBef>
                <a:spcAft>
                  <a:spcPts val="0"/>
                </a:spcAft>
                <a:buClrTx/>
                <a:buSzTx/>
                <a:buFontTx/>
                <a:buNone/>
                <a:tabLst/>
                <a:defRPr/>
              </a:pPr>
              <a:r>
                <a:rPr lang="es-ES" sz="1600" b="1" i="0" u="none" strike="noStrike" kern="0" cap="none" spc="0" normalizeH="0" noProof="0" dirty="0">
                  <a:ln>
                    <a:noFill/>
                  </a:ln>
                  <a:solidFill>
                    <a:srgbClr val="007CBC"/>
                  </a:solidFill>
                  <a:effectLst/>
                  <a:uLnTx/>
                  <a:uFillTx/>
                  <a:latin typeface="+mj-lt"/>
                  <a:ea typeface="+mn-ea"/>
                  <a:cs typeface="+mn-cs"/>
                </a:rPr>
                <a:t>       Subred privada</a:t>
              </a:r>
            </a:p>
          </p:txBody>
        </p:sp>
        <p:sp>
          <p:nvSpPr>
            <p:cNvPr id="5" name="Rectangle 49">
              <a:extLst>
                <a:ext uri="{FF2B5EF4-FFF2-40B4-BE49-F238E27FC236}">
                  <a16:creationId xmlns:a16="http://schemas.microsoft.com/office/drawing/2014/main" id="{928DA18D-7BDC-64C9-AF11-3CE4662891FD}"/>
                </a:ext>
                <a:ext uri="{C183D7F6-B498-43B3-948B-1728B52AA6E4}">
                  <adec:decorative xmlns:adec="http://schemas.microsoft.com/office/drawing/2017/decorative" val="1"/>
                </a:ext>
              </a:extLst>
            </p:cNvPr>
            <p:cNvSpPr/>
            <p:nvPr/>
          </p:nvSpPr>
          <p:spPr>
            <a:xfrm>
              <a:off x="7426378" y="2310870"/>
              <a:ext cx="3657600" cy="155448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R="0" lvl="0" indent="176213" defTabSz="914400" rtl="0" eaLnBrk="1" fontAlgn="auto" latinLnBrk="0" hangingPunct="1">
                <a:lnSpc>
                  <a:spcPct val="100000"/>
                </a:lnSpc>
                <a:spcBef>
                  <a:spcPts val="0"/>
                </a:spcBef>
                <a:spcAft>
                  <a:spcPts val="0"/>
                </a:spcAft>
                <a:buClrTx/>
                <a:buSzTx/>
                <a:buFontTx/>
                <a:buNone/>
                <a:tabLst/>
                <a:defRPr/>
              </a:pPr>
              <a:r>
                <a:rPr lang="es-ES" sz="1600" b="1" i="0" u="none" strike="noStrike" kern="0" cap="none" spc="0" normalizeH="0" noProof="0" dirty="0">
                  <a:ln>
                    <a:noFill/>
                  </a:ln>
                  <a:solidFill>
                    <a:srgbClr val="1D8900"/>
                  </a:solidFill>
                  <a:effectLst/>
                  <a:uLnTx/>
                  <a:uFillTx/>
                  <a:latin typeface="+mj-lt"/>
                  <a:ea typeface="+mn-ea"/>
                  <a:cs typeface="+mn-cs"/>
                </a:rPr>
                <a:t>        Subred pública</a:t>
              </a:r>
            </a:p>
          </p:txBody>
        </p:sp>
        <p:sp>
          <p:nvSpPr>
            <p:cNvPr id="6" name="Rectangle 24">
              <a:extLst>
                <a:ext uri="{FF2B5EF4-FFF2-40B4-BE49-F238E27FC236}">
                  <a16:creationId xmlns:a16="http://schemas.microsoft.com/office/drawing/2014/main" id="{9660631D-F5E2-1079-431D-7AB4B25E56D1}"/>
                </a:ext>
                <a:ext uri="{C183D7F6-B498-43B3-948B-1728B52AA6E4}">
                  <adec:decorative xmlns:adec="http://schemas.microsoft.com/office/drawing/2017/decorative" val="1"/>
                </a:ext>
              </a:extLst>
            </p:cNvPr>
            <p:cNvSpPr/>
            <p:nvPr/>
          </p:nvSpPr>
          <p:spPr>
            <a:xfrm>
              <a:off x="7184979" y="1626946"/>
              <a:ext cx="4106797" cy="4364279"/>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es-ES" sz="1600" dirty="0">
                  <a:solidFill>
                    <a:schemeClr val="accent3"/>
                  </a:solidFill>
                </a:rPr>
                <a:t>Zona de disponibilidad </a:t>
              </a:r>
            </a:p>
          </p:txBody>
        </p:sp>
        <p:sp>
          <p:nvSpPr>
            <p:cNvPr id="7" name="TextBox 36">
              <a:extLst>
                <a:ext uri="{FF2B5EF4-FFF2-40B4-BE49-F238E27FC236}">
                  <a16:creationId xmlns:a16="http://schemas.microsoft.com/office/drawing/2014/main" id="{03D138A5-D30A-D4A7-925B-34DCEFD60E38}"/>
                </a:ext>
                <a:ext uri="{C183D7F6-B498-43B3-948B-1728B52AA6E4}">
                  <adec:decorative xmlns:adec="http://schemas.microsoft.com/office/drawing/2017/decorative" val="1"/>
                </a:ext>
              </a:extLst>
            </p:cNvPr>
            <p:cNvSpPr txBox="1"/>
            <p:nvPr/>
          </p:nvSpPr>
          <p:spPr>
            <a:xfrm>
              <a:off x="7507637" y="3255197"/>
              <a:ext cx="1513305" cy="338554"/>
            </a:xfrm>
            <a:prstGeom prst="rect">
              <a:avLst/>
            </a:prstGeom>
            <a:noFill/>
          </p:spPr>
          <p:txBody>
            <a:bodyPr wrap="square" rtlCol="0">
              <a:spAutoFit/>
            </a:bodyPr>
            <a:lstStyle/>
            <a:p>
              <a:pPr algn="ctr" rtl="0"/>
              <a:r>
                <a:rPr lang="es-ES" sz="1600" dirty="0"/>
                <a:t>Amazon EC2</a:t>
              </a:r>
            </a:p>
          </p:txBody>
        </p:sp>
        <p:pic>
          <p:nvPicPr>
            <p:cNvPr id="8" name="Graphic 37">
              <a:extLst>
                <a:ext uri="{FF2B5EF4-FFF2-40B4-BE49-F238E27FC236}">
                  <a16:creationId xmlns:a16="http://schemas.microsoft.com/office/drawing/2014/main" id="{6FE79DE7-A0E2-B230-C1B5-DCA9236E35A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79495" y="2752243"/>
              <a:ext cx="483546" cy="483546"/>
            </a:xfrm>
            <a:prstGeom prst="rect">
              <a:avLst/>
            </a:prstGeom>
          </p:spPr>
        </p:pic>
        <p:sp>
          <p:nvSpPr>
            <p:cNvPr id="9" name="Rectangle: Rounded Corners 38">
              <a:extLst>
                <a:ext uri="{FF2B5EF4-FFF2-40B4-BE49-F238E27FC236}">
                  <a16:creationId xmlns:a16="http://schemas.microsoft.com/office/drawing/2014/main" id="{9721D22F-A633-C581-0A35-EDDB6DC1E902}"/>
                </a:ext>
                <a:ext uri="{C183D7F6-B498-43B3-948B-1728B52AA6E4}">
                  <adec:decorative xmlns:adec="http://schemas.microsoft.com/office/drawing/2017/decorative" val="1"/>
                </a:ext>
              </a:extLst>
            </p:cNvPr>
            <p:cNvSpPr/>
            <p:nvPr/>
          </p:nvSpPr>
          <p:spPr>
            <a:xfrm>
              <a:off x="9799237" y="2781300"/>
              <a:ext cx="483546" cy="4301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rtl="0"/>
              <a:endParaRPr lang="en-US" dirty="0"/>
            </a:p>
          </p:txBody>
        </p:sp>
        <p:sp>
          <p:nvSpPr>
            <p:cNvPr id="10" name="TextBox 12">
              <a:extLst>
                <a:ext uri="{FF2B5EF4-FFF2-40B4-BE49-F238E27FC236}">
                  <a16:creationId xmlns:a16="http://schemas.microsoft.com/office/drawing/2014/main" id="{085493BE-031D-4719-B716-0B29D7C9F910}"/>
                </a:ext>
                <a:ext uri="{C183D7F6-B498-43B3-948B-1728B52AA6E4}">
                  <adec:decorative xmlns:adec="http://schemas.microsoft.com/office/drawing/2017/decorative" val="1"/>
                </a:ext>
              </a:extLst>
            </p:cNvPr>
            <p:cNvSpPr txBox="1"/>
            <p:nvPr/>
          </p:nvSpPr>
          <p:spPr>
            <a:xfrm>
              <a:off x="9444533" y="3255197"/>
              <a:ext cx="1192955" cy="338554"/>
            </a:xfrm>
            <a:prstGeom prst="rect">
              <a:avLst/>
            </a:prstGeom>
            <a:noFill/>
          </p:spPr>
          <p:txBody>
            <a:bodyPr wrap="none" rtlCol="0">
              <a:spAutoFit/>
            </a:bodyPr>
            <a:lstStyle/>
            <a:p>
              <a:pPr rtl="0"/>
              <a:r>
                <a:rPr lang="es-ES" sz="1600">
                  <a:latin typeface="Amazon Ember Light" panose="020B0403020204020204" pitchFamily="34" charset="0"/>
                  <a:ea typeface="Amazon Ember Light" panose="020B0403020204020204" pitchFamily="34" charset="0"/>
                  <a:cs typeface="Amazon Ember Light" panose="020B0403020204020204" pitchFamily="34" charset="0"/>
                </a:rPr>
                <a:t>Aplicación</a:t>
              </a:r>
            </a:p>
          </p:txBody>
        </p:sp>
        <p:sp>
          <p:nvSpPr>
            <p:cNvPr id="11" name="TextBox 42">
              <a:extLst>
                <a:ext uri="{FF2B5EF4-FFF2-40B4-BE49-F238E27FC236}">
                  <a16:creationId xmlns:a16="http://schemas.microsoft.com/office/drawing/2014/main" id="{08180EFA-5C2E-E8EB-7025-A141D54CE3A7}"/>
                </a:ext>
                <a:ext uri="{C183D7F6-B498-43B3-948B-1728B52AA6E4}">
                  <adec:decorative xmlns:adec="http://schemas.microsoft.com/office/drawing/2017/decorative" val="1"/>
                </a:ext>
              </a:extLst>
            </p:cNvPr>
            <p:cNvSpPr txBox="1"/>
            <p:nvPr/>
          </p:nvSpPr>
          <p:spPr>
            <a:xfrm>
              <a:off x="7698556" y="5138482"/>
              <a:ext cx="1741310" cy="584775"/>
            </a:xfrm>
            <a:prstGeom prst="rect">
              <a:avLst/>
            </a:prstGeom>
            <a:noFill/>
          </p:spPr>
          <p:txBody>
            <a:bodyPr wrap="square" rtlCol="0">
              <a:spAutoFit/>
            </a:bodyPr>
            <a:lstStyle/>
            <a:p>
              <a:pPr algn="ctr" rtl="0"/>
              <a:r>
                <a:rPr lang="es-ES" sz="1600" dirty="0"/>
                <a:t>Instancia de Amazon RDS</a:t>
              </a:r>
              <a:endParaRPr lang="en-US" sz="1600" dirty="0"/>
            </a:p>
          </p:txBody>
        </p:sp>
        <p:pic>
          <p:nvPicPr>
            <p:cNvPr id="12" name="Graphic 44">
              <a:extLst>
                <a:ext uri="{FF2B5EF4-FFF2-40B4-BE49-F238E27FC236}">
                  <a16:creationId xmlns:a16="http://schemas.microsoft.com/office/drawing/2014/main" id="{A5161E13-9C99-9918-4431-E5619228C07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6837" y="4499988"/>
              <a:ext cx="640080" cy="640080"/>
            </a:xfrm>
            <a:prstGeom prst="rect">
              <a:avLst/>
            </a:prstGeom>
          </p:spPr>
        </p:pic>
        <p:sp>
          <p:nvSpPr>
            <p:cNvPr id="13" name="TextBox 14">
              <a:extLst>
                <a:ext uri="{FF2B5EF4-FFF2-40B4-BE49-F238E27FC236}">
                  <a16:creationId xmlns:a16="http://schemas.microsoft.com/office/drawing/2014/main" id="{002E2F39-D919-C14F-870B-2958EF6E3534}"/>
                </a:ext>
                <a:ext uri="{C183D7F6-B498-43B3-948B-1728B52AA6E4}">
                  <adec:decorative xmlns:adec="http://schemas.microsoft.com/office/drawing/2017/decorative" val="1"/>
                </a:ext>
              </a:extLst>
            </p:cNvPr>
            <p:cNvSpPr txBox="1"/>
            <p:nvPr/>
          </p:nvSpPr>
          <p:spPr>
            <a:xfrm>
              <a:off x="8420019" y="4593917"/>
              <a:ext cx="559849" cy="523220"/>
            </a:xfrm>
            <a:prstGeom prst="rect">
              <a:avLst/>
            </a:prstGeom>
            <a:noFill/>
          </p:spPr>
          <p:txBody>
            <a:bodyPr wrap="square" rtlCol="0">
              <a:spAutoFit/>
            </a:bodyPr>
            <a:lstStyle/>
            <a:p>
              <a:pPr rtl="0"/>
              <a:r>
                <a:rPr lang="es-ES" sz="2800" dirty="0">
                  <a:latin typeface="Amazon Ember Light" panose="020B0403020204020204" pitchFamily="34" charset="0"/>
                  <a:ea typeface="Amazon Ember Light" panose="020B0403020204020204" pitchFamily="34" charset="0"/>
                  <a:cs typeface="Amazon Ember Light" panose="020B0403020204020204" pitchFamily="34" charset="0"/>
                </a:rPr>
                <a:t>P</a:t>
              </a:r>
            </a:p>
          </p:txBody>
        </p:sp>
        <p:sp>
          <p:nvSpPr>
            <p:cNvPr id="14" name="Arrow: Right 16">
              <a:extLst>
                <a:ext uri="{FF2B5EF4-FFF2-40B4-BE49-F238E27FC236}">
                  <a16:creationId xmlns:a16="http://schemas.microsoft.com/office/drawing/2014/main" id="{2CC9D3DA-EA3A-B891-9C6A-25C51064D951}"/>
                </a:ext>
                <a:ext uri="{C183D7F6-B498-43B3-948B-1728B52AA6E4}">
                  <adec:decorative xmlns:adec="http://schemas.microsoft.com/office/drawing/2017/decorative" val="1"/>
                </a:ext>
              </a:extLst>
            </p:cNvPr>
            <p:cNvSpPr/>
            <p:nvPr/>
          </p:nvSpPr>
          <p:spPr>
            <a:xfrm>
              <a:off x="8987965" y="4573013"/>
              <a:ext cx="842684" cy="325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15" name="Graphic 45">
              <a:extLst>
                <a:ext uri="{FF2B5EF4-FFF2-40B4-BE49-F238E27FC236}">
                  <a16:creationId xmlns:a16="http://schemas.microsoft.com/office/drawing/2014/main" id="{55760EEC-21AA-2FDD-A587-61AA4D0D66D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20744" y="4490463"/>
              <a:ext cx="640080" cy="640080"/>
            </a:xfrm>
            <a:prstGeom prst="rect">
              <a:avLst/>
            </a:prstGeom>
          </p:spPr>
        </p:pic>
        <p:sp>
          <p:nvSpPr>
            <p:cNvPr id="16" name="TextBox 15">
              <a:extLst>
                <a:ext uri="{FF2B5EF4-FFF2-40B4-BE49-F238E27FC236}">
                  <a16:creationId xmlns:a16="http://schemas.microsoft.com/office/drawing/2014/main" id="{65C42F4B-4F4B-C625-F5BF-3A881BF90F13}"/>
                </a:ext>
                <a:ext uri="{C183D7F6-B498-43B3-948B-1728B52AA6E4}">
                  <adec:decorative xmlns:adec="http://schemas.microsoft.com/office/drawing/2017/decorative" val="1"/>
                </a:ext>
              </a:extLst>
            </p:cNvPr>
            <p:cNvSpPr txBox="1"/>
            <p:nvPr/>
          </p:nvSpPr>
          <p:spPr>
            <a:xfrm>
              <a:off x="10050891" y="4593917"/>
              <a:ext cx="396262" cy="523220"/>
            </a:xfrm>
            <a:prstGeom prst="rect">
              <a:avLst/>
            </a:prstGeom>
            <a:noFill/>
          </p:spPr>
          <p:txBody>
            <a:bodyPr wrap="none" rtlCol="0">
              <a:spAutoFit/>
            </a:bodyPr>
            <a:lstStyle/>
            <a:p>
              <a:pPr rtl="0"/>
              <a:r>
                <a:rPr lang="es-ES" sz="2800" dirty="0">
                  <a:latin typeface="Amazon Ember Light" panose="020B0403020204020204" pitchFamily="34" charset="0"/>
                  <a:ea typeface="Amazon Ember Light" panose="020B0403020204020204" pitchFamily="34" charset="0"/>
                  <a:cs typeface="Amazon Ember Light" panose="020B0403020204020204" pitchFamily="34" charset="0"/>
                </a:rPr>
                <a:t>L</a:t>
              </a:r>
            </a:p>
          </p:txBody>
        </p:sp>
        <p:sp>
          <p:nvSpPr>
            <p:cNvPr id="17" name="TextBox 46">
              <a:extLst>
                <a:ext uri="{FF2B5EF4-FFF2-40B4-BE49-F238E27FC236}">
                  <a16:creationId xmlns:a16="http://schemas.microsoft.com/office/drawing/2014/main" id="{9BF2EC9D-9579-2C9C-5E4E-A077F9A1CA81}"/>
                </a:ext>
                <a:ext uri="{C183D7F6-B498-43B3-948B-1728B52AA6E4}">
                  <adec:decorative xmlns:adec="http://schemas.microsoft.com/office/drawing/2017/decorative" val="1"/>
                </a:ext>
              </a:extLst>
            </p:cNvPr>
            <p:cNvSpPr txBox="1"/>
            <p:nvPr/>
          </p:nvSpPr>
          <p:spPr>
            <a:xfrm>
              <a:off x="9347159" y="5154399"/>
              <a:ext cx="1800320" cy="584775"/>
            </a:xfrm>
            <a:prstGeom prst="rect">
              <a:avLst/>
            </a:prstGeom>
            <a:noFill/>
          </p:spPr>
          <p:txBody>
            <a:bodyPr wrap="square" rtlCol="0">
              <a:spAutoFit/>
            </a:bodyPr>
            <a:lstStyle/>
            <a:p>
              <a:pPr algn="ctr" rtl="0"/>
              <a:r>
                <a:rPr lang="es-ES" sz="1600" dirty="0"/>
                <a:t> Instancia de réplica de lectura</a:t>
              </a:r>
              <a:endParaRPr lang="en-US" sz="1600" dirty="0"/>
            </a:p>
          </p:txBody>
        </p:sp>
        <p:cxnSp>
          <p:nvCxnSpPr>
            <p:cNvPr id="18" name="Straight Arrow Connector 47">
              <a:extLst>
                <a:ext uri="{FF2B5EF4-FFF2-40B4-BE49-F238E27FC236}">
                  <a16:creationId xmlns:a16="http://schemas.microsoft.com/office/drawing/2014/main" id="{AC5E9868-DD2F-D545-7527-4C11A611A777}"/>
                </a:ext>
                <a:ext uri="{C183D7F6-B498-43B3-948B-1728B52AA6E4}">
                  <adec:decorative xmlns:adec="http://schemas.microsoft.com/office/drawing/2017/decorative" val="1"/>
                </a:ext>
              </a:extLst>
            </p:cNvPr>
            <p:cNvCxnSpPr>
              <a:cxnSpLocks/>
              <a:stCxn id="10" idx="2"/>
              <a:endCxn id="12" idx="0"/>
            </p:cNvCxnSpPr>
            <p:nvPr/>
          </p:nvCxnSpPr>
          <p:spPr>
            <a:xfrm flipH="1">
              <a:off x="8626877" y="3593751"/>
              <a:ext cx="1414134" cy="90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1">
              <a:extLst>
                <a:ext uri="{FF2B5EF4-FFF2-40B4-BE49-F238E27FC236}">
                  <a16:creationId xmlns:a16="http://schemas.microsoft.com/office/drawing/2014/main" id="{952B8F7C-4527-45DF-F447-307F5ED9CE6A}"/>
                </a:ext>
                <a:ext uri="{C183D7F6-B498-43B3-948B-1728B52AA6E4}">
                  <adec:decorative xmlns:adec="http://schemas.microsoft.com/office/drawing/2017/decorative" val="1"/>
                </a:ext>
              </a:extLst>
            </p:cNvPr>
            <p:cNvCxnSpPr>
              <a:cxnSpLocks/>
              <a:stCxn id="10" idx="2"/>
              <a:endCxn id="15" idx="0"/>
            </p:cNvCxnSpPr>
            <p:nvPr/>
          </p:nvCxnSpPr>
          <p:spPr>
            <a:xfrm>
              <a:off x="10041011" y="3593751"/>
              <a:ext cx="199773" cy="8967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32">
              <a:extLst>
                <a:ext uri="{FF2B5EF4-FFF2-40B4-BE49-F238E27FC236}">
                  <a16:creationId xmlns:a16="http://schemas.microsoft.com/office/drawing/2014/main" id="{8E2B5007-960D-6C60-AEB8-028FD49F1A80}"/>
                </a:ext>
                <a:ext uri="{C183D7F6-B498-43B3-948B-1728B52AA6E4}">
                  <adec:decorative xmlns:adec="http://schemas.microsoft.com/office/drawing/2017/decorative" val="1"/>
                </a:ext>
              </a:extLst>
            </p:cNvPr>
            <p:cNvSpPr/>
            <p:nvPr/>
          </p:nvSpPr>
          <p:spPr>
            <a:xfrm>
              <a:off x="5899867" y="1285494"/>
              <a:ext cx="5930383" cy="49432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indent="55563" algn="l" rtl="0"/>
              <a:r>
                <a:rPr lang="es-ES" sz="1600" dirty="0">
                  <a:solidFill>
                    <a:sysClr val="windowText" lastClr="000000"/>
                  </a:solidFill>
                </a:rPr>
                <a:t>          Nube de AWS</a:t>
              </a:r>
            </a:p>
          </p:txBody>
        </p:sp>
        <p:pic>
          <p:nvPicPr>
            <p:cNvPr id="21" name="Graphic 33">
              <a:extLst>
                <a:ext uri="{FF2B5EF4-FFF2-40B4-BE49-F238E27FC236}">
                  <a16:creationId xmlns:a16="http://schemas.microsoft.com/office/drawing/2014/main" id="{C7C3EB5F-EEB6-F4D3-D6AD-764092B74A97}"/>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99868" y="1285494"/>
              <a:ext cx="457200" cy="457200"/>
            </a:xfrm>
            <a:prstGeom prst="rect">
              <a:avLst/>
            </a:prstGeom>
          </p:spPr>
        </p:pic>
        <p:sp>
          <p:nvSpPr>
            <p:cNvPr id="22" name="Rectangle 41">
              <a:extLst>
                <a:ext uri="{FF2B5EF4-FFF2-40B4-BE49-F238E27FC236}">
                  <a16:creationId xmlns:a16="http://schemas.microsoft.com/office/drawing/2014/main" id="{5B80E8D3-347A-F583-0694-71F2D4CFB2D0}"/>
                </a:ext>
                <a:ext uri="{C183D7F6-B498-43B3-948B-1728B52AA6E4}">
                  <adec:decorative xmlns:adec="http://schemas.microsoft.com/office/drawing/2017/decorative" val="1"/>
                </a:ext>
              </a:extLst>
            </p:cNvPr>
            <p:cNvSpPr/>
            <p:nvPr/>
          </p:nvSpPr>
          <p:spPr>
            <a:xfrm>
              <a:off x="6456682" y="1999932"/>
              <a:ext cx="5090275" cy="3784179"/>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R="0" lvl="0" indent="55563" defTabSz="914400" rtl="0" eaLnBrk="1" fontAlgn="auto" latinLnBrk="0" hangingPunct="1">
                <a:lnSpc>
                  <a:spcPct val="100000"/>
                </a:lnSpc>
                <a:spcBef>
                  <a:spcPts val="0"/>
                </a:spcBef>
                <a:spcAft>
                  <a:spcPts val="0"/>
                </a:spcAft>
                <a:buClrTx/>
                <a:buSzTx/>
                <a:buFontTx/>
                <a:buNone/>
                <a:tabLst/>
                <a:defRPr/>
              </a:pPr>
              <a:r>
                <a:rPr lang="es-ES" sz="1600" b="1" i="0" u="none" strike="noStrike" kern="0" cap="none" spc="0" normalizeH="0" noProof="0" dirty="0">
                  <a:ln w="0"/>
                  <a:solidFill>
                    <a:srgbClr val="1D8900"/>
                  </a:solidFill>
                  <a:effectLst/>
                  <a:uLnTx/>
                  <a:uFillTx/>
                  <a:latin typeface="+mj-lt"/>
                  <a:ea typeface="+mn-ea"/>
                  <a:cs typeface="+mn-cs"/>
                </a:rPr>
                <a:t>VPC</a:t>
              </a:r>
              <a:endParaRPr kumimoji="0" lang="en-US" sz="1600" b="1" i="0" u="none" strike="noStrike" kern="0" cap="none" spc="0" normalizeH="0" baseline="0" noProof="0" dirty="0">
                <a:ln w="0"/>
                <a:solidFill>
                  <a:srgbClr val="1D8900"/>
                </a:solidFill>
                <a:effectLst/>
                <a:uLnTx/>
                <a:uFillTx/>
                <a:latin typeface="+mj-lt"/>
                <a:ea typeface="+mn-ea"/>
                <a:cs typeface="+mn-cs"/>
              </a:endParaRPr>
            </a:p>
          </p:txBody>
        </p:sp>
        <p:pic>
          <p:nvPicPr>
            <p:cNvPr id="23" name="Graphic 43">
              <a:extLst>
                <a:ext uri="{FF2B5EF4-FFF2-40B4-BE49-F238E27FC236}">
                  <a16:creationId xmlns:a16="http://schemas.microsoft.com/office/drawing/2014/main" id="{AF6B1549-55F4-4272-1594-C37B24B86C96}"/>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6683" y="1999933"/>
              <a:ext cx="457200" cy="457200"/>
            </a:xfrm>
            <a:prstGeom prst="rect">
              <a:avLst/>
            </a:prstGeom>
          </p:spPr>
        </p:pic>
        <p:pic>
          <p:nvPicPr>
            <p:cNvPr id="24" name="Graphic 50">
              <a:extLst>
                <a:ext uri="{FF2B5EF4-FFF2-40B4-BE49-F238E27FC236}">
                  <a16:creationId xmlns:a16="http://schemas.microsoft.com/office/drawing/2014/main" id="{91040DB2-A562-E623-2DD3-4AF29DA3ACC5}"/>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26379" y="2308511"/>
              <a:ext cx="457200" cy="457200"/>
            </a:xfrm>
            <a:prstGeom prst="rect">
              <a:avLst/>
            </a:prstGeom>
          </p:spPr>
        </p:pic>
        <p:pic>
          <p:nvPicPr>
            <p:cNvPr id="25" name="Graphic 52">
              <a:extLst>
                <a:ext uri="{FF2B5EF4-FFF2-40B4-BE49-F238E27FC236}">
                  <a16:creationId xmlns:a16="http://schemas.microsoft.com/office/drawing/2014/main" id="{91269B0D-045D-7D17-A548-6C4CEAEE4ACD}"/>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426379" y="4009720"/>
              <a:ext cx="457200" cy="457200"/>
            </a:xfrm>
            <a:prstGeom prst="rect">
              <a:avLst/>
            </a:prstGeom>
          </p:spPr>
        </p:pic>
      </p:grpSp>
      <p:sp>
        <p:nvSpPr>
          <p:cNvPr id="26" name="Content Placeholder 4">
            <a:extLst>
              <a:ext uri="{FF2B5EF4-FFF2-40B4-BE49-F238E27FC236}">
                <a16:creationId xmlns:a16="http://schemas.microsoft.com/office/drawing/2014/main" id="{8F67AEA1-EF5E-E006-A3BC-4D03921307D5}"/>
              </a:ext>
            </a:extLst>
          </p:cNvPr>
          <p:cNvSpPr txBox="1">
            <a:spLocks/>
          </p:cNvSpPr>
          <p:nvPr/>
        </p:nvSpPr>
        <p:spPr>
          <a:xfrm>
            <a:off x="750824" y="2462871"/>
            <a:ext cx="5637213" cy="6407420"/>
          </a:xfrm>
          <a:prstGeom prst="rect">
            <a:avLst/>
          </a:prstGeom>
        </p:spPr>
        <p:txBody>
          <a:bodyPr wrap="square" lIns="0" tIns="0" rIns="0" bIns="0" rtlCol="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rtl="0"/>
            <a:r>
              <a:rPr lang="es-ES" sz="3200" b="1" dirty="0"/>
              <a:t>Características</a:t>
            </a:r>
          </a:p>
          <a:p>
            <a:pPr rtl="0"/>
            <a:endParaRPr lang="es-ES" sz="3200" b="1" dirty="0"/>
          </a:p>
          <a:p>
            <a:pPr marL="457200" indent="-457200" rtl="0">
              <a:buFont typeface="Arial" panose="020B0604020202020204" pitchFamily="34" charset="0"/>
              <a:buChar char="•"/>
            </a:pPr>
            <a:r>
              <a:rPr lang="es-ES" sz="3200" dirty="0"/>
              <a:t>Ofrece replicación asíncrona</a:t>
            </a:r>
            <a:endParaRPr lang="en-US" sz="3200" dirty="0"/>
          </a:p>
          <a:p>
            <a:pPr marL="457200" indent="-457200" rtl="0">
              <a:buFont typeface="Arial" panose="020B0604020202020204" pitchFamily="34" charset="0"/>
              <a:buChar char="•"/>
            </a:pPr>
            <a:r>
              <a:rPr lang="es-ES" sz="3200" dirty="0"/>
              <a:t>Se puede promover a principal </a:t>
            </a:r>
            <a:br>
              <a:rPr lang="es-ES" sz="3200" dirty="0"/>
            </a:br>
            <a:r>
              <a:rPr lang="es-ES" sz="3200" dirty="0"/>
              <a:t>si es necesario</a:t>
            </a:r>
          </a:p>
          <a:p>
            <a:pPr rtl="0"/>
            <a:endParaRPr lang="en-US" sz="3200" dirty="0"/>
          </a:p>
          <a:p>
            <a:pPr rtl="0"/>
            <a:r>
              <a:rPr lang="es-ES" sz="3200" b="1" dirty="0"/>
              <a:t>Funcionalidad</a:t>
            </a:r>
          </a:p>
          <a:p>
            <a:pPr rtl="0"/>
            <a:endParaRPr lang="en-US" sz="3200" b="1" dirty="0"/>
          </a:p>
          <a:p>
            <a:pPr marL="457200" indent="-457200" rtl="0">
              <a:buFont typeface="Arial" panose="020B0604020202020204" pitchFamily="34" charset="0"/>
              <a:buChar char="•"/>
            </a:pPr>
            <a:r>
              <a:rPr lang="es-ES" sz="3200" spc="-30" dirty="0"/>
              <a:t>Utilización para cargas </a:t>
            </a:r>
            <a:br>
              <a:rPr lang="es-ES" sz="3200" spc="-30" dirty="0"/>
            </a:br>
            <a:r>
              <a:rPr lang="es-ES" sz="3200" spc="-30" dirty="0"/>
              <a:t>de trabajo de base de datos </a:t>
            </a:r>
            <a:br>
              <a:rPr lang="es-ES" sz="3200" spc="-30" dirty="0"/>
            </a:br>
            <a:r>
              <a:rPr lang="es-ES" sz="3200" spc="-30" dirty="0"/>
              <a:t>de lectura intensiva</a:t>
            </a:r>
          </a:p>
          <a:p>
            <a:pPr marL="457200" indent="-457200" rtl="0">
              <a:buFont typeface="Arial" panose="020B0604020202020204" pitchFamily="34" charset="0"/>
              <a:buChar char="•"/>
            </a:pPr>
            <a:r>
              <a:rPr lang="es-ES" sz="3200" dirty="0"/>
              <a:t>Reasignación de consultas </a:t>
            </a:r>
            <a:br>
              <a:rPr lang="es-ES" sz="3200" dirty="0"/>
            </a:br>
            <a:r>
              <a:rPr lang="es-ES" sz="3200" dirty="0"/>
              <a:t>de lectura</a:t>
            </a:r>
          </a:p>
        </p:txBody>
      </p:sp>
    </p:spTree>
    <p:extLst>
      <p:ext uri="{BB962C8B-B14F-4D97-AF65-F5344CB8AC3E}">
        <p14:creationId xmlns:p14="http://schemas.microsoft.com/office/powerpoint/2010/main" val="238951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BD83F-71DB-F8B3-658F-4263BCE94B04}"/>
              </a:ext>
            </a:extLst>
          </p:cNvPr>
          <p:cNvSpPr>
            <a:spLocks noGrp="1"/>
          </p:cNvSpPr>
          <p:nvPr>
            <p:ph type="title"/>
          </p:nvPr>
        </p:nvSpPr>
        <p:spPr/>
        <p:txBody>
          <a:bodyPr/>
          <a:lstStyle/>
          <a:p>
            <a:r>
              <a:rPr lang="es-CL" dirty="0"/>
              <a:t>¿Cuándo utilizar Amazon RDS?</a:t>
            </a:r>
          </a:p>
        </p:txBody>
      </p:sp>
      <p:sp>
        <p:nvSpPr>
          <p:cNvPr id="3" name="Text Placeholder 1">
            <a:extLst>
              <a:ext uri="{FF2B5EF4-FFF2-40B4-BE49-F238E27FC236}">
                <a16:creationId xmlns:a16="http://schemas.microsoft.com/office/drawing/2014/main" id="{8CA41F02-79AC-4D5D-44D2-E895B022CE92}"/>
              </a:ext>
            </a:extLst>
          </p:cNvPr>
          <p:cNvSpPr txBox="1">
            <a:spLocks/>
          </p:cNvSpPr>
          <p:nvPr/>
        </p:nvSpPr>
        <p:spPr>
          <a:xfrm>
            <a:off x="1746250" y="2606675"/>
            <a:ext cx="5505450" cy="1301750"/>
          </a:xfrm>
          <a:prstGeom prst="rect">
            <a:avLst/>
          </a:prstGeom>
        </p:spPr>
        <p:txBody>
          <a:bodyPr wrap="square" lIns="0" tIns="0" rIns="0" bIns="0" rtlCol="0" anchor="t" anchorCtr="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rtl="0"/>
            <a:r>
              <a:rPr lang="es-ES" sz="3200" b="1" u="sng" dirty="0">
                <a:solidFill>
                  <a:schemeClr val="accent6"/>
                </a:solidFill>
              </a:rPr>
              <a:t>Utilice</a:t>
            </a:r>
            <a:r>
              <a:rPr lang="es-ES" sz="3200" b="1" dirty="0"/>
              <a:t> Amazon RDS cuando su aplicación necesite lo siguiente:</a:t>
            </a:r>
          </a:p>
          <a:p>
            <a:pPr rtl="0"/>
            <a:endParaRPr lang="en-US" b="1" dirty="0"/>
          </a:p>
        </p:txBody>
      </p:sp>
      <p:sp>
        <p:nvSpPr>
          <p:cNvPr id="4" name="Content Placeholder 2">
            <a:extLst>
              <a:ext uri="{FF2B5EF4-FFF2-40B4-BE49-F238E27FC236}">
                <a16:creationId xmlns:a16="http://schemas.microsoft.com/office/drawing/2014/main" id="{16BFD391-9957-B90B-69B5-B0300A40354F}"/>
              </a:ext>
            </a:extLst>
          </p:cNvPr>
          <p:cNvSpPr txBox="1">
            <a:spLocks/>
          </p:cNvSpPr>
          <p:nvPr/>
        </p:nvSpPr>
        <p:spPr>
          <a:xfrm>
            <a:off x="2127250" y="4054475"/>
            <a:ext cx="5394325" cy="4130675"/>
          </a:xfrm>
          <a:prstGeom prst="rect">
            <a:avLst/>
          </a:prstGeom>
        </p:spPr>
        <p:txBody>
          <a:bodyPr wrap="square" lIns="0" tIns="0" rIns="0" bIns="0" rtlCol="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rtl="0">
              <a:spcBef>
                <a:spcPts val="1200"/>
              </a:spcBef>
              <a:spcAft>
                <a:spcPts val="800"/>
              </a:spcAft>
            </a:pPr>
            <a:r>
              <a:rPr lang="es-ES" sz="2800" dirty="0"/>
              <a:t>Transacciones o consultas complejas</a:t>
            </a:r>
          </a:p>
          <a:p>
            <a:pPr marL="457200" indent="-457200" rtl="0">
              <a:spcBef>
                <a:spcPts val="1200"/>
              </a:spcBef>
              <a:spcAft>
                <a:spcPts val="800"/>
              </a:spcAft>
            </a:pPr>
            <a:r>
              <a:rPr lang="es-ES" sz="2800" dirty="0"/>
              <a:t>Tasa de consulta o escritura media </a:t>
            </a:r>
            <a:br>
              <a:rPr lang="es-ES" sz="2800" dirty="0"/>
            </a:br>
            <a:r>
              <a:rPr lang="es-ES" sz="2800" dirty="0"/>
              <a:t>a alta: hasta 30 000 IOPS (15 000 lecturas + 15 000 escrituras)</a:t>
            </a:r>
          </a:p>
          <a:p>
            <a:pPr marL="457200" indent="-457200" rtl="0">
              <a:spcBef>
                <a:spcPts val="1200"/>
              </a:spcBef>
              <a:spcAft>
                <a:spcPts val="800"/>
              </a:spcAft>
            </a:pPr>
            <a:r>
              <a:rPr lang="es-ES" sz="2800" dirty="0"/>
              <a:t>No más de una única partición </a:t>
            </a:r>
            <a:br>
              <a:rPr lang="es-ES" sz="2800" dirty="0"/>
            </a:br>
            <a:r>
              <a:rPr lang="es-ES" sz="2800" dirty="0"/>
              <a:t>o nodo de trabajo</a:t>
            </a:r>
          </a:p>
          <a:p>
            <a:pPr marL="457200" indent="-457200" rtl="0">
              <a:spcBef>
                <a:spcPts val="1200"/>
              </a:spcBef>
              <a:spcAft>
                <a:spcPts val="800"/>
              </a:spcAft>
            </a:pPr>
            <a:r>
              <a:rPr lang="es-ES" sz="2800" dirty="0"/>
              <a:t>Alta durabilidad</a:t>
            </a:r>
          </a:p>
        </p:txBody>
      </p:sp>
      <p:sp>
        <p:nvSpPr>
          <p:cNvPr id="5" name="Text Placeholder 4">
            <a:extLst>
              <a:ext uri="{FF2B5EF4-FFF2-40B4-BE49-F238E27FC236}">
                <a16:creationId xmlns:a16="http://schemas.microsoft.com/office/drawing/2014/main" id="{09346E97-64A5-6DED-4A84-34479AFC4A68}"/>
              </a:ext>
            </a:extLst>
          </p:cNvPr>
          <p:cNvSpPr txBox="1">
            <a:spLocks/>
          </p:cNvSpPr>
          <p:nvPr/>
        </p:nvSpPr>
        <p:spPr>
          <a:xfrm>
            <a:off x="9366250" y="2606675"/>
            <a:ext cx="7400925" cy="984885"/>
          </a:xfrm>
          <a:prstGeom prst="rect">
            <a:avLst/>
          </a:prstGeom>
        </p:spPr>
        <p:txBody>
          <a:bodyPr wrap="square" lIns="0" tIns="0" rIns="0" bIns="0" rtlCol="0" anchor="t" anchorCtr="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rtl="0"/>
            <a:r>
              <a:rPr lang="es-ES" sz="3200" b="1" u="sng" dirty="0">
                <a:solidFill>
                  <a:schemeClr val="accent6"/>
                </a:solidFill>
              </a:rPr>
              <a:t>No utilice</a:t>
            </a:r>
            <a:r>
              <a:rPr lang="es-ES" sz="3200" b="1" dirty="0">
                <a:solidFill>
                  <a:schemeClr val="accent6"/>
                </a:solidFill>
              </a:rPr>
              <a:t> </a:t>
            </a:r>
            <a:r>
              <a:rPr lang="es-ES" sz="3200" b="1" dirty="0"/>
              <a:t>Amazon RDS cuando </a:t>
            </a:r>
            <a:br>
              <a:rPr lang="es-ES" sz="3200" b="1" dirty="0"/>
            </a:br>
            <a:r>
              <a:rPr lang="es-ES" sz="3200" b="1" dirty="0"/>
              <a:t>su aplicación necesite lo siguiente:</a:t>
            </a:r>
          </a:p>
        </p:txBody>
      </p:sp>
      <p:sp>
        <p:nvSpPr>
          <p:cNvPr id="6" name="Content Placeholder 5">
            <a:extLst>
              <a:ext uri="{FF2B5EF4-FFF2-40B4-BE49-F238E27FC236}">
                <a16:creationId xmlns:a16="http://schemas.microsoft.com/office/drawing/2014/main" id="{56BCE171-C519-5476-E1E8-8DBCBBAF2610}"/>
              </a:ext>
            </a:extLst>
          </p:cNvPr>
          <p:cNvSpPr txBox="1">
            <a:spLocks/>
          </p:cNvSpPr>
          <p:nvPr/>
        </p:nvSpPr>
        <p:spPr>
          <a:xfrm>
            <a:off x="9671050" y="4054475"/>
            <a:ext cx="7848600" cy="4130675"/>
          </a:xfrm>
          <a:prstGeom prst="rect">
            <a:avLst/>
          </a:prstGeom>
        </p:spPr>
        <p:txBody>
          <a:bodyPr vert="horz" wrap="square" lIns="91440" tIns="45720" rIns="91440" bIns="45720" rtlCol="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rtl="0">
              <a:spcBef>
                <a:spcPts val="1200"/>
              </a:spcBef>
              <a:spcAft>
                <a:spcPts val="800"/>
              </a:spcAft>
            </a:pPr>
            <a:r>
              <a:rPr lang="es-ES" sz="2800" spc="-30" dirty="0"/>
              <a:t>Tasas de lectura o escritura masivas </a:t>
            </a:r>
            <a:br>
              <a:rPr lang="es-ES" sz="2800" spc="-30" dirty="0"/>
            </a:br>
            <a:r>
              <a:rPr lang="es-ES" sz="2800" spc="-30" dirty="0"/>
              <a:t>(por ejemplo, 150 000 escrituras por segundo)</a:t>
            </a:r>
          </a:p>
          <a:p>
            <a:pPr marL="457200" indent="-457200" rtl="0">
              <a:spcBef>
                <a:spcPts val="1200"/>
              </a:spcBef>
              <a:spcAft>
                <a:spcPts val="800"/>
              </a:spcAft>
            </a:pPr>
            <a:r>
              <a:rPr lang="es-ES" sz="2800" spc="-30" dirty="0"/>
              <a:t>Fragmentación causada por el gran tamaño </a:t>
            </a:r>
            <a:br>
              <a:rPr lang="es-ES" sz="2800" spc="-30" dirty="0"/>
            </a:br>
            <a:r>
              <a:rPr lang="es-ES" sz="2800" spc="-30" dirty="0"/>
              <a:t>de los datos o las altas demandas </a:t>
            </a:r>
            <a:br>
              <a:rPr lang="es-ES" sz="2800" spc="-30" dirty="0"/>
            </a:br>
            <a:r>
              <a:rPr lang="es-ES" sz="2800" spc="-30" dirty="0"/>
              <a:t>de rendimiento</a:t>
            </a:r>
            <a:endParaRPr lang="en-US" sz="2800" spc="-30" dirty="0"/>
          </a:p>
          <a:p>
            <a:pPr marL="457200" indent="-457200" rtl="0">
              <a:spcBef>
                <a:spcPts val="1200"/>
              </a:spcBef>
              <a:spcAft>
                <a:spcPts val="800"/>
              </a:spcAft>
            </a:pPr>
            <a:r>
              <a:rPr lang="es-ES" sz="2800" spc="-30" dirty="0"/>
              <a:t>Solicitudes y consultas GET o PUT simples </a:t>
            </a:r>
            <a:br>
              <a:rPr lang="es-ES" sz="2800" spc="-30" dirty="0"/>
            </a:br>
            <a:r>
              <a:rPr lang="es-ES" sz="2800" spc="-30" dirty="0"/>
              <a:t>que una base de datos NoSQL pueda manejar</a:t>
            </a:r>
          </a:p>
          <a:p>
            <a:pPr marL="457200" indent="-457200" rtl="0">
              <a:spcBef>
                <a:spcPts val="1200"/>
              </a:spcBef>
              <a:spcAft>
                <a:spcPts val="800"/>
              </a:spcAft>
            </a:pPr>
            <a:r>
              <a:rPr lang="es-ES" sz="2800" spc="-30" dirty="0"/>
              <a:t>Personalización del sistema de administración de bases de datos relacionales (RDBMS)</a:t>
            </a:r>
          </a:p>
        </p:txBody>
      </p:sp>
    </p:spTree>
    <p:extLst>
      <p:ext uri="{BB962C8B-B14F-4D97-AF65-F5344CB8AC3E}">
        <p14:creationId xmlns:p14="http://schemas.microsoft.com/office/powerpoint/2010/main" val="187174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5" name="Título 1">
            <a:extLst>
              <a:ext uri="{FF2B5EF4-FFF2-40B4-BE49-F238E27FC236}">
                <a16:creationId xmlns:a16="http://schemas.microsoft.com/office/drawing/2014/main" id="{91552C62-C4F4-E85B-2396-854B8DD8D656}"/>
              </a:ext>
            </a:extLst>
          </p:cNvPr>
          <p:cNvSpPr txBox="1">
            <a:spLocks/>
          </p:cNvSpPr>
          <p:nvPr/>
        </p:nvSpPr>
        <p:spPr>
          <a:xfrm>
            <a:off x="4413250" y="7559675"/>
            <a:ext cx="6172200" cy="3046988"/>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6600" dirty="0"/>
              <a:t>Bases de Datos No Relacionales</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4D651-02D4-7541-688E-FE89FF57B2FE}"/>
              </a:ext>
            </a:extLst>
          </p:cNvPr>
          <p:cNvSpPr>
            <a:spLocks noGrp="1"/>
          </p:cNvSpPr>
          <p:nvPr>
            <p:ph type="title"/>
          </p:nvPr>
        </p:nvSpPr>
        <p:spPr/>
        <p:txBody>
          <a:bodyPr/>
          <a:lstStyle/>
          <a:p>
            <a:r>
              <a:rPr lang="es-CL" dirty="0"/>
              <a:t>Bases de Datos No Relacionales</a:t>
            </a:r>
          </a:p>
        </p:txBody>
      </p:sp>
      <p:pic>
        <p:nvPicPr>
          <p:cNvPr id="4" name="Imagen 3">
            <a:extLst>
              <a:ext uri="{FF2B5EF4-FFF2-40B4-BE49-F238E27FC236}">
                <a16:creationId xmlns:a16="http://schemas.microsoft.com/office/drawing/2014/main" id="{20A4D663-2045-1770-2FD6-9F04715844E1}"/>
              </a:ext>
            </a:extLst>
          </p:cNvPr>
          <p:cNvPicPr>
            <a:picLocks noChangeAspect="1"/>
          </p:cNvPicPr>
          <p:nvPr/>
        </p:nvPicPr>
        <p:blipFill>
          <a:blip r:embed="rId2"/>
          <a:stretch>
            <a:fillRect/>
          </a:stretch>
        </p:blipFill>
        <p:spPr>
          <a:xfrm>
            <a:off x="11804650" y="2911475"/>
            <a:ext cx="6544588" cy="4820323"/>
          </a:xfrm>
          <a:prstGeom prst="rect">
            <a:avLst/>
          </a:prstGeom>
        </p:spPr>
      </p:pic>
      <p:sp>
        <p:nvSpPr>
          <p:cNvPr id="9" name="Content Placeholder 81">
            <a:extLst>
              <a:ext uri="{FF2B5EF4-FFF2-40B4-BE49-F238E27FC236}">
                <a16:creationId xmlns:a16="http://schemas.microsoft.com/office/drawing/2014/main" id="{946FFAD2-64EF-86CA-D31A-41593F96187C}"/>
              </a:ext>
            </a:extLst>
          </p:cNvPr>
          <p:cNvSpPr txBox="1">
            <a:spLocks/>
          </p:cNvSpPr>
          <p:nvPr/>
        </p:nvSpPr>
        <p:spPr>
          <a:xfrm>
            <a:off x="2188233" y="2911475"/>
            <a:ext cx="7863817" cy="4648200"/>
          </a:xfrm>
          <a:prstGeom prst="rect">
            <a:avLst/>
          </a:prstGeom>
        </p:spPr>
        <p:txBody>
          <a:bodyPr wrap="square" lIns="0" tIns="0" rIns="0" bIns="0" rtlCol="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l">
              <a:buFont typeface="Arial" panose="020B0604020202020204" pitchFamily="34" charset="0"/>
              <a:buChar char="•"/>
            </a:pPr>
            <a:r>
              <a:rPr lang="es-MX" sz="3200" b="0" i="0" u="none" strike="noStrike" baseline="0" dirty="0">
                <a:latin typeface="AmazonEmber-Light"/>
              </a:rPr>
              <a:t>Una </a:t>
            </a:r>
            <a:r>
              <a:rPr lang="es-MX" sz="3200" b="0" i="0" u="none" strike="noStrike" baseline="0" dirty="0">
                <a:latin typeface="AmazonEmber-Regular"/>
              </a:rPr>
              <a:t>base de datos </a:t>
            </a:r>
            <a:r>
              <a:rPr lang="es-MX" sz="3200" b="0" i="0" u="none" strike="noStrike" baseline="0" dirty="0">
                <a:latin typeface="AmazonEmber-Light"/>
              </a:rPr>
              <a:t>no relacional</a:t>
            </a:r>
          </a:p>
          <a:p>
            <a:pPr algn="l"/>
            <a:r>
              <a:rPr lang="es-MX" sz="3200" b="0" i="0" u="none" strike="noStrike" baseline="0" dirty="0">
                <a:latin typeface="AmazonEmber-Light"/>
              </a:rPr>
              <a:t>utiliza estructuras distintas de filas y</a:t>
            </a:r>
          </a:p>
          <a:p>
            <a:pPr algn="l"/>
            <a:r>
              <a:rPr lang="es-MX" sz="3200" b="0" i="0" u="none" strike="noStrike" baseline="0" dirty="0">
                <a:latin typeface="AmazonEmber-Light"/>
              </a:rPr>
              <a:t>columnas para organizar los datos</a:t>
            </a:r>
            <a:endParaRPr lang="es-CL" sz="3200" dirty="0"/>
          </a:p>
          <a:p>
            <a:pPr marL="457200" indent="-457200" algn="l">
              <a:buFont typeface="Arial" panose="020B0604020202020204" pitchFamily="34" charset="0"/>
              <a:buChar char="•"/>
            </a:pPr>
            <a:endParaRPr lang="es-CL" sz="3200" b="0" i="0" u="none" strike="noStrike" baseline="0" dirty="0"/>
          </a:p>
          <a:p>
            <a:pPr lvl="1" algn="l"/>
            <a:r>
              <a:rPr lang="es-MX" sz="3200" b="0" i="0" u="none" strike="noStrike" baseline="0" dirty="0">
                <a:latin typeface="AmazonEmber-Light"/>
              </a:rPr>
              <a:t>Por ejemplo, con los </a:t>
            </a:r>
            <a:r>
              <a:rPr lang="es-MX" sz="3200" b="0" i="0" u="none" strike="noStrike" baseline="0" dirty="0">
                <a:latin typeface="AmazonEmber-Regular"/>
              </a:rPr>
              <a:t>pares de</a:t>
            </a:r>
          </a:p>
          <a:p>
            <a:pPr lvl="1" algn="l"/>
            <a:r>
              <a:rPr lang="es-MX" sz="3200" b="0" i="0" u="none" strike="noStrike" baseline="0" dirty="0">
                <a:latin typeface="AmazonEmber-Regular"/>
              </a:rPr>
              <a:t>clave-valor</a:t>
            </a:r>
            <a:r>
              <a:rPr lang="es-MX" sz="3200" b="0" i="0" u="none" strike="noStrike" baseline="0" dirty="0">
                <a:latin typeface="AmazonEmber-Light"/>
              </a:rPr>
              <a:t>, los datos se organizan</a:t>
            </a:r>
          </a:p>
          <a:p>
            <a:pPr lvl="1" algn="l"/>
            <a:r>
              <a:rPr lang="es-MX" sz="3200" b="0" i="0" u="none" strike="noStrike" baseline="0" dirty="0">
                <a:latin typeface="AmazonEmber-Light"/>
              </a:rPr>
              <a:t>en elementos (claves), y los elementos</a:t>
            </a:r>
          </a:p>
          <a:p>
            <a:pPr lvl="1" algn="l"/>
            <a:r>
              <a:rPr lang="es-CL" sz="3200" b="0" i="0" u="none" strike="noStrike" baseline="0" dirty="0">
                <a:latin typeface="AmazonEmber-Light"/>
              </a:rPr>
              <a:t>tienen atributos (valores).</a:t>
            </a:r>
            <a:endParaRPr lang="es-CL" sz="3200" dirty="0"/>
          </a:p>
        </p:txBody>
      </p:sp>
    </p:spTree>
    <p:extLst>
      <p:ext uri="{BB962C8B-B14F-4D97-AF65-F5344CB8AC3E}">
        <p14:creationId xmlns:p14="http://schemas.microsoft.com/office/powerpoint/2010/main" val="51889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F9C03-53AC-096B-7069-8D3FF1B1F5C7}"/>
              </a:ext>
            </a:extLst>
          </p:cNvPr>
          <p:cNvSpPr>
            <a:spLocks noGrp="1"/>
          </p:cNvSpPr>
          <p:nvPr>
            <p:ph type="title"/>
          </p:nvPr>
        </p:nvSpPr>
        <p:spPr>
          <a:xfrm>
            <a:off x="2432050" y="714594"/>
            <a:ext cx="16988263" cy="1477328"/>
          </a:xfrm>
        </p:spPr>
        <p:txBody>
          <a:bodyPr/>
          <a:lstStyle/>
          <a:p>
            <a:r>
              <a:rPr lang="es-ES" sz="4800" dirty="0"/>
              <a:t>Comparación entre las bases de datos relacionales y las no relacionales</a:t>
            </a:r>
            <a:endParaRPr lang="es-CL" dirty="0"/>
          </a:p>
        </p:txBody>
      </p:sp>
      <p:graphicFrame>
        <p:nvGraphicFramePr>
          <p:cNvPr id="3" name="Content Placeholder 3">
            <a:extLst>
              <a:ext uri="{FF2B5EF4-FFF2-40B4-BE49-F238E27FC236}">
                <a16:creationId xmlns:a16="http://schemas.microsoft.com/office/drawing/2014/main" id="{9B1460F0-E29F-4775-B736-E9FA4534C493}"/>
              </a:ext>
            </a:extLst>
          </p:cNvPr>
          <p:cNvGraphicFramePr>
            <a:graphicFrameLocks/>
          </p:cNvGraphicFramePr>
          <p:nvPr>
            <p:extLst>
              <p:ext uri="{D42A27DB-BD31-4B8C-83A1-F6EECF244321}">
                <p14:modId xmlns:p14="http://schemas.microsoft.com/office/powerpoint/2010/main" val="878816680"/>
              </p:ext>
            </p:extLst>
          </p:nvPr>
        </p:nvGraphicFramePr>
        <p:xfrm>
          <a:off x="2279650" y="3158346"/>
          <a:ext cx="14401800" cy="6306328"/>
        </p:xfrm>
        <a:graphic>
          <a:graphicData uri="http://schemas.openxmlformats.org/drawingml/2006/table">
            <a:tbl>
              <a:tblPr firstRow="1" bandRow="1">
                <a:tableStyleId>{F5AB1C69-6EDB-4FF4-983F-18BD219EF322}</a:tableStyleId>
              </a:tblPr>
              <a:tblGrid>
                <a:gridCol w="3621545">
                  <a:extLst>
                    <a:ext uri="{9D8B030D-6E8A-4147-A177-3AD203B41FA5}">
                      <a16:colId xmlns:a16="http://schemas.microsoft.com/office/drawing/2014/main" val="20000"/>
                    </a:ext>
                  </a:extLst>
                </a:gridCol>
                <a:gridCol w="5871147">
                  <a:extLst>
                    <a:ext uri="{9D8B030D-6E8A-4147-A177-3AD203B41FA5}">
                      <a16:colId xmlns:a16="http://schemas.microsoft.com/office/drawing/2014/main" val="20001"/>
                    </a:ext>
                  </a:extLst>
                </a:gridCol>
                <a:gridCol w="4909108">
                  <a:extLst>
                    <a:ext uri="{9D8B030D-6E8A-4147-A177-3AD203B41FA5}">
                      <a16:colId xmlns:a16="http://schemas.microsoft.com/office/drawing/2014/main" val="20002"/>
                    </a:ext>
                  </a:extLst>
                </a:gridCol>
              </a:tblGrid>
              <a:tr h="737704">
                <a:tc>
                  <a:txBody>
                    <a:bodyPr/>
                    <a:lstStyle/>
                    <a:p>
                      <a:pPr rtl="0"/>
                      <a:endParaRPr lang="en-US" sz="1700" b="1" dirty="0">
                        <a:latin typeface="+mj-lt"/>
                        <a:ea typeface="Amazon Ember" panose="020B0603020204020204" pitchFamily="34" charset="0"/>
                        <a:cs typeface="Amazon Ember" panose="020B0603020204020204" pitchFamily="34" charset="0"/>
                      </a:endParaRPr>
                    </a:p>
                  </a:txBody>
                  <a:tcPr marL="110975" marR="110975" marT="60960" marB="60960" anchor="ctr"/>
                </a:tc>
                <a:tc>
                  <a:txBody>
                    <a:bodyPr/>
                    <a:lstStyle/>
                    <a:p>
                      <a:pPr algn="ctr" rtl="0"/>
                      <a:r>
                        <a:rPr lang="es-ES" sz="1700" b="0" u="none" dirty="0">
                          <a:solidFill>
                            <a:schemeClr val="tx1"/>
                          </a:solidFill>
                        </a:rPr>
                        <a:t>Relacional</a:t>
                      </a:r>
                      <a:r>
                        <a:rPr lang="es-ES" sz="1700" b="0" dirty="0">
                          <a:solidFill>
                            <a:schemeClr val="tx1"/>
                          </a:solidFill>
                        </a:rPr>
                        <a:t> (</a:t>
                      </a:r>
                      <a:r>
                        <a:rPr lang="es-ES" sz="1700" b="0" u="none" dirty="0">
                          <a:solidFill>
                            <a:schemeClr val="tx1"/>
                          </a:solidFill>
                        </a:rPr>
                        <a:t>SQL</a:t>
                      </a:r>
                      <a:r>
                        <a:rPr lang="es-ES" sz="1700" b="0" dirty="0">
                          <a:solidFill>
                            <a:schemeClr val="tx1"/>
                          </a:solidFill>
                        </a:rPr>
                        <a:t>)</a:t>
                      </a:r>
                      <a:endParaRPr lang="es-ES" sz="1700" b="0"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0975" marR="110975" marT="60960" marB="60960" anchor="ctr"/>
                </a:tc>
                <a:tc>
                  <a:txBody>
                    <a:bodyPr/>
                    <a:lstStyle/>
                    <a:p>
                      <a:pPr algn="ctr" rtl="0"/>
                      <a:r>
                        <a:rPr lang="es-ES" sz="1700" b="0" u="none" dirty="0">
                          <a:solidFill>
                            <a:schemeClr val="tx1"/>
                          </a:solidFill>
                        </a:rPr>
                        <a:t>No relacional</a:t>
                      </a:r>
                      <a:endParaRPr lang="en-US" sz="1700" b="0"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0975" marR="110975" marT="60960" marB="60960" anchor="ctr"/>
                </a:tc>
                <a:extLst>
                  <a:ext uri="{0D108BD9-81ED-4DB2-BD59-A6C34878D82A}">
                    <a16:rowId xmlns:a16="http://schemas.microsoft.com/office/drawing/2014/main" val="10000"/>
                  </a:ext>
                </a:extLst>
              </a:tr>
              <a:tr h="524738">
                <a:tc>
                  <a:txBody>
                    <a:bodyPr/>
                    <a:lstStyle/>
                    <a:p>
                      <a:pPr marL="0" algn="l" defTabSz="457200" rtl="0" eaLnBrk="1" latinLnBrk="0" hangingPunct="1"/>
                      <a:r>
                        <a:rPr lang="es-ES" sz="1700" b="0" u="none" kern="1200" dirty="0">
                          <a:solidFill>
                            <a:schemeClr val="tx1"/>
                          </a:solidFill>
                        </a:rPr>
                        <a:t>Almacenamiento de datos</a:t>
                      </a:r>
                      <a:endParaRPr lang="en-US" sz="1700" b="0" u="none" kern="1200" dirty="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pPr rtl="0"/>
                      <a:r>
                        <a:rPr lang="es-ES" sz="1700" b="0" u="none" dirty="0">
                          <a:solidFill>
                            <a:srgbClr val="000000"/>
                          </a:solidFill>
                        </a:rPr>
                        <a:t>Filas </a:t>
                      </a:r>
                      <a:r>
                        <a:rPr lang="es-ES" sz="1700" b="0" dirty="0"/>
                        <a:t>y</a:t>
                      </a:r>
                      <a:r>
                        <a:rPr lang="es-ES" sz="1700" b="0" u="none" dirty="0">
                          <a:solidFill>
                            <a:srgbClr val="000000"/>
                          </a:solidFill>
                        </a:rPr>
                        <a:t> columnas</a:t>
                      </a:r>
                      <a:endParaRPr lang="en-US" sz="1700" b="0" i="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pPr rtl="0"/>
                      <a:r>
                        <a:rPr lang="es-ES" sz="1700" b="0" u="none" dirty="0">
                          <a:solidFill>
                            <a:srgbClr val="000000"/>
                          </a:solidFill>
                        </a:rPr>
                        <a:t>Clave-valor</a:t>
                      </a:r>
                      <a:r>
                        <a:rPr lang="es-ES" sz="1700" b="0" dirty="0"/>
                        <a:t>, documento, </a:t>
                      </a:r>
                      <a:r>
                        <a:rPr lang="es-ES" sz="1700" b="0" u="none" dirty="0">
                          <a:solidFill>
                            <a:srgbClr val="000000"/>
                          </a:solidFill>
                        </a:rPr>
                        <a:t>gráfico</a:t>
                      </a:r>
                      <a:endParaRPr lang="en-US" sz="1700" b="0" i="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val="10001"/>
                  </a:ext>
                </a:extLst>
              </a:tr>
              <a:tr h="524738">
                <a:tc>
                  <a:txBody>
                    <a:bodyPr/>
                    <a:lstStyle/>
                    <a:p>
                      <a:pPr marL="0" algn="l" defTabSz="457200" rtl="0" eaLnBrk="1" latinLnBrk="0" hangingPunct="1"/>
                      <a:r>
                        <a:rPr lang="es-ES" sz="1700" b="0" u="none" kern="1200" dirty="0">
                          <a:solidFill>
                            <a:schemeClr val="tx1"/>
                          </a:solidFill>
                        </a:rPr>
                        <a:t>Esquemas</a:t>
                      </a:r>
                      <a:endParaRPr lang="en-US" sz="1700" b="0" u="none" kern="1200" dirty="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pPr rtl="0"/>
                      <a:r>
                        <a:rPr lang="es-ES" sz="1700" b="0" u="none" dirty="0">
                          <a:solidFill>
                            <a:srgbClr val="000000"/>
                          </a:solidFill>
                        </a:rPr>
                        <a:t>Fijos</a:t>
                      </a:r>
                      <a:r>
                        <a:rPr lang="es-ES" sz="1700" b="0" dirty="0"/>
                        <a:t> </a:t>
                      </a:r>
                      <a:endParaRPr lang="es-ES" sz="1700" b="0" i="0" dirty="0">
                        <a:latin typeface="+mn-lt"/>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pPr rtl="0"/>
                      <a:r>
                        <a:rPr lang="es-ES" sz="1700" b="0" u="none">
                          <a:solidFill>
                            <a:srgbClr val="000000"/>
                          </a:solidFill>
                        </a:rPr>
                        <a:t>Dinámicos</a:t>
                      </a:r>
                      <a:endParaRPr lang="en-US" sz="1700" b="0" i="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val="10002"/>
                  </a:ext>
                </a:extLst>
              </a:tr>
              <a:tr h="808498">
                <a:tc>
                  <a:txBody>
                    <a:bodyPr/>
                    <a:lstStyle/>
                    <a:p>
                      <a:pPr marL="0" algn="l" defTabSz="457200" rtl="0" eaLnBrk="1" latinLnBrk="0" hangingPunct="1"/>
                      <a:r>
                        <a:rPr lang="es-ES" sz="1700" b="0" u="none" kern="1200" dirty="0">
                          <a:solidFill>
                            <a:schemeClr val="tx1"/>
                          </a:solidFill>
                        </a:rPr>
                        <a:t>Consultas</a:t>
                      </a:r>
                      <a:endParaRPr lang="en-US" sz="1700" b="0" u="none" kern="1200" dirty="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pPr rtl="0"/>
                      <a:r>
                        <a:rPr lang="es-ES" sz="1700" b="0" u="none" dirty="0">
                          <a:solidFill>
                            <a:srgbClr val="000000"/>
                          </a:solidFill>
                        </a:rPr>
                        <a:t>Utiliza SQL</a:t>
                      </a:r>
                      <a:endParaRPr lang="en-US" sz="1700" b="0" i="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pPr rtl="0"/>
                      <a:r>
                        <a:rPr lang="es-ES" sz="1700" b="0" dirty="0"/>
                        <a:t>Se centra en la recopilación </a:t>
                      </a:r>
                      <a:br>
                        <a:rPr lang="es-ES" sz="1700" b="0" dirty="0"/>
                      </a:br>
                      <a:r>
                        <a:rPr lang="es-ES" sz="1700" b="0" dirty="0"/>
                        <a:t>de documentos</a:t>
                      </a:r>
                      <a:endParaRPr lang="es-ES" sz="1700" b="0" i="0" dirty="0">
                        <a:latin typeface="+mn-lt"/>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val="10003"/>
                  </a:ext>
                </a:extLst>
              </a:tr>
              <a:tr h="524738">
                <a:tc>
                  <a:txBody>
                    <a:bodyPr/>
                    <a:lstStyle/>
                    <a:p>
                      <a:pPr marL="0" algn="l" defTabSz="457200" rtl="0" eaLnBrk="1" latinLnBrk="0" hangingPunct="1"/>
                      <a:r>
                        <a:rPr lang="es-ES" sz="1700" b="0" u="none" kern="1200">
                          <a:solidFill>
                            <a:schemeClr val="tx1"/>
                          </a:solidFill>
                        </a:rPr>
                        <a:t>Escalabilidad</a:t>
                      </a:r>
                      <a:endParaRPr lang="en-US" sz="1700" b="0" u="none" kern="1200" dirty="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pPr rtl="0"/>
                      <a:r>
                        <a:rPr lang="es-ES" sz="1700" b="0" u="none" dirty="0">
                          <a:solidFill>
                            <a:srgbClr val="000000"/>
                          </a:solidFill>
                        </a:rPr>
                        <a:t>Vertical</a:t>
                      </a:r>
                      <a:endParaRPr lang="en-US" sz="1700" b="0" i="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pPr rtl="0"/>
                      <a:r>
                        <a:rPr lang="es-ES" sz="1700" b="0" u="none">
                          <a:solidFill>
                            <a:srgbClr val="000000"/>
                          </a:solidFill>
                        </a:rPr>
                        <a:t>Horizontal</a:t>
                      </a:r>
                      <a:endParaRPr lang="en-US" sz="1700" b="0" i="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val="10004"/>
                  </a:ext>
                </a:extLst>
              </a:tr>
              <a:tr h="3185912">
                <a:tc>
                  <a:txBody>
                    <a:bodyPr/>
                    <a:lstStyle/>
                    <a:p>
                      <a:pPr marL="0" algn="l" defTabSz="457200" rtl="0" eaLnBrk="1" latinLnBrk="0" hangingPunct="1"/>
                      <a:r>
                        <a:rPr lang="es-ES" sz="1700" b="0" u="none" kern="1200" dirty="0">
                          <a:solidFill>
                            <a:schemeClr val="tx1"/>
                          </a:solidFill>
                        </a:rPr>
                        <a:t>Ejemplo</a:t>
                      </a:r>
                      <a:endParaRPr lang="en-US" sz="1700" b="0" u="none" kern="1200" dirty="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pPr rtl="0"/>
                      <a:endParaRPr lang="en-US" sz="1700" b="0" i="0" dirty="0">
                        <a:latin typeface="+mj-lt"/>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pPr rtl="0"/>
                      <a:endParaRPr lang="en-US" sz="1700" b="0" dirty="0"/>
                    </a:p>
                    <a:p>
                      <a:pPr rtl="0"/>
                      <a:endParaRPr lang="en-US" sz="1700" b="0" dirty="0"/>
                    </a:p>
                    <a:p>
                      <a:pPr rtl="0"/>
                      <a:endParaRPr lang="en-US" sz="1700" b="0" dirty="0"/>
                    </a:p>
                    <a:p>
                      <a:pPr rtl="0"/>
                      <a:endParaRPr lang="en-US" sz="1700" b="0" dirty="0"/>
                    </a:p>
                    <a:p>
                      <a:pPr rtl="0"/>
                      <a:endParaRPr lang="en-US" sz="1700" b="0" dirty="0"/>
                    </a:p>
                    <a:p>
                      <a:pPr rtl="0"/>
                      <a:endParaRPr lang="en-US" sz="1700" b="0" dirty="0"/>
                    </a:p>
                    <a:p>
                      <a:pPr rtl="0"/>
                      <a:endParaRPr lang="en-US" sz="1700" b="0" i="0" dirty="0">
                        <a:latin typeface="+mj-lt"/>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val="1366436263"/>
                  </a:ext>
                </a:extLst>
              </a:tr>
            </a:tbl>
          </a:graphicData>
        </a:graphic>
      </p:graphicFrame>
      <p:sp>
        <p:nvSpPr>
          <p:cNvPr id="4" name="TextBox 14">
            <a:extLst>
              <a:ext uri="{FF2B5EF4-FFF2-40B4-BE49-F238E27FC236}">
                <a16:creationId xmlns:a16="http://schemas.microsoft.com/office/drawing/2014/main" id="{11905AD7-B12F-14EB-F983-8E8B6EAE6EC6}"/>
              </a:ext>
            </a:extLst>
          </p:cNvPr>
          <p:cNvSpPr txBox="1"/>
          <p:nvPr/>
        </p:nvSpPr>
        <p:spPr>
          <a:xfrm>
            <a:off x="12490450" y="6721475"/>
            <a:ext cx="3417953" cy="1661993"/>
          </a:xfrm>
          <a:prstGeom prst="rect">
            <a:avLst/>
          </a:prstGeom>
          <a:solidFill>
            <a:schemeClr val="bg1"/>
          </a:solidFill>
          <a:ln w="19050">
            <a:solidFill>
              <a:schemeClr val="tx1"/>
            </a:solidFill>
          </a:ln>
        </p:spPr>
        <p:txBody>
          <a:bodyPr wrap="square" rtlCol="0">
            <a:spAutoFit/>
          </a:bodyPr>
          <a:lstStyle/>
          <a:p>
            <a:pPr rtl="0"/>
            <a:r>
              <a:rPr lang="es-ES" sz="1700" dirty="0">
                <a:latin typeface="Amazon Ember" panose="020B0603020204020204" pitchFamily="34" charset="0"/>
                <a:ea typeface="Amazon Ember" panose="020B0603020204020204" pitchFamily="34" charset="0"/>
                <a:cs typeface="Amazon Ember" panose="020B0603020204020204" pitchFamily="34" charset="0"/>
              </a:rPr>
              <a:t>{</a:t>
            </a:r>
          </a:p>
          <a:p>
            <a:pPr rtl="0"/>
            <a:r>
              <a:rPr lang="es-ES" sz="1700" dirty="0">
                <a:latin typeface="Amazon Ember" panose="020B0603020204020204" pitchFamily="34" charset="0"/>
                <a:ea typeface="Amazon Ember" panose="020B0603020204020204" pitchFamily="34" charset="0"/>
                <a:cs typeface="Amazon Ember" panose="020B0603020204020204" pitchFamily="34" charset="0"/>
              </a:rPr>
              <a:t> ISBN: 3111111223439,</a:t>
            </a:r>
          </a:p>
          <a:p>
            <a:pPr rtl="0"/>
            <a:r>
              <a:rPr lang="es-ES" sz="1700" dirty="0">
                <a:latin typeface="Amazon Ember" panose="020B0603020204020204" pitchFamily="34" charset="0"/>
                <a:ea typeface="Amazon Ember" panose="020B0603020204020204" pitchFamily="34" charset="0"/>
                <a:cs typeface="Amazon Ember" panose="020B0603020204020204" pitchFamily="34" charset="0"/>
              </a:rPr>
              <a:t> Título: “</a:t>
            </a:r>
            <a:r>
              <a:rPr lang="es-ES" sz="1700" dirty="0" err="1">
                <a:latin typeface="Amazon Ember" panose="020B0603020204020204" pitchFamily="34" charset="0"/>
                <a:ea typeface="Amazon Ember" panose="020B0603020204020204" pitchFamily="34" charset="0"/>
                <a:cs typeface="Amazon Ember" panose="020B0603020204020204" pitchFamily="34" charset="0"/>
              </a:rPr>
              <a:t>Withering</a:t>
            </a:r>
            <a:r>
              <a:rPr lang="es-ES" sz="1700" dirty="0">
                <a:latin typeface="Amazon Ember" panose="020B0603020204020204" pitchFamily="34" charset="0"/>
                <a:ea typeface="Amazon Ember" panose="020B0603020204020204" pitchFamily="34" charset="0"/>
                <a:cs typeface="Amazon Ember" panose="020B0603020204020204" pitchFamily="34" charset="0"/>
              </a:rPr>
              <a:t> </a:t>
            </a:r>
            <a:r>
              <a:rPr lang="es-ES" sz="1700" dirty="0" err="1">
                <a:latin typeface="Amazon Ember" panose="020B0603020204020204" pitchFamily="34" charset="0"/>
                <a:ea typeface="Amazon Ember" panose="020B0603020204020204" pitchFamily="34" charset="0"/>
                <a:cs typeface="Amazon Ember" panose="020B0603020204020204" pitchFamily="34" charset="0"/>
              </a:rPr>
              <a:t>Depths</a:t>
            </a:r>
            <a:r>
              <a:rPr lang="es-ES" sz="1700" dirty="0">
                <a:latin typeface="Amazon Ember" panose="020B0603020204020204" pitchFamily="34" charset="0"/>
                <a:ea typeface="Amazon Ember" panose="020B0603020204020204" pitchFamily="34" charset="0"/>
                <a:cs typeface="Amazon Ember" panose="020B0603020204020204" pitchFamily="34" charset="0"/>
              </a:rPr>
              <a:t>”,</a:t>
            </a:r>
            <a:endParaRPr lang="en-US" sz="1700" dirty="0">
              <a:latin typeface="Amazon Ember" panose="020B0603020204020204"/>
              <a:ea typeface="Amazon Ember" panose="020B0603020204020204" pitchFamily="34" charset="0"/>
              <a:cs typeface="Amazon Ember" panose="020B0603020204020204" pitchFamily="34" charset="0"/>
            </a:endParaRPr>
          </a:p>
          <a:p>
            <a:pPr rtl="0"/>
            <a:r>
              <a:rPr lang="es-ES" sz="1700" dirty="0">
                <a:latin typeface="Amazon Ember" panose="020B0603020204020204" pitchFamily="34" charset="0"/>
                <a:ea typeface="Amazon Ember" panose="020B0603020204020204" pitchFamily="34" charset="0"/>
                <a:cs typeface="Amazon Ember" panose="020B0603020204020204" pitchFamily="34" charset="0"/>
              </a:rPr>
              <a:t> Autor: “Jackson, Mateo”,</a:t>
            </a:r>
            <a:endParaRPr lang="en-US" sz="1700" dirty="0">
              <a:latin typeface="Amazon Ember" panose="020B0603020204020204"/>
              <a:ea typeface="Amazon Ember" panose="020B0603020204020204" pitchFamily="34" charset="0"/>
              <a:cs typeface="Amazon Ember" panose="020B0603020204020204" pitchFamily="34" charset="0"/>
            </a:endParaRPr>
          </a:p>
          <a:p>
            <a:pPr rtl="0"/>
            <a:r>
              <a:rPr lang="es-ES" sz="1700" dirty="0">
                <a:latin typeface="Amazon Ember" panose="020B0603020204020204" pitchFamily="34" charset="0"/>
                <a:ea typeface="Amazon Ember" panose="020B0603020204020204" pitchFamily="34" charset="0"/>
                <a:cs typeface="Amazon Ember" panose="020B0603020204020204" pitchFamily="34" charset="0"/>
              </a:rPr>
              <a:t> Formato: “libro de tapa blanda”</a:t>
            </a:r>
          </a:p>
          <a:p>
            <a:pPr rtl="0"/>
            <a:r>
              <a:rPr lang="es-ES" sz="1700" dirty="0">
                <a:latin typeface="Amazon Ember" panose="020B0603020204020204" pitchFamily="34" charset="0"/>
                <a:ea typeface="Amazon Ember" panose="020B0603020204020204" pitchFamily="34" charset="0"/>
                <a:cs typeface="Amazon Ember" panose="020B0603020204020204" pitchFamily="34" charset="0"/>
              </a:rPr>
              <a:t>}</a:t>
            </a:r>
          </a:p>
        </p:txBody>
      </p:sp>
      <p:graphicFrame>
        <p:nvGraphicFramePr>
          <p:cNvPr id="5" name="Table 13">
            <a:extLst>
              <a:ext uri="{FF2B5EF4-FFF2-40B4-BE49-F238E27FC236}">
                <a16:creationId xmlns:a16="http://schemas.microsoft.com/office/drawing/2014/main" id="{9CC57F7E-641A-D3F9-34BD-73C703FEEE9A}"/>
              </a:ext>
            </a:extLst>
          </p:cNvPr>
          <p:cNvGraphicFramePr>
            <a:graphicFrameLocks noGrp="1"/>
          </p:cNvGraphicFramePr>
          <p:nvPr>
            <p:extLst>
              <p:ext uri="{D42A27DB-BD31-4B8C-83A1-F6EECF244321}">
                <p14:modId xmlns:p14="http://schemas.microsoft.com/office/powerpoint/2010/main" val="3571742836"/>
              </p:ext>
            </p:extLst>
          </p:nvPr>
        </p:nvGraphicFramePr>
        <p:xfrm>
          <a:off x="6477747" y="6721475"/>
          <a:ext cx="4448434" cy="2005094"/>
        </p:xfrm>
        <a:graphic>
          <a:graphicData uri="http://schemas.openxmlformats.org/drawingml/2006/table">
            <a:tbl>
              <a:tblPr firstRow="1" bandRow="1">
                <a:tableStyleId>{7DF18680-E054-41AD-8BC1-D1AEF772440D}</a:tableStyleId>
              </a:tblPr>
              <a:tblGrid>
                <a:gridCol w="1516659">
                  <a:extLst>
                    <a:ext uri="{9D8B030D-6E8A-4147-A177-3AD203B41FA5}">
                      <a16:colId xmlns:a16="http://schemas.microsoft.com/office/drawing/2014/main" val="20000"/>
                    </a:ext>
                  </a:extLst>
                </a:gridCol>
                <a:gridCol w="989323">
                  <a:extLst>
                    <a:ext uri="{9D8B030D-6E8A-4147-A177-3AD203B41FA5}">
                      <a16:colId xmlns:a16="http://schemas.microsoft.com/office/drawing/2014/main" val="20001"/>
                    </a:ext>
                  </a:extLst>
                </a:gridCol>
                <a:gridCol w="844544">
                  <a:extLst>
                    <a:ext uri="{9D8B030D-6E8A-4147-A177-3AD203B41FA5}">
                      <a16:colId xmlns:a16="http://schemas.microsoft.com/office/drawing/2014/main" val="20002"/>
                    </a:ext>
                  </a:extLst>
                </a:gridCol>
                <a:gridCol w="1097908">
                  <a:extLst>
                    <a:ext uri="{9D8B030D-6E8A-4147-A177-3AD203B41FA5}">
                      <a16:colId xmlns:a16="http://schemas.microsoft.com/office/drawing/2014/main" val="20003"/>
                    </a:ext>
                  </a:extLst>
                </a:gridCol>
              </a:tblGrid>
              <a:tr h="664622">
                <a:tc>
                  <a:txBody>
                    <a:bodyPr/>
                    <a:lstStyle/>
                    <a:p>
                      <a:pPr algn="ctr" rtl="0"/>
                      <a:r>
                        <a:rPr lang="es-ES" sz="1300" u="none" dirty="0">
                          <a:solidFill>
                            <a:schemeClr val="tx1"/>
                          </a:solidFill>
                        </a:rPr>
                        <a:t>ISBN</a:t>
                      </a:r>
                      <a:endParaRPr lang="es-ES" sz="1300" u="none"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1920" marR="121920" marT="60960" marB="60960" anchor="ctr"/>
                </a:tc>
                <a:tc>
                  <a:txBody>
                    <a:bodyPr/>
                    <a:lstStyle/>
                    <a:p>
                      <a:pPr algn="ctr" rtl="0"/>
                      <a:r>
                        <a:rPr lang="es-ES" sz="1300" u="none" dirty="0">
                          <a:solidFill>
                            <a:schemeClr val="tx1"/>
                          </a:solidFill>
                        </a:rPr>
                        <a:t>Título</a:t>
                      </a:r>
                      <a:endParaRPr lang="es-ES" sz="1300" u="none"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1920" marR="121920" marT="60960" marB="60960" anchor="ctr"/>
                </a:tc>
                <a:tc>
                  <a:txBody>
                    <a:bodyPr/>
                    <a:lstStyle/>
                    <a:p>
                      <a:pPr algn="ctr" rtl="0"/>
                      <a:r>
                        <a:rPr lang="es-ES" sz="1300" u="none" dirty="0">
                          <a:solidFill>
                            <a:schemeClr val="tx1"/>
                          </a:solidFill>
                        </a:rPr>
                        <a:t>Autor</a:t>
                      </a:r>
                      <a:endParaRPr lang="es-ES" sz="1300" u="none"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1920" marR="121920" marT="60960" marB="60960" anchor="ctr"/>
                </a:tc>
                <a:tc>
                  <a:txBody>
                    <a:bodyPr/>
                    <a:lstStyle/>
                    <a:p>
                      <a:pPr algn="ctr" rtl="0"/>
                      <a:r>
                        <a:rPr lang="es-ES" sz="1300" u="none" dirty="0">
                          <a:solidFill>
                            <a:schemeClr val="tx1"/>
                          </a:solidFill>
                        </a:rPr>
                        <a:t>Formato</a:t>
                      </a:r>
                      <a:endParaRPr lang="es-ES" sz="1300" u="none"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1920" marR="121920" marT="60960" marB="60960" anchor="ctr"/>
                </a:tc>
                <a:extLst>
                  <a:ext uri="{0D108BD9-81ED-4DB2-BD59-A6C34878D82A}">
                    <a16:rowId xmlns:a16="http://schemas.microsoft.com/office/drawing/2014/main" val="10000"/>
                  </a:ext>
                </a:extLst>
              </a:tr>
              <a:tr h="670236">
                <a:tc>
                  <a:txBody>
                    <a:bodyPr/>
                    <a:lstStyle/>
                    <a:p>
                      <a:pPr marL="0" algn="l" defTabSz="457200" rtl="0" eaLnBrk="1" latinLnBrk="0" hangingPunct="1"/>
                      <a:r>
                        <a:rPr lang="es-ES" sz="1300" b="0" u="none" kern="1200" spc="-30" baseline="0" dirty="0">
                          <a:solidFill>
                            <a:srgbClr val="000000"/>
                          </a:solidFill>
                        </a:rPr>
                        <a:t>3111111223439</a:t>
                      </a:r>
                      <a:endParaRPr lang="en-US" sz="1300" b="0" i="0" u="none" kern="1200" spc="-30" baseline="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pPr rtl="0"/>
                      <a:r>
                        <a:rPr lang="es-ES" sz="1300" b="0" u="none" spc="-20" baseline="0" dirty="0" err="1">
                          <a:solidFill>
                            <a:srgbClr val="000000"/>
                          </a:solidFill>
                        </a:rPr>
                        <a:t>Withering</a:t>
                      </a:r>
                      <a:r>
                        <a:rPr lang="es-ES" sz="1300" b="0" u="none" spc="-20" baseline="0" dirty="0">
                          <a:solidFill>
                            <a:srgbClr val="000000"/>
                          </a:solidFill>
                        </a:rPr>
                        <a:t> </a:t>
                      </a:r>
                      <a:r>
                        <a:rPr lang="es-ES" sz="1300" b="0" u="none" spc="-20" baseline="0" dirty="0" err="1">
                          <a:solidFill>
                            <a:srgbClr val="000000"/>
                          </a:solidFill>
                        </a:rPr>
                        <a:t>Depths</a:t>
                      </a:r>
                      <a:endParaRPr lang="en-US" sz="1300" b="0" i="0" u="none" spc="-20" baseline="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pPr rtl="0"/>
                      <a:r>
                        <a:rPr lang="es-ES" sz="1300" b="0" u="none" spc="-20" baseline="0" dirty="0">
                          <a:solidFill>
                            <a:srgbClr val="000000"/>
                          </a:solidFill>
                        </a:rPr>
                        <a:t>Jackson, Mateo</a:t>
                      </a:r>
                      <a:endParaRPr lang="en-US" sz="1300" b="0" i="0" u="none" spc="-20" baseline="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pPr rtl="0"/>
                      <a:r>
                        <a:rPr lang="es-ES" sz="1300" b="0" u="none" spc="-20" baseline="0" dirty="0">
                          <a:solidFill>
                            <a:srgbClr val="000000"/>
                          </a:solidFill>
                        </a:rPr>
                        <a:t>Libro de tapa blanda</a:t>
                      </a:r>
                      <a:endParaRPr lang="en-US" sz="1300" b="0" i="0" u="none" spc="-20" baseline="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1"/>
                  </a:ext>
                </a:extLst>
              </a:tr>
              <a:tr h="670236">
                <a:tc>
                  <a:txBody>
                    <a:bodyPr/>
                    <a:lstStyle/>
                    <a:p>
                      <a:pPr marL="0" algn="l" defTabSz="457200" rtl="0" eaLnBrk="1" latinLnBrk="0" hangingPunct="1"/>
                      <a:r>
                        <a:rPr lang="es-ES" sz="1300" b="0" u="none" kern="1200" spc="-30" baseline="0" dirty="0">
                          <a:solidFill>
                            <a:srgbClr val="000000"/>
                          </a:solidFill>
                        </a:rPr>
                        <a:t>3122222223439</a:t>
                      </a:r>
                      <a:endParaRPr lang="en-US" sz="1300" b="0" i="0" u="none" kern="1200" spc="-30" baseline="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pPr marL="0" algn="l" defTabSz="457200" rtl="0" eaLnBrk="1" latinLnBrk="0" hangingPunct="1"/>
                      <a:r>
                        <a:rPr lang="es-ES" sz="1300" b="0" u="none" kern="1200" spc="-20" baseline="0">
                          <a:solidFill>
                            <a:srgbClr val="000000"/>
                          </a:solidFill>
                        </a:rPr>
                        <a:t>Wily Willy</a:t>
                      </a:r>
                      <a:r>
                        <a:rPr lang="es-ES" sz="1300" b="0" kern="1200" spc="-20" baseline="0">
                          <a:solidFill>
                            <a:schemeClr val="dk1"/>
                          </a:solidFill>
                        </a:rPr>
                        <a:t> </a:t>
                      </a:r>
                      <a:endParaRPr lang="en-US" sz="1300" b="0" i="0" kern="1200" spc="-20" baseline="0" dirty="0">
                        <a:solidFill>
                          <a:schemeClr val="dk1"/>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pPr marL="0" algn="l" defTabSz="457200" rtl="0" eaLnBrk="1" latinLnBrk="0" hangingPunct="1"/>
                      <a:r>
                        <a:rPr lang="es-ES" sz="1300" b="0" u="none" kern="1200" spc="-20" baseline="0" dirty="0">
                          <a:solidFill>
                            <a:srgbClr val="000000"/>
                          </a:solidFill>
                        </a:rPr>
                        <a:t>Wang, </a:t>
                      </a:r>
                      <a:r>
                        <a:rPr lang="es-ES" sz="1300" b="0" u="none" kern="1200" spc="-20" baseline="0" dirty="0" err="1">
                          <a:solidFill>
                            <a:srgbClr val="000000"/>
                          </a:solidFill>
                        </a:rPr>
                        <a:t>Xiulan</a:t>
                      </a:r>
                      <a:endParaRPr lang="en-US" sz="1300" b="0" i="0" u="none" kern="1200" spc="-20" baseline="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pPr marL="0" algn="l" defTabSz="457200" rtl="0" eaLnBrk="1" latinLnBrk="0" hangingPunct="1"/>
                      <a:r>
                        <a:rPr lang="es-ES" sz="1300" b="0" u="none" kern="1200" spc="-20" baseline="0" dirty="0">
                          <a:solidFill>
                            <a:srgbClr val="000000"/>
                          </a:solidFill>
                        </a:rPr>
                        <a:t>Libro electrónico</a:t>
                      </a:r>
                      <a:endParaRPr lang="en-US" sz="1300" b="0" i="0" u="none" kern="1200" spc="-20" baseline="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8483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ED3F2-94F0-06DA-8563-1A0B49091687}"/>
              </a:ext>
            </a:extLst>
          </p:cNvPr>
          <p:cNvSpPr>
            <a:spLocks noGrp="1"/>
          </p:cNvSpPr>
          <p:nvPr>
            <p:ph type="title"/>
          </p:nvPr>
        </p:nvSpPr>
        <p:spPr/>
        <p:txBody>
          <a:bodyPr/>
          <a:lstStyle/>
          <a:p>
            <a:r>
              <a:rPr lang="es-CL" dirty="0"/>
              <a:t>¿Qué es Amazon </a:t>
            </a:r>
            <a:r>
              <a:rPr lang="es-CL" dirty="0" err="1"/>
              <a:t>DynamoDB</a:t>
            </a:r>
            <a:r>
              <a:rPr lang="es-CL" dirty="0"/>
              <a:t>?</a:t>
            </a:r>
          </a:p>
        </p:txBody>
      </p:sp>
      <p:sp>
        <p:nvSpPr>
          <p:cNvPr id="3" name="Slide Number Placeholder 3">
            <a:extLst>
              <a:ext uri="{FF2B5EF4-FFF2-40B4-BE49-F238E27FC236}">
                <a16:creationId xmlns:a16="http://schemas.microsoft.com/office/drawing/2014/main" id="{B3183C67-72F8-A20C-4146-9F28AE8355D8}"/>
              </a:ext>
              <a:ext uri="{C183D7F6-B498-43B3-948B-1728B52AA6E4}">
                <adec:decorative xmlns:adec="http://schemas.microsoft.com/office/drawing/2017/decorative" val="1"/>
              </a:ext>
            </a:extLst>
          </p:cNvPr>
          <p:cNvSpPr txBox="1">
            <a:spLocks/>
          </p:cNvSpPr>
          <p:nvPr/>
        </p:nvSpPr>
        <p:spPr>
          <a:xfrm>
            <a:off x="10658561" y="7068505"/>
            <a:ext cx="2743200" cy="365125"/>
          </a:xfrm>
          <a:prstGeom prst="rect">
            <a:avLst/>
          </a:prstGeom>
        </p:spPr>
        <p:txBody>
          <a:bodyPr rtlCol="0"/>
          <a:lstStyle>
            <a:defPPr>
              <a:defRPr kern="0"/>
            </a:defPPr>
          </a:lstStyle>
          <a:p>
            <a:pPr rtl="0"/>
            <a:fld id="{B6A95138-A96E-2F42-A959-2EFD44FE4AB7}" type="slidenum">
              <a:rPr lang="en-US" smtClean="0"/>
              <a:pPr rtl="0"/>
              <a:t>16</a:t>
            </a:fld>
            <a:endParaRPr lang="en-US" dirty="0"/>
          </a:p>
        </p:txBody>
      </p:sp>
      <p:sp>
        <p:nvSpPr>
          <p:cNvPr id="5" name="TextBox 9">
            <a:extLst>
              <a:ext uri="{FF2B5EF4-FFF2-40B4-BE49-F238E27FC236}">
                <a16:creationId xmlns:a16="http://schemas.microsoft.com/office/drawing/2014/main" id="{2447F6D1-8B1A-F3F0-0DA7-F02EFDD318DF}"/>
              </a:ext>
            </a:extLst>
          </p:cNvPr>
          <p:cNvSpPr txBox="1"/>
          <p:nvPr/>
        </p:nvSpPr>
        <p:spPr>
          <a:xfrm>
            <a:off x="3106811" y="2108922"/>
            <a:ext cx="9286838" cy="726353"/>
          </a:xfrm>
          <a:prstGeom prst="rect">
            <a:avLst/>
          </a:prstGeom>
          <a:noFill/>
          <a:ln w="28575">
            <a:noFill/>
          </a:ln>
          <a:effectLst/>
        </p:spPr>
        <p:txBody>
          <a:bodyPr wrap="none" lIns="182880" tIns="146304" rIns="182880" bIns="146304" rtlCol="0">
            <a:spAutoFit/>
          </a:bodyPr>
          <a:lstStyle/>
          <a:p>
            <a:pPr algn="ctr" rtl="0"/>
            <a:r>
              <a:rPr lang="es-ES" sz="2800"/>
              <a:t>Servicio de base de datos NoSQL rápido y flexible para cualquier escala</a:t>
            </a:r>
          </a:p>
        </p:txBody>
      </p:sp>
      <p:pic>
        <p:nvPicPr>
          <p:cNvPr id="6" name="Graphic 43">
            <a:extLst>
              <a:ext uri="{FF2B5EF4-FFF2-40B4-BE49-F238E27FC236}">
                <a16:creationId xmlns:a16="http://schemas.microsoft.com/office/drawing/2014/main" id="{B882D47B-1B10-AE73-3E3F-69C8CD3CF5E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3597" y="3749675"/>
            <a:ext cx="2984820" cy="2984820"/>
          </a:xfrm>
          <a:prstGeom prst="rect">
            <a:avLst/>
          </a:prstGeom>
        </p:spPr>
      </p:pic>
      <p:sp>
        <p:nvSpPr>
          <p:cNvPr id="7" name="Rounded Rectangle 12">
            <a:extLst>
              <a:ext uri="{FF2B5EF4-FFF2-40B4-BE49-F238E27FC236}">
                <a16:creationId xmlns:a16="http://schemas.microsoft.com/office/drawing/2014/main" id="{2722B1EE-57A8-FBDD-A823-F2FD95BDF537}"/>
              </a:ext>
              <a:ext uri="{C183D7F6-B498-43B3-948B-1728B52AA6E4}">
                <adec:decorative xmlns:adec="http://schemas.microsoft.com/office/drawing/2017/decorative" val="0"/>
              </a:ext>
            </a:extLst>
          </p:cNvPr>
          <p:cNvSpPr/>
          <p:nvPr/>
        </p:nvSpPr>
        <p:spPr bwMode="auto">
          <a:xfrm>
            <a:off x="9442450" y="3377067"/>
            <a:ext cx="6845643" cy="4555215"/>
          </a:xfrm>
          <a:prstGeom prst="roundRect">
            <a:avLst>
              <a:gd name="adj" fmla="val 8618"/>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273050" indent="-274320" defTabSz="932472" rtl="0" fontAlgn="base">
              <a:lnSpc>
                <a:spcPct val="140000"/>
              </a:lnSpc>
              <a:spcBef>
                <a:spcPct val="0"/>
              </a:spcBef>
              <a:spcAft>
                <a:spcPts val="600"/>
              </a:spcAft>
              <a:buFont typeface="Arial" panose="020B0604020202020204" pitchFamily="34" charset="0"/>
              <a:buChar char="•"/>
            </a:pPr>
            <a:r>
              <a:rPr lang="es-ES" sz="2600" spc="-30" dirty="0">
                <a:solidFill>
                  <a:schemeClr val="tx1"/>
                </a:solidFill>
                <a:ea typeface="Segoe UI" pitchFamily="34" charset="0"/>
                <a:cs typeface="Segoe UI" pitchFamily="34" charset="0"/>
              </a:rPr>
              <a:t>Tablas de base de datos </a:t>
            </a:r>
            <a:r>
              <a:rPr lang="es-ES" sz="2600" spc="-30" dirty="0" err="1">
                <a:solidFill>
                  <a:schemeClr val="tx1"/>
                </a:solidFill>
                <a:ea typeface="Segoe UI" pitchFamily="34" charset="0"/>
                <a:cs typeface="Segoe UI" pitchFamily="34" charset="0"/>
              </a:rPr>
              <a:t>NoSQL</a:t>
            </a:r>
            <a:endParaRPr lang="es-ES" sz="2600" spc="-30" dirty="0">
              <a:solidFill>
                <a:schemeClr val="tx1"/>
              </a:solidFill>
              <a:ea typeface="Segoe UI" pitchFamily="34" charset="0"/>
              <a:cs typeface="Segoe UI" pitchFamily="34" charset="0"/>
            </a:endParaRPr>
          </a:p>
          <a:p>
            <a:pPr marL="273050" indent="-274320" defTabSz="932472" rtl="0" fontAlgn="base">
              <a:lnSpc>
                <a:spcPct val="140000"/>
              </a:lnSpc>
              <a:spcBef>
                <a:spcPct val="0"/>
              </a:spcBef>
              <a:spcAft>
                <a:spcPts val="600"/>
              </a:spcAft>
              <a:buFont typeface="Arial" panose="020B0604020202020204" pitchFamily="34" charset="0"/>
              <a:buChar char="•"/>
            </a:pPr>
            <a:r>
              <a:rPr lang="es-ES" sz="2600" spc="-30" dirty="0">
                <a:solidFill>
                  <a:schemeClr val="tx1"/>
                </a:solidFill>
                <a:ea typeface="Segoe UI" pitchFamily="34" charset="0"/>
                <a:cs typeface="Segoe UI" pitchFamily="34" charset="0"/>
              </a:rPr>
              <a:t>Almacenamiento prácticamente ilimitado</a:t>
            </a:r>
          </a:p>
          <a:p>
            <a:pPr marL="273050" indent="-274320" defTabSz="932472" rtl="0" fontAlgn="base">
              <a:lnSpc>
                <a:spcPct val="140000"/>
              </a:lnSpc>
              <a:spcBef>
                <a:spcPct val="0"/>
              </a:spcBef>
              <a:spcAft>
                <a:spcPts val="600"/>
              </a:spcAft>
              <a:buFont typeface="Arial" panose="020B0604020202020204" pitchFamily="34" charset="0"/>
              <a:buChar char="•"/>
            </a:pPr>
            <a:r>
              <a:rPr lang="es-ES" sz="2600" spc="-30" dirty="0">
                <a:solidFill>
                  <a:schemeClr val="tx1"/>
                </a:solidFill>
                <a:ea typeface="Segoe UI" pitchFamily="34" charset="0"/>
                <a:cs typeface="Segoe UI" pitchFamily="34" charset="0"/>
              </a:rPr>
              <a:t>Elementos que pueden tener </a:t>
            </a:r>
            <a:br>
              <a:rPr lang="es-ES" sz="2600" spc="-30" dirty="0">
                <a:solidFill>
                  <a:schemeClr val="tx1"/>
                </a:solidFill>
                <a:ea typeface="Segoe UI" pitchFamily="34" charset="0"/>
                <a:cs typeface="Segoe UI" pitchFamily="34" charset="0"/>
              </a:rPr>
            </a:br>
            <a:r>
              <a:rPr lang="es-ES" sz="2600" spc="-30" dirty="0">
                <a:solidFill>
                  <a:schemeClr val="tx1"/>
                </a:solidFill>
                <a:ea typeface="Segoe UI" pitchFamily="34" charset="0"/>
                <a:cs typeface="Segoe UI" pitchFamily="34" charset="0"/>
              </a:rPr>
              <a:t>atributos diferentes</a:t>
            </a:r>
          </a:p>
          <a:p>
            <a:pPr marL="273050" indent="-274320" defTabSz="932472" rtl="0" fontAlgn="base">
              <a:lnSpc>
                <a:spcPct val="140000"/>
              </a:lnSpc>
              <a:spcBef>
                <a:spcPct val="0"/>
              </a:spcBef>
              <a:spcAft>
                <a:spcPts val="600"/>
              </a:spcAft>
              <a:buFont typeface="Arial" panose="020B0604020202020204" pitchFamily="34" charset="0"/>
              <a:buChar char="•"/>
            </a:pPr>
            <a:r>
              <a:rPr lang="es-ES" sz="2600" spc="-30" dirty="0">
                <a:solidFill>
                  <a:schemeClr val="tx1"/>
                </a:solidFill>
                <a:ea typeface="Segoe UI" pitchFamily="34" charset="0"/>
                <a:cs typeface="Segoe UI" pitchFamily="34" charset="0"/>
              </a:rPr>
              <a:t>Consultas de baja latencia</a:t>
            </a:r>
          </a:p>
          <a:p>
            <a:pPr marL="273050" indent="-274320" defTabSz="932472" rtl="0" fontAlgn="base">
              <a:lnSpc>
                <a:spcPct val="140000"/>
              </a:lnSpc>
              <a:spcBef>
                <a:spcPct val="0"/>
              </a:spcBef>
              <a:spcAft>
                <a:spcPts val="600"/>
              </a:spcAft>
              <a:buFont typeface="Arial" panose="020B0604020202020204" pitchFamily="34" charset="0"/>
              <a:buChar char="•"/>
            </a:pPr>
            <a:r>
              <a:rPr lang="es-ES" sz="2600" spc="-30" dirty="0">
                <a:solidFill>
                  <a:schemeClr val="tx1"/>
                </a:solidFill>
                <a:ea typeface="Segoe UI" pitchFamily="34" charset="0"/>
                <a:cs typeface="Segoe UI" pitchFamily="34" charset="0"/>
              </a:rPr>
              <a:t>Rendimiento escalable de lectura </a:t>
            </a:r>
            <a:br>
              <a:rPr lang="es-ES" sz="2600" spc="-30" dirty="0">
                <a:solidFill>
                  <a:schemeClr val="tx1"/>
                </a:solidFill>
                <a:ea typeface="Segoe UI" pitchFamily="34" charset="0"/>
                <a:cs typeface="Segoe UI" pitchFamily="34" charset="0"/>
              </a:rPr>
            </a:br>
            <a:r>
              <a:rPr lang="es-ES" sz="2600" spc="-30" dirty="0">
                <a:solidFill>
                  <a:schemeClr val="tx1"/>
                </a:solidFill>
                <a:ea typeface="Segoe UI" pitchFamily="34" charset="0"/>
                <a:cs typeface="Segoe UI" pitchFamily="34" charset="0"/>
              </a:rPr>
              <a:t>o escritura</a:t>
            </a:r>
          </a:p>
          <a:p>
            <a:pPr marL="274320" indent="-342900" defTabSz="932472" rtl="0" fontAlgn="base">
              <a:lnSpc>
                <a:spcPct val="150000"/>
              </a:lnSpc>
              <a:spcBef>
                <a:spcPct val="0"/>
              </a:spcBef>
              <a:spcAft>
                <a:spcPts val="600"/>
              </a:spcAft>
              <a:buFont typeface="Arial" panose="020B0604020202020204" pitchFamily="34" charset="0"/>
              <a:buChar char="•"/>
            </a:pPr>
            <a:endParaRPr lang="en-US" sz="2800" dirty="0">
              <a:solidFill>
                <a:schemeClr val="tx1"/>
              </a:solidFill>
              <a:ea typeface="Segoe UI" pitchFamily="34" charset="0"/>
              <a:cs typeface="Segoe UI" pitchFamily="34" charset="0"/>
            </a:endParaRPr>
          </a:p>
        </p:txBody>
      </p:sp>
      <p:sp>
        <p:nvSpPr>
          <p:cNvPr id="8" name="TextBox 8">
            <a:extLst>
              <a:ext uri="{FF2B5EF4-FFF2-40B4-BE49-F238E27FC236}">
                <a16:creationId xmlns:a16="http://schemas.microsoft.com/office/drawing/2014/main" id="{41AAE91F-5714-A8F9-0C2E-029DEBF2A0C0}"/>
              </a:ext>
            </a:extLst>
          </p:cNvPr>
          <p:cNvSpPr txBox="1"/>
          <p:nvPr/>
        </p:nvSpPr>
        <p:spPr>
          <a:xfrm>
            <a:off x="1486677" y="7138632"/>
            <a:ext cx="4658659" cy="430887"/>
          </a:xfrm>
          <a:prstGeom prst="rect">
            <a:avLst/>
          </a:prstGeom>
          <a:noFill/>
        </p:spPr>
        <p:txBody>
          <a:bodyPr wrap="square" lIns="0" tIns="0" rIns="0" bIns="0" rtlCol="0" anchor="ctr">
            <a:spAutoFit/>
          </a:bodyPr>
          <a:lstStyle/>
          <a:p>
            <a:pPr algn="ctr" rtl="0"/>
            <a:r>
              <a:rPr lang="es-ES" sz="2800" b="1" dirty="0">
                <a:latin typeface="Amazon Ember" panose="020B0603020204020204" pitchFamily="34" charset="0"/>
                <a:ea typeface="Amazon Ember" panose="020B0603020204020204" pitchFamily="34" charset="0"/>
                <a:cs typeface="Amazon Ember" panose="020B0603020204020204" pitchFamily="34" charset="0"/>
              </a:rPr>
              <a:t>Amazon </a:t>
            </a:r>
            <a:r>
              <a:rPr lang="es-ES" sz="2800" b="1" dirty="0" err="1">
                <a:latin typeface="Amazon Ember" panose="020B0603020204020204" pitchFamily="34" charset="0"/>
                <a:ea typeface="Amazon Ember" panose="020B0603020204020204" pitchFamily="34" charset="0"/>
                <a:cs typeface="Amazon Ember" panose="020B0603020204020204" pitchFamily="34" charset="0"/>
              </a:rPr>
              <a:t>DynamoDB</a:t>
            </a:r>
            <a:endParaRPr lang="en-US" sz="6000" b="1"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22353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36E74-95D7-6E87-7404-60B3293BD026}"/>
              </a:ext>
            </a:extLst>
          </p:cNvPr>
          <p:cNvSpPr>
            <a:spLocks noGrp="1"/>
          </p:cNvSpPr>
          <p:nvPr>
            <p:ph type="title"/>
          </p:nvPr>
        </p:nvSpPr>
        <p:spPr/>
        <p:txBody>
          <a:bodyPr/>
          <a:lstStyle/>
          <a:p>
            <a:r>
              <a:rPr lang="es-CL" dirty="0"/>
              <a:t>Servicios de bases de datos adicionales</a:t>
            </a:r>
          </a:p>
        </p:txBody>
      </p:sp>
      <p:pic>
        <p:nvPicPr>
          <p:cNvPr id="4" name="Imagen 3">
            <a:extLst>
              <a:ext uri="{FF2B5EF4-FFF2-40B4-BE49-F238E27FC236}">
                <a16:creationId xmlns:a16="http://schemas.microsoft.com/office/drawing/2014/main" id="{EEC15007-82A3-D31E-3AC0-9D7EDDE0DEE2}"/>
              </a:ext>
            </a:extLst>
          </p:cNvPr>
          <p:cNvPicPr>
            <a:picLocks noChangeAspect="1"/>
          </p:cNvPicPr>
          <p:nvPr/>
        </p:nvPicPr>
        <p:blipFill>
          <a:blip r:embed="rId2"/>
          <a:stretch>
            <a:fillRect/>
          </a:stretch>
        </p:blipFill>
        <p:spPr>
          <a:xfrm>
            <a:off x="2965450" y="1937701"/>
            <a:ext cx="11963400" cy="4648200"/>
          </a:xfrm>
          <a:prstGeom prst="rect">
            <a:avLst/>
          </a:prstGeom>
        </p:spPr>
      </p:pic>
      <p:pic>
        <p:nvPicPr>
          <p:cNvPr id="6" name="Imagen 5">
            <a:extLst>
              <a:ext uri="{FF2B5EF4-FFF2-40B4-BE49-F238E27FC236}">
                <a16:creationId xmlns:a16="http://schemas.microsoft.com/office/drawing/2014/main" id="{EF750CD8-3AC6-6633-F964-BF75D021FD9B}"/>
              </a:ext>
            </a:extLst>
          </p:cNvPr>
          <p:cNvPicPr>
            <a:picLocks noChangeAspect="1"/>
          </p:cNvPicPr>
          <p:nvPr/>
        </p:nvPicPr>
        <p:blipFill>
          <a:blip r:embed="rId3"/>
          <a:stretch>
            <a:fillRect/>
          </a:stretch>
        </p:blipFill>
        <p:spPr>
          <a:xfrm>
            <a:off x="3917950" y="6797675"/>
            <a:ext cx="10058400" cy="4179062"/>
          </a:xfrm>
          <a:prstGeom prst="rect">
            <a:avLst/>
          </a:prstGeom>
        </p:spPr>
      </p:pic>
    </p:spTree>
    <p:extLst>
      <p:ext uri="{BB962C8B-B14F-4D97-AF65-F5344CB8AC3E}">
        <p14:creationId xmlns:p14="http://schemas.microsoft.com/office/powerpoint/2010/main" val="2081349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F48FFCB-5E44-EDEE-2659-BCECB169E915}"/>
              </a:ext>
            </a:extLst>
          </p:cNvPr>
          <p:cNvSpPr>
            <a:spLocks noGrp="1"/>
          </p:cNvSpPr>
          <p:nvPr>
            <p:ph type="title"/>
          </p:nvPr>
        </p:nvSpPr>
        <p:spPr>
          <a:xfrm>
            <a:off x="7537450" y="8397875"/>
            <a:ext cx="9020022" cy="1015663"/>
          </a:xfrm>
        </p:spPr>
        <p:txBody>
          <a:bodyPr/>
          <a:lstStyle/>
          <a:p>
            <a:pPr algn="l"/>
            <a:r>
              <a:rPr lang="es-MX" sz="6600" dirty="0"/>
              <a:t>F</a:t>
            </a:r>
            <a:r>
              <a:rPr lang="es-CL" sz="6600" dirty="0"/>
              <a:t>in</a:t>
            </a:r>
          </a:p>
        </p:txBody>
      </p:sp>
    </p:spTree>
    <p:extLst>
      <p:ext uri="{BB962C8B-B14F-4D97-AF65-F5344CB8AC3E}">
        <p14:creationId xmlns:p14="http://schemas.microsoft.com/office/powerpoint/2010/main" val="17571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370D7-7389-C805-10D0-0862C2CF1AFF}"/>
              </a:ext>
            </a:extLst>
          </p:cNvPr>
          <p:cNvSpPr>
            <a:spLocks noGrp="1"/>
          </p:cNvSpPr>
          <p:nvPr>
            <p:ph type="title"/>
          </p:nvPr>
        </p:nvSpPr>
        <p:spPr>
          <a:xfrm>
            <a:off x="831850" y="7178675"/>
            <a:ext cx="9782022" cy="1538883"/>
          </a:xfrm>
        </p:spPr>
        <p:txBody>
          <a:bodyPr/>
          <a:lstStyle/>
          <a:p>
            <a:r>
              <a:rPr lang="es-ES" dirty="0"/>
              <a:t>Recursos de Base de Datos Cloud</a:t>
            </a:r>
          </a:p>
        </p:txBody>
      </p:sp>
    </p:spTree>
    <p:extLst>
      <p:ext uri="{BB962C8B-B14F-4D97-AF65-F5344CB8AC3E}">
        <p14:creationId xmlns:p14="http://schemas.microsoft.com/office/powerpoint/2010/main" val="416382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18650" y="237807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518650" y="402048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17262" y="4782488"/>
            <a:ext cx="4579097" cy="98488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200" dirty="0"/>
              <a:t>Bases de Datos Relacionales</a:t>
            </a:r>
            <a:endParaRPr lang="es-CL" sz="3000" dirty="0"/>
          </a:p>
        </p:txBody>
      </p:sp>
      <p:sp>
        <p:nvSpPr>
          <p:cNvPr id="2" name="Título 1">
            <a:extLst>
              <a:ext uri="{FF2B5EF4-FFF2-40B4-BE49-F238E27FC236}">
                <a16:creationId xmlns:a16="http://schemas.microsoft.com/office/drawing/2014/main" id="{5B47FA8D-F325-AD9A-AE5A-2648EBE62940}"/>
              </a:ext>
            </a:extLst>
          </p:cNvPr>
          <p:cNvSpPr txBox="1">
            <a:spLocks/>
          </p:cNvSpPr>
          <p:nvPr/>
        </p:nvSpPr>
        <p:spPr>
          <a:xfrm>
            <a:off x="9518650" y="6232793"/>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A0BA6BA9-D97C-E5CE-C22C-099DAD21CF92}"/>
              </a:ext>
            </a:extLst>
          </p:cNvPr>
          <p:cNvSpPr txBox="1">
            <a:spLocks/>
          </p:cNvSpPr>
          <p:nvPr/>
        </p:nvSpPr>
        <p:spPr>
          <a:xfrm>
            <a:off x="9592221" y="7129100"/>
            <a:ext cx="4579097" cy="98488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200" dirty="0"/>
              <a:t>Bases de Datos No Relacionales</a:t>
            </a:r>
            <a:endParaRPr lang="es-CL" sz="3000" dirty="0"/>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Objetivo </a:t>
            </a:r>
            <a:endParaRPr lang="es-CL" dirty="0"/>
          </a:p>
        </p:txBody>
      </p:sp>
      <p:sp>
        <p:nvSpPr>
          <p:cNvPr id="3" name="CuadroTexto 2">
            <a:extLst>
              <a:ext uri="{FF2B5EF4-FFF2-40B4-BE49-F238E27FC236}">
                <a16:creationId xmlns:a16="http://schemas.microsoft.com/office/drawing/2014/main" id="{AB74B2C0-9939-C76B-F8E0-60AE6C7D2A75}"/>
              </a:ext>
            </a:extLst>
          </p:cNvPr>
          <p:cNvSpPr txBox="1"/>
          <p:nvPr/>
        </p:nvSpPr>
        <p:spPr>
          <a:xfrm>
            <a:off x="630768" y="3403664"/>
            <a:ext cx="13078882" cy="5909310"/>
          </a:xfrm>
          <a:prstGeom prst="rect">
            <a:avLst/>
          </a:prstGeom>
          <a:noFill/>
        </p:spPr>
        <p:txBody>
          <a:bodyPr wrap="square" rtlCol="0">
            <a:spAutoFit/>
          </a:bodyPr>
          <a:lstStyle/>
          <a:p>
            <a:pPr algn="l"/>
            <a:r>
              <a:rPr lang="es-MX" sz="4000" b="0" i="0" u="none" strike="noStrike" baseline="0" dirty="0">
                <a:latin typeface="AmazonEmber-Light"/>
              </a:rPr>
              <a:t>En este módulo, aprenderá a hacer</a:t>
            </a:r>
          </a:p>
          <a:p>
            <a:pPr algn="l"/>
            <a:r>
              <a:rPr lang="es-CL" sz="4000" b="0" i="0" u="none" strike="noStrike" baseline="0" dirty="0">
                <a:latin typeface="AmazonEmber-Light"/>
              </a:rPr>
              <a:t>lo siguiente:</a:t>
            </a:r>
          </a:p>
          <a:p>
            <a:pPr algn="l"/>
            <a:endParaRPr lang="es-CL" sz="4000" b="0" i="0" u="none" strike="noStrike" baseline="0" dirty="0">
              <a:latin typeface="AmazonEmber-Light"/>
            </a:endParaRPr>
          </a:p>
          <a:p>
            <a:pPr algn="l"/>
            <a:r>
              <a:rPr lang="es-MX" sz="4000" b="0" i="0" u="none" strike="noStrike" baseline="0" dirty="0">
                <a:latin typeface="ArialMT"/>
              </a:rPr>
              <a:t>• </a:t>
            </a:r>
            <a:r>
              <a:rPr lang="es-MX" sz="4000" b="0" i="0" u="none" strike="noStrike" baseline="0" dirty="0">
                <a:latin typeface="AmazonEmber-Light"/>
              </a:rPr>
              <a:t>Describir los servicios de bases de datos relacionales en la nube</a:t>
            </a:r>
          </a:p>
          <a:p>
            <a:pPr algn="l"/>
            <a:endParaRPr lang="es-MX" sz="4000" b="0" i="0" u="none" strike="noStrike" baseline="0" dirty="0">
              <a:latin typeface="AmazonEmber-Light"/>
            </a:endParaRPr>
          </a:p>
          <a:p>
            <a:pPr algn="l"/>
            <a:r>
              <a:rPr lang="es-MX" sz="4000" b="0" i="0" u="none" strike="noStrike" baseline="0" dirty="0">
                <a:latin typeface="ArialMT"/>
              </a:rPr>
              <a:t>• </a:t>
            </a:r>
            <a:r>
              <a:rPr lang="es-MX" sz="4000" b="0" i="0" u="none" strike="noStrike" baseline="0" dirty="0">
                <a:latin typeface="AmazonEmber-Light"/>
              </a:rPr>
              <a:t>Describir los servicios de bases de datos no relacionales en la nube</a:t>
            </a:r>
          </a:p>
          <a:p>
            <a:pPr algn="l"/>
            <a:endParaRPr lang="es-MX" sz="4000" b="0" i="0" u="none" strike="noStrike" baseline="0" dirty="0">
              <a:latin typeface="AmazonEmber-Light"/>
            </a:endParaRPr>
          </a:p>
          <a:p>
            <a:pPr algn="just"/>
            <a:endParaRPr lang="es-CL" dirty="0">
              <a:solidFill>
                <a:schemeClr val="tx1"/>
              </a:solidFill>
            </a:endParaRPr>
          </a:p>
        </p:txBody>
      </p:sp>
      <p:pic>
        <p:nvPicPr>
          <p:cNvPr id="5" name="Imagen 4">
            <a:extLst>
              <a:ext uri="{FF2B5EF4-FFF2-40B4-BE49-F238E27FC236}">
                <a16:creationId xmlns:a16="http://schemas.microsoft.com/office/drawing/2014/main" id="{5628E7B3-0A9E-7454-8A33-F7F2D9556407}"/>
              </a:ext>
            </a:extLst>
          </p:cNvPr>
          <p:cNvPicPr>
            <a:picLocks noChangeAspect="1"/>
          </p:cNvPicPr>
          <p:nvPr/>
        </p:nvPicPr>
        <p:blipFill>
          <a:blip r:embed="rId2"/>
          <a:stretch>
            <a:fillRect/>
          </a:stretch>
        </p:blipFill>
        <p:spPr>
          <a:xfrm>
            <a:off x="13938249" y="2378075"/>
            <a:ext cx="5542088" cy="3672468"/>
          </a:xfrm>
          <a:prstGeom prst="rect">
            <a:avLst/>
          </a:prstGeom>
        </p:spPr>
      </p:pic>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2031325"/>
          </a:xfrm>
        </p:spPr>
        <p:txBody>
          <a:bodyPr/>
          <a:lstStyle/>
          <a:p>
            <a:r>
              <a:rPr lang="es-CL" sz="6600" dirty="0"/>
              <a:t>Bases de Datos Relacionales</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8F73A16-2628-9669-D599-1B2469151FF7}"/>
              </a:ext>
            </a:extLst>
          </p:cNvPr>
          <p:cNvSpPr>
            <a:spLocks noGrp="1"/>
          </p:cNvSpPr>
          <p:nvPr>
            <p:ph type="title"/>
          </p:nvPr>
        </p:nvSpPr>
        <p:spPr/>
        <p:txBody>
          <a:bodyPr/>
          <a:lstStyle/>
          <a:p>
            <a:r>
              <a:rPr lang="es-CL" dirty="0"/>
              <a:t>Tipos de bases de datos</a:t>
            </a:r>
          </a:p>
        </p:txBody>
      </p:sp>
      <p:pic>
        <p:nvPicPr>
          <p:cNvPr id="3" name="Imagen 2">
            <a:extLst>
              <a:ext uri="{FF2B5EF4-FFF2-40B4-BE49-F238E27FC236}">
                <a16:creationId xmlns:a16="http://schemas.microsoft.com/office/drawing/2014/main" id="{754E34A4-0D95-7B23-0F95-6C0E4764E5A4}"/>
              </a:ext>
            </a:extLst>
          </p:cNvPr>
          <p:cNvPicPr>
            <a:picLocks noChangeAspect="1"/>
          </p:cNvPicPr>
          <p:nvPr/>
        </p:nvPicPr>
        <p:blipFill>
          <a:blip r:embed="rId3"/>
          <a:stretch>
            <a:fillRect/>
          </a:stretch>
        </p:blipFill>
        <p:spPr>
          <a:xfrm>
            <a:off x="1898650" y="2759075"/>
            <a:ext cx="15480285" cy="6296904"/>
          </a:xfrm>
          <a:prstGeom prst="rect">
            <a:avLst/>
          </a:prstGeom>
        </p:spPr>
      </p:pic>
    </p:spTree>
    <p:extLst>
      <p:ext uri="{BB962C8B-B14F-4D97-AF65-F5344CB8AC3E}">
        <p14:creationId xmlns:p14="http://schemas.microsoft.com/office/powerpoint/2010/main" val="70298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FB87E-48D5-C2B2-5751-4581A6E5D327}"/>
              </a:ext>
            </a:extLst>
          </p:cNvPr>
          <p:cNvSpPr>
            <a:spLocks noGrp="1"/>
          </p:cNvSpPr>
          <p:nvPr>
            <p:ph type="title"/>
          </p:nvPr>
        </p:nvSpPr>
        <p:spPr/>
        <p:txBody>
          <a:bodyPr/>
          <a:lstStyle/>
          <a:p>
            <a:r>
              <a:rPr lang="es-CL" dirty="0"/>
              <a:t>Bases de datos relacionales</a:t>
            </a:r>
          </a:p>
        </p:txBody>
      </p:sp>
      <p:sp>
        <p:nvSpPr>
          <p:cNvPr id="7" name="Rectangle 76">
            <a:extLst>
              <a:ext uri="{FF2B5EF4-FFF2-40B4-BE49-F238E27FC236}">
                <a16:creationId xmlns:a16="http://schemas.microsoft.com/office/drawing/2014/main" id="{7FCDD947-BB2D-6D47-1860-EFDAF718796C}"/>
              </a:ext>
            </a:extLst>
          </p:cNvPr>
          <p:cNvSpPr/>
          <p:nvPr/>
        </p:nvSpPr>
        <p:spPr>
          <a:xfrm>
            <a:off x="14739546" y="2113478"/>
            <a:ext cx="2752305" cy="748795"/>
          </a:xfrm>
          <a:prstGeom prst="rect">
            <a:avLst/>
          </a:prstGeom>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rtl="0">
              <a:defRPr/>
            </a:pPr>
            <a:r>
              <a:rPr lang="es-ES" sz="2133" dirty="0">
                <a:solidFill>
                  <a:sysClr val="window" lastClr="FFFFFF"/>
                </a:solidFill>
                <a:latin typeface="Amazon Ember Light" charset="0"/>
                <a:ea typeface="Amazon Ember Light" charset="0"/>
                <a:cs typeface="Amazon Ember Light" charset="0"/>
              </a:rPr>
              <a:t>Gobernanza de datos, requisitos legales</a:t>
            </a:r>
          </a:p>
        </p:txBody>
      </p:sp>
      <p:sp>
        <p:nvSpPr>
          <p:cNvPr id="8" name="Rectangle 75">
            <a:extLst>
              <a:ext uri="{FF2B5EF4-FFF2-40B4-BE49-F238E27FC236}">
                <a16:creationId xmlns:a16="http://schemas.microsoft.com/office/drawing/2014/main" id="{1A01071A-86D6-7F81-84D5-AC1BB12DB386}"/>
              </a:ext>
            </a:extLst>
          </p:cNvPr>
          <p:cNvSpPr/>
          <p:nvPr/>
        </p:nvSpPr>
        <p:spPr>
          <a:xfrm>
            <a:off x="15208927" y="3566318"/>
            <a:ext cx="2918192" cy="748795"/>
          </a:xfrm>
          <a:prstGeom prst="rect">
            <a:avLst/>
          </a:prstGeom>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rtl="0">
              <a:defRPr/>
            </a:pPr>
            <a:r>
              <a:rPr lang="es-ES" sz="2133">
                <a:solidFill>
                  <a:sysClr val="window" lastClr="FFFFFF"/>
                </a:solidFill>
                <a:latin typeface="Amazon Ember Light" charset="0"/>
                <a:ea typeface="Amazon Ember Light" charset="0"/>
                <a:cs typeface="Amazon Ember Light" charset="0"/>
              </a:rPr>
              <a:t>Proximidad con los clientes (latencia)</a:t>
            </a:r>
          </a:p>
        </p:txBody>
      </p:sp>
      <p:sp>
        <p:nvSpPr>
          <p:cNvPr id="9" name="Rectangle 77">
            <a:extLst>
              <a:ext uri="{FF2B5EF4-FFF2-40B4-BE49-F238E27FC236}">
                <a16:creationId xmlns:a16="http://schemas.microsoft.com/office/drawing/2014/main" id="{864B1085-F604-97F6-8277-F61DCD87CEBA}"/>
              </a:ext>
            </a:extLst>
          </p:cNvPr>
          <p:cNvSpPr/>
          <p:nvPr/>
        </p:nvSpPr>
        <p:spPr>
          <a:xfrm>
            <a:off x="15672371" y="4841713"/>
            <a:ext cx="2812988" cy="748795"/>
          </a:xfrm>
          <a:prstGeom prst="rect">
            <a:avLst/>
          </a:prstGeom>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rtl="0">
              <a:defRPr/>
            </a:pPr>
            <a:r>
              <a:rPr lang="es-ES" sz="2133">
                <a:solidFill>
                  <a:sysClr val="window" lastClr="FFFFFF"/>
                </a:solidFill>
                <a:latin typeface="Amazon Ember Light" charset="0"/>
                <a:ea typeface="Amazon Ember Light" charset="0"/>
                <a:cs typeface="Amazon Ember Light" charset="0"/>
              </a:rPr>
              <a:t>Servicios disponibles dentro de la región</a:t>
            </a:r>
          </a:p>
        </p:txBody>
      </p:sp>
      <p:sp>
        <p:nvSpPr>
          <p:cNvPr id="12" name="Content Placeholder 81">
            <a:extLst>
              <a:ext uri="{FF2B5EF4-FFF2-40B4-BE49-F238E27FC236}">
                <a16:creationId xmlns:a16="http://schemas.microsoft.com/office/drawing/2014/main" id="{160C6E93-516D-EBBA-053C-A955000FDA90}"/>
              </a:ext>
            </a:extLst>
          </p:cNvPr>
          <p:cNvSpPr txBox="1">
            <a:spLocks/>
          </p:cNvSpPr>
          <p:nvPr/>
        </p:nvSpPr>
        <p:spPr>
          <a:xfrm>
            <a:off x="638923" y="2862273"/>
            <a:ext cx="7863817" cy="4648200"/>
          </a:xfrm>
          <a:prstGeom prst="rect">
            <a:avLst/>
          </a:prstGeom>
        </p:spPr>
        <p:txBody>
          <a:bodyPr wrap="square" lIns="0" tIns="0" rIns="0" bIns="0" rtlCol="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l">
              <a:buFont typeface="Arial" panose="020B0604020202020204" pitchFamily="34" charset="0"/>
              <a:buChar char="•"/>
            </a:pPr>
            <a:r>
              <a:rPr lang="es-MX" sz="3200" b="0" i="0" u="none" strike="noStrike" baseline="0" dirty="0"/>
              <a:t>En una base de datos relacional, los datos se almacenan de manera que se relacionan con otros </a:t>
            </a:r>
            <a:r>
              <a:rPr lang="es-CL" sz="3200" b="0" i="0" u="none" strike="noStrike" baseline="0" dirty="0"/>
              <a:t>fragmentos de datos.</a:t>
            </a:r>
          </a:p>
          <a:p>
            <a:pPr marL="457200" indent="-457200" algn="l">
              <a:buFont typeface="Arial" panose="020B0604020202020204" pitchFamily="34" charset="0"/>
              <a:buChar char="•"/>
            </a:pPr>
            <a:endParaRPr lang="es-CL" sz="3200" b="0" i="0" u="none" strike="noStrike" baseline="0" dirty="0"/>
          </a:p>
          <a:p>
            <a:pPr marL="457200" indent="-457200" algn="l">
              <a:buFont typeface="Arial" panose="020B0604020202020204" pitchFamily="34" charset="0"/>
              <a:buChar char="•"/>
            </a:pPr>
            <a:r>
              <a:rPr lang="es-MX" sz="3200" b="0" i="0" u="none" strike="noStrike" baseline="0" dirty="0"/>
              <a:t>Las bases de datos relacionales </a:t>
            </a:r>
            <a:r>
              <a:rPr lang="es-CL" sz="3200" b="0" i="0" u="none" strike="noStrike" baseline="0" dirty="0"/>
              <a:t>utilizan lenguaje de consulta estructurada (SQL) para almacenar y consultar datos.</a:t>
            </a:r>
            <a:endParaRPr lang="en-US" sz="3200" dirty="0"/>
          </a:p>
        </p:txBody>
      </p:sp>
      <p:pic>
        <p:nvPicPr>
          <p:cNvPr id="15" name="Imagen 14">
            <a:extLst>
              <a:ext uri="{FF2B5EF4-FFF2-40B4-BE49-F238E27FC236}">
                <a16:creationId xmlns:a16="http://schemas.microsoft.com/office/drawing/2014/main" id="{F5D35180-6DC6-B746-84C0-7742209B7CC5}"/>
              </a:ext>
            </a:extLst>
          </p:cNvPr>
          <p:cNvPicPr>
            <a:picLocks noChangeAspect="1"/>
          </p:cNvPicPr>
          <p:nvPr/>
        </p:nvPicPr>
        <p:blipFill>
          <a:blip r:embed="rId3"/>
          <a:stretch>
            <a:fillRect/>
          </a:stretch>
        </p:blipFill>
        <p:spPr>
          <a:xfrm>
            <a:off x="10892617" y="2404704"/>
            <a:ext cx="6658904" cy="4591691"/>
          </a:xfrm>
          <a:prstGeom prst="rect">
            <a:avLst/>
          </a:prstGeom>
        </p:spPr>
      </p:pic>
    </p:spTree>
    <p:extLst>
      <p:ext uri="{BB962C8B-B14F-4D97-AF65-F5344CB8AC3E}">
        <p14:creationId xmlns:p14="http://schemas.microsoft.com/office/powerpoint/2010/main" val="365980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CAD34-82E5-FD63-3354-572C810D40BE}"/>
              </a:ext>
            </a:extLst>
          </p:cNvPr>
          <p:cNvSpPr>
            <a:spLocks noGrp="1"/>
          </p:cNvSpPr>
          <p:nvPr>
            <p:ph type="title"/>
          </p:nvPr>
        </p:nvSpPr>
        <p:spPr>
          <a:xfrm>
            <a:off x="2432050" y="714594"/>
            <a:ext cx="16988263" cy="1477328"/>
          </a:xfrm>
        </p:spPr>
        <p:txBody>
          <a:bodyPr/>
          <a:lstStyle/>
          <a:p>
            <a:r>
              <a:rPr lang="es-CL" dirty="0"/>
              <a:t>Servicio de Bases de Datos Administradas vs No administrados</a:t>
            </a:r>
          </a:p>
        </p:txBody>
      </p:sp>
      <p:pic>
        <p:nvPicPr>
          <p:cNvPr id="4" name="Imagen 3">
            <a:extLst>
              <a:ext uri="{FF2B5EF4-FFF2-40B4-BE49-F238E27FC236}">
                <a16:creationId xmlns:a16="http://schemas.microsoft.com/office/drawing/2014/main" id="{CEA1818E-FF8D-D6D4-7C74-2E4DA62CED9B}"/>
              </a:ext>
            </a:extLst>
          </p:cNvPr>
          <p:cNvPicPr>
            <a:picLocks noChangeAspect="1"/>
          </p:cNvPicPr>
          <p:nvPr/>
        </p:nvPicPr>
        <p:blipFill>
          <a:blip r:embed="rId3"/>
          <a:stretch>
            <a:fillRect/>
          </a:stretch>
        </p:blipFill>
        <p:spPr>
          <a:xfrm>
            <a:off x="14137062" y="2889749"/>
            <a:ext cx="2127183" cy="2105025"/>
          </a:xfrm>
          <a:prstGeom prst="rect">
            <a:avLst/>
          </a:prstGeom>
        </p:spPr>
      </p:pic>
      <p:pic>
        <p:nvPicPr>
          <p:cNvPr id="6" name="Imagen 5">
            <a:extLst>
              <a:ext uri="{FF2B5EF4-FFF2-40B4-BE49-F238E27FC236}">
                <a16:creationId xmlns:a16="http://schemas.microsoft.com/office/drawing/2014/main" id="{5B54842A-D32A-08D3-6A62-6C8768BCA178}"/>
              </a:ext>
            </a:extLst>
          </p:cNvPr>
          <p:cNvPicPr>
            <a:picLocks noChangeAspect="1"/>
          </p:cNvPicPr>
          <p:nvPr/>
        </p:nvPicPr>
        <p:blipFill>
          <a:blip r:embed="rId4"/>
          <a:stretch>
            <a:fillRect/>
          </a:stretch>
        </p:blipFill>
        <p:spPr>
          <a:xfrm>
            <a:off x="14137062" y="5833459"/>
            <a:ext cx="2127183" cy="2219325"/>
          </a:xfrm>
          <a:prstGeom prst="rect">
            <a:avLst/>
          </a:prstGeom>
        </p:spPr>
      </p:pic>
      <p:pic>
        <p:nvPicPr>
          <p:cNvPr id="8" name="Imagen 7">
            <a:extLst>
              <a:ext uri="{FF2B5EF4-FFF2-40B4-BE49-F238E27FC236}">
                <a16:creationId xmlns:a16="http://schemas.microsoft.com/office/drawing/2014/main" id="{DB7B923C-B575-4249-ECD4-ADE250157982}"/>
              </a:ext>
            </a:extLst>
          </p:cNvPr>
          <p:cNvPicPr>
            <a:picLocks noChangeAspect="1"/>
          </p:cNvPicPr>
          <p:nvPr/>
        </p:nvPicPr>
        <p:blipFill>
          <a:blip r:embed="rId5"/>
          <a:stretch>
            <a:fillRect/>
          </a:stretch>
        </p:blipFill>
        <p:spPr>
          <a:xfrm>
            <a:off x="14142576" y="8320808"/>
            <a:ext cx="1960586" cy="2076450"/>
          </a:xfrm>
          <a:prstGeom prst="rect">
            <a:avLst/>
          </a:prstGeom>
        </p:spPr>
      </p:pic>
      <p:sp>
        <p:nvSpPr>
          <p:cNvPr id="10" name="CuadroTexto 9">
            <a:extLst>
              <a:ext uri="{FF2B5EF4-FFF2-40B4-BE49-F238E27FC236}">
                <a16:creationId xmlns:a16="http://schemas.microsoft.com/office/drawing/2014/main" id="{4CC34422-00E6-601E-BEAA-3195AA0E5D80}"/>
              </a:ext>
            </a:extLst>
          </p:cNvPr>
          <p:cNvSpPr txBox="1"/>
          <p:nvPr/>
        </p:nvSpPr>
        <p:spPr>
          <a:xfrm>
            <a:off x="17093579" y="3133864"/>
            <a:ext cx="2438400" cy="1323439"/>
          </a:xfrm>
          <a:prstGeom prst="rect">
            <a:avLst/>
          </a:prstGeom>
          <a:noFill/>
        </p:spPr>
        <p:txBody>
          <a:bodyPr wrap="square">
            <a:spAutoFit/>
          </a:bodyPr>
          <a:lstStyle/>
          <a:p>
            <a:pPr algn="l"/>
            <a:r>
              <a:rPr lang="es-CL" sz="2000" b="0" i="0" u="none" strike="noStrike" baseline="0" dirty="0">
                <a:latin typeface="+mn-lt"/>
              </a:rPr>
              <a:t>Operar y escalar una</a:t>
            </a:r>
          </a:p>
          <a:p>
            <a:pPr algn="l"/>
            <a:r>
              <a:rPr lang="es-CL" sz="2000" b="0" i="0" u="none" strike="noStrike" baseline="0" dirty="0">
                <a:latin typeface="+mn-lt"/>
              </a:rPr>
              <a:t>base de datos relacional</a:t>
            </a:r>
          </a:p>
          <a:p>
            <a:pPr algn="l"/>
            <a:r>
              <a:rPr lang="es-CL" sz="2000" b="0" i="0" u="none" strike="noStrike" baseline="0" dirty="0">
                <a:latin typeface="+mn-lt"/>
              </a:rPr>
              <a:t>en la nube </a:t>
            </a:r>
            <a:endParaRPr lang="es-CL" sz="2000" dirty="0">
              <a:latin typeface="+mn-lt"/>
            </a:endParaRPr>
          </a:p>
        </p:txBody>
      </p:sp>
      <p:sp>
        <p:nvSpPr>
          <p:cNvPr id="11" name="CuadroTexto 10">
            <a:extLst>
              <a:ext uri="{FF2B5EF4-FFF2-40B4-BE49-F238E27FC236}">
                <a16:creationId xmlns:a16="http://schemas.microsoft.com/office/drawing/2014/main" id="{D46FB0F6-CCC0-A9E1-2E26-6A6FA4233F8A}"/>
              </a:ext>
            </a:extLst>
          </p:cNvPr>
          <p:cNvSpPr txBox="1"/>
          <p:nvPr/>
        </p:nvSpPr>
        <p:spPr>
          <a:xfrm>
            <a:off x="16999149" y="6221697"/>
            <a:ext cx="2438400" cy="1323439"/>
          </a:xfrm>
          <a:prstGeom prst="rect">
            <a:avLst/>
          </a:prstGeom>
          <a:noFill/>
        </p:spPr>
        <p:txBody>
          <a:bodyPr wrap="square">
            <a:spAutoFit/>
          </a:bodyPr>
          <a:lstStyle/>
          <a:p>
            <a:pPr algn="l"/>
            <a:r>
              <a:rPr lang="es-CL" sz="2000" b="0" i="0" u="none" strike="noStrike" baseline="0" dirty="0">
                <a:latin typeface="+mn-lt"/>
              </a:rPr>
              <a:t>Automatizar tareas administrativas que consumen mucho tiempo</a:t>
            </a:r>
            <a:endParaRPr lang="es-CL" sz="2000" dirty="0">
              <a:latin typeface="+mn-lt"/>
            </a:endParaRPr>
          </a:p>
        </p:txBody>
      </p:sp>
      <p:sp>
        <p:nvSpPr>
          <p:cNvPr id="12" name="CuadroTexto 11">
            <a:extLst>
              <a:ext uri="{FF2B5EF4-FFF2-40B4-BE49-F238E27FC236}">
                <a16:creationId xmlns:a16="http://schemas.microsoft.com/office/drawing/2014/main" id="{30D2DE66-B56E-DF23-AD51-C40FD29291CD}"/>
              </a:ext>
            </a:extLst>
          </p:cNvPr>
          <p:cNvSpPr txBox="1"/>
          <p:nvPr/>
        </p:nvSpPr>
        <p:spPr>
          <a:xfrm>
            <a:off x="16981913" y="8320808"/>
            <a:ext cx="2438400" cy="1015663"/>
          </a:xfrm>
          <a:prstGeom prst="rect">
            <a:avLst/>
          </a:prstGeom>
          <a:noFill/>
        </p:spPr>
        <p:txBody>
          <a:bodyPr wrap="square">
            <a:spAutoFit/>
          </a:bodyPr>
          <a:lstStyle/>
          <a:p>
            <a:pPr algn="l"/>
            <a:r>
              <a:rPr lang="es-CL" sz="2000" b="0" i="0" u="none" strike="noStrike" baseline="0" dirty="0">
                <a:latin typeface="+mn-lt"/>
              </a:rPr>
              <a:t>Almacenar y transmitir datos de forma segura</a:t>
            </a:r>
            <a:endParaRPr lang="es-CL" sz="2000" dirty="0">
              <a:latin typeface="+mn-lt"/>
            </a:endParaRPr>
          </a:p>
        </p:txBody>
      </p:sp>
      <p:pic>
        <p:nvPicPr>
          <p:cNvPr id="13" name="Picture 3" descr="tools.">
            <a:extLst>
              <a:ext uri="{FF2B5EF4-FFF2-40B4-BE49-F238E27FC236}">
                <a16:creationId xmlns:a16="http://schemas.microsoft.com/office/drawing/2014/main" id="{9DFF6604-4A64-5902-469D-06329B2A7C2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010521" y="4175649"/>
            <a:ext cx="2150198" cy="2046048"/>
          </a:xfrm>
          <a:prstGeom prst="rect">
            <a:avLst/>
          </a:prstGeom>
          <a:effectLst>
            <a:outerShdw blurRad="50800" dist="38100" dir="2700000" algn="tl" rotWithShape="0">
              <a:prstClr val="black">
                <a:alpha val="40000"/>
              </a:prstClr>
            </a:outerShdw>
          </a:effectLst>
        </p:spPr>
      </p:pic>
      <p:pic>
        <p:nvPicPr>
          <p:cNvPr id="14" name="Picture 4" descr="a key.">
            <a:extLst>
              <a:ext uri="{FF2B5EF4-FFF2-40B4-BE49-F238E27FC236}">
                <a16:creationId xmlns:a16="http://schemas.microsoft.com/office/drawing/2014/main" id="{23D79032-BB17-9C3B-3A94-F8DE2F282D92}"/>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485181" y="4175649"/>
            <a:ext cx="2913730" cy="1450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F9343B79-5CDE-B7C5-6744-1AA6663FFAFF}"/>
              </a:ext>
            </a:extLst>
          </p:cNvPr>
          <p:cNvSpPr txBox="1">
            <a:spLocks/>
          </p:cNvSpPr>
          <p:nvPr/>
        </p:nvSpPr>
        <p:spPr>
          <a:xfrm>
            <a:off x="2398108" y="2868398"/>
            <a:ext cx="3375025" cy="492443"/>
          </a:xfrm>
          <a:prstGeom prst="rect">
            <a:avLst/>
          </a:prstGeom>
        </p:spPr>
        <p:txBody>
          <a:bodyPr wrap="square" lIns="0" tIns="0"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rtl="0"/>
            <a:r>
              <a:rPr lang="es-ES" sz="3200" b="1" dirty="0">
                <a:solidFill>
                  <a:schemeClr val="accent5"/>
                </a:solidFill>
              </a:rPr>
              <a:t>No administrados</a:t>
            </a:r>
            <a:r>
              <a:rPr lang="es-ES" sz="3200" b="1" dirty="0">
                <a:solidFill>
                  <a:srgbClr val="0070C0"/>
                </a:solidFill>
              </a:rPr>
              <a:t>:</a:t>
            </a:r>
          </a:p>
        </p:txBody>
      </p:sp>
      <p:sp>
        <p:nvSpPr>
          <p:cNvPr id="16" name="Content Placeholder 2">
            <a:extLst>
              <a:ext uri="{FF2B5EF4-FFF2-40B4-BE49-F238E27FC236}">
                <a16:creationId xmlns:a16="http://schemas.microsoft.com/office/drawing/2014/main" id="{EEAE5DA2-345D-89A6-5B8E-2E77ECD90815}"/>
              </a:ext>
            </a:extLst>
          </p:cNvPr>
          <p:cNvSpPr txBox="1">
            <a:spLocks/>
          </p:cNvSpPr>
          <p:nvPr/>
        </p:nvSpPr>
        <p:spPr>
          <a:xfrm>
            <a:off x="8799381" y="2868398"/>
            <a:ext cx="3375025" cy="588460"/>
          </a:xfrm>
          <a:prstGeom prst="rect">
            <a:avLst/>
          </a:prstGeom>
        </p:spPr>
        <p:txBody>
          <a:bodyPr vert="horz" lIns="91440" tIns="45720" rIns="91440" bIns="45720" rtlCol="0">
            <a:noAutofit/>
          </a:bodyPr>
          <a:lstStyle>
            <a:lvl1pPr indent="0" algn="ctr">
              <a:lnSpc>
                <a:spcPct val="90000"/>
              </a:lnSpc>
              <a:spcBef>
                <a:spcPts val="1000"/>
              </a:spcBef>
              <a:buFontTx/>
              <a:buNone/>
              <a:defRPr sz="2800" b="0" i="0">
                <a:latin typeface="Amazon Ember Light" charset="0"/>
                <a:ea typeface="Amazon Ember Light" charset="0"/>
                <a:cs typeface="Amazon Ember Light" charset="0"/>
              </a:defRPr>
            </a:lvl1pPr>
            <a:lvl2pPr marL="685800" indent="-228600">
              <a:lnSpc>
                <a:spcPct val="90000"/>
              </a:lnSpc>
              <a:spcBef>
                <a:spcPts val="500"/>
              </a:spcBef>
              <a:buFontTx/>
              <a:buBlip>
                <a:blip r:embed="rId8"/>
              </a:buBlip>
              <a:defRPr sz="2400" b="0" i="0">
                <a:latin typeface="Amazon Ember Light" charset="0"/>
                <a:ea typeface="Amazon Ember Light" charset="0"/>
                <a:cs typeface="Amazon Ember Light" charset="0"/>
              </a:defRPr>
            </a:lvl2pPr>
            <a:lvl3pPr marL="1143000" indent="-228600">
              <a:lnSpc>
                <a:spcPct val="90000"/>
              </a:lnSpc>
              <a:spcBef>
                <a:spcPts val="500"/>
              </a:spcBef>
              <a:buFontTx/>
              <a:buBlip>
                <a:blip r:embed="rId8"/>
              </a:buBlip>
              <a:defRPr sz="2000" b="0" i="0">
                <a:latin typeface="Amazon Ember Light" charset="0"/>
                <a:ea typeface="Amazon Ember Light" charset="0"/>
                <a:cs typeface="Amazon Ember Light" charset="0"/>
              </a:defRPr>
            </a:lvl3pPr>
            <a:lvl4pPr marL="1600200" indent="-228600">
              <a:lnSpc>
                <a:spcPct val="90000"/>
              </a:lnSpc>
              <a:spcBef>
                <a:spcPts val="500"/>
              </a:spcBef>
              <a:buFontTx/>
              <a:buBlip>
                <a:blip r:embed="rId8"/>
              </a:buBlip>
              <a:defRPr b="0" i="0">
                <a:latin typeface="Amazon Ember Light" charset="0"/>
                <a:ea typeface="Amazon Ember Light" charset="0"/>
                <a:cs typeface="Amazon Ember Light" charset="0"/>
              </a:defRPr>
            </a:lvl4pPr>
            <a:lvl5pPr marL="2057400" indent="-228600">
              <a:lnSpc>
                <a:spcPct val="90000"/>
              </a:lnSpc>
              <a:spcBef>
                <a:spcPts val="500"/>
              </a:spcBef>
              <a:buFontTx/>
              <a:buBlip>
                <a:blip r:embed="rId8"/>
              </a:buBlip>
              <a:defRPr b="0" i="0">
                <a:latin typeface="Amazon Ember Light" charset="0"/>
                <a:ea typeface="Amazon Ember Light" charset="0"/>
                <a:cs typeface="Amazon Ember Light"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rtl="0"/>
            <a:r>
              <a:rPr lang="es-ES" sz="3200" b="1" dirty="0">
                <a:solidFill>
                  <a:schemeClr val="accent5"/>
                </a:solidFill>
                <a:latin typeface="+mn-lt"/>
              </a:rPr>
              <a:t>Administrados</a:t>
            </a:r>
            <a:r>
              <a:rPr lang="es-ES" sz="3200" b="1" dirty="0">
                <a:solidFill>
                  <a:srgbClr val="0070C0"/>
                </a:solidFill>
                <a:latin typeface="+mn-lt"/>
              </a:rPr>
              <a:t>:</a:t>
            </a:r>
          </a:p>
        </p:txBody>
      </p:sp>
      <p:sp>
        <p:nvSpPr>
          <p:cNvPr id="17" name="Content Placeholder 2">
            <a:extLst>
              <a:ext uri="{FF2B5EF4-FFF2-40B4-BE49-F238E27FC236}">
                <a16:creationId xmlns:a16="http://schemas.microsoft.com/office/drawing/2014/main" id="{3168011B-18A5-6D21-AA37-0D46F52B48F2}"/>
              </a:ext>
            </a:extLst>
          </p:cNvPr>
          <p:cNvSpPr txBox="1">
            <a:spLocks/>
          </p:cNvSpPr>
          <p:nvPr/>
        </p:nvSpPr>
        <p:spPr>
          <a:xfrm>
            <a:off x="1842129" y="6943123"/>
            <a:ext cx="4486982" cy="1387221"/>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9"/>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rtl="0"/>
            <a:r>
              <a:rPr lang="es-ES" sz="2667" i="1" dirty="0">
                <a:latin typeface="Amazon Ember" panose="020B0603020204020204" pitchFamily="34" charset="0"/>
                <a:ea typeface="Amazon Ember" panose="020B0603020204020204" pitchFamily="34" charset="0"/>
                <a:cs typeface="Amazon Ember" panose="020B0603020204020204" pitchFamily="34" charset="0"/>
              </a:rPr>
              <a:t>Usted administra </a:t>
            </a:r>
            <a:br>
              <a:rPr lang="es-ES" sz="2667" i="1" dirty="0">
                <a:latin typeface="Amazon Ember" panose="020B0603020204020204" pitchFamily="34" charset="0"/>
                <a:ea typeface="Amazon Ember" panose="020B0603020204020204" pitchFamily="34" charset="0"/>
                <a:cs typeface="Amazon Ember" panose="020B0603020204020204" pitchFamily="34" charset="0"/>
              </a:rPr>
            </a:br>
            <a:r>
              <a:rPr lang="es-ES" sz="2667" i="1" dirty="0">
                <a:latin typeface="Amazon Ember" panose="020B0603020204020204" pitchFamily="34" charset="0"/>
                <a:ea typeface="Amazon Ember" panose="020B0603020204020204" pitchFamily="34" charset="0"/>
                <a:cs typeface="Amazon Ember" panose="020B0603020204020204" pitchFamily="34" charset="0"/>
              </a:rPr>
              <a:t>el escalado, la tolerancia a errores y la disponibilidad.</a:t>
            </a:r>
          </a:p>
        </p:txBody>
      </p:sp>
      <p:sp>
        <p:nvSpPr>
          <p:cNvPr id="18" name="Content Placeholder 2">
            <a:extLst>
              <a:ext uri="{FF2B5EF4-FFF2-40B4-BE49-F238E27FC236}">
                <a16:creationId xmlns:a16="http://schemas.microsoft.com/office/drawing/2014/main" id="{E4F3605E-64B3-4934-BD38-7422A04799CF}"/>
              </a:ext>
            </a:extLst>
          </p:cNvPr>
          <p:cNvSpPr txBox="1">
            <a:spLocks/>
          </p:cNvSpPr>
          <p:nvPr/>
        </p:nvSpPr>
        <p:spPr>
          <a:xfrm>
            <a:off x="8069509" y="6943122"/>
            <a:ext cx="5189116" cy="1387221"/>
          </a:xfrm>
          <a:prstGeom prst="rect">
            <a:avLst/>
          </a:prstGeom>
        </p:spPr>
        <p:txBody>
          <a:bodyPr vert="horz" lIns="121920" tIns="60960" rIns="121920" bIns="60960" rtlCol="0">
            <a:noAutofit/>
          </a:bodyPr>
          <a:lstStyle>
            <a:defPPr>
              <a:defRPr lang="en-US"/>
            </a:defPPr>
            <a:lvl1pPr indent="0" defTabSz="457200">
              <a:spcBef>
                <a:spcPct val="20000"/>
              </a:spcBef>
              <a:buFontTx/>
              <a:buNone/>
              <a:defRPr sz="2667" b="1" i="1">
                <a:latin typeface="Amazon Ember" panose="020B0603020204020204" pitchFamily="34" charset="0"/>
                <a:ea typeface="Amazon Ember" panose="020B0603020204020204" pitchFamily="34" charset="0"/>
                <a:cs typeface="Amazon Ember" panose="020B0603020204020204" pitchFamily="34" charset="0"/>
              </a:defRPr>
            </a:lvl1pPr>
            <a:lvl2pPr marL="344488" indent="-341313" defTabSz="457200">
              <a:spcBef>
                <a:spcPct val="20000"/>
              </a:spcBef>
              <a:buClr>
                <a:schemeClr val="accent1"/>
              </a:buClr>
              <a:buSzPct val="125000"/>
              <a:buFontTx/>
              <a:buBlip>
                <a:blip r:embed="rId9"/>
              </a:buBlip>
              <a:defRPr sz="2200" b="0" i="0">
                <a:latin typeface="Arial"/>
                <a:cs typeface="Arial"/>
              </a:defRPr>
            </a:lvl2pPr>
            <a:lvl3pPr marL="625475" indent="-282575" defTabSz="457200">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defTabSz="457200">
              <a:spcBef>
                <a:spcPct val="20000"/>
              </a:spcBef>
              <a:buClr>
                <a:schemeClr val="accent1"/>
              </a:buClr>
              <a:buFont typeface="Arial" panose="020B0604020202020204" pitchFamily="34" charset="0"/>
              <a:buChar char="•"/>
              <a:defRPr b="0" i="0">
                <a:latin typeface="Arial"/>
                <a:cs typeface="Arial"/>
              </a:defRPr>
            </a:lvl4pPr>
            <a:lvl5pPr marL="2057400" indent="-228600" defTabSz="457200">
              <a:spcBef>
                <a:spcPct val="20000"/>
              </a:spcBef>
              <a:buFont typeface="Arial"/>
              <a:buChar char="»"/>
              <a:defRPr sz="1600" b="0" i="0">
                <a:solidFill>
                  <a:srgbClr val="595A5D"/>
                </a:solidFill>
                <a:latin typeface="Arial"/>
                <a:cs typeface="Aria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rtl="0"/>
            <a:r>
              <a:rPr lang="es-ES" b="0" dirty="0"/>
              <a:t>El escalado, la tolerancia a errores y la disponibilidad suelen estar integrados en el servicio.</a:t>
            </a:r>
          </a:p>
        </p:txBody>
      </p:sp>
    </p:spTree>
    <p:extLst>
      <p:ext uri="{BB962C8B-B14F-4D97-AF65-F5344CB8AC3E}">
        <p14:creationId xmlns:p14="http://schemas.microsoft.com/office/powerpoint/2010/main" val="428658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053E9-F6E6-92AA-43AE-4B02C377BBE3}"/>
              </a:ext>
            </a:extLst>
          </p:cNvPr>
          <p:cNvSpPr>
            <a:spLocks noGrp="1"/>
          </p:cNvSpPr>
          <p:nvPr>
            <p:ph type="title"/>
          </p:nvPr>
        </p:nvSpPr>
        <p:spPr>
          <a:xfrm>
            <a:off x="2432050" y="714594"/>
            <a:ext cx="4609785" cy="738664"/>
          </a:xfrm>
        </p:spPr>
        <p:txBody>
          <a:bodyPr/>
          <a:lstStyle/>
          <a:p>
            <a:r>
              <a:rPr lang="es-CL" dirty="0"/>
              <a:t>Amazon RDS</a:t>
            </a:r>
          </a:p>
        </p:txBody>
      </p:sp>
      <p:sp>
        <p:nvSpPr>
          <p:cNvPr id="3" name="TextBox 4">
            <a:extLst>
              <a:ext uri="{FF2B5EF4-FFF2-40B4-BE49-F238E27FC236}">
                <a16:creationId xmlns:a16="http://schemas.microsoft.com/office/drawing/2014/main" id="{33DF5F88-EC63-2C2E-CE46-324B8621C26E}"/>
              </a:ext>
            </a:extLst>
          </p:cNvPr>
          <p:cNvSpPr txBox="1"/>
          <p:nvPr/>
        </p:nvSpPr>
        <p:spPr>
          <a:xfrm>
            <a:off x="423642" y="1970685"/>
            <a:ext cx="15267208" cy="584775"/>
          </a:xfrm>
          <a:prstGeom prst="rect">
            <a:avLst/>
          </a:prstGeom>
          <a:noFill/>
        </p:spPr>
        <p:txBody>
          <a:bodyPr wrap="square" rtlCol="0">
            <a:spAutoFit/>
          </a:bodyPr>
          <a:lstStyle/>
          <a:p>
            <a:pPr algn="l" rtl="0"/>
            <a:r>
              <a:rPr lang="es-ES" sz="3200" dirty="0">
                <a:latin typeface="+mn-lt"/>
                <a:ea typeface="Amazon Ember" panose="020B0603020204020204" pitchFamily="34" charset="0"/>
                <a:cs typeface="Amazon Ember" panose="020B0603020204020204" pitchFamily="34" charset="0"/>
              </a:rPr>
              <a:t>Servicio administrado que configura y opera una base de datos relacional en la nube.</a:t>
            </a:r>
          </a:p>
        </p:txBody>
      </p:sp>
      <p:pic>
        <p:nvPicPr>
          <p:cNvPr id="23" name="Imagen 22">
            <a:extLst>
              <a:ext uri="{FF2B5EF4-FFF2-40B4-BE49-F238E27FC236}">
                <a16:creationId xmlns:a16="http://schemas.microsoft.com/office/drawing/2014/main" id="{103251FC-5843-2E20-88DE-94C296C82F4B}"/>
              </a:ext>
            </a:extLst>
          </p:cNvPr>
          <p:cNvPicPr>
            <a:picLocks noChangeAspect="1"/>
          </p:cNvPicPr>
          <p:nvPr/>
        </p:nvPicPr>
        <p:blipFill>
          <a:blip r:embed="rId3"/>
          <a:stretch>
            <a:fillRect/>
          </a:stretch>
        </p:blipFill>
        <p:spPr>
          <a:xfrm>
            <a:off x="18041956" y="473075"/>
            <a:ext cx="1378357" cy="1371600"/>
          </a:xfrm>
          <a:prstGeom prst="rect">
            <a:avLst/>
          </a:prstGeom>
        </p:spPr>
      </p:pic>
      <p:sp>
        <p:nvSpPr>
          <p:cNvPr id="43" name="TextBox 9">
            <a:extLst>
              <a:ext uri="{FF2B5EF4-FFF2-40B4-BE49-F238E27FC236}">
                <a16:creationId xmlns:a16="http://schemas.microsoft.com/office/drawing/2014/main" id="{D49D6ACC-47B6-0E88-7B2D-CA8CDCD15261}"/>
              </a:ext>
            </a:extLst>
          </p:cNvPr>
          <p:cNvSpPr txBox="1"/>
          <p:nvPr/>
        </p:nvSpPr>
        <p:spPr>
          <a:xfrm>
            <a:off x="2902858" y="3156500"/>
            <a:ext cx="4608565" cy="646331"/>
          </a:xfrm>
          <a:prstGeom prst="rect">
            <a:avLst/>
          </a:prstGeom>
          <a:noFill/>
        </p:spPr>
        <p:txBody>
          <a:bodyPr wrap="square" rtlCol="0">
            <a:spAutoFit/>
          </a:bodyPr>
          <a:lstStyle/>
          <a:p>
            <a:pPr rtl="0"/>
            <a:r>
              <a:rPr lang="es-ES" spc="-30" dirty="0"/>
              <a:t>Base de datos en </a:t>
            </a:r>
            <a:br>
              <a:rPr lang="es-ES" spc="-30" dirty="0"/>
            </a:br>
            <a:r>
              <a:rPr lang="es-ES" spc="-30" dirty="0"/>
              <a:t>las instalaciones</a:t>
            </a:r>
          </a:p>
        </p:txBody>
      </p:sp>
      <p:sp>
        <p:nvSpPr>
          <p:cNvPr id="44" name="Rectangle: Rounded Corners 5" descr="compares services provided for on-premises databases with running a database on EC2 and Amazon RDS or Amazon Aurora.">
            <a:extLst>
              <a:ext uri="{FF2B5EF4-FFF2-40B4-BE49-F238E27FC236}">
                <a16:creationId xmlns:a16="http://schemas.microsoft.com/office/drawing/2014/main" id="{DC57F611-D3E4-4F67-64E4-735D059C4966}"/>
              </a:ext>
              <a:ext uri="{C183D7F6-B498-43B3-948B-1728B52AA6E4}">
                <adec:decorative xmlns:adec="http://schemas.microsoft.com/office/drawing/2017/decorative" val="1"/>
              </a:ext>
            </a:extLst>
          </p:cNvPr>
          <p:cNvSpPr/>
          <p:nvPr/>
        </p:nvSpPr>
        <p:spPr>
          <a:xfrm>
            <a:off x="475010" y="4222339"/>
            <a:ext cx="5355673" cy="6080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5" name="TextBox 6" descr="compares services provided for on-premises databases with running a database on EC2 and Amazon RDS or Amazon Aurora.">
            <a:extLst>
              <a:ext uri="{FF2B5EF4-FFF2-40B4-BE49-F238E27FC236}">
                <a16:creationId xmlns:a16="http://schemas.microsoft.com/office/drawing/2014/main" id="{E9620A44-E89B-D481-4A97-76C71D5C3360}"/>
              </a:ext>
            </a:extLst>
          </p:cNvPr>
          <p:cNvSpPr txBox="1"/>
          <p:nvPr/>
        </p:nvSpPr>
        <p:spPr>
          <a:xfrm>
            <a:off x="885601" y="4185594"/>
            <a:ext cx="5174757" cy="5861156"/>
          </a:xfrm>
          <a:prstGeom prst="rect">
            <a:avLst/>
          </a:prstGeom>
          <a:noFill/>
        </p:spPr>
        <p:txBody>
          <a:bodyPr wrap="square" rtlCol="0">
            <a:spAutoFit/>
          </a:bodyPr>
          <a:lstStyle/>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Optimización de aplicaciones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Escalado</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Alta disponibilidad</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Copias de seguridad de bases </a:t>
            </a:r>
            <a:br>
              <a:rPr lang="es-ES" sz="2400" dirty="0">
                <a:latin typeface="+mn-lt"/>
                <a:ea typeface="Amazon Ember Light" panose="020B0403020204020204" pitchFamily="34" charset="0"/>
                <a:cs typeface="Amazon Ember Light" panose="020B0403020204020204" pitchFamily="34" charset="0"/>
              </a:rPr>
            </a:br>
            <a:r>
              <a:rPr lang="es-ES" sz="2400" dirty="0">
                <a:latin typeface="+mn-lt"/>
                <a:ea typeface="Amazon Ember Light" panose="020B0403020204020204" pitchFamily="34" charset="0"/>
                <a:cs typeface="Amazon Ember Light" panose="020B0403020204020204" pitchFamily="34" charset="0"/>
              </a:rPr>
              <a:t>de datos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Parches de software para base de datos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Instalaciones de software para base de datos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Parches del sistema operativo</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Instalación del sistema operativo</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Mantenimiento del servidor</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Servidores de bastidores y pilas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Energía, climatización y red</a:t>
            </a:r>
          </a:p>
        </p:txBody>
      </p:sp>
      <p:pic>
        <p:nvPicPr>
          <p:cNvPr id="46" name="Picture 13">
            <a:extLst>
              <a:ext uri="{FF2B5EF4-FFF2-40B4-BE49-F238E27FC236}">
                <a16:creationId xmlns:a16="http://schemas.microsoft.com/office/drawing/2014/main" id="{265EB6F8-C5CD-E4CA-775F-87C40720097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226930" y="3450453"/>
            <a:ext cx="1633841" cy="578652"/>
          </a:xfrm>
          <a:prstGeom prst="rect">
            <a:avLst/>
          </a:prstGeom>
        </p:spPr>
      </p:pic>
      <p:sp>
        <p:nvSpPr>
          <p:cNvPr id="47" name="TextBox 10">
            <a:extLst>
              <a:ext uri="{FF2B5EF4-FFF2-40B4-BE49-F238E27FC236}">
                <a16:creationId xmlns:a16="http://schemas.microsoft.com/office/drawing/2014/main" id="{27BD13A8-FB71-52C6-4274-C964BE80959E}"/>
              </a:ext>
            </a:extLst>
          </p:cNvPr>
          <p:cNvSpPr txBox="1"/>
          <p:nvPr/>
        </p:nvSpPr>
        <p:spPr>
          <a:xfrm>
            <a:off x="6745406" y="3002717"/>
            <a:ext cx="6678246" cy="646331"/>
          </a:xfrm>
          <a:prstGeom prst="rect">
            <a:avLst/>
          </a:prstGeom>
          <a:noFill/>
        </p:spPr>
        <p:txBody>
          <a:bodyPr wrap="square" rtlCol="0">
            <a:spAutoFit/>
          </a:bodyPr>
          <a:lstStyle/>
          <a:p>
            <a:pPr algn="ctr" rtl="0"/>
            <a:r>
              <a:rPr lang="es-ES" spc="-30" dirty="0"/>
              <a:t>Base de datos en Amazon </a:t>
            </a:r>
            <a:r>
              <a:rPr lang="es-ES" spc="-30" dirty="0" err="1"/>
              <a:t>Elastic</a:t>
            </a:r>
            <a:r>
              <a:rPr lang="es-ES" spc="-30" dirty="0"/>
              <a:t> Compute Cloud</a:t>
            </a:r>
          </a:p>
          <a:p>
            <a:pPr algn="ctr" rtl="0"/>
            <a:r>
              <a:rPr lang="es-ES" spc="-30" dirty="0"/>
              <a:t> (Amazon EC2)</a:t>
            </a:r>
            <a:endParaRPr lang="en-US" spc="-30" dirty="0"/>
          </a:p>
        </p:txBody>
      </p:sp>
      <p:sp>
        <p:nvSpPr>
          <p:cNvPr id="48" name="Rectangle: Rounded Corners 15" descr="compares services provided for on-premises databases with running a database on EC2 and Amazon RDS or Amazon Aurora.">
            <a:extLst>
              <a:ext uri="{FF2B5EF4-FFF2-40B4-BE49-F238E27FC236}">
                <a16:creationId xmlns:a16="http://schemas.microsoft.com/office/drawing/2014/main" id="{F94A798B-61C6-F784-C89E-5D5C361DEEAA}"/>
              </a:ext>
              <a:ext uri="{C183D7F6-B498-43B3-948B-1728B52AA6E4}">
                <adec:decorative xmlns:adec="http://schemas.microsoft.com/office/drawing/2017/decorative" val="1"/>
              </a:ext>
            </a:extLst>
          </p:cNvPr>
          <p:cNvSpPr/>
          <p:nvPr/>
        </p:nvSpPr>
        <p:spPr>
          <a:xfrm>
            <a:off x="7257640" y="4229777"/>
            <a:ext cx="5177827" cy="6073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TextBox 21" descr="compares services provided for on-premises databases with running a database on EC2 and Amazon RDS or Amazon Aurora.">
            <a:extLst>
              <a:ext uri="{FF2B5EF4-FFF2-40B4-BE49-F238E27FC236}">
                <a16:creationId xmlns:a16="http://schemas.microsoft.com/office/drawing/2014/main" id="{C4321110-EA97-4D25-B508-9333D7C488E3}"/>
              </a:ext>
            </a:extLst>
          </p:cNvPr>
          <p:cNvSpPr txBox="1"/>
          <p:nvPr/>
        </p:nvSpPr>
        <p:spPr>
          <a:xfrm>
            <a:off x="5323791" y="7864475"/>
            <a:ext cx="1900976" cy="528414"/>
          </a:xfrm>
          <a:prstGeom prst="rect">
            <a:avLst/>
          </a:prstGeom>
          <a:noFill/>
        </p:spPr>
        <p:txBody>
          <a:bodyPr wrap="square" rtlCol="0">
            <a:spAutoFit/>
          </a:bodyPr>
          <a:lstStyle/>
          <a:p>
            <a:pPr algn="r" rtl="0">
              <a:lnSpc>
                <a:spcPct val="112000"/>
              </a:lnSpc>
            </a:pPr>
            <a:r>
              <a:rPr lang="es-ES" sz="1300" b="1" dirty="0">
                <a:latin typeface="+mn-lt"/>
                <a:ea typeface="Amazon Ember Light" panose="020B0403020204020204" pitchFamily="34" charset="0"/>
                <a:cs typeface="Amazon Ember Light" panose="020B0403020204020204" pitchFamily="34" charset="0"/>
              </a:rPr>
              <a:t>AWS</a:t>
            </a:r>
          </a:p>
          <a:p>
            <a:pPr algn="r" rtl="0">
              <a:lnSpc>
                <a:spcPct val="112000"/>
              </a:lnSpc>
            </a:pPr>
            <a:r>
              <a:rPr lang="es-ES" sz="1300" b="1" dirty="0">
                <a:latin typeface="+mn-lt"/>
                <a:ea typeface="Amazon Ember Light" panose="020B0403020204020204" pitchFamily="34" charset="0"/>
                <a:cs typeface="Amazon Ember Light" panose="020B0403020204020204" pitchFamily="34" charset="0"/>
              </a:rPr>
              <a:t>proporciona</a:t>
            </a:r>
          </a:p>
        </p:txBody>
      </p:sp>
      <p:sp>
        <p:nvSpPr>
          <p:cNvPr id="50" name="Rectangle: Rounded Corners 7">
            <a:extLst>
              <a:ext uri="{FF2B5EF4-FFF2-40B4-BE49-F238E27FC236}">
                <a16:creationId xmlns:a16="http://schemas.microsoft.com/office/drawing/2014/main" id="{E11F4480-1DC6-DE7A-918D-5F2260F48325}"/>
              </a:ext>
              <a:ext uri="{C183D7F6-B498-43B3-948B-1728B52AA6E4}">
                <adec:decorative xmlns:adec="http://schemas.microsoft.com/office/drawing/2017/decorative" val="1"/>
              </a:ext>
            </a:extLst>
          </p:cNvPr>
          <p:cNvSpPr/>
          <p:nvPr/>
        </p:nvSpPr>
        <p:spPr>
          <a:xfrm>
            <a:off x="7544876" y="7140658"/>
            <a:ext cx="4598603" cy="2879115"/>
          </a:xfrm>
          <a:prstGeom prst="roundRect">
            <a:avLst/>
          </a:prstGeom>
          <a:gradFill>
            <a:gsLst>
              <a:gs pos="0">
                <a:schemeClr val="accent5">
                  <a:alpha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51" name="TextBox 19" descr="compares services provided for on-premises databases with running a database on EC2 and Amazon RDS or Amazon Aurora.">
            <a:extLst>
              <a:ext uri="{FF2B5EF4-FFF2-40B4-BE49-F238E27FC236}">
                <a16:creationId xmlns:a16="http://schemas.microsoft.com/office/drawing/2014/main" id="{DC384EE0-9775-139F-20C1-5E93B61BB480}"/>
              </a:ext>
            </a:extLst>
          </p:cNvPr>
          <p:cNvSpPr txBox="1"/>
          <p:nvPr/>
        </p:nvSpPr>
        <p:spPr>
          <a:xfrm>
            <a:off x="7671604" y="4197822"/>
            <a:ext cx="5057745" cy="5861156"/>
          </a:xfrm>
          <a:prstGeom prst="rect">
            <a:avLst/>
          </a:prstGeom>
          <a:noFill/>
        </p:spPr>
        <p:txBody>
          <a:bodyPr wrap="square" rtlCol="0">
            <a:spAutoFit/>
          </a:bodyPr>
          <a:lstStyle/>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Optimización de aplicaciones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Escalado</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Alta disponibilidad</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Copias de seguridad de bases </a:t>
            </a:r>
            <a:br>
              <a:rPr lang="es-ES" sz="2400" dirty="0">
                <a:latin typeface="+mn-lt"/>
                <a:ea typeface="Amazon Ember Light" panose="020B0403020204020204" pitchFamily="34" charset="0"/>
                <a:cs typeface="Amazon Ember Light" panose="020B0403020204020204" pitchFamily="34" charset="0"/>
              </a:rPr>
            </a:br>
            <a:r>
              <a:rPr lang="es-ES" sz="2400" dirty="0">
                <a:latin typeface="+mn-lt"/>
                <a:ea typeface="Amazon Ember Light" panose="020B0403020204020204" pitchFamily="34" charset="0"/>
                <a:cs typeface="Amazon Ember Light" panose="020B0403020204020204" pitchFamily="34" charset="0"/>
              </a:rPr>
              <a:t>de datos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Parches de software para base </a:t>
            </a:r>
            <a:br>
              <a:rPr lang="es-ES" sz="2400" dirty="0">
                <a:latin typeface="+mn-lt"/>
                <a:ea typeface="Amazon Ember Light" panose="020B0403020204020204" pitchFamily="34" charset="0"/>
                <a:cs typeface="Amazon Ember Light" panose="020B0403020204020204" pitchFamily="34" charset="0"/>
              </a:rPr>
            </a:br>
            <a:r>
              <a:rPr lang="es-ES" sz="2400" dirty="0">
                <a:latin typeface="+mn-lt"/>
                <a:ea typeface="Amazon Ember Light" panose="020B0403020204020204" pitchFamily="34" charset="0"/>
                <a:cs typeface="Amazon Ember Light" panose="020B0403020204020204" pitchFamily="34" charset="0"/>
              </a:rPr>
              <a:t>de datos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Instalaciones de software </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para base de datos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Parches del sistema operativo</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Instalación del sistema operativo</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Mantenimiento del servidor</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Servidores de bastidores y pilas</a:t>
            </a:r>
          </a:p>
          <a:p>
            <a:pPr marL="342900" indent="-342900" rtl="0">
              <a:lnSpc>
                <a:spcPct val="112000"/>
              </a:lnSpc>
              <a:buFont typeface="Arial" panose="020B0604020202020204" pitchFamily="34" charset="0"/>
              <a:buChar char="•"/>
            </a:pPr>
            <a:r>
              <a:rPr lang="es-ES" sz="2400" dirty="0">
                <a:latin typeface="+mn-lt"/>
                <a:ea typeface="Amazon Ember Light" panose="020B0403020204020204" pitchFamily="34" charset="0"/>
                <a:cs typeface="Amazon Ember Light" panose="020B0403020204020204" pitchFamily="34" charset="0"/>
              </a:rPr>
              <a:t>Energía, climatización y red</a:t>
            </a:r>
          </a:p>
        </p:txBody>
      </p:sp>
      <p:pic>
        <p:nvPicPr>
          <p:cNvPr id="52" name="Picture 12">
            <a:extLst>
              <a:ext uri="{FF2B5EF4-FFF2-40B4-BE49-F238E27FC236}">
                <a16:creationId xmlns:a16="http://schemas.microsoft.com/office/drawing/2014/main" id="{49B73048-8282-99BD-1C54-79BFB5C4F08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040103" y="3431360"/>
            <a:ext cx="1633841" cy="578652"/>
          </a:xfrm>
          <a:prstGeom prst="rect">
            <a:avLst/>
          </a:prstGeom>
        </p:spPr>
      </p:pic>
      <p:sp>
        <p:nvSpPr>
          <p:cNvPr id="53" name="TextBox 2">
            <a:extLst>
              <a:ext uri="{FF2B5EF4-FFF2-40B4-BE49-F238E27FC236}">
                <a16:creationId xmlns:a16="http://schemas.microsoft.com/office/drawing/2014/main" id="{739AB071-5603-6358-3CC2-3894A41B23E6}"/>
              </a:ext>
            </a:extLst>
          </p:cNvPr>
          <p:cNvSpPr txBox="1"/>
          <p:nvPr/>
        </p:nvSpPr>
        <p:spPr>
          <a:xfrm>
            <a:off x="13283727" y="3219665"/>
            <a:ext cx="5816476" cy="369332"/>
          </a:xfrm>
          <a:prstGeom prst="rect">
            <a:avLst/>
          </a:prstGeom>
          <a:noFill/>
        </p:spPr>
        <p:txBody>
          <a:bodyPr wrap="square" rtlCol="0">
            <a:spAutoFit/>
          </a:bodyPr>
          <a:lstStyle/>
          <a:p>
            <a:pPr algn="ctr" rtl="0"/>
            <a:r>
              <a:rPr lang="es-ES" spc="-30" dirty="0"/>
              <a:t>Base de datos en Amazon RDS o Amazon Aurora</a:t>
            </a:r>
          </a:p>
        </p:txBody>
      </p:sp>
      <p:sp>
        <p:nvSpPr>
          <p:cNvPr id="54" name="TextBox 25" descr="compares services provided for on-premises databases with running a database on EC2 and Amazon RDS or Amazon Aurora.">
            <a:extLst>
              <a:ext uri="{FF2B5EF4-FFF2-40B4-BE49-F238E27FC236}">
                <a16:creationId xmlns:a16="http://schemas.microsoft.com/office/drawing/2014/main" id="{E98C8B2F-A3FF-3B6E-9B2F-2F170AC31BD6}"/>
              </a:ext>
            </a:extLst>
          </p:cNvPr>
          <p:cNvSpPr txBox="1"/>
          <p:nvPr/>
        </p:nvSpPr>
        <p:spPr>
          <a:xfrm>
            <a:off x="12551001" y="6876452"/>
            <a:ext cx="1195889" cy="562013"/>
          </a:xfrm>
          <a:prstGeom prst="rect">
            <a:avLst/>
          </a:prstGeom>
          <a:noFill/>
        </p:spPr>
        <p:txBody>
          <a:bodyPr wrap="square" rtlCol="0">
            <a:spAutoFit/>
          </a:bodyPr>
          <a:lstStyle/>
          <a:p>
            <a:pPr algn="r" rtl="0">
              <a:lnSpc>
                <a:spcPct val="112000"/>
              </a:lnSpc>
            </a:pPr>
            <a:r>
              <a:rPr lang="es-ES" sz="1400" b="1" dirty="0">
                <a:latin typeface="+mn-lt"/>
                <a:ea typeface="Amazon Ember Light" panose="020B0403020204020204" pitchFamily="34" charset="0"/>
                <a:cs typeface="Amazon Ember Light" panose="020B0403020204020204" pitchFamily="34" charset="0"/>
              </a:rPr>
              <a:t>AWS</a:t>
            </a:r>
          </a:p>
          <a:p>
            <a:pPr algn="r" rtl="0">
              <a:lnSpc>
                <a:spcPct val="112000"/>
              </a:lnSpc>
            </a:pPr>
            <a:r>
              <a:rPr lang="es-ES" sz="1400" b="1" dirty="0">
                <a:latin typeface="+mn-lt"/>
                <a:ea typeface="Amazon Ember Light" panose="020B0403020204020204" pitchFamily="34" charset="0"/>
                <a:cs typeface="Amazon Ember Light" panose="020B0403020204020204" pitchFamily="34" charset="0"/>
              </a:rPr>
              <a:t>proporciona</a:t>
            </a:r>
          </a:p>
        </p:txBody>
      </p:sp>
      <p:sp>
        <p:nvSpPr>
          <p:cNvPr id="55" name="Rectangle: Rounded Corners 16" descr="compares services provided for on-premises databases with running a database on EC2 and Amazon RDS or Amazon Aurora.">
            <a:extLst>
              <a:ext uri="{FF2B5EF4-FFF2-40B4-BE49-F238E27FC236}">
                <a16:creationId xmlns:a16="http://schemas.microsoft.com/office/drawing/2014/main" id="{FA64F616-2892-70D1-7B31-C2B86BB6004F}"/>
              </a:ext>
              <a:ext uri="{C183D7F6-B498-43B3-948B-1728B52AA6E4}">
                <adec:decorative xmlns:adec="http://schemas.microsoft.com/office/drawing/2017/decorative" val="1"/>
              </a:ext>
            </a:extLst>
          </p:cNvPr>
          <p:cNvSpPr/>
          <p:nvPr/>
        </p:nvSpPr>
        <p:spPr>
          <a:xfrm>
            <a:off x="13862423" y="4222339"/>
            <a:ext cx="5557889" cy="6080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22">
            <a:extLst>
              <a:ext uri="{FF2B5EF4-FFF2-40B4-BE49-F238E27FC236}">
                <a16:creationId xmlns:a16="http://schemas.microsoft.com/office/drawing/2014/main" id="{12AE4CDD-2B96-675F-4D44-E43BA42FF2FA}"/>
              </a:ext>
              <a:ext uri="{C183D7F6-B498-43B3-948B-1728B52AA6E4}">
                <adec:decorative xmlns:adec="http://schemas.microsoft.com/office/drawing/2017/decorative" val="1"/>
              </a:ext>
            </a:extLst>
          </p:cNvPr>
          <p:cNvSpPr/>
          <p:nvPr/>
        </p:nvSpPr>
        <p:spPr>
          <a:xfrm>
            <a:off x="14047222" y="4732150"/>
            <a:ext cx="5052981" cy="5287624"/>
          </a:xfrm>
          <a:prstGeom prst="roundRect">
            <a:avLst/>
          </a:prstGeom>
          <a:gradFill>
            <a:gsLst>
              <a:gs pos="0">
                <a:schemeClr val="accent5">
                  <a:alpha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23" descr="compares services provided for on-premises databases with running a database on EC2 and Amazon RDS or Amazon Aurora.">
            <a:extLst>
              <a:ext uri="{FF2B5EF4-FFF2-40B4-BE49-F238E27FC236}">
                <a16:creationId xmlns:a16="http://schemas.microsoft.com/office/drawing/2014/main" id="{1E83AB13-7107-4BA0-0AE8-0FBE2E3814C6}"/>
              </a:ext>
            </a:extLst>
          </p:cNvPr>
          <p:cNvSpPr txBox="1"/>
          <p:nvPr/>
        </p:nvSpPr>
        <p:spPr>
          <a:xfrm>
            <a:off x="14454744" y="4229777"/>
            <a:ext cx="5274705" cy="5861156"/>
          </a:xfrm>
          <a:prstGeom prst="rect">
            <a:avLst/>
          </a:prstGeom>
          <a:noFill/>
        </p:spPr>
        <p:txBody>
          <a:bodyPr wrap="square" rtlCol="0">
            <a:spAutoFit/>
          </a:bodyPr>
          <a:lstStyle/>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Optimización de aplicaciones</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Escalado</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Alta disponibilidad</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Copias de seguridad </a:t>
            </a:r>
            <a:br>
              <a:rPr lang="es-ES" sz="2400" spc="-30" dirty="0">
                <a:latin typeface="+mn-lt"/>
                <a:ea typeface="Amazon Ember Light" panose="020B0403020204020204" pitchFamily="34" charset="0"/>
                <a:cs typeface="Amazon Ember Light" panose="020B0403020204020204" pitchFamily="34" charset="0"/>
              </a:rPr>
            </a:br>
            <a:r>
              <a:rPr lang="es-ES" sz="2400" spc="-30" dirty="0">
                <a:latin typeface="+mn-lt"/>
                <a:ea typeface="Amazon Ember Light" panose="020B0403020204020204" pitchFamily="34" charset="0"/>
                <a:cs typeface="Amazon Ember Light" panose="020B0403020204020204" pitchFamily="34" charset="0"/>
              </a:rPr>
              <a:t>de bases de datos</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Parches de software para base </a:t>
            </a:r>
            <a:br>
              <a:rPr lang="es-ES" sz="2400" spc="-30" dirty="0">
                <a:latin typeface="+mn-lt"/>
                <a:ea typeface="Amazon Ember Light" panose="020B0403020204020204" pitchFamily="34" charset="0"/>
                <a:cs typeface="Amazon Ember Light" panose="020B0403020204020204" pitchFamily="34" charset="0"/>
              </a:rPr>
            </a:br>
            <a:r>
              <a:rPr lang="es-ES" sz="2400" spc="-30" dirty="0">
                <a:latin typeface="+mn-lt"/>
                <a:ea typeface="Amazon Ember Light" panose="020B0403020204020204" pitchFamily="34" charset="0"/>
                <a:cs typeface="Amazon Ember Light" panose="020B0403020204020204" pitchFamily="34" charset="0"/>
              </a:rPr>
              <a:t>de datos</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Instalaciones de software para </a:t>
            </a:r>
            <a:br>
              <a:rPr lang="es-ES" sz="2400" spc="-30" dirty="0">
                <a:latin typeface="+mn-lt"/>
                <a:ea typeface="Amazon Ember Light" panose="020B0403020204020204" pitchFamily="34" charset="0"/>
                <a:cs typeface="Amazon Ember Light" panose="020B0403020204020204" pitchFamily="34" charset="0"/>
              </a:rPr>
            </a:br>
            <a:r>
              <a:rPr lang="es-ES" sz="2400" spc="-30" dirty="0">
                <a:latin typeface="+mn-lt"/>
                <a:ea typeface="Amazon Ember Light" panose="020B0403020204020204" pitchFamily="34" charset="0"/>
                <a:cs typeface="Amazon Ember Light" panose="020B0403020204020204" pitchFamily="34" charset="0"/>
              </a:rPr>
              <a:t>base de datos</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Parches del sistema operativo</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Instalación del sistema operativo</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Mantenimiento del servidor</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Servidores de bastidores y pilas</a:t>
            </a:r>
          </a:p>
          <a:p>
            <a:pPr marL="342900" indent="-342900" rtl="0">
              <a:lnSpc>
                <a:spcPct val="112000"/>
              </a:lnSpc>
              <a:buFont typeface="Arial" panose="020B0604020202020204" pitchFamily="34" charset="0"/>
              <a:buChar char="•"/>
            </a:pPr>
            <a:r>
              <a:rPr lang="es-ES" sz="2400" spc="-30" dirty="0">
                <a:latin typeface="+mn-lt"/>
                <a:ea typeface="Amazon Ember Light" panose="020B0403020204020204" pitchFamily="34" charset="0"/>
                <a:cs typeface="Amazon Ember Light" panose="020B0403020204020204" pitchFamily="34" charset="0"/>
              </a:rPr>
              <a:t>Energía, climatización y red</a:t>
            </a:r>
          </a:p>
        </p:txBody>
      </p:sp>
    </p:spTree>
    <p:extLst>
      <p:ext uri="{BB962C8B-B14F-4D97-AF65-F5344CB8AC3E}">
        <p14:creationId xmlns:p14="http://schemas.microsoft.com/office/powerpoint/2010/main" val="193629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2.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3.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7096</TotalTime>
  <Words>3054</Words>
  <Application>Microsoft Office PowerPoint</Application>
  <PresentationFormat>Personalizado</PresentationFormat>
  <Paragraphs>266</Paragraphs>
  <Slides>18</Slides>
  <Notes>10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Amazon Ember</vt:lpstr>
      <vt:lpstr>Amazon Ember Light</vt:lpstr>
      <vt:lpstr>AmazonEmber-Light</vt:lpstr>
      <vt:lpstr>AmazonEmber-Regular</vt:lpstr>
      <vt:lpstr>Arial</vt:lpstr>
      <vt:lpstr>Arial Black</vt:lpstr>
      <vt:lpstr>ArialMT</vt:lpstr>
      <vt:lpstr>Calibri</vt:lpstr>
      <vt:lpstr>Segoe UI</vt:lpstr>
      <vt:lpstr>Office Theme</vt:lpstr>
      <vt:lpstr>Introducción a Cloud Computing: DSY1101</vt:lpstr>
      <vt:lpstr>Recursos de Base de Datos Cloud</vt:lpstr>
      <vt:lpstr>Presentación de PowerPoint</vt:lpstr>
      <vt:lpstr>Objetivo </vt:lpstr>
      <vt:lpstr>Bases de Datos Relacionales</vt:lpstr>
      <vt:lpstr>Tipos de bases de datos</vt:lpstr>
      <vt:lpstr>Bases de datos relacionales</vt:lpstr>
      <vt:lpstr>Servicio de Bases de Datos Administradas vs No administrados</vt:lpstr>
      <vt:lpstr>Amazon RDS</vt:lpstr>
      <vt:lpstr>Motores de BD disponibles en RDS</vt:lpstr>
      <vt:lpstr>Réplicas de lectura en AWS RDS</vt:lpstr>
      <vt:lpstr>¿Cuándo utilizar Amazon RDS?</vt:lpstr>
      <vt:lpstr>Presentación de PowerPoint</vt:lpstr>
      <vt:lpstr>Bases de Datos No Relacionales</vt:lpstr>
      <vt:lpstr>Comparación entre las bases de datos relacionales y las no relacionales</vt:lpstr>
      <vt:lpstr>¿Qué es Amazon DynamoDB?</vt:lpstr>
      <vt:lpstr>Servicios de bases de datos adicionales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Carlosignacio Valverde Olivares</cp:lastModifiedBy>
  <cp:revision>335</cp:revision>
  <dcterms:created xsi:type="dcterms:W3CDTF">2022-07-20T19:15:37Z</dcterms:created>
  <dcterms:modified xsi:type="dcterms:W3CDTF">2024-01-28T18:38:37Z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