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8288000" cy="10287000"/>
  <p:notesSz cx="6858000" cy="9144000"/>
  <p:embeddedFontLst>
    <p:embeddedFont>
      <p:font typeface="Archivo Black" panose="020B0604020202020204" charset="0"/>
      <p:regular r:id="rId21"/>
    </p:embeddedFont>
    <p:embeddedFont>
      <p:font typeface="Arial Bold" panose="020B0704020202020204" pitchFamily="34" charset="0"/>
      <p:regular r:id="rId22"/>
      <p:bold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Consolas Bold" panose="020B0709020204030204" pitchFamily="49" charset="0"/>
      <p:regular r:id="rId28"/>
      <p:bold r:id="rId29"/>
    </p:embeddedFont>
    <p:embeddedFont>
      <p:font typeface="TT Rounds Condense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74556-965A-8D24-5DC3-FF6D833CE969}" v="150" dt="2024-01-11T18:42:05.823"/>
    <p1510:client id="{335FCA6D-20CC-4F21-65D3-BD518A663328}" v="5" dt="2024-01-02T16:20:32.494"/>
    <p1510:client id="{41DCDBA2-64BA-0F92-875C-8E77ED062729}" v="2" dt="2024-01-09T13:33:51.371"/>
    <p1510:client id="{83B7A80B-BFD1-413B-659B-EF31D075C598}" v="10" dt="2024-01-11T20:05:22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35FCA6D-20CC-4F21-65D3-BD518A663328}"/>
    <pc:docChg chg="modSld">
      <pc:chgData name="" userId="" providerId="" clId="Web-{335FCA6D-20CC-4F21-65D3-BD518A663328}" dt="2024-01-02T16:20:11.478" v="1" actId="20577"/>
      <pc:docMkLst>
        <pc:docMk/>
      </pc:docMkLst>
      <pc:sldChg chg="modSp">
        <pc:chgData name="" userId="" providerId="" clId="Web-{335FCA6D-20CC-4F21-65D3-BD518A663328}" dt="2024-01-02T16:20:11.478" v="1" actId="20577"/>
        <pc:sldMkLst>
          <pc:docMk/>
          <pc:sldMk cId="0" sldId="256"/>
        </pc:sldMkLst>
        <pc:spChg chg="mod">
          <ac:chgData name="" userId="" providerId="" clId="Web-{335FCA6D-20CC-4F21-65D3-BD518A663328}" dt="2024-01-02T16:20:11.478" v="1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Alicia Zambrano B." userId="S::azambranob@duoc.cl::eaca8ede-10c1-4fdb-aeec-ecec6b688727" providerId="AD" clId="Web-{335FCA6D-20CC-4F21-65D3-BD518A663328}"/>
    <pc:docChg chg="modSld sldOrd">
      <pc:chgData name="Alicia Zambrano B." userId="S::azambranob@duoc.cl::eaca8ede-10c1-4fdb-aeec-ecec6b688727" providerId="AD" clId="Web-{335FCA6D-20CC-4F21-65D3-BD518A663328}" dt="2024-01-02T16:20:32.494" v="1"/>
      <pc:docMkLst>
        <pc:docMk/>
      </pc:docMkLst>
      <pc:sldChg chg="modSp">
        <pc:chgData name="Alicia Zambrano B." userId="S::azambranob@duoc.cl::eaca8ede-10c1-4fdb-aeec-ecec6b688727" providerId="AD" clId="Web-{335FCA6D-20CC-4F21-65D3-BD518A663328}" dt="2024-01-02T16:20:28.619" v="0" actId="1076"/>
        <pc:sldMkLst>
          <pc:docMk/>
          <pc:sldMk cId="0" sldId="257"/>
        </pc:sldMkLst>
        <pc:grpChg chg="mod">
          <ac:chgData name="Alicia Zambrano B." userId="S::azambranob@duoc.cl::eaca8ede-10c1-4fdb-aeec-ecec6b688727" providerId="AD" clId="Web-{335FCA6D-20CC-4F21-65D3-BD518A663328}" dt="2024-01-02T16:20:28.619" v="0" actId="1076"/>
          <ac:grpSpMkLst>
            <pc:docMk/>
            <pc:sldMk cId="0" sldId="257"/>
            <ac:grpSpMk id="4" creationId="{00000000-0000-0000-0000-000000000000}"/>
          </ac:grpSpMkLst>
        </pc:grpChg>
      </pc:sldChg>
      <pc:sldChg chg="ord">
        <pc:chgData name="Alicia Zambrano B." userId="S::azambranob@duoc.cl::eaca8ede-10c1-4fdb-aeec-ecec6b688727" providerId="AD" clId="Web-{335FCA6D-20CC-4F21-65D3-BD518A663328}" dt="2024-01-02T16:20:32.494" v="1"/>
        <pc:sldMkLst>
          <pc:docMk/>
          <pc:sldMk cId="0" sldId="258"/>
        </pc:sldMkLst>
      </pc:sldChg>
    </pc:docChg>
  </pc:docChgLst>
  <pc:docChgLst>
    <pc:chgData name="Juanpablo Acuna Haro" userId="S::ju.acunah@profesor.duoc.cl::f3be1a7b-23c2-4c04-9128-ec6a6abe027a" providerId="AD" clId="Web-{00274556-965A-8D24-5DC3-FF6D833CE969}"/>
    <pc:docChg chg="modSld">
      <pc:chgData name="Juanpablo Acuna Haro" userId="S::ju.acunah@profesor.duoc.cl::f3be1a7b-23c2-4c04-9128-ec6a6abe027a" providerId="AD" clId="Web-{00274556-965A-8D24-5DC3-FF6D833CE969}" dt="2024-01-11T18:41:49.322" v="68" actId="20577"/>
      <pc:docMkLst>
        <pc:docMk/>
      </pc:docMkLst>
      <pc:sldChg chg="modSp">
        <pc:chgData name="Juanpablo Acuna Haro" userId="S::ju.acunah@profesor.duoc.cl::f3be1a7b-23c2-4c04-9128-ec6a6abe027a" providerId="AD" clId="Web-{00274556-965A-8D24-5DC3-FF6D833CE969}" dt="2024-01-11T18:37:10.358" v="1" actId="20577"/>
        <pc:sldMkLst>
          <pc:docMk/>
          <pc:sldMk cId="0" sldId="259"/>
        </pc:sldMkLst>
        <pc:spChg chg="mod">
          <ac:chgData name="Juanpablo Acuna Haro" userId="S::ju.acunah@profesor.duoc.cl::f3be1a7b-23c2-4c04-9128-ec6a6abe027a" providerId="AD" clId="Web-{00274556-965A-8D24-5DC3-FF6D833CE969}" dt="2024-01-11T18:37:10.358" v="1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37:29.515" v="2" actId="20577"/>
        <pc:sldMkLst>
          <pc:docMk/>
          <pc:sldMk cId="0" sldId="260"/>
        </pc:sldMkLst>
        <pc:spChg chg="mod">
          <ac:chgData name="Juanpablo Acuna Haro" userId="S::ju.acunah@profesor.duoc.cl::f3be1a7b-23c2-4c04-9128-ec6a6abe027a" providerId="AD" clId="Web-{00274556-965A-8D24-5DC3-FF6D833CE969}" dt="2024-01-11T18:37:29.515" v="2" actId="20577"/>
          <ac:spMkLst>
            <pc:docMk/>
            <pc:sldMk cId="0" sldId="260"/>
            <ac:spMk id="19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37:59.423" v="8" actId="20577"/>
        <pc:sldMkLst>
          <pc:docMk/>
          <pc:sldMk cId="0" sldId="261"/>
        </pc:sldMkLst>
        <pc:spChg chg="mod">
          <ac:chgData name="Juanpablo Acuna Haro" userId="S::ju.acunah@profesor.duoc.cl::f3be1a7b-23c2-4c04-9128-ec6a6abe027a" providerId="AD" clId="Web-{00274556-965A-8D24-5DC3-FF6D833CE969}" dt="2024-01-11T18:37:50.391" v="7" actId="20577"/>
          <ac:spMkLst>
            <pc:docMk/>
            <pc:sldMk cId="0" sldId="261"/>
            <ac:spMk id="13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37:59.423" v="8" actId="20577"/>
          <ac:spMkLst>
            <pc:docMk/>
            <pc:sldMk cId="0" sldId="261"/>
            <ac:spMk id="14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39:07.628" v="28" actId="20577"/>
        <pc:sldMkLst>
          <pc:docMk/>
          <pc:sldMk cId="0" sldId="262"/>
        </pc:sldMkLst>
        <pc:spChg chg="mod">
          <ac:chgData name="Juanpablo Acuna Haro" userId="S::ju.acunah@profesor.duoc.cl::f3be1a7b-23c2-4c04-9128-ec6a6abe027a" providerId="AD" clId="Web-{00274556-965A-8D24-5DC3-FF6D833CE969}" dt="2024-01-11T18:38:24.252" v="14" actId="20577"/>
          <ac:spMkLst>
            <pc:docMk/>
            <pc:sldMk cId="0" sldId="262"/>
            <ac:spMk id="10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38:15.861" v="11" actId="20577"/>
          <ac:spMkLst>
            <pc:docMk/>
            <pc:sldMk cId="0" sldId="262"/>
            <ac:spMk id="11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39:07.628" v="28" actId="20577"/>
          <ac:spMkLst>
            <pc:docMk/>
            <pc:sldMk cId="0" sldId="262"/>
            <ac:spMk id="12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39:03.378" v="26" actId="20577"/>
          <ac:spMkLst>
            <pc:docMk/>
            <pc:sldMk cId="0" sldId="262"/>
            <ac:spMk id="13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38:56.987" v="23" actId="20577"/>
          <ac:spMkLst>
            <pc:docMk/>
            <pc:sldMk cId="0" sldId="262"/>
            <ac:spMk id="14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38:46.409" v="20" actId="20577"/>
          <ac:spMkLst>
            <pc:docMk/>
            <pc:sldMk cId="0" sldId="262"/>
            <ac:spMk id="15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38:37.502" v="16" actId="20577"/>
          <ac:spMkLst>
            <pc:docMk/>
            <pc:sldMk cId="0" sldId="262"/>
            <ac:spMk id="17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39:22.238" v="32" actId="20577"/>
        <pc:sldMkLst>
          <pc:docMk/>
          <pc:sldMk cId="0" sldId="263"/>
        </pc:sldMkLst>
        <pc:spChg chg="mod">
          <ac:chgData name="Juanpablo Acuna Haro" userId="S::ju.acunah@profesor.duoc.cl::f3be1a7b-23c2-4c04-9128-ec6a6abe027a" providerId="AD" clId="Web-{00274556-965A-8D24-5DC3-FF6D833CE969}" dt="2024-01-11T18:39:22.238" v="32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39:16.144" v="30" actId="20577"/>
          <ac:spMkLst>
            <pc:docMk/>
            <pc:sldMk cId="0" sldId="263"/>
            <ac:spMk id="11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39:31.442" v="35" actId="20577"/>
        <pc:sldMkLst>
          <pc:docMk/>
          <pc:sldMk cId="0" sldId="264"/>
        </pc:sldMkLst>
        <pc:spChg chg="mod">
          <ac:chgData name="Juanpablo Acuna Haro" userId="S::ju.acunah@profesor.duoc.cl::f3be1a7b-23c2-4c04-9128-ec6a6abe027a" providerId="AD" clId="Web-{00274556-965A-8D24-5DC3-FF6D833CE969}" dt="2024-01-11T18:39:31.442" v="35" actId="20577"/>
          <ac:spMkLst>
            <pc:docMk/>
            <pc:sldMk cId="0" sldId="264"/>
            <ac:spMk id="8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41:40.947" v="65" actId="20577"/>
        <pc:sldMkLst>
          <pc:docMk/>
          <pc:sldMk cId="0" sldId="265"/>
        </pc:sldMkLst>
        <pc:spChg chg="mod">
          <ac:chgData name="Juanpablo Acuna Haro" userId="S::ju.acunah@profesor.duoc.cl::f3be1a7b-23c2-4c04-9128-ec6a6abe027a" providerId="AD" clId="Web-{00274556-965A-8D24-5DC3-FF6D833CE969}" dt="2024-01-11T18:41:31.556" v="62" actId="20577"/>
          <ac:spMkLst>
            <pc:docMk/>
            <pc:sldMk cId="0" sldId="265"/>
            <ac:spMk id="13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41:33.790" v="63" actId="20577"/>
          <ac:spMkLst>
            <pc:docMk/>
            <pc:sldMk cId="0" sldId="265"/>
            <ac:spMk id="14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41:20.055" v="57" actId="20577"/>
          <ac:spMkLst>
            <pc:docMk/>
            <pc:sldMk cId="0" sldId="265"/>
            <ac:spMk id="15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41:40.947" v="65" actId="20577"/>
          <ac:spMkLst>
            <pc:docMk/>
            <pc:sldMk cId="0" sldId="265"/>
            <ac:spMk id="16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41:49.322" v="68" actId="20577"/>
        <pc:sldMkLst>
          <pc:docMk/>
          <pc:sldMk cId="0" sldId="266"/>
        </pc:sldMkLst>
        <pc:spChg chg="mod">
          <ac:chgData name="Juanpablo Acuna Haro" userId="S::ju.acunah@profesor.duoc.cl::f3be1a7b-23c2-4c04-9128-ec6a6abe027a" providerId="AD" clId="Web-{00274556-965A-8D24-5DC3-FF6D833CE969}" dt="2024-01-11T18:41:49.322" v="68" actId="20577"/>
          <ac:spMkLst>
            <pc:docMk/>
            <pc:sldMk cId="0" sldId="266"/>
            <ac:spMk id="16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39:54.068" v="38" actId="20577"/>
        <pc:sldMkLst>
          <pc:docMk/>
          <pc:sldMk cId="0" sldId="267"/>
        </pc:sldMkLst>
        <pc:spChg chg="mod">
          <ac:chgData name="Juanpablo Acuna Haro" userId="S::ju.acunah@profesor.duoc.cl::f3be1a7b-23c2-4c04-9128-ec6a6abe027a" providerId="AD" clId="Web-{00274556-965A-8D24-5DC3-FF6D833CE969}" dt="2024-01-11T18:39:54.068" v="38" actId="20577"/>
          <ac:spMkLst>
            <pc:docMk/>
            <pc:sldMk cId="0" sldId="267"/>
            <ac:spMk id="10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40:28.507" v="45" actId="20577"/>
        <pc:sldMkLst>
          <pc:docMk/>
          <pc:sldMk cId="0" sldId="268"/>
        </pc:sldMkLst>
        <pc:spChg chg="mod">
          <ac:chgData name="Juanpablo Acuna Haro" userId="S::ju.acunah@profesor.duoc.cl::f3be1a7b-23c2-4c04-9128-ec6a6abe027a" providerId="AD" clId="Web-{00274556-965A-8D24-5DC3-FF6D833CE969}" dt="2024-01-11T18:40:28.507" v="45" actId="20577"/>
          <ac:spMkLst>
            <pc:docMk/>
            <pc:sldMk cId="0" sldId="268"/>
            <ac:spMk id="11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40:23.569" v="44" actId="20577"/>
          <ac:spMkLst>
            <pc:docMk/>
            <pc:sldMk cId="0" sldId="268"/>
            <ac:spMk id="14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40:51.898" v="51" actId="20577"/>
        <pc:sldMkLst>
          <pc:docMk/>
          <pc:sldMk cId="0" sldId="269"/>
        </pc:sldMkLst>
        <pc:spChg chg="mod">
          <ac:chgData name="Juanpablo Acuna Haro" userId="S::ju.acunah@profesor.duoc.cl::f3be1a7b-23c2-4c04-9128-ec6a6abe027a" providerId="AD" clId="Web-{00274556-965A-8D24-5DC3-FF6D833CE969}" dt="2024-01-11T18:40:51.898" v="51" actId="20577"/>
          <ac:spMkLst>
            <pc:docMk/>
            <pc:sldMk cId="0" sldId="269"/>
            <ac:spMk id="11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00274556-965A-8D24-5DC3-FF6D833CE969}" dt="2024-01-11T18:40:42.991" v="48" actId="20577"/>
          <ac:spMkLst>
            <pc:docMk/>
            <pc:sldMk cId="0" sldId="269"/>
            <ac:spMk id="12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00274556-965A-8D24-5DC3-FF6D833CE969}" dt="2024-01-11T18:41:09.727" v="56" actId="20577"/>
        <pc:sldMkLst>
          <pc:docMk/>
          <pc:sldMk cId="0" sldId="271"/>
        </pc:sldMkLst>
        <pc:spChg chg="mod">
          <ac:chgData name="Juanpablo Acuna Haro" userId="S::ju.acunah@profesor.duoc.cl::f3be1a7b-23c2-4c04-9128-ec6a6abe027a" providerId="AD" clId="Web-{00274556-965A-8D24-5DC3-FF6D833CE969}" dt="2024-01-11T18:41:09.727" v="56" actId="20577"/>
          <ac:spMkLst>
            <pc:docMk/>
            <pc:sldMk cId="0" sldId="271"/>
            <ac:spMk id="13" creationId="{00000000-0000-0000-0000-000000000000}"/>
          </ac:spMkLst>
        </pc:spChg>
      </pc:sldChg>
    </pc:docChg>
  </pc:docChgLst>
  <pc:docChgLst>
    <pc:chgData name="Alicia Zambrano B." userId="S::azambranob@duoc.cl::eaca8ede-10c1-4fdb-aeec-ecec6b688727" providerId="AD" clId="Web-{83B7A80B-BFD1-413B-659B-EF31D075C598}"/>
    <pc:docChg chg="modSld">
      <pc:chgData name="Alicia Zambrano B." userId="S::azambranob@duoc.cl::eaca8ede-10c1-4fdb-aeec-ecec6b688727" providerId="AD" clId="Web-{83B7A80B-BFD1-413B-659B-EF31D075C598}" dt="2024-01-11T20:05:22.066" v="8"/>
      <pc:docMkLst>
        <pc:docMk/>
      </pc:docMkLst>
      <pc:sldChg chg="addSp delSp modSp modNotes">
        <pc:chgData name="Alicia Zambrano B." userId="S::azambranob@duoc.cl::eaca8ede-10c1-4fdb-aeec-ecec6b688727" providerId="AD" clId="Web-{83B7A80B-BFD1-413B-659B-EF31D075C598}" dt="2024-01-11T20:05:22.066" v="8"/>
        <pc:sldMkLst>
          <pc:docMk/>
          <pc:sldMk cId="0" sldId="269"/>
        </pc:sldMkLst>
        <pc:spChg chg="add del mod">
          <ac:chgData name="Alicia Zambrano B." userId="S::azambranob@duoc.cl::eaca8ede-10c1-4fdb-aeec-ecec6b688727" providerId="AD" clId="Web-{83B7A80B-BFD1-413B-659B-EF31D075C598}" dt="2024-01-11T20:05:13.456" v="6"/>
          <ac:spMkLst>
            <pc:docMk/>
            <pc:sldMk cId="0" sldId="269"/>
            <ac:spMk id="12" creationId="{00000000-0000-0000-0000-000000000000}"/>
          </ac:spMkLst>
        </pc:spChg>
        <pc:spChg chg="add del">
          <ac:chgData name="Alicia Zambrano B." userId="S::azambranob@duoc.cl::eaca8ede-10c1-4fdb-aeec-ecec6b688727" providerId="AD" clId="Web-{83B7A80B-BFD1-413B-659B-EF31D075C598}" dt="2024-01-11T20:05:22.066" v="8"/>
          <ac:spMkLst>
            <pc:docMk/>
            <pc:sldMk cId="0" sldId="269"/>
            <ac:spMk id="15" creationId="{1410AD2C-1982-7045-7FB5-E650F883D730}"/>
          </ac:spMkLst>
        </pc:spChg>
      </pc:sldChg>
    </pc:docChg>
  </pc:docChgLst>
  <pc:docChgLst>
    <pc:chgData clId="Web-{41DCDBA2-64BA-0F92-875C-8E77ED062729}"/>
    <pc:docChg chg="modSld">
      <pc:chgData name="" userId="" providerId="" clId="Web-{41DCDBA2-64BA-0F92-875C-8E77ED062729}" dt="2024-01-09T13:07:19.539" v="0" actId="1076"/>
      <pc:docMkLst>
        <pc:docMk/>
      </pc:docMkLst>
      <pc:sldChg chg="modSp">
        <pc:chgData name="" userId="" providerId="" clId="Web-{41DCDBA2-64BA-0F92-875C-8E77ED062729}" dt="2024-01-09T13:07:19.539" v="0" actId="1076"/>
        <pc:sldMkLst>
          <pc:docMk/>
          <pc:sldMk cId="0" sldId="257"/>
        </pc:sldMkLst>
        <pc:spChg chg="mod">
          <ac:chgData name="" userId="" providerId="" clId="Web-{41DCDBA2-64BA-0F92-875C-8E77ED062729}" dt="2024-01-09T13:07:19.539" v="0" actId="1076"/>
          <ac:spMkLst>
            <pc:docMk/>
            <pc:sldMk cId="0" sldId="257"/>
            <ac:spMk id="6" creationId="{00000000-0000-0000-0000-000000000000}"/>
          </ac:spMkLst>
        </pc:spChg>
      </pc:sldChg>
    </pc:docChg>
  </pc:docChgLst>
  <pc:docChgLst>
    <pc:chgData name="Alicia Zambrano B." userId="S::azambranob@duoc.cl::eaca8ede-10c1-4fdb-aeec-ecec6b688727" providerId="AD" clId="Web-{41DCDBA2-64BA-0F92-875C-8E77ED062729}"/>
    <pc:docChg chg="delSld">
      <pc:chgData name="Alicia Zambrano B." userId="S::azambranob@duoc.cl::eaca8ede-10c1-4fdb-aeec-ecec6b688727" providerId="AD" clId="Web-{41DCDBA2-64BA-0F92-875C-8E77ED062729}" dt="2024-01-09T13:33:51.371" v="0"/>
      <pc:docMkLst>
        <pc:docMk/>
      </pc:docMkLst>
      <pc:sldChg chg="del">
        <pc:chgData name="Alicia Zambrano B." userId="S::azambranob@duoc.cl::eaca8ede-10c1-4fdb-aeec-ecec6b688727" providerId="AD" clId="Web-{41DCDBA2-64BA-0F92-875C-8E77ED062729}" dt="2024-01-09T13:33:51.371" v="0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60F5E-8538-429F-A691-D9C6E42C41D8}" type="datetimeFigureOut">
              <a:t>11/01/2024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25263-0E9F-4888-B40B-CE0C118F17EE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69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GdZrDXMgU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https://www.youtube.com/watch?v=sXGdZrDXMgU</a:t>
            </a: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25263-0E9F-4888-B40B-CE0C118F17EE}" type="slidenum"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70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svg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33.jpeg"/><Relationship Id="rId4" Type="http://schemas.openxmlformats.org/officeDocument/2006/relationships/image" Target="../media/image9.png"/><Relationship Id="rId9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https://www.amazon.com/Python-Programming-Beginner-Intermediate-Days-ebook/dp/B07MVJZZFZ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hyperlink" Target="https://www.amazon.com/Python-%C3%81ngel-Pablo-Hinojosa-Guti%C3%A9rrez/dp/8499646115" TargetMode="External"/><Relationship Id="rId2" Type="http://schemas.openxmlformats.org/officeDocument/2006/relationships/image" Target="../media/image27.png"/><Relationship Id="rId16" Type="http://schemas.openxmlformats.org/officeDocument/2006/relationships/hyperlink" Target="http://www.horadelcodigo.cl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hyperlink" Target="http://biblioteca.duoc.cl.webezproxy.duoc.cl/bdigital/elibros/a47785-Aprende%20a%20programar/" TargetMode="External"/><Relationship Id="rId5" Type="http://schemas.openxmlformats.org/officeDocument/2006/relationships/image" Target="../media/image11.png"/><Relationship Id="rId15" Type="http://schemas.openxmlformats.org/officeDocument/2006/relationships/hyperlink" Target="https://codigofacilito.com/cursos/Python" TargetMode="External"/><Relationship Id="rId10" Type="http://schemas.openxmlformats.org/officeDocument/2006/relationships/hyperlink" Target="http://biblioteca.duoc.cl.webezproxy.duoc.cl/bdigital/elibros/a50155-Programacion_en_Python/" TargetMode="External"/><Relationship Id="rId4" Type="http://schemas.openxmlformats.org/officeDocument/2006/relationships/image" Target="../media/image10.svg"/><Relationship Id="rId9" Type="http://schemas.openxmlformats.org/officeDocument/2006/relationships/hyperlink" Target="http://biblioteca.duoc.cl.webezproxy.duoc.cl/bdigital/elibros/a48069-Algoritmos/" TargetMode="External"/><Relationship Id="rId14" Type="http://schemas.openxmlformats.org/officeDocument/2006/relationships/hyperlink" Target="https://www.w3schools.com/pytho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hyperlink" Target="https://www.youtube.com/watch?v=lIiAhxLBa-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hyperlink" Target="https://www.youtube.com/watch?v=b9jjwiU1KKo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www.youtube.com/watch?v=UzAHubCqyHo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www.youtube.com/watch?v=hVOkCAQVep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https://es.wikipedia.org/wiki/Digital_object_identifier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hyperlink" Target="https://es.wikipedia.org/wiki/Proceedings_of_the_London_Mathematical_Society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hyperlink" Target="https://es.wikipedia.org/w/index.php?title=A._M._Turing&amp;action=edit&amp;redlink=1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dle.rae.es/algoritmo" TargetMode="External"/><Relationship Id="rId4" Type="http://schemas.openxmlformats.org/officeDocument/2006/relationships/image" Target="../media/image10.svg"/><Relationship Id="rId9" Type="http://schemas.openxmlformats.org/officeDocument/2006/relationships/image" Target="../media/image29.png"/><Relationship Id="rId14" Type="http://schemas.openxmlformats.org/officeDocument/2006/relationships/hyperlink" Target="https://dx.doi.org/10.1112%2Fplms%2Fs2-42.1.23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2581422" y="8603574"/>
            <a:ext cx="8040719" cy="9525"/>
          </a:xfrm>
          <a:custGeom>
            <a:avLst/>
            <a:gdLst/>
            <a:ahLst/>
            <a:cxnLst/>
            <a:rect l="l" t="t" r="r" b="b"/>
            <a:pathLst>
              <a:path w="8040719" h="9525">
                <a:moveTo>
                  <a:pt x="0" y="0"/>
                </a:moveTo>
                <a:lnTo>
                  <a:pt x="8040720" y="0"/>
                </a:lnTo>
                <a:lnTo>
                  <a:pt x="804072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27835" y="7296782"/>
            <a:ext cx="8732498" cy="1728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3456">
                <a:solidFill>
                  <a:srgbClr val="FFFFFF"/>
                </a:solidFill>
                <a:latin typeface="Arial Bold"/>
              </a:rPr>
              <a:t>Fundamentos de Programación FPY</a:t>
            </a:r>
          </a:p>
          <a:p>
            <a:pPr algn="l">
              <a:lnSpc>
                <a:spcPts val="4147"/>
              </a:lnSpc>
            </a:pPr>
            <a:r>
              <a:rPr lang="en-US" sz="3456">
                <a:solidFill>
                  <a:srgbClr val="FFFFFF"/>
                </a:solidFill>
                <a:latin typeface="Arial"/>
              </a:rPr>
              <a:t>Algoritmos – comencemos por el principio</a:t>
            </a:r>
          </a:p>
          <a:p>
            <a:pPr algn="l">
              <a:lnSpc>
                <a:spcPts val="4147"/>
              </a:lnSpc>
            </a:pPr>
            <a:endParaRPr lang="en-US" sz="3456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1333" y="8575514"/>
            <a:ext cx="7924371" cy="312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endParaRPr lang="en-US" sz="215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" r="2" b="-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421" r="10" b="-41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4" r="-30" b="-16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638508" y="6823328"/>
            <a:ext cx="4504860" cy="2495000"/>
            <a:chOff x="0" y="0"/>
            <a:chExt cx="6006480" cy="33266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006465" cy="3326638"/>
            </a:xfrm>
            <a:custGeom>
              <a:avLst/>
              <a:gdLst/>
              <a:ahLst/>
              <a:cxnLst/>
              <a:rect l="l" t="t" r="r" b="b"/>
              <a:pathLst>
                <a:path w="6006465" h="3326638">
                  <a:moveTo>
                    <a:pt x="0" y="0"/>
                  </a:moveTo>
                  <a:lnTo>
                    <a:pt x="6006465" y="0"/>
                  </a:lnTo>
                  <a:lnTo>
                    <a:pt x="6006465" y="3326638"/>
                  </a:lnTo>
                  <a:lnTo>
                    <a:pt x="0" y="3326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3716" b="-13717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2956560" y="3299719"/>
            <a:ext cx="3269847" cy="3269847"/>
            <a:chOff x="0" y="0"/>
            <a:chExt cx="4359796" cy="435979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359783" cy="4359783"/>
            </a:xfrm>
            <a:custGeom>
              <a:avLst/>
              <a:gdLst/>
              <a:ahLst/>
              <a:cxnLst/>
              <a:rect l="l" t="t" r="r" b="b"/>
              <a:pathLst>
                <a:path w="4359783" h="4359783">
                  <a:moveTo>
                    <a:pt x="0" y="0"/>
                  </a:moveTo>
                  <a:lnTo>
                    <a:pt x="4359783" y="0"/>
                  </a:lnTo>
                  <a:lnTo>
                    <a:pt x="4359783" y="4359783"/>
                  </a:lnTo>
                  <a:lnTo>
                    <a:pt x="0" y="4359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661429" y="496602"/>
            <a:ext cx="15273071" cy="8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n-US" sz="4365">
                <a:solidFill>
                  <a:srgbClr val="000000"/>
                </a:solidFill>
                <a:latin typeface="Arial Bold"/>
              </a:rPr>
              <a:t>Algoritmos – Veamos otra definición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0386" y="3261619"/>
            <a:ext cx="8965452" cy="1164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6"/>
              </a:lnSpc>
            </a:pPr>
            <a:r>
              <a:rPr lang="en-US" sz="2728">
                <a:solidFill>
                  <a:srgbClr val="000000"/>
                </a:solidFill>
                <a:latin typeface="Consolas"/>
              </a:rPr>
              <a:t>Un algoritmo es un método compuesto por una serie de pasos definidos y ordenados, que tiene como objetivo resolver un problema.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10386" y="5188104"/>
            <a:ext cx="10028121" cy="83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dirty="0">
                <a:latin typeface="Consolas"/>
              </a:rPr>
              <a:t>Conjunto finito y </a:t>
            </a:r>
            <a:r>
              <a:rPr lang="en-US" dirty="0" err="1">
                <a:latin typeface="Consolas"/>
              </a:rPr>
              <a:t>ordenado</a:t>
            </a:r>
            <a:r>
              <a:rPr lang="en-US" dirty="0">
                <a:latin typeface="Consolas"/>
              </a:rPr>
              <a:t> de pasos no </a:t>
            </a:r>
            <a:r>
              <a:rPr lang="en-US" dirty="0" err="1">
                <a:latin typeface="Consolas"/>
              </a:rPr>
              <a:t>ambiguos</a:t>
            </a:r>
            <a:r>
              <a:rPr lang="en-US" dirty="0">
                <a:latin typeface="Consolas"/>
              </a:rPr>
              <a:t> que </a:t>
            </a:r>
            <a:r>
              <a:rPr lang="en-US" dirty="0" err="1">
                <a:latin typeface="Consolas"/>
              </a:rPr>
              <a:t>permiten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solución</a:t>
            </a:r>
            <a:r>
              <a:rPr lang="en-US" dirty="0">
                <a:latin typeface="Consolas"/>
              </a:rPr>
              <a:t> a un </a:t>
            </a:r>
            <a:r>
              <a:rPr lang="en-US" dirty="0" err="1">
                <a:latin typeface="Consolas"/>
              </a:rPr>
              <a:t>problema</a:t>
            </a:r>
            <a:r>
              <a:rPr lang="en-US" dirty="0">
                <a:latin typeface="Consolas"/>
              </a:rPr>
              <a:t> computable". Pues no </a:t>
            </a:r>
            <a:r>
              <a:rPr lang="en-US" dirty="0" err="1">
                <a:latin typeface="Consolas"/>
              </a:rPr>
              <a:t>todos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los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problemas</a:t>
            </a:r>
            <a:r>
              <a:rPr lang="en-US" dirty="0">
                <a:latin typeface="Consolas"/>
              </a:rPr>
              <a:t> son </a:t>
            </a:r>
            <a:r>
              <a:rPr lang="en-US" dirty="0" err="1">
                <a:latin typeface="Consolas"/>
              </a:rPr>
              <a:t>calculables</a:t>
            </a:r>
            <a:r>
              <a:rPr lang="en-US" dirty="0">
                <a:latin typeface="Consolas"/>
              </a:rPr>
              <a:t>... hasta </a:t>
            </a:r>
            <a:r>
              <a:rPr lang="en-US" dirty="0" err="1">
                <a:latin typeface="Consolas"/>
              </a:rPr>
              <a:t>ahora</a:t>
            </a:r>
            <a:r>
              <a:rPr lang="en-US" dirty="0">
                <a:latin typeface="Consolas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" r="2" b="-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421" r="10" b="-41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4" r="-30" b="-16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61429" y="496602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n-US" sz="4350" dirty="0" err="1">
                <a:solidFill>
                  <a:srgbClr val="000000"/>
                </a:solidFill>
                <a:latin typeface="Arial Bold"/>
              </a:rPr>
              <a:t>Algoritmos</a:t>
            </a:r>
            <a:r>
              <a:rPr lang="en-US" sz="435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4350" dirty="0" err="1">
                <a:solidFill>
                  <a:srgbClr val="000000"/>
                </a:solidFill>
                <a:latin typeface="Arial Bold"/>
              </a:rPr>
              <a:t>en</a:t>
            </a:r>
            <a:r>
              <a:rPr lang="en-US" sz="4350" dirty="0">
                <a:solidFill>
                  <a:srgbClr val="000000"/>
                </a:solidFill>
                <a:latin typeface="Arial Bold"/>
              </a:rPr>
              <a:t> la </a:t>
            </a:r>
            <a:r>
              <a:rPr lang="en-US" sz="4350" dirty="0" err="1">
                <a:solidFill>
                  <a:srgbClr val="000000"/>
                </a:solidFill>
                <a:latin typeface="Arial Bold"/>
              </a:rPr>
              <a:t>vida</a:t>
            </a:r>
            <a:r>
              <a:rPr lang="en-US" sz="4350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4350" dirty="0" err="1">
                <a:solidFill>
                  <a:srgbClr val="000000"/>
                </a:solidFill>
                <a:latin typeface="Arial Bold"/>
              </a:rPr>
              <a:t>cotidiana</a:t>
            </a:r>
            <a:endParaRPr lang="en-US" sz="4350" dirty="0" err="1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32194" y="1980615"/>
            <a:ext cx="10028121" cy="242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7"/>
              </a:lnSpc>
            </a:pPr>
            <a:r>
              <a:rPr lang="en-US" sz="2272">
                <a:solidFill>
                  <a:srgbClr val="000000"/>
                </a:solidFill>
                <a:latin typeface="Consolas"/>
              </a:rPr>
              <a:t>En todo momento, estamos planeando y tomando decisiones, sin darnos cuenta, generamos algoritmos simples para la solución a distintas problemáticas del día cotidiano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63529" y="5131619"/>
            <a:ext cx="8965452" cy="1426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54"/>
              </a:lnSpc>
            </a:pPr>
            <a:r>
              <a:rPr lang="en-US" sz="2272">
                <a:solidFill>
                  <a:srgbClr val="000000"/>
                </a:solidFill>
                <a:latin typeface="Consolas"/>
              </a:rPr>
              <a:t>Un ejemplo puede ser cargar el celular cuando tiene poca batería.</a:t>
            </a:r>
          </a:p>
          <a:p>
            <a:pPr algn="just">
              <a:lnSpc>
                <a:spcPts val="2454"/>
              </a:lnSpc>
            </a:pPr>
            <a:endParaRPr lang="en-US" sz="2272">
              <a:solidFill>
                <a:srgbClr val="000000"/>
              </a:solidFill>
              <a:latin typeface="Consolas"/>
            </a:endParaRPr>
          </a:p>
          <a:p>
            <a:pPr algn="just">
              <a:lnSpc>
                <a:spcPts val="2454"/>
              </a:lnSpc>
            </a:pPr>
            <a:r>
              <a:rPr lang="en-US" sz="2272">
                <a:solidFill>
                  <a:srgbClr val="000000"/>
                </a:solidFill>
                <a:latin typeface="Consolas"/>
              </a:rPr>
              <a:t>¿Cuáles son los pasos a seguir ?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261306" y="3964855"/>
            <a:ext cx="3950416" cy="3188055"/>
            <a:chOff x="0" y="0"/>
            <a:chExt cx="5267221" cy="425074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7198" cy="4250690"/>
            </a:xfrm>
            <a:custGeom>
              <a:avLst/>
              <a:gdLst/>
              <a:ahLst/>
              <a:cxnLst/>
              <a:rect l="l" t="t" r="r" b="b"/>
              <a:pathLst>
                <a:path w="5267198" h="4250690">
                  <a:moveTo>
                    <a:pt x="0" y="0"/>
                  </a:moveTo>
                  <a:lnTo>
                    <a:pt x="5267198" y="0"/>
                  </a:lnTo>
                  <a:lnTo>
                    <a:pt x="5267198" y="4250690"/>
                  </a:lnTo>
                  <a:lnTo>
                    <a:pt x="0" y="4250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6825" b="-6827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" r="2" b="-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421" r="10" b="-41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4" r="-30" b="-16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61429" y="496602"/>
            <a:ext cx="15273071" cy="8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n-US" sz="4365">
                <a:solidFill>
                  <a:srgbClr val="000000"/>
                </a:solidFill>
                <a:latin typeface="Arial Bold"/>
              </a:rPr>
              <a:t>Algoritmos en la vida cotidiana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56914" y="2251564"/>
            <a:ext cx="8965452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54"/>
              </a:lnSpc>
            </a:pPr>
            <a:endParaRPr/>
          </a:p>
          <a:p>
            <a:pPr algn="just">
              <a:lnSpc>
                <a:spcPts val="2454"/>
              </a:lnSpc>
            </a:pPr>
            <a:r>
              <a:rPr lang="es-419" sz="2250" dirty="0">
                <a:solidFill>
                  <a:srgbClr val="000000"/>
                </a:solidFill>
                <a:latin typeface="Consolas"/>
              </a:rPr>
              <a:t>¿Cuáles son los pasos a seguir?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261306" y="3964855"/>
            <a:ext cx="3950416" cy="3188055"/>
            <a:chOff x="0" y="0"/>
            <a:chExt cx="5267221" cy="42507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7198" cy="4250690"/>
            </a:xfrm>
            <a:custGeom>
              <a:avLst/>
              <a:gdLst/>
              <a:ahLst/>
              <a:cxnLst/>
              <a:rect l="l" t="t" r="r" b="b"/>
              <a:pathLst>
                <a:path w="5267198" h="4250690">
                  <a:moveTo>
                    <a:pt x="0" y="0"/>
                  </a:moveTo>
                  <a:lnTo>
                    <a:pt x="5267198" y="0"/>
                  </a:lnTo>
                  <a:lnTo>
                    <a:pt x="5267198" y="4250690"/>
                  </a:lnTo>
                  <a:lnTo>
                    <a:pt x="0" y="4250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6825" b="-6827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2442053" y="4178622"/>
            <a:ext cx="9727813" cy="3220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1305" lvl="2" algn="l">
              <a:lnSpc>
                <a:spcPts val="2454"/>
              </a:lnSpc>
            </a:pPr>
            <a:r>
              <a:rPr lang="es-419" sz="2250" spc="20" dirty="0">
                <a:solidFill>
                  <a:srgbClr val="000000"/>
                </a:solidFill>
                <a:latin typeface="Consolas"/>
              </a:rPr>
              <a:t>Algoritmo: Cargar Un Celular</a:t>
            </a:r>
            <a:endParaRPr lang="es-419" dirty="0">
              <a:ea typeface="Calibri"/>
              <a:cs typeface="Calibri"/>
            </a:endParaRPr>
          </a:p>
          <a:p>
            <a:pPr marL="421640" lvl="2" indent="-140335" algn="l">
              <a:lnSpc>
                <a:spcPts val="2454"/>
              </a:lnSpc>
            </a:pPr>
            <a:endParaRPr lang="es-419" sz="2250" spc="20" dirty="0">
              <a:solidFill>
                <a:srgbClr val="000000"/>
              </a:solidFill>
              <a:latin typeface="Consolas"/>
            </a:endParaRPr>
          </a:p>
          <a:p>
            <a:pPr marL="421640" lvl="2" indent="-140335" algn="l">
              <a:lnSpc>
                <a:spcPts val="2454"/>
              </a:lnSpc>
            </a:pPr>
            <a:r>
              <a:rPr lang="es-419" sz="2250" spc="20" dirty="0">
                <a:solidFill>
                  <a:srgbClr val="DE3075"/>
                </a:solidFill>
                <a:latin typeface="Consolas"/>
              </a:rPr>
              <a:t>INICIO.</a:t>
            </a:r>
          </a:p>
          <a:p>
            <a:pPr marL="421640" lvl="2" indent="-140335" algn="l">
              <a:lnSpc>
                <a:spcPts val="2454"/>
              </a:lnSpc>
            </a:pPr>
            <a:r>
              <a:rPr lang="es-419" sz="2250" spc="20" dirty="0">
                <a:solidFill>
                  <a:srgbClr val="DE3075"/>
                </a:solidFill>
                <a:latin typeface="Consolas"/>
              </a:rPr>
              <a:t>1.Buscar el cargador</a:t>
            </a:r>
          </a:p>
          <a:p>
            <a:pPr marL="421640" lvl="2" indent="-140335" algn="l">
              <a:lnSpc>
                <a:spcPts val="2454"/>
              </a:lnSpc>
            </a:pPr>
            <a:r>
              <a:rPr lang="es-419" sz="2250" spc="20" dirty="0">
                <a:solidFill>
                  <a:srgbClr val="DE3075"/>
                </a:solidFill>
                <a:latin typeface="Consolas"/>
              </a:rPr>
              <a:t>2. Agarrar el Cargador</a:t>
            </a:r>
          </a:p>
          <a:p>
            <a:pPr marL="421640" lvl="2" indent="-140335" algn="l">
              <a:lnSpc>
                <a:spcPts val="2454"/>
              </a:lnSpc>
            </a:pPr>
            <a:r>
              <a:rPr lang="es-419" sz="2250" spc="20" dirty="0">
                <a:solidFill>
                  <a:srgbClr val="DE3075"/>
                </a:solidFill>
                <a:latin typeface="Consolas"/>
              </a:rPr>
              <a:t>3. Agarrar el celular</a:t>
            </a:r>
          </a:p>
          <a:p>
            <a:pPr marL="421640" lvl="2" indent="-140335" algn="l">
              <a:lnSpc>
                <a:spcPts val="2454"/>
              </a:lnSpc>
            </a:pPr>
            <a:r>
              <a:rPr lang="es-419" sz="2250" spc="20" dirty="0">
                <a:solidFill>
                  <a:srgbClr val="DE3075"/>
                </a:solidFill>
                <a:latin typeface="Consolas"/>
              </a:rPr>
              <a:t>4. Poner El Enchufe en el Celular</a:t>
            </a:r>
          </a:p>
          <a:p>
            <a:pPr marL="421640" lvl="2" indent="-140335" algn="l">
              <a:lnSpc>
                <a:spcPts val="2454"/>
              </a:lnSpc>
            </a:pPr>
            <a:r>
              <a:rPr lang="es-419" sz="2250" spc="20" dirty="0">
                <a:solidFill>
                  <a:srgbClr val="DE3075"/>
                </a:solidFill>
                <a:latin typeface="Consolas"/>
              </a:rPr>
              <a:t>5. Esperar a que se ponga a cargar</a:t>
            </a:r>
          </a:p>
          <a:p>
            <a:pPr marL="421640" lvl="2" indent="-140335" algn="l">
              <a:lnSpc>
                <a:spcPts val="2454"/>
              </a:lnSpc>
            </a:pPr>
            <a:r>
              <a:rPr lang="es-419" sz="2250" spc="20" dirty="0">
                <a:solidFill>
                  <a:srgbClr val="DE3075"/>
                </a:solidFill>
                <a:latin typeface="Consolas"/>
              </a:rPr>
              <a:t>6 .Ponerlo en un lugar seguro</a:t>
            </a:r>
          </a:p>
          <a:p>
            <a:pPr marL="421640" lvl="2" indent="-140335" algn="l">
              <a:lnSpc>
                <a:spcPts val="2454"/>
              </a:lnSpc>
            </a:pPr>
            <a:r>
              <a:rPr lang="es-419" sz="2250" spc="20" dirty="0">
                <a:solidFill>
                  <a:srgbClr val="DE3075"/>
                </a:solidFill>
                <a:latin typeface="Consolas"/>
              </a:rPr>
              <a:t>FIN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61429" y="496602"/>
            <a:ext cx="15273071" cy="8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n-US" sz="4365">
                <a:solidFill>
                  <a:srgbClr val="000000"/>
                </a:solidFill>
                <a:latin typeface="Arial Bold"/>
              </a:rPr>
              <a:t>Algoritmos en la vida cotidiana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87609" y="3072580"/>
            <a:ext cx="8965452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54"/>
              </a:lnSpc>
            </a:pPr>
            <a:r>
              <a:rPr lang="es-419" sz="2250" dirty="0">
                <a:solidFill>
                  <a:srgbClr val="000000"/>
                </a:solidFill>
                <a:latin typeface="Consolas"/>
              </a:rPr>
              <a:t>Un juego muy popular es el cubo </a:t>
            </a:r>
            <a:r>
              <a:rPr lang="es-419" sz="2250" dirty="0" err="1">
                <a:solidFill>
                  <a:srgbClr val="000000"/>
                </a:solidFill>
                <a:latin typeface="Consolas"/>
              </a:rPr>
              <a:t>rubik</a:t>
            </a:r>
            <a:r>
              <a:rPr lang="es-419" sz="2250" dirty="0">
                <a:solidFill>
                  <a:srgbClr val="000000"/>
                </a:solidFill>
                <a:latin typeface="Consolas"/>
              </a:rPr>
              <a:t>, el cual tiene etapas para poder llegar a solucionarlo, cada etapa se conforma de un algoritmo.</a:t>
            </a:r>
          </a:p>
          <a:p>
            <a:pPr algn="just">
              <a:lnSpc>
                <a:spcPts val="2454"/>
              </a:lnSpc>
            </a:pPr>
            <a:r>
              <a:rPr lang="es-419" sz="2250" dirty="0">
                <a:solidFill>
                  <a:srgbClr val="000000"/>
                </a:solidFill>
                <a:latin typeface="Consolas"/>
              </a:rPr>
              <a:t>A  continuación, veremos un video para la primera etapa.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684727" y="3129730"/>
            <a:ext cx="5062624" cy="2475020"/>
            <a:chOff x="0" y="0"/>
            <a:chExt cx="6750165" cy="330002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750177" cy="3299968"/>
            </a:xfrm>
            <a:custGeom>
              <a:avLst/>
              <a:gdLst/>
              <a:ahLst/>
              <a:cxnLst/>
              <a:rect l="l" t="t" r="r" b="b"/>
              <a:pathLst>
                <a:path w="6750177" h="3299968">
                  <a:moveTo>
                    <a:pt x="0" y="0"/>
                  </a:moveTo>
                  <a:lnTo>
                    <a:pt x="6750177" y="0"/>
                  </a:lnTo>
                  <a:lnTo>
                    <a:pt x="6750177" y="3299968"/>
                  </a:lnTo>
                  <a:lnTo>
                    <a:pt x="0" y="3299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3001" b="-3003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551" y="3038"/>
            <a:ext cx="18290521" cy="10283060"/>
            <a:chOff x="0" y="0"/>
            <a:chExt cx="24387361" cy="13710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7302" cy="13710793"/>
            </a:xfrm>
            <a:custGeom>
              <a:avLst/>
              <a:gdLst/>
              <a:ahLst/>
              <a:cxnLst/>
              <a:rect l="l" t="t" r="r" b="b"/>
              <a:pathLst>
                <a:path w="24387302" h="13710793">
                  <a:moveTo>
                    <a:pt x="0" y="0"/>
                  </a:moveTo>
                  <a:lnTo>
                    <a:pt x="24387302" y="0"/>
                  </a:lnTo>
                  <a:lnTo>
                    <a:pt x="24387302" y="13710793"/>
                  </a:lnTo>
                  <a:lnTo>
                    <a:pt x="0" y="13710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202141" y="6489426"/>
            <a:ext cx="9453138" cy="1171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3"/>
              </a:lnSpc>
            </a:pPr>
            <a:r>
              <a:rPr lang="en-US" sz="6002">
                <a:solidFill>
                  <a:srgbClr val="000000"/>
                </a:solidFill>
                <a:latin typeface="Arial Bold"/>
              </a:rPr>
              <a:t>Reflexiones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67435" y="5609138"/>
            <a:ext cx="1732639" cy="136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>
                <a:solidFill>
                  <a:srgbClr val="000000"/>
                </a:solidFill>
                <a:latin typeface="Archivo Black Bold"/>
              </a:rPr>
              <a:t>03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212002" y="459439"/>
            <a:ext cx="15451191" cy="8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n-US" sz="4365">
                <a:solidFill>
                  <a:srgbClr val="000000"/>
                </a:solidFill>
                <a:latin typeface="Arial Bold"/>
              </a:rPr>
              <a:t>Reflexiones.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954501" y="1336208"/>
            <a:ext cx="5336527" cy="3118749"/>
            <a:chOff x="0" y="0"/>
            <a:chExt cx="7115369" cy="415833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115429" cy="4158361"/>
            </a:xfrm>
            <a:custGeom>
              <a:avLst/>
              <a:gdLst/>
              <a:ahLst/>
              <a:cxnLst/>
              <a:rect l="l" t="t" r="r" b="b"/>
              <a:pathLst>
                <a:path w="7115429" h="4158361">
                  <a:moveTo>
                    <a:pt x="0" y="0"/>
                  </a:moveTo>
                  <a:lnTo>
                    <a:pt x="7115429" y="0"/>
                  </a:lnTo>
                  <a:lnTo>
                    <a:pt x="7115429" y="4158361"/>
                  </a:lnTo>
                  <a:lnTo>
                    <a:pt x="0" y="41583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7266" b="-7266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2511359" y="5227609"/>
            <a:ext cx="9866424" cy="224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25" lvl="2" indent="-342900" algn="l">
              <a:lnSpc>
                <a:spcPts val="2454"/>
              </a:lnSpc>
              <a:buFont typeface="Arial"/>
              <a:buChar char="•"/>
            </a:pPr>
            <a:r>
              <a:rPr lang="en-US" sz="2250" dirty="0">
                <a:latin typeface="Consolas"/>
              </a:rPr>
              <a:t>¿</a:t>
            </a:r>
            <a:r>
              <a:rPr lang="en-US" sz="2250" err="1">
                <a:latin typeface="Consolas"/>
              </a:rPr>
              <a:t>Qué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aprendimos</a:t>
            </a:r>
            <a:r>
              <a:rPr lang="en-US" sz="2250" dirty="0">
                <a:latin typeface="Consolas"/>
              </a:rPr>
              <a:t> hoy?</a:t>
            </a:r>
            <a:endParaRPr lang="es-ES">
              <a:latin typeface="Consolas"/>
              <a:ea typeface="Calibri"/>
              <a:cs typeface="Calibri"/>
            </a:endParaRPr>
          </a:p>
          <a:p>
            <a:pPr marL="631825" lvl="2" indent="-342900" algn="l">
              <a:lnSpc>
                <a:spcPts val="2454"/>
              </a:lnSpc>
              <a:buFont typeface="Arial"/>
              <a:buChar char="•"/>
            </a:pPr>
            <a:r>
              <a:rPr lang="en-US" sz="2250" dirty="0">
                <a:latin typeface="Consolas"/>
              </a:rPr>
              <a:t>¿</a:t>
            </a:r>
            <a:r>
              <a:rPr lang="en-US" sz="2250" err="1">
                <a:latin typeface="Consolas"/>
              </a:rPr>
              <a:t>Qué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utilidad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tiene</a:t>
            </a:r>
            <a:r>
              <a:rPr lang="en-US" sz="2250" dirty="0">
                <a:latin typeface="Consolas"/>
              </a:rPr>
              <a:t> lo </a:t>
            </a:r>
            <a:r>
              <a:rPr lang="en-US" sz="2250" err="1">
                <a:latin typeface="Consolas"/>
              </a:rPr>
              <a:t>aprendido</a:t>
            </a:r>
            <a:r>
              <a:rPr lang="en-US" sz="2250" dirty="0">
                <a:latin typeface="Consolas"/>
              </a:rPr>
              <a:t>?</a:t>
            </a:r>
          </a:p>
          <a:p>
            <a:pPr marL="631825" lvl="2" indent="-342900" algn="l">
              <a:lnSpc>
                <a:spcPts val="2454"/>
              </a:lnSpc>
              <a:buFont typeface="Arial"/>
              <a:buChar char="•"/>
            </a:pPr>
            <a:r>
              <a:rPr lang="en-US" sz="2250" dirty="0">
                <a:latin typeface="Consolas"/>
              </a:rPr>
              <a:t>¿</a:t>
            </a:r>
            <a:r>
              <a:rPr lang="en-US" sz="2250" err="1">
                <a:latin typeface="Consolas"/>
              </a:rPr>
              <a:t>Cómo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puedo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aplicarlo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en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el</a:t>
            </a:r>
            <a:r>
              <a:rPr lang="en-US" sz="2250" dirty="0">
                <a:latin typeface="Consolas"/>
              </a:rPr>
              <a:t> campo </a:t>
            </a:r>
            <a:r>
              <a:rPr lang="en-US" sz="2250" err="1">
                <a:latin typeface="Consolas"/>
              </a:rPr>
              <a:t>profesional</a:t>
            </a:r>
            <a:r>
              <a:rPr lang="en-US" sz="2250" dirty="0">
                <a:latin typeface="Consolas"/>
              </a:rPr>
              <a:t>?</a:t>
            </a:r>
          </a:p>
          <a:p>
            <a:pPr marL="631825" lvl="2" indent="-342900" algn="l">
              <a:lnSpc>
                <a:spcPts val="2454"/>
              </a:lnSpc>
              <a:buFont typeface="Arial"/>
              <a:buChar char="•"/>
            </a:pPr>
            <a:r>
              <a:rPr lang="en-US" sz="2250" dirty="0">
                <a:latin typeface="Consolas"/>
              </a:rPr>
              <a:t>¿</a:t>
            </a:r>
            <a:r>
              <a:rPr lang="en-US" sz="2250" err="1">
                <a:latin typeface="Consolas"/>
              </a:rPr>
              <a:t>Cómo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podría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crear</a:t>
            </a:r>
            <a:r>
              <a:rPr lang="en-US" sz="2250" dirty="0">
                <a:latin typeface="Consolas"/>
              </a:rPr>
              <a:t> un </a:t>
            </a:r>
            <a:r>
              <a:rPr lang="en-US" sz="2250" err="1">
                <a:latin typeface="Consolas"/>
              </a:rPr>
              <a:t>algoritmo</a:t>
            </a:r>
            <a:r>
              <a:rPr lang="en-US" sz="2250" dirty="0">
                <a:latin typeface="Consolas"/>
              </a:rPr>
              <a:t> para </a:t>
            </a:r>
            <a:r>
              <a:rPr lang="en-US" sz="2250" err="1">
                <a:latin typeface="Consolas"/>
              </a:rPr>
              <a:t>organizar</a:t>
            </a:r>
            <a:r>
              <a:rPr lang="en-US" sz="2250" dirty="0">
                <a:latin typeface="Consolas"/>
              </a:rPr>
              <a:t> de </a:t>
            </a:r>
            <a:r>
              <a:rPr lang="en-US" sz="2250" err="1">
                <a:latin typeface="Consolas"/>
              </a:rPr>
              <a:t>manera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eficiente</a:t>
            </a:r>
            <a:r>
              <a:rPr lang="en-US" sz="2250" dirty="0">
                <a:latin typeface="Consolas"/>
              </a:rPr>
              <a:t> mis </a:t>
            </a:r>
            <a:r>
              <a:rPr lang="en-US" sz="2250" err="1">
                <a:latin typeface="Consolas"/>
              </a:rPr>
              <a:t>tareas</a:t>
            </a:r>
            <a:r>
              <a:rPr lang="en-US" sz="2250" dirty="0">
                <a:latin typeface="Consolas"/>
              </a:rPr>
              <a:t> </a:t>
            </a:r>
            <a:r>
              <a:rPr lang="en-US" sz="2250" err="1">
                <a:latin typeface="Consolas"/>
              </a:rPr>
              <a:t>diarias</a:t>
            </a:r>
            <a:r>
              <a:rPr lang="en-US" sz="2250" dirty="0">
                <a:latin typeface="Consolas"/>
              </a:rPr>
              <a:t> y </a:t>
            </a:r>
            <a:r>
              <a:rPr lang="en-US" sz="2250" err="1">
                <a:latin typeface="Consolas"/>
              </a:rPr>
              <a:t>organizar</a:t>
            </a:r>
            <a:r>
              <a:rPr lang="en-US" sz="2250" dirty="0">
                <a:latin typeface="Consolas"/>
              </a:rPr>
              <a:t> mi </a:t>
            </a:r>
            <a:r>
              <a:rPr lang="en-US" sz="2250" err="1">
                <a:latin typeface="Consolas"/>
              </a:rPr>
              <a:t>tiempo</a:t>
            </a:r>
            <a:r>
              <a:rPr lang="en-US" sz="2250" dirty="0">
                <a:latin typeface="Consolas"/>
              </a:rPr>
              <a:t>?</a:t>
            </a:r>
          </a:p>
          <a:p>
            <a:pPr marL="631825" lvl="2" indent="-342900" algn="l">
              <a:lnSpc>
                <a:spcPts val="2454"/>
              </a:lnSpc>
              <a:buFont typeface="Arial"/>
              <a:buChar char="•"/>
            </a:pPr>
            <a:r>
              <a:rPr lang="en-US" sz="2250" dirty="0">
                <a:latin typeface="Consolas"/>
              </a:rPr>
              <a:t>¿</a:t>
            </a:r>
            <a:r>
              <a:rPr lang="en-US" sz="2250" dirty="0" err="1">
                <a:latin typeface="Consolas"/>
              </a:rPr>
              <a:t>los</a:t>
            </a:r>
            <a:r>
              <a:rPr lang="en-US" sz="2250" dirty="0">
                <a:latin typeface="Consolas"/>
              </a:rPr>
              <a:t> </a:t>
            </a:r>
            <a:r>
              <a:rPr lang="en-US" sz="2250" dirty="0" err="1">
                <a:latin typeface="Consolas"/>
              </a:rPr>
              <a:t>algoritmos</a:t>
            </a:r>
            <a:r>
              <a:rPr lang="en-US" sz="2250" dirty="0">
                <a:latin typeface="Consolas"/>
              </a:rPr>
              <a:t> </a:t>
            </a:r>
            <a:r>
              <a:rPr lang="en-US" sz="2250" dirty="0" err="1">
                <a:latin typeface="Consolas"/>
              </a:rPr>
              <a:t>pueden</a:t>
            </a:r>
            <a:r>
              <a:rPr lang="en-US" sz="2250" dirty="0">
                <a:latin typeface="Consolas"/>
              </a:rPr>
              <a:t> ser </a:t>
            </a:r>
            <a:r>
              <a:rPr lang="en-US" sz="2250" dirty="0" err="1">
                <a:latin typeface="Consolas"/>
              </a:rPr>
              <a:t>aplicados</a:t>
            </a:r>
            <a:r>
              <a:rPr lang="en-US" sz="2250" dirty="0">
                <a:latin typeface="Consolas"/>
              </a:rPr>
              <a:t> a </a:t>
            </a:r>
            <a:r>
              <a:rPr lang="en-US" sz="2250" dirty="0" err="1">
                <a:latin typeface="Consolas"/>
              </a:rPr>
              <a:t>otro</a:t>
            </a:r>
            <a:r>
              <a:rPr lang="en-US" sz="2250" dirty="0">
                <a:latin typeface="Consolas"/>
              </a:rPr>
              <a:t> </a:t>
            </a:r>
            <a:r>
              <a:rPr lang="en-US" sz="2250" dirty="0" err="1">
                <a:latin typeface="Consolas"/>
              </a:rPr>
              <a:t>uso</a:t>
            </a:r>
            <a:r>
              <a:rPr lang="en-US" sz="2250" dirty="0">
                <a:latin typeface="Consolas"/>
              </a:rPr>
              <a:t> </a:t>
            </a:r>
            <a:r>
              <a:rPr lang="en-US" sz="2250" dirty="0" err="1">
                <a:latin typeface="Consolas"/>
              </a:rPr>
              <a:t>cotidiano</a:t>
            </a:r>
            <a:r>
              <a:rPr lang="en-US" sz="2250" dirty="0">
                <a:latin typeface="Consolas"/>
              </a:rPr>
              <a:t> de la </a:t>
            </a:r>
            <a:r>
              <a:rPr lang="en-US" sz="2250" dirty="0" err="1">
                <a:latin typeface="Consolas"/>
              </a:rPr>
              <a:t>vida</a:t>
            </a:r>
            <a:r>
              <a:rPr lang="en-US" sz="2250" dirty="0">
                <a:latin typeface="Consolas"/>
              </a:rPr>
              <a:t> que no sea la </a:t>
            </a:r>
            <a:r>
              <a:rPr lang="en-US" sz="2250" dirty="0" err="1">
                <a:latin typeface="Consolas"/>
              </a:rPr>
              <a:t>computación</a:t>
            </a:r>
            <a:r>
              <a:rPr lang="en-US" sz="2250" dirty="0">
                <a:latin typeface="Consolas"/>
              </a:rPr>
              <a:t>?¿</a:t>
            </a:r>
            <a:r>
              <a:rPr lang="en-US" sz="2250" dirty="0" err="1">
                <a:latin typeface="Consolas"/>
              </a:rPr>
              <a:t>Cuáles</a:t>
            </a:r>
            <a:r>
              <a:rPr lang="en-US" sz="2250" dirty="0">
                <a:latin typeface="Consolas"/>
              </a:rPr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3058" y="0"/>
            <a:ext cx="18278996" cy="10286098"/>
            <a:chOff x="0" y="0"/>
            <a:chExt cx="24371995" cy="137147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6578251" y="7167348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77279" y="7944843"/>
            <a:ext cx="8203904" cy="1171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3"/>
              </a:lnSpc>
            </a:pPr>
            <a:r>
              <a:rPr lang="en-US" sz="6002">
                <a:solidFill>
                  <a:srgbClr val="257CE1"/>
                </a:solidFill>
                <a:latin typeface="Arial Bold"/>
              </a:rPr>
              <a:t>Bibliografía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09044" y="7031887"/>
            <a:ext cx="1519771" cy="136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>
                <a:solidFill>
                  <a:srgbClr val="257CE1"/>
                </a:solidFill>
                <a:latin typeface="Archivo Black Bold"/>
              </a:rPr>
              <a:t>04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" r="2" b="-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421" r="10" b="-41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4" r="-30" b="-16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25891" y="425987"/>
            <a:ext cx="15273071" cy="8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n-US" sz="4365">
                <a:solidFill>
                  <a:srgbClr val="000000"/>
                </a:solidFill>
                <a:latin typeface="Arial Bold"/>
              </a:rPr>
              <a:t>Bibliografía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8091" y="845723"/>
            <a:ext cx="17128929" cy="919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9"/>
              </a:lnSpc>
            </a:pPr>
            <a:r>
              <a:rPr lang="en-US" sz="2272">
                <a:solidFill>
                  <a:srgbClr val="000000"/>
                </a:solidFill>
                <a:latin typeface="Consolas Bold"/>
              </a:rPr>
              <a:t>  Libros Digitales Biblioteca Duoc. (Con tu cuenta de Duoc puedes consultar)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 u="sng">
                <a:solidFill>
                  <a:srgbClr val="0000FF"/>
                </a:solidFill>
                <a:latin typeface="Consolas"/>
                <a:hlinkClick r:id="rId9" tooltip="http://biblioteca.duoc.cl.webezproxy.duoc.cl/bdigital/elibros/a48069-Algoritmos/"/>
              </a:rPr>
              <a:t>http://biblioteca.duoc.cl.webezproxy.duoc.cl/bdigital/elibros/a48069-Algoritmos/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 u="sng">
                <a:solidFill>
                  <a:srgbClr val="0000FF"/>
                </a:solidFill>
                <a:latin typeface="Consolas"/>
                <a:hlinkClick r:id="rId10" tooltip="http://biblioteca.duoc.cl.webezproxy.duoc.cl/bdigital/elibros/a50155-Programacion_en_Python/"/>
              </a:rPr>
              <a:t>http://biblioteca.duoc.cl.webezproxy.duoc.cl/bdigital/elibros/a50155-Programacion_en_Python/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 u="sng">
                <a:solidFill>
                  <a:srgbClr val="0000FF"/>
                </a:solidFill>
                <a:latin typeface="Consolas"/>
                <a:hlinkClick r:id="rId11" tooltip="http://biblioteca.duoc.cl.webezproxy.duoc.cl/bdigital/elibros/a47785-Aprende%20a%20programar/"/>
              </a:rPr>
              <a:t>http://biblioteca.duoc.cl.webezproxy.duoc.cl/bdigital/elibros/a47785-Aprende%20a%20programar/</a:t>
            </a:r>
          </a:p>
          <a:p>
            <a:pPr marL="398993" lvl="2" indent="-132998" algn="just">
              <a:lnSpc>
                <a:spcPts val="2919"/>
              </a:lnSpc>
            </a:pPr>
            <a:endParaRPr lang="en-US" sz="2272" u="sng">
              <a:solidFill>
                <a:srgbClr val="0000FF"/>
              </a:solidFill>
              <a:latin typeface="Consolas"/>
              <a:hlinkClick r:id="rId11" tooltip="http://biblioteca.duoc.cl.webezproxy.duoc.cl/bdigital/elibros/a47785-Aprende%20a%20programar/"/>
            </a:endParaRPr>
          </a:p>
          <a:p>
            <a:pPr marL="398993" lvl="2" indent="-132998" algn="just">
              <a:lnSpc>
                <a:spcPts val="2919"/>
              </a:lnSpc>
            </a:pPr>
            <a:r>
              <a:rPr lang="en-US" sz="2272">
                <a:solidFill>
                  <a:srgbClr val="0000FF"/>
                </a:solidFill>
                <a:latin typeface="Consolas Bold"/>
              </a:rPr>
              <a:t>Libros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>
                <a:solidFill>
                  <a:srgbClr val="0000FF"/>
                </a:solidFill>
                <a:latin typeface="Consolas"/>
              </a:rPr>
              <a:t>Hinojosa Gutiérrez, Ángel Pablo. (Septiembre, 2019).Python paso a paso Se recuperó el septiembre </a:t>
            </a:r>
            <a:r>
              <a:rPr lang="en-US" sz="2272" u="sng">
                <a:solidFill>
                  <a:srgbClr val="0000FF"/>
                </a:solidFill>
                <a:latin typeface="Consolas"/>
                <a:hlinkClick r:id="rId12" tooltip="https://www.amazon.com/Python-%C3%81ngel-Pablo-Hinojosa-Guti%C3%A9rrez/dp/8499646115"/>
              </a:rPr>
              <a:t>https://www.amazon.com/Python-%C3%81ngel-Pablo-Hinojosa-Guti%C3%A9rrez/dp/8499646115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>
                <a:solidFill>
                  <a:srgbClr val="0000FF"/>
                </a:solidFill>
                <a:latin typeface="Consolas"/>
              </a:rPr>
              <a:t>Baron, Cal.(2019)."Python Programming: Python Programming from. eBook. - Amazon." </a:t>
            </a:r>
            <a:r>
              <a:rPr lang="en-US" sz="2272" u="sng">
                <a:solidFill>
                  <a:srgbClr val="0000FF"/>
                </a:solidFill>
                <a:latin typeface="Consolas"/>
                <a:hlinkClick r:id="rId13" tooltip="https://www.amazon.com/Python-Programming-Beginner-Intermediate-Days-ebook/dp/B07MVJZZFZ"/>
              </a:rPr>
              <a:t>https://www.amazon.com/Python-Programming-Beginner-Intermediate-Days-ebook/dp/B07MVJZZFZ</a:t>
            </a:r>
            <a:r>
              <a:rPr lang="en-US" sz="2272">
                <a:solidFill>
                  <a:srgbClr val="0000FF"/>
                </a:solidFill>
                <a:latin typeface="Consolas"/>
              </a:rPr>
              <a:t>. Se consultó el 23 sept.. 2019.</a:t>
            </a:r>
          </a:p>
          <a:p>
            <a:pPr marL="398993" lvl="2" indent="-132998" algn="just">
              <a:lnSpc>
                <a:spcPts val="2919"/>
              </a:lnSpc>
            </a:pPr>
            <a:r>
              <a:rPr lang="en-US" sz="2272">
                <a:solidFill>
                  <a:srgbClr val="0000FF"/>
                </a:solidFill>
                <a:latin typeface="Consolas"/>
              </a:rPr>
              <a:t> </a:t>
            </a:r>
          </a:p>
          <a:p>
            <a:pPr marL="398993" lvl="2" indent="-132998" algn="just">
              <a:lnSpc>
                <a:spcPts val="2919"/>
              </a:lnSpc>
            </a:pPr>
            <a:r>
              <a:rPr lang="en-US" sz="2272">
                <a:solidFill>
                  <a:srgbClr val="0000FF"/>
                </a:solidFill>
                <a:latin typeface="Consolas"/>
              </a:rPr>
              <a:t>          </a:t>
            </a:r>
          </a:p>
          <a:p>
            <a:pPr marL="398993" lvl="2" indent="-132998" algn="just">
              <a:lnSpc>
                <a:spcPts val="2919"/>
              </a:lnSpc>
            </a:pPr>
            <a:r>
              <a:rPr lang="en-US" sz="2272">
                <a:solidFill>
                  <a:srgbClr val="0000FF"/>
                </a:solidFill>
                <a:latin typeface="Consolas"/>
              </a:rPr>
              <a:t>   </a:t>
            </a:r>
            <a:r>
              <a:rPr lang="en-US" sz="2272">
                <a:solidFill>
                  <a:srgbClr val="0000FF"/>
                </a:solidFill>
                <a:latin typeface="Consolas Bold"/>
              </a:rPr>
              <a:t>Recursos de información</a:t>
            </a:r>
            <a:r>
              <a:rPr lang="en-US" sz="2272">
                <a:solidFill>
                  <a:srgbClr val="0000FF"/>
                </a:solidFill>
                <a:latin typeface="Consolas"/>
              </a:rPr>
              <a:t>.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>
                <a:solidFill>
                  <a:srgbClr val="0000FF"/>
                </a:solidFill>
                <a:latin typeface="Consolas"/>
              </a:rPr>
              <a:t>"Python Tutorial - W3Schools." </a:t>
            </a:r>
            <a:r>
              <a:rPr lang="en-US" sz="2272" u="sng">
                <a:solidFill>
                  <a:srgbClr val="0000FF"/>
                </a:solidFill>
                <a:latin typeface="Consolas"/>
                <a:hlinkClick r:id="rId14" tooltip="https://www.w3schools.com/python/"/>
              </a:rPr>
              <a:t>https://www.w3schools.com/python/</a:t>
            </a:r>
            <a:r>
              <a:rPr lang="en-US" sz="2272">
                <a:solidFill>
                  <a:srgbClr val="0000FF"/>
                </a:solidFill>
                <a:latin typeface="Consolas"/>
              </a:rPr>
              <a:t>. Se consultó el 23 sept.. 2019.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>
                <a:solidFill>
                  <a:srgbClr val="0000FF"/>
                </a:solidFill>
                <a:latin typeface="Consolas"/>
              </a:rPr>
              <a:t>"Curso de Python Básico Gratis." </a:t>
            </a:r>
            <a:r>
              <a:rPr lang="en-US" sz="2272" u="sng">
                <a:solidFill>
                  <a:srgbClr val="0000FF"/>
                </a:solidFill>
                <a:latin typeface="Consolas"/>
                <a:hlinkClick r:id="rId15" tooltip="https://codigofacilito.com/cursos/Python"/>
              </a:rPr>
              <a:t>https://codigofacilito.com/cursos/Python</a:t>
            </a:r>
            <a:r>
              <a:rPr lang="en-US" sz="2272">
                <a:solidFill>
                  <a:srgbClr val="0000FF"/>
                </a:solidFill>
                <a:latin typeface="Consolas"/>
              </a:rPr>
              <a:t>. Se consultó el 23 sept.. 2019.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 u="sng">
                <a:solidFill>
                  <a:srgbClr val="0000FF"/>
                </a:solidFill>
                <a:latin typeface="Consolas"/>
                <a:hlinkClick r:id="rId16" tooltip="http://www.horadelcodigo.cl/"/>
              </a:rPr>
              <a:t>http://www.horadelcodigo.cl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>
                <a:solidFill>
                  <a:srgbClr val="0000FF"/>
                </a:solidFill>
                <a:latin typeface="Consolas"/>
              </a:rPr>
              <a:t>Tutorial Phyton: </a:t>
            </a:r>
            <a:r>
              <a:rPr lang="en-US" sz="2272" u="sng">
                <a:solidFill>
                  <a:srgbClr val="0000FF"/>
                </a:solidFill>
                <a:latin typeface="Consolas"/>
                <a:hlinkClick r:id="rId14" tooltip="https://www.w3schools.com/python/"/>
              </a:rPr>
              <a:t>https://www.w3schools.com/python/</a:t>
            </a:r>
          </a:p>
          <a:p>
            <a:pPr marL="398993" lvl="2" indent="-132998" algn="just">
              <a:lnSpc>
                <a:spcPts val="2919"/>
              </a:lnSpc>
              <a:buFont typeface="Arial"/>
              <a:buChar char="⚬"/>
            </a:pPr>
            <a:r>
              <a:rPr lang="en-US" sz="2272">
                <a:solidFill>
                  <a:srgbClr val="0000FF"/>
                </a:solidFill>
                <a:latin typeface="Consolas"/>
              </a:rPr>
              <a:t>Curso de Python Básico Gratis: </a:t>
            </a:r>
            <a:r>
              <a:rPr lang="en-US" sz="2272" u="sng">
                <a:solidFill>
                  <a:srgbClr val="0000FF"/>
                </a:solidFill>
                <a:latin typeface="Consolas"/>
                <a:hlinkClick r:id="rId15" tooltip="https://codigofacilito.com/cursos/Python"/>
              </a:rPr>
              <a:t>https://codigofacilito.com/cursos/Python</a:t>
            </a:r>
          </a:p>
          <a:p>
            <a:pPr marL="287353" lvl="2" indent="-95784" algn="just">
              <a:lnSpc>
                <a:spcPts val="1964"/>
              </a:lnSpc>
            </a:pPr>
            <a:r>
              <a:rPr lang="en-US" sz="1637" spc="15">
                <a:solidFill>
                  <a:srgbClr val="0000FF"/>
                </a:solidFill>
                <a:latin typeface="TT Rounds Condensed"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3058" y="0"/>
            <a:ext cx="18278996" cy="10286098"/>
            <a:chOff x="0" y="0"/>
            <a:chExt cx="24371995" cy="137147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4013946" y="382624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8" y="0"/>
            <a:ext cx="18278996" cy="10286098"/>
            <a:chOff x="0" y="0"/>
            <a:chExt cx="24371995" cy="13714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4013946" y="6628037"/>
            <a:ext cx="9217637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3"/>
              </a:lnSpc>
            </a:pPr>
            <a:r>
              <a:rPr lang="es-419" sz="6000" dirty="0">
                <a:solidFill>
                  <a:srgbClr val="000000"/>
                </a:solidFill>
                <a:latin typeface="Arial Bold"/>
              </a:rPr>
              <a:t>Comencemos por el principio</a:t>
            </a:r>
            <a:endParaRPr lang="es-419" sz="6000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530488" y="5512976"/>
            <a:ext cx="1732639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477"/>
              </a:lnSpc>
            </a:pPr>
            <a:r>
              <a:rPr lang="en-US" sz="8731" spc="16">
                <a:solidFill>
                  <a:srgbClr val="000000"/>
                </a:solidFill>
                <a:latin typeface="Archivo Black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8" y="0"/>
            <a:ext cx="18278996" cy="10286098"/>
            <a:chOff x="0" y="0"/>
            <a:chExt cx="24371995" cy="13714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7377495" y="912244"/>
            <a:ext cx="8537504" cy="85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sz="5456" spc="10">
                <a:solidFill>
                  <a:srgbClr val="000000"/>
                </a:solidFill>
                <a:latin typeface="Archivo Black Bold"/>
              </a:rPr>
              <a:t>Semana 1: Contenidos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57417" y="3466221"/>
            <a:ext cx="970278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sz="5456" spc="10">
                <a:solidFill>
                  <a:srgbClr val="000000"/>
                </a:solidFill>
                <a:latin typeface="Consolas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26740" y="4468256"/>
            <a:ext cx="4164787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28">
                <a:solidFill>
                  <a:srgbClr val="000000"/>
                </a:solidFill>
                <a:latin typeface="Consolas Bold"/>
              </a:rPr>
              <a:t>Algoritmos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32515" y="3534512"/>
            <a:ext cx="970278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sz="5456" spc="10">
                <a:solidFill>
                  <a:srgbClr val="000000"/>
                </a:solidFill>
                <a:latin typeface="Consolas 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95276" y="6570643"/>
            <a:ext cx="3789042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28">
                <a:solidFill>
                  <a:srgbClr val="000000"/>
                </a:solidFill>
                <a:latin typeface="Consolas Bold"/>
              </a:rPr>
              <a:t>Reflexiones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57417" y="5561427"/>
            <a:ext cx="970278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sz="5456" spc="10">
                <a:solidFill>
                  <a:srgbClr val="000000"/>
                </a:solidFill>
                <a:latin typeface="Consolas Bold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07404" y="4322817"/>
            <a:ext cx="4164787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28">
                <a:solidFill>
                  <a:srgbClr val="000000"/>
                </a:solidFill>
                <a:latin typeface="Consolas Bold"/>
              </a:rPr>
              <a:t>Comencemos por el principio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26740" y="5480974"/>
            <a:ext cx="970278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sz="5456" spc="10">
                <a:solidFill>
                  <a:srgbClr val="000000"/>
                </a:solidFill>
                <a:latin typeface="Consolas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32515" y="6570643"/>
            <a:ext cx="3789042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28">
                <a:solidFill>
                  <a:srgbClr val="000000"/>
                </a:solidFill>
                <a:latin typeface="Consolas Bold"/>
              </a:rPr>
              <a:t>Bibliografía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57417" y="7676082"/>
            <a:ext cx="970278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sz="5456" spc="10">
                <a:solidFill>
                  <a:srgbClr val="000000"/>
                </a:solidFill>
                <a:latin typeface="Consolas Bold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857205" y="8480931"/>
            <a:ext cx="3789042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28">
                <a:solidFill>
                  <a:srgbClr val="000000"/>
                </a:solidFill>
                <a:latin typeface="Consolas Bold"/>
              </a:rPr>
              <a:t>Actividades Prácticas</a:t>
            </a:r>
          </a:p>
          <a:p>
            <a:pPr algn="l">
              <a:lnSpc>
                <a:spcPts val="3274"/>
              </a:lnSpc>
            </a:pPr>
            <a:r>
              <a:rPr lang="en-US" sz="2728">
                <a:solidFill>
                  <a:srgbClr val="000000"/>
                </a:solidFill>
                <a:latin typeface="Consolas Bold"/>
              </a:rPr>
              <a:t>De Algoritmos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 rot="-8">
            <a:off x="-134554" y="4158336"/>
            <a:ext cx="8118712" cy="8118680"/>
            <a:chOff x="0" y="0"/>
            <a:chExt cx="10824949" cy="1082490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824972" cy="10824845"/>
            </a:xfrm>
            <a:custGeom>
              <a:avLst/>
              <a:gdLst/>
              <a:ahLst/>
              <a:cxnLst/>
              <a:rect l="l" t="t" r="r" b="b"/>
              <a:pathLst>
                <a:path w="10824972" h="10824845">
                  <a:moveTo>
                    <a:pt x="0" y="0"/>
                  </a:moveTo>
                  <a:lnTo>
                    <a:pt x="10824972" y="0"/>
                  </a:lnTo>
                  <a:lnTo>
                    <a:pt x="10824972" y="10824845"/>
                  </a:lnTo>
                  <a:lnTo>
                    <a:pt x="0" y="10824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4880573" y="5770267"/>
            <a:ext cx="6184838" cy="6184838"/>
            <a:chOff x="0" y="0"/>
            <a:chExt cx="8246451" cy="82464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46491" cy="8246491"/>
            </a:xfrm>
            <a:custGeom>
              <a:avLst/>
              <a:gdLst/>
              <a:ahLst/>
              <a:cxnLst/>
              <a:rect l="l" t="t" r="r" b="b"/>
              <a:pathLst>
                <a:path w="8246491" h="8246491">
                  <a:moveTo>
                    <a:pt x="0" y="0"/>
                  </a:moveTo>
                  <a:lnTo>
                    <a:pt x="8246491" y="0"/>
                  </a:lnTo>
                  <a:lnTo>
                    <a:pt x="8246491" y="8246491"/>
                  </a:lnTo>
                  <a:lnTo>
                    <a:pt x="0" y="8246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9553023" y="-1082185"/>
            <a:ext cx="10713846" cy="10713799"/>
            <a:chOff x="0" y="0"/>
            <a:chExt cx="14285128" cy="142850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285088" cy="14285088"/>
            </a:xfrm>
            <a:custGeom>
              <a:avLst/>
              <a:gdLst/>
              <a:ahLst/>
              <a:cxnLst/>
              <a:rect l="l" t="t" r="r" b="b"/>
              <a:pathLst>
                <a:path w="14285088" h="14285088">
                  <a:moveTo>
                    <a:pt x="0" y="0"/>
                  </a:moveTo>
                  <a:lnTo>
                    <a:pt x="14285088" y="0"/>
                  </a:lnTo>
                  <a:lnTo>
                    <a:pt x="14285088" y="14285088"/>
                  </a:lnTo>
                  <a:lnTo>
                    <a:pt x="0" y="14285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6798083" y="3492812"/>
            <a:ext cx="9349791" cy="9349791"/>
            <a:chOff x="0" y="0"/>
            <a:chExt cx="12466388" cy="1246638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466447" cy="12466447"/>
            </a:xfrm>
            <a:custGeom>
              <a:avLst/>
              <a:gdLst/>
              <a:ahLst/>
              <a:cxnLst/>
              <a:rect l="l" t="t" r="r" b="b"/>
              <a:pathLst>
                <a:path w="12466447" h="12466447">
                  <a:moveTo>
                    <a:pt x="0" y="0"/>
                  </a:moveTo>
                  <a:lnTo>
                    <a:pt x="12466447" y="0"/>
                  </a:lnTo>
                  <a:lnTo>
                    <a:pt x="12466447" y="12466447"/>
                  </a:lnTo>
                  <a:lnTo>
                    <a:pt x="0" y="12466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8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n-US" sz="4365">
                <a:solidFill>
                  <a:srgbClr val="000000"/>
                </a:solidFill>
                <a:latin typeface="Arial Bold"/>
              </a:rPr>
              <a:t>¿Qué es un computador?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40035" y="2103498"/>
            <a:ext cx="10975342" cy="461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52"/>
              </a:lnSpc>
            </a:pPr>
            <a:r>
              <a:rPr lang="es-419" sz="2700" dirty="0">
                <a:solidFill>
                  <a:srgbClr val="000000"/>
                </a:solidFill>
                <a:latin typeface="Consolas"/>
              </a:rPr>
              <a:t>Un computador es un dispositivo electrónico compuesto por hardware y software que procesa información mediante la ejecución de programas. Su función principal es realizar operaciones lógicas y aritméticas, almacenar y recuperar datos, interactuar con el usuario a través de dispositivos de entrada y salida, comunicarse en redes y ejecutar una variedad de tareas mediante el uso de programas y software. Desde cálculos simples hasta operaciones complejas, los computadores desempeñan un papel esencial en la sociedad moderna, facilitando actividades cotidianas, educativas, de investigación y laborales.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2714490" y="2162965"/>
            <a:ext cx="4782082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28">
                <a:solidFill>
                  <a:srgbClr val="000000"/>
                </a:solidFill>
                <a:latin typeface="Consolas Bold"/>
              </a:rPr>
              <a:t>¿Qué otros usos le podemos dar?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449690" y="3077365"/>
            <a:ext cx="5009531" cy="5009531"/>
            <a:chOff x="0" y="0"/>
            <a:chExt cx="6679375" cy="66793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79438" cy="6679438"/>
            </a:xfrm>
            <a:custGeom>
              <a:avLst/>
              <a:gdLst/>
              <a:ahLst/>
              <a:cxnLst/>
              <a:rect l="l" t="t" r="r" b="b"/>
              <a:pathLst>
                <a:path w="6679438" h="6679438">
                  <a:moveTo>
                    <a:pt x="0" y="0"/>
                  </a:moveTo>
                  <a:lnTo>
                    <a:pt x="6679438" y="0"/>
                  </a:lnTo>
                  <a:lnTo>
                    <a:pt x="6679438" y="6679438"/>
                  </a:lnTo>
                  <a:lnTo>
                    <a:pt x="0" y="667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2212002" y="459439"/>
            <a:ext cx="1545119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419" sz="4350" dirty="0">
                <a:solidFill>
                  <a:srgbClr val="000000"/>
                </a:solidFill>
                <a:latin typeface="Arial Bold"/>
              </a:rPr>
              <a:t>Algunos usos que podamos dar a la computación</a:t>
            </a:r>
            <a:endParaRPr lang="es-419" sz="4350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38597" y="2110118"/>
            <a:ext cx="11492750" cy="6161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1835" lvl="2" indent="-236855" algn="just">
              <a:lnSpc>
                <a:spcPts val="1979"/>
              </a:lnSpc>
              <a:buFont typeface="Arial"/>
              <a:buChar char="⚬"/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Procesamiento de Información: Los computadores realizan operaciones lógicas y aritméticas   para procesar datos,    permitiendo realizar cálculos, análisis y manipulación de información de manera eficiente.</a:t>
            </a:r>
          </a:p>
          <a:p>
            <a:pPr algn="just">
              <a:lnSpc>
                <a:spcPts val="1539"/>
              </a:lnSpc>
            </a:pPr>
            <a:endParaRPr lang="es-419" sz="1600" dirty="0">
              <a:solidFill>
                <a:srgbClr val="000000"/>
              </a:solidFill>
              <a:latin typeface="Consolas"/>
            </a:endParaRPr>
          </a:p>
          <a:p>
            <a:pPr marL="711835" lvl="2" indent="-236855" algn="just">
              <a:lnSpc>
                <a:spcPts val="1979"/>
              </a:lnSpc>
              <a:buFont typeface="Arial"/>
              <a:buChar char="⚬"/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Comunicaciones: Facilitan la comunicación a través de correos electrónicos, mensajería instantánea, videoconferencias y redes sociales, conectando a personas en todo el mundo.</a:t>
            </a:r>
          </a:p>
          <a:p>
            <a:pPr algn="just">
              <a:lnSpc>
                <a:spcPts val="1539"/>
              </a:lnSpc>
            </a:pPr>
            <a:endParaRPr lang="es-419" sz="1600" dirty="0">
              <a:solidFill>
                <a:srgbClr val="000000"/>
              </a:solidFill>
              <a:latin typeface="Consolas"/>
            </a:endParaRPr>
          </a:p>
          <a:p>
            <a:pPr marL="711835" lvl="2" indent="-236855" algn="just">
              <a:lnSpc>
                <a:spcPts val="1979"/>
              </a:lnSpc>
              <a:buFont typeface="Arial"/>
              <a:buChar char="⚬"/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Almacenamiento de Datos: Ofrecen capacidad de almacenamiento para conservar información a largo plazo, desde documentos y fotos hasta archivos multimedia.</a:t>
            </a:r>
          </a:p>
          <a:p>
            <a:pPr algn="just">
              <a:lnSpc>
                <a:spcPts val="1539"/>
              </a:lnSpc>
            </a:pPr>
            <a:endParaRPr lang="es-419" sz="1600" dirty="0">
              <a:solidFill>
                <a:srgbClr val="000000"/>
              </a:solidFill>
              <a:latin typeface="Consolas"/>
            </a:endParaRPr>
          </a:p>
          <a:p>
            <a:pPr marL="711835" lvl="2" indent="-236855" algn="just">
              <a:lnSpc>
                <a:spcPts val="1979"/>
              </a:lnSpc>
              <a:buFont typeface="Arial"/>
              <a:buChar char="⚬"/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Trabajo y Productividad: Los computadores son herramientas esenciales en entornos de trabajo y estudio, permitiendo la creación de documentos, presentaciones, hojas de cálculo y otras tareas relacionadas con la productividad.</a:t>
            </a:r>
          </a:p>
          <a:p>
            <a:pPr algn="just">
              <a:lnSpc>
                <a:spcPts val="1539"/>
              </a:lnSpc>
            </a:pPr>
            <a:endParaRPr lang="es-419" sz="1600" dirty="0">
              <a:solidFill>
                <a:srgbClr val="000000"/>
              </a:solidFill>
              <a:latin typeface="Consolas"/>
            </a:endParaRPr>
          </a:p>
          <a:p>
            <a:pPr marL="711835" lvl="2" indent="-236855" algn="just">
              <a:lnSpc>
                <a:spcPts val="1979"/>
              </a:lnSpc>
              <a:buFont typeface="Arial"/>
              <a:buChar char="⚬"/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Videojuegos, Multimedia: Sirven como plataformas para juegos, </a:t>
            </a:r>
            <a:r>
              <a:rPr lang="es-419" sz="1600" dirty="0" err="1">
                <a:solidFill>
                  <a:srgbClr val="000000"/>
                </a:solidFill>
                <a:latin typeface="Consolas"/>
              </a:rPr>
              <a:t>streaming</a:t>
            </a:r>
            <a:r>
              <a:rPr lang="es-419" sz="1600" dirty="0">
                <a:solidFill>
                  <a:srgbClr val="000000"/>
                </a:solidFill>
                <a:latin typeface="Consolas"/>
              </a:rPr>
              <a:t> de contenido multimedia, música y navegación por internet, ofreciendo diversas formas de entretenimiento.</a:t>
            </a:r>
          </a:p>
          <a:p>
            <a:pPr algn="just">
              <a:lnSpc>
                <a:spcPts val="1539"/>
              </a:lnSpc>
            </a:pPr>
            <a:endParaRPr lang="es-419" sz="1600" dirty="0">
              <a:solidFill>
                <a:srgbClr val="000000"/>
              </a:solidFill>
              <a:latin typeface="Consolas"/>
            </a:endParaRPr>
          </a:p>
          <a:p>
            <a:pPr marL="711835" lvl="2" indent="-236855" algn="just">
              <a:lnSpc>
                <a:spcPts val="1979"/>
              </a:lnSpc>
              <a:buFont typeface="Arial"/>
              <a:buChar char="⚬"/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Programación: Se utilizan en diseño gráfico, desarrollo de software, creación de contenido multimedia y programación, facilitando la creación de aplicaciones y contenido digital.</a:t>
            </a:r>
          </a:p>
          <a:p>
            <a:pPr algn="just">
              <a:lnSpc>
                <a:spcPts val="1539"/>
              </a:lnSpc>
            </a:pPr>
            <a:endParaRPr lang="es-419" sz="1600" dirty="0">
              <a:solidFill>
                <a:srgbClr val="000000"/>
              </a:solidFill>
              <a:latin typeface="Consolas"/>
            </a:endParaRPr>
          </a:p>
          <a:p>
            <a:pPr marL="711835" lvl="2" indent="-236855" algn="just">
              <a:lnSpc>
                <a:spcPts val="1979"/>
              </a:lnSpc>
              <a:buFont typeface="Arial"/>
              <a:buChar char="⚬"/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Automatización: Se utilizan en sistemas de control industrial y automatización de procesos, contribuyendo a la eficiencia en la producción y la manufactura.</a:t>
            </a:r>
          </a:p>
          <a:p>
            <a:pPr algn="just">
              <a:lnSpc>
                <a:spcPts val="1539"/>
              </a:lnSpc>
            </a:pPr>
            <a:endParaRPr lang="es-419" sz="1600" dirty="0">
              <a:solidFill>
                <a:srgbClr val="000000"/>
              </a:solidFill>
              <a:latin typeface="Consolas"/>
            </a:endParaRPr>
          </a:p>
          <a:p>
            <a:pPr marL="711835" lvl="2" indent="-236855" algn="just">
              <a:lnSpc>
                <a:spcPts val="1979"/>
              </a:lnSpc>
              <a:buFont typeface="Arial"/>
              <a:buChar char="⚬"/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Negocios y Finanzas: En el ámbito empresarial, los computadores se utilizan para la gestión de negocios, contabilidad, análisis financiero y transacciones electrónicas.</a:t>
            </a:r>
          </a:p>
          <a:p>
            <a:pPr algn="just">
              <a:lnSpc>
                <a:spcPts val="1539"/>
              </a:lnSpc>
            </a:pPr>
            <a:endParaRPr lang="en-US" sz="1649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212002" y="459439"/>
            <a:ext cx="1545119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419" sz="4350" dirty="0">
                <a:solidFill>
                  <a:srgbClr val="000000"/>
                </a:solidFill>
                <a:latin typeface="Arial Bold"/>
              </a:rPr>
              <a:t>Herramientas que utilizaremos en nuestra carrera.</a:t>
            </a:r>
            <a:endParaRPr lang="es-419" sz="4350" dirty="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40035" y="2001913"/>
            <a:ext cx="10975342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4"/>
              </a:lnSpc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Las herramientas informáticas, como el correo electrónico y Office (Ejemplo, Word, Excel, </a:t>
            </a:r>
            <a:r>
              <a:rPr lang="es-419" sz="1600" dirty="0" err="1">
                <a:solidFill>
                  <a:srgbClr val="000000"/>
                </a:solidFill>
                <a:latin typeface="Consolas"/>
              </a:rPr>
              <a:t>Power</a:t>
            </a:r>
            <a:r>
              <a:rPr lang="es-419" sz="1600" dirty="0">
                <a:solidFill>
                  <a:srgbClr val="000000"/>
                </a:solidFill>
                <a:latin typeface="Consolas"/>
              </a:rPr>
              <a:t> Point), son fundamentales para la comunicación y la productividad en diversos ámbitos. El correo electrónico agiliza la correspondencia, facilita la colaboración a distancia y organiza información, mientras que Office ofrece aplicaciones especializadas para la creación y gestión de documentos, hojas de cálculo y presentaciones.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98340" y="4217454"/>
            <a:ext cx="6445415" cy="50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4"/>
              </a:lnSpc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Correo electrónico es un sistema de mensajería electrónica que permite conectar usuarios a través de la red.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98343" y="5168278"/>
            <a:ext cx="6445415" cy="758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4"/>
              </a:lnSpc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Word es un software de procesamiento de texto que permite redactar, modificar, manipular y guardar diversos tipos de documentos.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98346" y="6206343"/>
            <a:ext cx="6445415" cy="758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4"/>
              </a:lnSpc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Excel es un software de hojas de cálculo que nos permite manipular diversos datos en tablas formadas por la unión de filas y columnas.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98335" y="7190617"/>
            <a:ext cx="6445415" cy="501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4"/>
              </a:lnSpc>
            </a:pPr>
            <a:r>
              <a:rPr lang="es-419" sz="1600" dirty="0" err="1">
                <a:solidFill>
                  <a:srgbClr val="000000"/>
                </a:solidFill>
                <a:latin typeface="Consolas"/>
              </a:rPr>
              <a:t>Power</a:t>
            </a:r>
            <a:r>
              <a:rPr lang="es-419" sz="1600" dirty="0">
                <a:solidFill>
                  <a:srgbClr val="000000"/>
                </a:solidFill>
                <a:latin typeface="Consolas"/>
              </a:rPr>
              <a:t> Point es un software para realizar presentaciones multimedia a través de diapositivas.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13806" y="4115740"/>
            <a:ext cx="6029582" cy="378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28">
                <a:solidFill>
                  <a:srgbClr val="000000"/>
                </a:solidFill>
                <a:latin typeface="Consolas Bold"/>
              </a:rPr>
              <a:t>Estas herramientas no son las únicas, hay una gran cantidad de herramientas que utilizaremos en el transcurso de tu carrera, y que utilizaras en el ámbito laboral. Siempre debes investigar que herramientas son tendencia en la industria.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98329" y="8174910"/>
            <a:ext cx="6445415" cy="758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4"/>
              </a:lnSpc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El Internet es una red global de computadoras interconectadas que permite la transferencia de datos y la comunicación entre usuarios de todo el mundo.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41205" y="4141200"/>
            <a:ext cx="770797" cy="770797"/>
            <a:chOff x="0" y="0"/>
            <a:chExt cx="1027729" cy="102772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27684" cy="1027684"/>
            </a:xfrm>
            <a:custGeom>
              <a:avLst/>
              <a:gdLst/>
              <a:ahLst/>
              <a:cxnLst/>
              <a:rect l="l" t="t" r="r" b="b"/>
              <a:pathLst>
                <a:path w="1027684" h="1027684">
                  <a:moveTo>
                    <a:pt x="0" y="0"/>
                  </a:moveTo>
                  <a:lnTo>
                    <a:pt x="1027684" y="0"/>
                  </a:lnTo>
                  <a:lnTo>
                    <a:pt x="1027684" y="1027684"/>
                  </a:lnTo>
                  <a:lnTo>
                    <a:pt x="0" y="1027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r="-4" b="-4"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1490699" y="5141500"/>
            <a:ext cx="671818" cy="671818"/>
            <a:chOff x="0" y="0"/>
            <a:chExt cx="895757" cy="89575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731" cy="895731"/>
            </a:xfrm>
            <a:custGeom>
              <a:avLst/>
              <a:gdLst/>
              <a:ahLst/>
              <a:cxnLst/>
              <a:rect l="l" t="t" r="r" b="b"/>
              <a:pathLst>
                <a:path w="895731" h="895731">
                  <a:moveTo>
                    <a:pt x="0" y="0"/>
                  </a:moveTo>
                  <a:lnTo>
                    <a:pt x="895731" y="0"/>
                  </a:lnTo>
                  <a:lnTo>
                    <a:pt x="895731" y="895731"/>
                  </a:lnTo>
                  <a:lnTo>
                    <a:pt x="0" y="895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r="-2" b="-2"/>
              </a:stretch>
            </a:blipFill>
          </p:spPr>
        </p:sp>
      </p:grpSp>
      <p:grpSp>
        <p:nvGrpSpPr>
          <p:cNvPr id="22" name="Group 22"/>
          <p:cNvGrpSpPr/>
          <p:nvPr/>
        </p:nvGrpSpPr>
        <p:grpSpPr>
          <a:xfrm>
            <a:off x="1490729" y="6154823"/>
            <a:ext cx="721296" cy="721296"/>
            <a:chOff x="0" y="0"/>
            <a:chExt cx="961728" cy="96172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61771" cy="961771"/>
            </a:xfrm>
            <a:custGeom>
              <a:avLst/>
              <a:gdLst/>
              <a:ahLst/>
              <a:cxnLst/>
              <a:rect l="l" t="t" r="r" b="b"/>
              <a:pathLst>
                <a:path w="961771" h="961771">
                  <a:moveTo>
                    <a:pt x="0" y="0"/>
                  </a:moveTo>
                  <a:lnTo>
                    <a:pt x="961771" y="0"/>
                  </a:lnTo>
                  <a:lnTo>
                    <a:pt x="961771" y="961771"/>
                  </a:lnTo>
                  <a:lnTo>
                    <a:pt x="0" y="961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r="4" b="4"/>
              </a:stretch>
            </a:blipFill>
          </p:spPr>
        </p:sp>
      </p:grpSp>
      <p:grpSp>
        <p:nvGrpSpPr>
          <p:cNvPr id="24" name="Group 24"/>
          <p:cNvGrpSpPr/>
          <p:nvPr/>
        </p:nvGrpSpPr>
        <p:grpSpPr>
          <a:xfrm>
            <a:off x="1490739" y="7139108"/>
            <a:ext cx="721296" cy="721296"/>
            <a:chOff x="0" y="0"/>
            <a:chExt cx="961728" cy="96172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61771" cy="961771"/>
            </a:xfrm>
            <a:custGeom>
              <a:avLst/>
              <a:gdLst/>
              <a:ahLst/>
              <a:cxnLst/>
              <a:rect l="l" t="t" r="r" b="b"/>
              <a:pathLst>
                <a:path w="961771" h="961771">
                  <a:moveTo>
                    <a:pt x="0" y="0"/>
                  </a:moveTo>
                  <a:lnTo>
                    <a:pt x="961771" y="0"/>
                  </a:lnTo>
                  <a:lnTo>
                    <a:pt x="961771" y="961771"/>
                  </a:lnTo>
                  <a:lnTo>
                    <a:pt x="0" y="9617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r="4" b="4"/>
              </a:stretch>
            </a:blipFill>
          </p:spPr>
        </p:sp>
      </p:grpSp>
      <p:grpSp>
        <p:nvGrpSpPr>
          <p:cNvPr id="26" name="Group 26"/>
          <p:cNvGrpSpPr/>
          <p:nvPr/>
        </p:nvGrpSpPr>
        <p:grpSpPr>
          <a:xfrm>
            <a:off x="1515473" y="8274188"/>
            <a:ext cx="671818" cy="671818"/>
            <a:chOff x="0" y="0"/>
            <a:chExt cx="895757" cy="89575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95731" cy="895731"/>
            </a:xfrm>
            <a:custGeom>
              <a:avLst/>
              <a:gdLst/>
              <a:ahLst/>
              <a:cxnLst/>
              <a:rect l="l" t="t" r="r" b="b"/>
              <a:pathLst>
                <a:path w="895731" h="895731">
                  <a:moveTo>
                    <a:pt x="0" y="0"/>
                  </a:moveTo>
                  <a:lnTo>
                    <a:pt x="895731" y="0"/>
                  </a:lnTo>
                  <a:lnTo>
                    <a:pt x="895731" y="895731"/>
                  </a:lnTo>
                  <a:lnTo>
                    <a:pt x="0" y="895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r="-2" b="-2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2212002" y="459439"/>
            <a:ext cx="1545119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419" sz="4350" dirty="0">
                <a:solidFill>
                  <a:srgbClr val="000000"/>
                </a:solidFill>
                <a:latin typeface="Arial Bold"/>
              </a:rPr>
              <a:t>¿Quieres profundizar en el uso de estas herramientas?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0035" y="2001913"/>
            <a:ext cx="10975342" cy="245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4"/>
              </a:lnSpc>
            </a:pPr>
            <a:r>
              <a:rPr lang="es-419" sz="1600" dirty="0">
                <a:solidFill>
                  <a:srgbClr val="000000"/>
                </a:solidFill>
                <a:latin typeface="Consolas"/>
              </a:rPr>
              <a:t>Visita los siguientes Links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5197" y="2725813"/>
            <a:ext cx="1004930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1819" u="sng" spc="3">
                <a:solidFill>
                  <a:srgbClr val="0000FF"/>
                </a:solidFill>
                <a:latin typeface="Consolas Bold"/>
                <a:hlinkClick r:id="rId9" tooltip="https://www.youtube.com/watch?v=hVOkCAQVepA"/>
              </a:rPr>
              <a:t> Enviar Correo: https://www.youtube.com/watch?v=hVOkCAQVepA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07501" y="3752051"/>
            <a:ext cx="1004930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1819" u="sng" spc="3">
                <a:solidFill>
                  <a:srgbClr val="0000FF"/>
                </a:solidFill>
                <a:latin typeface="Consolas Bold"/>
                <a:hlinkClick r:id="rId10" tooltip="https://www.youtube.com/watch?v=UzAHubCqyHo"/>
              </a:rPr>
              <a:t>Usar Power Point: https://www.youtube.com/watch?v=UzAHubCqyHo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5197" y="5066221"/>
            <a:ext cx="1004930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1819" u="sng" spc="3">
                <a:solidFill>
                  <a:srgbClr val="0000FF"/>
                </a:solidFill>
                <a:latin typeface="Consolas Bold"/>
                <a:hlinkClick r:id="rId11" tooltip="https://www.youtube.com/watch?v=b9jjwiU1KKo"/>
              </a:rPr>
              <a:t>Usar Excel: https://www.youtube.com/watch?v=b9jjwiU1KKo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5197" y="6297166"/>
            <a:ext cx="10049304" cy="3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</a:pPr>
            <a:r>
              <a:rPr lang="en-US" sz="1819" u="sng" spc="3">
                <a:solidFill>
                  <a:srgbClr val="0000FF"/>
                </a:solidFill>
                <a:latin typeface="Consolas Bold"/>
                <a:hlinkClick r:id="rId12" tooltip="https://www.youtube.com/watch?v=lIiAhxLBa-4"/>
              </a:rPr>
              <a:t>Usar Word: https://www.youtube.com/watch?v=lIiAhxLBa-4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36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>
                <a:solidFill>
                  <a:srgbClr val="257CE1"/>
                </a:solidFill>
                <a:latin typeface="Archivo Black 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419" sz="4350" dirty="0">
                <a:solidFill>
                  <a:srgbClr val="257CE1"/>
                </a:solidFill>
                <a:latin typeface="Arial Bold"/>
              </a:rPr>
              <a:t>Algoritmo</a:t>
            </a:r>
            <a:endParaRPr lang="es-419" sz="4350" dirty="0">
              <a:solidFill>
                <a:srgbClr val="257CE1"/>
              </a:solidFill>
              <a:latin typeface="Arial Bold"/>
              <a:cs typeface="Arial Bold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" r="2" b="-27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421" r="10" b="-41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4" r="-30" b="-16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3370194" y="1909442"/>
            <a:ext cx="4482726" cy="4482726"/>
            <a:chOff x="0" y="0"/>
            <a:chExt cx="5976968" cy="59769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7001" cy="5977001"/>
            </a:xfrm>
            <a:custGeom>
              <a:avLst/>
              <a:gdLst/>
              <a:ahLst/>
              <a:cxnLst/>
              <a:rect l="l" t="t" r="r" b="b"/>
              <a:pathLst>
                <a:path w="5977001" h="5977001">
                  <a:moveTo>
                    <a:pt x="0" y="0"/>
                  </a:moveTo>
                  <a:lnTo>
                    <a:pt x="5977001" y="0"/>
                  </a:lnTo>
                  <a:lnTo>
                    <a:pt x="5977001" y="5977001"/>
                  </a:lnTo>
                  <a:lnTo>
                    <a:pt x="0" y="5977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661429" y="496602"/>
            <a:ext cx="15273071" cy="8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n-US" sz="4365">
                <a:solidFill>
                  <a:srgbClr val="000000"/>
                </a:solidFill>
                <a:latin typeface="Arial Bold"/>
              </a:rPr>
              <a:t>Algoritmos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6457" y="1833242"/>
            <a:ext cx="11080526" cy="3657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81"/>
              </a:lnSpc>
            </a:pPr>
            <a:r>
              <a:rPr lang="en-US" dirty="0">
                <a:latin typeface="Consolas"/>
              </a:rPr>
              <a:t>Conjunto </a:t>
            </a:r>
            <a:r>
              <a:rPr lang="en-US" err="1">
                <a:latin typeface="Consolas"/>
              </a:rPr>
              <a:t>ordenado</a:t>
            </a:r>
            <a:r>
              <a:rPr lang="en-US" dirty="0">
                <a:latin typeface="Consolas"/>
              </a:rPr>
              <a:t> de </a:t>
            </a:r>
            <a:r>
              <a:rPr lang="en-US" err="1">
                <a:latin typeface="Consolas"/>
              </a:rPr>
              <a:t>operaciones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sistemáticas</a:t>
            </a:r>
            <a:r>
              <a:rPr lang="en-US" dirty="0">
                <a:latin typeface="Consolas"/>
              </a:rPr>
              <a:t> que </a:t>
            </a:r>
            <a:r>
              <a:rPr lang="en-US" err="1">
                <a:latin typeface="Consolas"/>
              </a:rPr>
              <a:t>permite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latin typeface="Consolas"/>
              </a:rPr>
              <a:t>hacer</a:t>
            </a:r>
            <a:r>
              <a:rPr lang="en-US" dirty="0">
                <a:latin typeface="Consolas"/>
              </a:rPr>
              <a:t> un </a:t>
            </a:r>
            <a:r>
              <a:rPr lang="en-US" err="1">
                <a:latin typeface="Consolas"/>
              </a:rPr>
              <a:t>cálculo</a:t>
            </a:r>
            <a:r>
              <a:rPr lang="en-US" dirty="0">
                <a:latin typeface="Consolas"/>
              </a:rPr>
              <a:t> y </a:t>
            </a:r>
            <a:r>
              <a:rPr lang="en-US" err="1">
                <a:latin typeface="Consolas"/>
              </a:rPr>
              <a:t>hallar</a:t>
            </a:r>
            <a:r>
              <a:rPr lang="en-US" dirty="0">
                <a:latin typeface="Consolas"/>
              </a:rPr>
              <a:t> la </a:t>
            </a:r>
            <a:r>
              <a:rPr lang="en-US" err="1">
                <a:latin typeface="Consolas"/>
              </a:rPr>
              <a:t>solución</a:t>
            </a:r>
            <a:r>
              <a:rPr lang="en-US" dirty="0">
                <a:latin typeface="Consolas"/>
              </a:rPr>
              <a:t> de un </a:t>
            </a:r>
            <a:r>
              <a:rPr lang="en-US" err="1">
                <a:latin typeface="Consolas"/>
              </a:rPr>
              <a:t>tipo</a:t>
            </a:r>
            <a:r>
              <a:rPr lang="en-US" dirty="0">
                <a:latin typeface="Consolas"/>
              </a:rPr>
              <a:t> de </a:t>
            </a:r>
            <a:r>
              <a:rPr lang="en-US" err="1">
                <a:latin typeface="Consolas"/>
              </a:rPr>
              <a:t>problemas</a:t>
            </a:r>
            <a:endParaRPr lang="en-US">
              <a:latin typeface="Consolas"/>
            </a:endParaRPr>
          </a:p>
          <a:p>
            <a:pPr algn="just">
              <a:lnSpc>
                <a:spcPts val="2181"/>
              </a:lnSpc>
            </a:pPr>
            <a:r>
              <a:rPr lang="en-US" dirty="0">
                <a:latin typeface="Consolas"/>
              </a:rPr>
              <a:t>Oxford University</a:t>
            </a:r>
          </a:p>
          <a:p>
            <a:pPr algn="just">
              <a:lnSpc>
                <a:spcPts val="2181"/>
              </a:lnSpc>
            </a:pPr>
            <a:endParaRPr lang="en-US" dirty="0">
              <a:latin typeface="Consolas"/>
            </a:endParaRPr>
          </a:p>
          <a:p>
            <a:pPr algn="just">
              <a:lnSpc>
                <a:spcPts val="2181"/>
              </a:lnSpc>
            </a:pPr>
            <a:r>
              <a:rPr lang="en-US" err="1">
                <a:latin typeface="Consolas"/>
              </a:rPr>
              <a:t>Definición</a:t>
            </a:r>
            <a:r>
              <a:rPr lang="en-US" dirty="0">
                <a:latin typeface="Consolas"/>
              </a:rPr>
              <a:t> 1: Conjunto </a:t>
            </a:r>
            <a:r>
              <a:rPr lang="en-US" err="1">
                <a:latin typeface="Consolas"/>
              </a:rPr>
              <a:t>ordenado</a:t>
            </a:r>
            <a:r>
              <a:rPr lang="en-US" dirty="0">
                <a:latin typeface="Consolas"/>
              </a:rPr>
              <a:t> y finito de </a:t>
            </a:r>
            <a:r>
              <a:rPr lang="en-US" err="1">
                <a:latin typeface="Consolas"/>
              </a:rPr>
              <a:t>operaciones</a:t>
            </a:r>
            <a:r>
              <a:rPr lang="en-US" dirty="0">
                <a:latin typeface="Consolas"/>
              </a:rPr>
              <a:t> que </a:t>
            </a:r>
            <a:r>
              <a:rPr lang="en-US" err="1">
                <a:latin typeface="Consolas"/>
              </a:rPr>
              <a:t>permite</a:t>
            </a:r>
            <a:r>
              <a:rPr lang="en-US" dirty="0">
                <a:latin typeface="Consolas"/>
              </a:rPr>
              <a:t> </a:t>
            </a:r>
            <a:r>
              <a:rPr lang="en-US" err="1">
                <a:latin typeface="Consolas"/>
              </a:rPr>
              <a:t>hallar</a:t>
            </a:r>
            <a:r>
              <a:rPr lang="en-US" dirty="0">
                <a:latin typeface="Consolas"/>
              </a:rPr>
              <a:t> la </a:t>
            </a:r>
            <a:r>
              <a:rPr lang="en-US" err="1">
                <a:latin typeface="Consolas"/>
              </a:rPr>
              <a:t>solución</a:t>
            </a:r>
            <a:r>
              <a:rPr lang="en-US" dirty="0">
                <a:latin typeface="Consolas"/>
              </a:rPr>
              <a:t> de un </a:t>
            </a:r>
            <a:r>
              <a:rPr lang="en-US" err="1">
                <a:latin typeface="Consolas"/>
              </a:rPr>
              <a:t>problema</a:t>
            </a:r>
            <a:r>
              <a:rPr lang="en-US" dirty="0">
                <a:latin typeface="Consolas"/>
              </a:rPr>
              <a:t>.</a:t>
            </a:r>
          </a:p>
          <a:p>
            <a:pPr algn="just">
              <a:lnSpc>
                <a:spcPts val="2181"/>
              </a:lnSpc>
            </a:pPr>
            <a:r>
              <a:rPr lang="en-US" err="1">
                <a:latin typeface="Consolas"/>
              </a:rPr>
              <a:t>Definición</a:t>
            </a:r>
            <a:r>
              <a:rPr lang="en-US" dirty="0">
                <a:latin typeface="Consolas"/>
              </a:rPr>
              <a:t> 2: </a:t>
            </a:r>
            <a:r>
              <a:rPr lang="en-US" err="1">
                <a:latin typeface="Consolas"/>
              </a:rPr>
              <a:t>Método</a:t>
            </a:r>
            <a:r>
              <a:rPr lang="en-US" dirty="0">
                <a:latin typeface="Consolas"/>
              </a:rPr>
              <a:t> y </a:t>
            </a:r>
            <a:r>
              <a:rPr lang="en-US" err="1">
                <a:latin typeface="Consolas"/>
              </a:rPr>
              <a:t>notación</a:t>
            </a:r>
            <a:r>
              <a:rPr lang="en-US" dirty="0">
                <a:latin typeface="Consolas"/>
              </a:rPr>
              <a:t> </a:t>
            </a:r>
            <a:r>
              <a:rPr lang="en-US" err="1">
                <a:latin typeface="Consolas"/>
              </a:rPr>
              <a:t>en</a:t>
            </a:r>
            <a:r>
              <a:rPr lang="en-US" dirty="0">
                <a:latin typeface="Consolas"/>
              </a:rPr>
              <a:t> las </a:t>
            </a:r>
            <a:r>
              <a:rPr lang="en-US" err="1">
                <a:latin typeface="Consolas"/>
              </a:rPr>
              <a:t>distintas</a:t>
            </a:r>
            <a:r>
              <a:rPr lang="en-US" dirty="0">
                <a:latin typeface="Consolas"/>
              </a:rPr>
              <a:t> </a:t>
            </a:r>
            <a:r>
              <a:rPr lang="en-US" err="1">
                <a:latin typeface="Consolas"/>
              </a:rPr>
              <a:t>formas</a:t>
            </a:r>
            <a:r>
              <a:rPr lang="en-US" dirty="0">
                <a:latin typeface="Consolas"/>
              </a:rPr>
              <a:t> del </a:t>
            </a:r>
            <a:r>
              <a:rPr lang="en-US" err="1">
                <a:latin typeface="Consolas"/>
              </a:rPr>
              <a:t>cálculo</a:t>
            </a:r>
            <a:r>
              <a:rPr lang="en-US" dirty="0">
                <a:latin typeface="Consolas"/>
              </a:rPr>
              <a:t>.</a:t>
            </a:r>
          </a:p>
          <a:p>
            <a:pPr algn="just">
              <a:lnSpc>
                <a:spcPts val="2181"/>
              </a:lnSpc>
            </a:pPr>
            <a:endParaRPr lang="en-US" dirty="0">
              <a:latin typeface="Consolas"/>
            </a:endParaRPr>
          </a:p>
          <a:p>
            <a:pPr algn="just">
              <a:lnSpc>
                <a:spcPts val="2181"/>
              </a:lnSpc>
            </a:pPr>
            <a:r>
              <a:rPr lang="en-US" dirty="0">
                <a:latin typeface="Consolas"/>
              </a:rPr>
              <a:t>Real Academia Española. </a:t>
            </a:r>
            <a:r>
              <a:rPr lang="en-US" u="sng" dirty="0">
                <a:latin typeface="Consola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«algoritmo»</a:t>
            </a:r>
            <a:r>
              <a:rPr lang="en-US" dirty="0">
                <a:latin typeface="Consolas"/>
              </a:rPr>
              <a:t>. </a:t>
            </a:r>
            <a:r>
              <a:rPr lang="en-US" dirty="0" err="1">
                <a:latin typeface="Consolas"/>
              </a:rPr>
              <a:t>Diccionario</a:t>
            </a:r>
            <a:r>
              <a:rPr lang="en-US" dirty="0">
                <a:latin typeface="Consolas"/>
              </a:rPr>
              <a:t> de la lengua </a:t>
            </a:r>
            <a:r>
              <a:rPr lang="en-US" dirty="0" err="1">
                <a:latin typeface="Consolas"/>
              </a:rPr>
              <a:t>española</a:t>
            </a:r>
            <a:r>
              <a:rPr lang="en-US" dirty="0">
                <a:latin typeface="Consolas"/>
              </a:rPr>
              <a:t> (23.ª </a:t>
            </a:r>
            <a:r>
              <a:rPr lang="en-US" dirty="0" err="1">
                <a:latin typeface="Consolas"/>
              </a:rPr>
              <a:t>edición</a:t>
            </a:r>
            <a:r>
              <a:rPr lang="en-US" dirty="0">
                <a:latin typeface="Consolas"/>
              </a:rPr>
              <a:t>). </a:t>
            </a:r>
            <a:r>
              <a:rPr lang="en-US" dirty="0" err="1">
                <a:latin typeface="Consolas"/>
              </a:rPr>
              <a:t>Consultado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el</a:t>
            </a:r>
            <a:r>
              <a:rPr lang="en-US" dirty="0">
                <a:latin typeface="Consolas"/>
              </a:rPr>
              <a:t> 16 de </a:t>
            </a:r>
            <a:r>
              <a:rPr lang="en-US" dirty="0" err="1">
                <a:latin typeface="Consolas"/>
              </a:rPr>
              <a:t>octubre</a:t>
            </a:r>
            <a:r>
              <a:rPr lang="en-US" dirty="0">
                <a:latin typeface="Consolas"/>
              </a:rPr>
              <a:t> de 2023.</a:t>
            </a:r>
          </a:p>
          <a:p>
            <a:pPr algn="l">
              <a:lnSpc>
                <a:spcPts val="2181"/>
              </a:lnSpc>
            </a:pPr>
            <a:endParaRPr lang="en-US" sz="1819">
              <a:solidFill>
                <a:srgbClr val="3C4043"/>
              </a:solidFill>
              <a:latin typeface="Consolas"/>
            </a:endParaRPr>
          </a:p>
          <a:p>
            <a:pPr algn="l">
              <a:lnSpc>
                <a:spcPts val="2181"/>
              </a:lnSpc>
            </a:pPr>
            <a:endParaRPr lang="en-US" sz="1819">
              <a:solidFill>
                <a:srgbClr val="3C4043"/>
              </a:solidFill>
              <a:latin typeface="Consolas"/>
            </a:endParaRPr>
          </a:p>
          <a:p>
            <a:pPr algn="l">
              <a:lnSpc>
                <a:spcPts val="2181"/>
              </a:lnSpc>
            </a:pPr>
            <a:endParaRPr lang="en-US" sz="1819">
              <a:solidFill>
                <a:srgbClr val="3C4043"/>
              </a:solidFill>
              <a:latin typeface="Consola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887468" y="7607568"/>
            <a:ext cx="8965452" cy="2280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1"/>
              </a:lnSpc>
            </a:pPr>
            <a:endParaRPr lang="es-ES" dirty="0">
              <a:ea typeface="Calibri"/>
              <a:cs typeface="Calibri"/>
            </a:endParaRPr>
          </a:p>
          <a:p>
            <a:pPr algn="ctr">
              <a:lnSpc>
                <a:spcPts val="2181"/>
              </a:lnSpc>
            </a:pPr>
            <a:r>
              <a:rPr lang="en-US" u="sng" dirty="0">
                <a:latin typeface="Consolas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Turing, Alan M.</a:t>
            </a:r>
            <a:r>
              <a:rPr lang="en-US" dirty="0">
                <a:latin typeface="Consolas"/>
              </a:rPr>
              <a:t> (1936–37). «On Computable Numbers, With An Application to the </a:t>
            </a:r>
            <a:r>
              <a:rPr lang="en-US" dirty="0" err="1">
                <a:latin typeface="Consolas"/>
              </a:rPr>
              <a:t>Entscheidungsproblem</a:t>
            </a:r>
            <a:r>
              <a:rPr lang="en-US" dirty="0">
                <a:latin typeface="Consolas"/>
              </a:rPr>
              <a:t>». </a:t>
            </a:r>
            <a:r>
              <a:rPr lang="en-US" u="sng" dirty="0">
                <a:latin typeface="Consolas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Proceedings of the London Mathematical Society</a:t>
            </a:r>
            <a:r>
              <a:rPr lang="en-US" dirty="0">
                <a:latin typeface="Consolas"/>
              </a:rPr>
              <a:t>. Series 2 42: 230-265. </a:t>
            </a:r>
            <a:r>
              <a:rPr lang="en-US" u="sng" dirty="0">
                <a:latin typeface="Consolas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</a:t>
            </a:r>
            <a:r>
              <a:rPr lang="en-US" dirty="0">
                <a:latin typeface="Consolas"/>
              </a:rPr>
              <a:t>:</a:t>
            </a:r>
            <a:r>
              <a:rPr lang="en-US" u="sng" dirty="0">
                <a:latin typeface="Consolas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10.1112/plms/s2-42.1.230</a:t>
            </a:r>
            <a:r>
              <a:rPr lang="en-US" dirty="0">
                <a:latin typeface="Consolas"/>
              </a:rPr>
              <a:t>.. Corrections, ibid, vol. 43(1937) pp. 544–546. Reprinted in The Undecidable, p. 116ff. Turing's famous paper completed as a Master's dissertation while at King's College Cambridge UK.</a:t>
            </a:r>
          </a:p>
          <a:p>
            <a:pPr algn="l">
              <a:lnSpc>
                <a:spcPts val="2181"/>
              </a:lnSpc>
            </a:pPr>
            <a:endParaRPr lang="en-US" sz="1819">
              <a:solidFill>
                <a:srgbClr val="3C4043"/>
              </a:solidFill>
              <a:latin typeface="Consola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25248" y="5623968"/>
            <a:ext cx="8965452" cy="174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dirty="0">
                <a:latin typeface="Consolas"/>
              </a:rPr>
              <a:t>En palabras </a:t>
            </a:r>
            <a:r>
              <a:rPr lang="en-US" dirty="0" err="1">
                <a:latin typeface="Consolas"/>
              </a:rPr>
              <a:t>sencillas</a:t>
            </a:r>
            <a:r>
              <a:rPr lang="en-US" dirty="0">
                <a:latin typeface="Consolas"/>
              </a:rPr>
              <a:t>: </a:t>
            </a:r>
          </a:p>
          <a:p>
            <a:pPr algn="ctr">
              <a:lnSpc>
                <a:spcPts val="2181"/>
              </a:lnSpc>
            </a:pPr>
            <a:r>
              <a:rPr lang="en-US" dirty="0">
                <a:latin typeface="Consolas"/>
              </a:rPr>
              <a:t>Un </a:t>
            </a:r>
            <a:r>
              <a:rPr lang="en-US" dirty="0" err="1">
                <a:latin typeface="Consolas"/>
              </a:rPr>
              <a:t>algoritmo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está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compuesto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por</a:t>
            </a:r>
            <a:r>
              <a:rPr lang="en-US" dirty="0">
                <a:latin typeface="Consolas"/>
              </a:rPr>
              <a:t> un conjunto </a:t>
            </a:r>
            <a:r>
              <a:rPr lang="en-US" dirty="0" err="1">
                <a:latin typeface="Consolas"/>
              </a:rPr>
              <a:t>ordenado</a:t>
            </a:r>
            <a:r>
              <a:rPr lang="en-US" dirty="0">
                <a:latin typeface="Consolas"/>
              </a:rPr>
              <a:t> y finito de </a:t>
            </a:r>
            <a:r>
              <a:rPr lang="en-US" dirty="0" err="1">
                <a:latin typeface="Consolas"/>
              </a:rPr>
              <a:t>instrucciones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claras</a:t>
            </a:r>
            <a:r>
              <a:rPr lang="en-US" dirty="0">
                <a:latin typeface="Consolas"/>
              </a:rPr>
              <a:t> y </a:t>
            </a:r>
            <a:r>
              <a:rPr lang="en-US" dirty="0" err="1">
                <a:latin typeface="Consolas"/>
              </a:rPr>
              <a:t>definidas</a:t>
            </a:r>
            <a:r>
              <a:rPr lang="en-US" dirty="0">
                <a:latin typeface="Consolas"/>
              </a:rPr>
              <a:t> que, </a:t>
            </a:r>
            <a:r>
              <a:rPr lang="en-US" dirty="0" err="1">
                <a:latin typeface="Consolas"/>
              </a:rPr>
              <a:t>cuando</a:t>
            </a:r>
            <a:r>
              <a:rPr lang="en-US" dirty="0">
                <a:latin typeface="Consolas"/>
              </a:rPr>
              <a:t> se </a:t>
            </a:r>
            <a:r>
              <a:rPr lang="en-US" dirty="0" err="1">
                <a:latin typeface="Consolas"/>
              </a:rPr>
              <a:t>siguen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correctamente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llevan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desde</a:t>
            </a:r>
            <a:r>
              <a:rPr lang="en-US" dirty="0">
                <a:latin typeface="Consolas"/>
              </a:rPr>
              <a:t> un punto de </a:t>
            </a:r>
            <a:r>
              <a:rPr lang="en-US" dirty="0" err="1">
                <a:latin typeface="Consolas"/>
              </a:rPr>
              <a:t>inicio</a:t>
            </a:r>
            <a:r>
              <a:rPr lang="en-US" dirty="0">
                <a:latin typeface="Consolas"/>
              </a:rPr>
              <a:t> hasta </a:t>
            </a:r>
            <a:r>
              <a:rPr lang="en-US" dirty="0" err="1">
                <a:latin typeface="Consolas"/>
              </a:rPr>
              <a:t>una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solución</a:t>
            </a:r>
            <a:r>
              <a:rPr lang="en-US" dirty="0">
                <a:latin typeface="Consolas"/>
              </a:rPr>
              <a:t> o </a:t>
            </a:r>
            <a:r>
              <a:rPr lang="en-US" dirty="0" err="1">
                <a:latin typeface="Consolas"/>
              </a:rPr>
              <a:t>resultado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deseado</a:t>
            </a:r>
            <a:r>
              <a:rPr lang="en-US" dirty="0">
                <a:latin typeface="Consolas"/>
              </a:rPr>
              <a:t>. Los </a:t>
            </a:r>
            <a:r>
              <a:rPr lang="en-US" dirty="0" err="1">
                <a:latin typeface="Consolas"/>
              </a:rPr>
              <a:t>algoritmos</a:t>
            </a:r>
            <a:r>
              <a:rPr lang="en-US" dirty="0">
                <a:latin typeface="Consolas"/>
              </a:rPr>
              <a:t> se </a:t>
            </a:r>
            <a:r>
              <a:rPr lang="en-US" dirty="0" err="1">
                <a:latin typeface="Consolas"/>
              </a:rPr>
              <a:t>utilizan</a:t>
            </a:r>
            <a:r>
              <a:rPr lang="en-US" dirty="0">
                <a:latin typeface="Consolas"/>
              </a:rPr>
              <a:t> para </a:t>
            </a:r>
            <a:r>
              <a:rPr lang="en-US" dirty="0" err="1">
                <a:latin typeface="Consolas"/>
              </a:rPr>
              <a:t>hacer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cálculos</a:t>
            </a:r>
            <a:r>
              <a:rPr lang="en-US" dirty="0">
                <a:latin typeface="Consolas"/>
              </a:rPr>
              <a:t>, </a:t>
            </a:r>
            <a:r>
              <a:rPr lang="en-US" dirty="0" err="1">
                <a:latin typeface="Consolas"/>
              </a:rPr>
              <a:t>procesar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datos</a:t>
            </a:r>
            <a:r>
              <a:rPr lang="en-US" dirty="0">
                <a:latin typeface="Consolas"/>
              </a:rPr>
              <a:t> y </a:t>
            </a:r>
            <a:r>
              <a:rPr lang="en-US" dirty="0" err="1">
                <a:latin typeface="Consolas"/>
              </a:rPr>
              <a:t>realizar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diversas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actividades</a:t>
            </a:r>
            <a:r>
              <a:rPr lang="en-US" dirty="0">
                <a:latin typeface="Consolas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34041" y="7421724"/>
            <a:ext cx="8965452" cy="239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4"/>
              </a:lnSpc>
            </a:pPr>
            <a:r>
              <a:rPr lang="es-419" sz="1600" dirty="0">
                <a:solidFill>
                  <a:srgbClr val="000000"/>
                </a:solidFill>
                <a:latin typeface="Arial"/>
              </a:rPr>
              <a:t>¿Quieres investigar sobre cómo fueron los inicios de la computación y definición de maquina?</a:t>
            </a:r>
            <a:endParaRPr lang="es-419" sz="16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1.1.1.pptx</dc:title>
  <cp:revision>49</cp:revision>
  <dcterms:created xsi:type="dcterms:W3CDTF">2006-08-16T00:00:00Z</dcterms:created>
  <dcterms:modified xsi:type="dcterms:W3CDTF">2024-01-11T20:05:24Z</dcterms:modified>
  <dc:identifier>DAF2KA-PXbM</dc:identifier>
</cp:coreProperties>
</file>