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9350"/>
  <p:notesSz cx="20104100" cy="11309350"/>
  <p:embeddedFontLst>
    <p:embeddedFont>
      <p:font typeface="Arial Black" panose="020B0A04020102020204" pitchFamily="3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681" autoAdjust="0"/>
  </p:normalViewPr>
  <p:slideViewPr>
    <p:cSldViewPr snapToGrid="0">
      <p:cViewPr varScale="1">
        <p:scale>
          <a:sx n="25" d="100"/>
          <a:sy n="25" d="100"/>
        </p:scale>
        <p:origin x="1992" y="42"/>
      </p:cViewPr>
      <p:guideLst/>
    </p:cSldViewPr>
  </p:slideViewPr>
  <p:notesTextViewPr>
    <p:cViewPr>
      <p:scale>
        <a:sx n="1" d="1"/>
        <a:sy n="1" d="1"/>
      </p:scale>
      <p:origin x="0" y="-46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Espinoza" userId="d22dbb3620d2a5d4" providerId="LiveId" clId="{DD040D87-A160-417D-B34D-4C51FEF06068}"/>
    <pc:docChg chg="modSld">
      <pc:chgData name="Pablo Espinoza" userId="d22dbb3620d2a5d4" providerId="LiveId" clId="{DD040D87-A160-417D-B34D-4C51FEF06068}" dt="2025-03-17T19:07:20.623" v="18"/>
      <pc:docMkLst>
        <pc:docMk/>
      </pc:docMkLst>
      <pc:sldChg chg="modNotesTx">
        <pc:chgData name="Pablo Espinoza" userId="d22dbb3620d2a5d4" providerId="LiveId" clId="{DD040D87-A160-417D-B34D-4C51FEF06068}" dt="2025-03-17T19:07:20.623" v="18"/>
        <pc:sldMkLst>
          <pc:docMk/>
          <pc:sldMk cId="0" sldId="261"/>
        </pc:sldMkLst>
      </pc:sldChg>
    </pc:docChg>
  </pc:docChgLst>
  <pc:docChgLst>
    <pc:chgData name="Juanpablo Acuna Haro" userId="S::ju.acunah@profesor.duoc.cl::f3be1a7b-23c2-4c04-9128-ec6a6abe027a" providerId="AD" clId="Web-{9F4A9BBC-3257-F3A9-B52E-FD67EDF68926}"/>
    <pc:docChg chg="modSld">
      <pc:chgData name="Juanpablo Acuna Haro" userId="S::ju.acunah@profesor.duoc.cl::f3be1a7b-23c2-4c04-9128-ec6a6abe027a" providerId="AD" clId="Web-{9F4A9BBC-3257-F3A9-B52E-FD67EDF68926}" dt="2024-01-11T18:46:06.594" v="5" actId="20577"/>
      <pc:docMkLst>
        <pc:docMk/>
      </pc:docMkLst>
      <pc:sldChg chg="modSp">
        <pc:chgData name="Juanpablo Acuna Haro" userId="S::ju.acunah@profesor.duoc.cl::f3be1a7b-23c2-4c04-9128-ec6a6abe027a" providerId="AD" clId="Web-{9F4A9BBC-3257-F3A9-B52E-FD67EDF68926}" dt="2024-01-11T18:46:06.594" v="5" actId="20577"/>
        <pc:sldMkLst>
          <pc:docMk/>
          <pc:sldMk cId="0" sldId="269"/>
        </pc:sldMkLst>
      </pc:sldChg>
    </pc:docChg>
  </pc:docChgLst>
  <pc:docChgLst>
    <pc:chgData clId="Web-{9DD57A25-D249-EDD3-1209-AB2D08A00A4B}"/>
    <pc:docChg chg="modSld">
      <pc:chgData name="" userId="" providerId="" clId="Web-{9DD57A25-D249-EDD3-1209-AB2D08A00A4B}" dt="2024-01-02T16:22:53.712" v="0" actId="20577"/>
      <pc:docMkLst>
        <pc:docMk/>
      </pc:docMkLst>
      <pc:sldChg chg="modSp">
        <pc:chgData name="" userId="" providerId="" clId="Web-{9DD57A25-D249-EDD3-1209-AB2D08A00A4B}" dt="2024-01-02T16:22:53.712" v="0" actId="20577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s-ES" b="1" dirty="0"/>
              <a:t>Ejemplo: Uso de un Cajero Automático (ATM)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Entrada: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Un usuario introduce su tarjeta bancaria en el cajero automático.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Luego, ingresa su </a:t>
            </a:r>
            <a:r>
              <a:rPr lang="es-ES" b="1" dirty="0"/>
              <a:t>clave PIN</a:t>
            </a:r>
            <a:r>
              <a:rPr lang="es-ES" dirty="0"/>
              <a:t> en el teclado.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Selecciona la opción de "Retirar dinero" e ingresa el monto deseado.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Proceso: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El sistema del banco verifica que la tarjeta es válida y que el PIN ingresado es correcto.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Se consulta en la base de datos si el usuario tiene saldo suficiente en su cuenta.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Si el saldo es suficiente, el sistema autoriza la transacción y registra la operación en la cuenta del usuario.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Salida: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El cajero automático entrega el dinero solicitado.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Muestra en la pantalla un mensaje confirmando que la transacción fue exitosa.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Imprime un recibo con los detalles de la transacción si el usuario lo solicita.</a:t>
            </a:r>
          </a:p>
          <a:p>
            <a:pPr marL="742950" lvl="1" indent="-285750">
              <a:buFont typeface="+mj-lt"/>
              <a:buAutoNum type="arabicPeriod"/>
            </a:pPr>
            <a:endParaRPr lang="es-ES" dirty="0"/>
          </a:p>
          <a:p>
            <a:pPr marL="742950" lvl="1" indent="-285750">
              <a:buFont typeface="+mj-lt"/>
              <a:buAutoNum type="arabicPeriod"/>
            </a:pPr>
            <a:endParaRPr lang="es-ES" dirty="0"/>
          </a:p>
          <a:p>
            <a:pPr marL="457200" lvl="1" indent="0">
              <a:buFont typeface="+mj-lt"/>
              <a:buNone/>
            </a:pPr>
            <a:endParaRPr lang="es-ES" dirty="0"/>
          </a:p>
          <a:p>
            <a:pPr marL="742950" lvl="1" indent="-285750">
              <a:buFont typeface="+mj-lt"/>
              <a:buAutoNum type="arabicPeriod"/>
            </a:pPr>
            <a:endParaRPr lang="es-ES" dirty="0"/>
          </a:p>
          <a:p>
            <a:pPr marL="742950" lvl="1" indent="-285750">
              <a:buFont typeface="+mj-lt"/>
              <a:buAutoNum type="arabicPeriod"/>
            </a:pPr>
            <a:endParaRPr lang="es-ES" dirty="0"/>
          </a:p>
          <a:p>
            <a:pPr>
              <a:buNone/>
            </a:pPr>
            <a:r>
              <a:rPr lang="es-ES" b="1" dirty="0"/>
              <a:t>1. Inicio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proceso comienza cuando el usuario decide utilizar el cajero automático para retirar dinero.</a:t>
            </a:r>
          </a:p>
          <a:p>
            <a:pPr>
              <a:buNone/>
            </a:pPr>
            <a:r>
              <a:rPr lang="es-ES" b="1" dirty="0"/>
              <a:t>2. Insertar tarjeta en el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usuario introduce su tarjeta en el cajero automático.</a:t>
            </a:r>
          </a:p>
          <a:p>
            <a:pPr>
              <a:buNone/>
            </a:pPr>
            <a:r>
              <a:rPr lang="es-ES" b="1" dirty="0"/>
              <a:t>3. Ingresar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vez insertada la tarjeta, el sistema solicita al usuario que ingrese su </a:t>
            </a:r>
            <a:r>
              <a:rPr lang="es-ES" b="1" dirty="0"/>
              <a:t>código PIN</a:t>
            </a:r>
            <a:r>
              <a:rPr lang="es-ES" dirty="0"/>
              <a:t> (clave de 4 dígitos).</a:t>
            </a:r>
          </a:p>
          <a:p>
            <a:pPr>
              <a:buNone/>
            </a:pPr>
            <a:r>
              <a:rPr lang="es-ES" b="1" dirty="0"/>
              <a:t>4. Validar PIN (Decisión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cajero verifica si el </a:t>
            </a:r>
            <a:r>
              <a:rPr lang="es-ES" b="1" dirty="0"/>
              <a:t>PIN ingresado es correcto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📌 </a:t>
            </a:r>
            <a:r>
              <a:rPr lang="es-ES" b="1" dirty="0"/>
              <a:t>Dos posibles escenarios: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 el PIN es correcto</a:t>
            </a:r>
            <a:r>
              <a:rPr lang="es-ES" dirty="0"/>
              <a:t>, el proceso continúa con la selección del monto a retirar.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 el PIN es incorrecto</a:t>
            </a:r>
            <a:r>
              <a:rPr lang="es-ES" dirty="0"/>
              <a:t>, el cajero muestra un </a:t>
            </a:r>
            <a:r>
              <a:rPr lang="es-ES" b="1" dirty="0"/>
              <a:t>mensaje de error</a:t>
            </a:r>
            <a:r>
              <a:rPr lang="es-ES" dirty="0"/>
              <a:t> y finaliza el proceso.</a:t>
            </a:r>
          </a:p>
          <a:p>
            <a:pPr>
              <a:buNone/>
            </a:pPr>
            <a:r>
              <a:rPr lang="es-ES" b="1" dirty="0"/>
              <a:t>5. Seleccionar "Retirar dinero"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el PIN es correcto, el usuario elige la opción de </a:t>
            </a:r>
            <a:r>
              <a:rPr lang="es-ES" b="1" dirty="0"/>
              <a:t>retirar dinero</a:t>
            </a:r>
            <a:r>
              <a:rPr lang="es-ES" dirty="0"/>
              <a:t> del menú del cajero.</a:t>
            </a:r>
          </a:p>
          <a:p>
            <a:pPr>
              <a:buNone/>
            </a:pPr>
            <a:r>
              <a:rPr lang="es-ES" b="1" dirty="0"/>
              <a:t>6. Ingresar monto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usuario ingresa la cantidad de dinero que desea retirar.</a:t>
            </a:r>
          </a:p>
          <a:p>
            <a:pPr>
              <a:buNone/>
            </a:pPr>
            <a:r>
              <a:rPr lang="es-ES" b="1" dirty="0"/>
              <a:t>7. Verificar saldo suficiente (Decisión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sistema verifica si el usuario </a:t>
            </a:r>
            <a:r>
              <a:rPr lang="es-ES" b="1" dirty="0"/>
              <a:t>tiene suficiente saldo</a:t>
            </a:r>
            <a:r>
              <a:rPr lang="es-ES" dirty="0"/>
              <a:t> en su cuenta para completar la transacción.</a:t>
            </a:r>
          </a:p>
          <a:p>
            <a:pPr>
              <a:buNone/>
            </a:pPr>
            <a:r>
              <a:rPr lang="es-ES" dirty="0"/>
              <a:t>📌 </a:t>
            </a:r>
            <a:r>
              <a:rPr lang="es-ES" b="1" dirty="0"/>
              <a:t>Dos posibles escenarios: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 el saldo es suficiente</a:t>
            </a:r>
            <a:r>
              <a:rPr lang="es-ES" dirty="0"/>
              <a:t>, el cajero autoriza el retiro y pasa al siguiente paso.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 el saldo es insuficiente</a:t>
            </a:r>
            <a:r>
              <a:rPr lang="es-ES" dirty="0"/>
              <a:t>, el cajero muestra un </a:t>
            </a:r>
            <a:r>
              <a:rPr lang="es-ES" b="1" dirty="0"/>
              <a:t>mensaje de error</a:t>
            </a:r>
            <a:r>
              <a:rPr lang="es-ES" dirty="0"/>
              <a:t> y finaliza el proceso.</a:t>
            </a:r>
          </a:p>
          <a:p>
            <a:pPr>
              <a:buNone/>
            </a:pPr>
            <a:r>
              <a:rPr lang="es-ES" b="1" dirty="0"/>
              <a:t>8. Entregar dinero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el usuario tiene suficiente saldo, el cajero entrega la cantidad de dinero solicitada.</a:t>
            </a:r>
          </a:p>
          <a:p>
            <a:pPr>
              <a:buNone/>
            </a:pPr>
            <a:r>
              <a:rPr lang="es-ES" b="1" dirty="0"/>
              <a:t>9. Mostrar mensaje de confirmación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la pantalla aparece un mensaje confirmando que la transacción ha sido exitosa.</a:t>
            </a:r>
          </a:p>
          <a:p>
            <a:pPr>
              <a:buNone/>
            </a:pPr>
            <a:r>
              <a:rPr lang="es-ES" b="1" dirty="0"/>
              <a:t>10. Imprimir recibo (Opcional)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sistema pregunta si el usuario desea imprimir un recibo con los detalles de la transacción.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Si el usuario elige "Sí"</a:t>
            </a:r>
            <a:r>
              <a:rPr lang="es-ES" dirty="0"/>
              <a:t>, el cajero imprime el recibo.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Si el usuario elige "No"</a:t>
            </a:r>
            <a:r>
              <a:rPr lang="es-ES" dirty="0"/>
              <a:t>, el sistema simplemente muestra la confirmación en pantalla.</a:t>
            </a:r>
          </a:p>
          <a:p>
            <a:pPr>
              <a:buNone/>
            </a:pPr>
            <a:r>
              <a:rPr lang="es-ES" b="1" dirty="0"/>
              <a:t>11. Fin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proceso finaliza y el usuario puede retirar su tarjeta del cajero.</a:t>
            </a:r>
          </a:p>
          <a:p>
            <a:pPr marL="457200" lvl="1" indent="0">
              <a:buFont typeface="+mj-lt"/>
              <a:buNone/>
            </a:pPr>
            <a:endParaRPr lang="es-ES" dirty="0"/>
          </a:p>
          <a:p>
            <a:pPr marL="457200" lvl="1" indent="0">
              <a:buFont typeface="+mj-lt"/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📥 Entradas (Input)</a:t>
            </a:r>
          </a:p>
          <a:p>
            <a:pPr>
              <a:buNone/>
            </a:pPr>
            <a:r>
              <a:rPr lang="es-ES" dirty="0"/>
              <a:t>Las </a:t>
            </a:r>
            <a:r>
              <a:rPr lang="es-ES" b="1" dirty="0"/>
              <a:t>entradas</a:t>
            </a:r>
            <a:r>
              <a:rPr lang="es-ES" dirty="0"/>
              <a:t> son los datos que el usuario proporciona al sistema.</a:t>
            </a:r>
          </a:p>
          <a:p>
            <a:pPr>
              <a:buNone/>
            </a:pPr>
            <a:r>
              <a:rPr lang="es-ES" dirty="0"/>
              <a:t>1️⃣ </a:t>
            </a:r>
            <a:r>
              <a:rPr lang="es-ES" b="1" dirty="0"/>
              <a:t>Insertar tarjeta en el ATM</a:t>
            </a:r>
            <a:r>
              <a:rPr lang="es-ES" dirty="0"/>
              <a:t> → El usuario introduce su tarjeta.</a:t>
            </a:r>
            <a:br>
              <a:rPr lang="es-ES" dirty="0"/>
            </a:br>
            <a:r>
              <a:rPr lang="es-ES" dirty="0"/>
              <a:t>2️⃣ </a:t>
            </a:r>
            <a:r>
              <a:rPr lang="es-ES" b="1" dirty="0"/>
              <a:t>Ingresar PIN</a:t>
            </a:r>
            <a:r>
              <a:rPr lang="es-ES" dirty="0"/>
              <a:t> → El usuario introduce su clave secreta.</a:t>
            </a:r>
            <a:br>
              <a:rPr lang="es-ES" dirty="0"/>
            </a:br>
            <a:r>
              <a:rPr lang="es-ES" dirty="0"/>
              <a:t>3️⃣ </a:t>
            </a:r>
            <a:r>
              <a:rPr lang="es-ES" b="1" dirty="0"/>
              <a:t>Seleccionar "Retirar dinero"</a:t>
            </a:r>
            <a:r>
              <a:rPr lang="es-ES" dirty="0"/>
              <a:t> → El usuario elige la opción de retiro.</a:t>
            </a:r>
            <a:br>
              <a:rPr lang="es-ES" dirty="0"/>
            </a:br>
            <a:r>
              <a:rPr lang="es-ES" dirty="0"/>
              <a:t>4️⃣ </a:t>
            </a:r>
            <a:r>
              <a:rPr lang="es-ES" b="1" dirty="0"/>
              <a:t>Ingresar monto</a:t>
            </a:r>
            <a:r>
              <a:rPr lang="es-ES" dirty="0"/>
              <a:t> → El usuario escribe la cantidad de dinero a retirar.</a:t>
            </a:r>
          </a:p>
          <a:p>
            <a:pPr>
              <a:buNone/>
            </a:pPr>
            <a:r>
              <a:rPr lang="es-ES" dirty="0"/>
              <a:t>➡️ Estas acciones representan datos o comandos que el usuario </a:t>
            </a:r>
            <a:r>
              <a:rPr lang="es-ES" b="1" dirty="0"/>
              <a:t>introduce</a:t>
            </a:r>
            <a:r>
              <a:rPr lang="es-ES" dirty="0"/>
              <a:t> en el sistema.</a:t>
            </a:r>
          </a:p>
          <a:p>
            <a:pPr>
              <a:buNone/>
            </a:pPr>
            <a:r>
              <a:rPr lang="es-ES" b="1" dirty="0"/>
              <a:t>⚙️ Procesos (Processing)</a:t>
            </a:r>
          </a:p>
          <a:p>
            <a:pPr>
              <a:buNone/>
            </a:pPr>
            <a:r>
              <a:rPr lang="es-ES" dirty="0"/>
              <a:t>Los </a:t>
            </a:r>
            <a:r>
              <a:rPr lang="es-ES" b="1" dirty="0"/>
              <a:t>procesos</a:t>
            </a:r>
            <a:r>
              <a:rPr lang="es-ES" dirty="0"/>
              <a:t> son las operaciones internas que realiza el cajero automático para tomar decisiones.</a:t>
            </a:r>
          </a:p>
          <a:p>
            <a:pPr>
              <a:buNone/>
            </a:pPr>
            <a:r>
              <a:rPr lang="es-ES" dirty="0"/>
              <a:t>1️⃣ </a:t>
            </a:r>
            <a:r>
              <a:rPr lang="es-ES" b="1" dirty="0"/>
              <a:t>Validar PIN</a:t>
            </a:r>
            <a:r>
              <a:rPr lang="es-ES" dirty="0"/>
              <a:t> → El sistema compara el PIN ingresado con la base de datos.</a:t>
            </a:r>
            <a:br>
              <a:rPr lang="es-ES" dirty="0"/>
            </a:br>
            <a:r>
              <a:rPr lang="es-ES" dirty="0"/>
              <a:t>2️⃣ </a:t>
            </a:r>
            <a:r>
              <a:rPr lang="es-ES" b="1" dirty="0"/>
              <a:t>Verificar saldo suficiente</a:t>
            </a:r>
            <a:r>
              <a:rPr lang="es-ES" dirty="0"/>
              <a:t> → El sistema consulta el saldo disponible en la cuenta del usuario.</a:t>
            </a:r>
          </a:p>
          <a:p>
            <a:pPr>
              <a:buNone/>
            </a:pPr>
            <a:r>
              <a:rPr lang="es-ES" dirty="0"/>
              <a:t>➡️ Aquí, el sistema </a:t>
            </a:r>
            <a:r>
              <a:rPr lang="es-ES" b="1" dirty="0"/>
              <a:t>procesa la información</a:t>
            </a:r>
            <a:r>
              <a:rPr lang="es-ES" dirty="0"/>
              <a:t> para determinar si el usuario puede continuar.</a:t>
            </a:r>
          </a:p>
          <a:p>
            <a:pPr>
              <a:buNone/>
            </a:pPr>
            <a:r>
              <a:rPr lang="es-ES" b="1" dirty="0"/>
              <a:t>📤 Salidas (Output)</a:t>
            </a:r>
          </a:p>
          <a:p>
            <a:pPr>
              <a:buNone/>
            </a:pPr>
            <a:r>
              <a:rPr lang="es-ES" dirty="0"/>
              <a:t>Las </a:t>
            </a:r>
            <a:r>
              <a:rPr lang="es-ES" b="1" dirty="0"/>
              <a:t>salidas</a:t>
            </a:r>
            <a:r>
              <a:rPr lang="es-ES" dirty="0"/>
              <a:t> son las respuestas que el sistema genera después de procesar la información.</a:t>
            </a:r>
          </a:p>
          <a:p>
            <a:pPr>
              <a:buNone/>
            </a:pPr>
            <a:r>
              <a:rPr lang="es-ES" dirty="0"/>
              <a:t>✅ </a:t>
            </a:r>
            <a:r>
              <a:rPr lang="es-ES" b="1" dirty="0"/>
              <a:t>Si el PIN es correcto y hay saldo suficiente: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Entregar dinero</a:t>
            </a:r>
            <a:r>
              <a:rPr lang="es-ES" dirty="0"/>
              <a:t> → El cajero dispensa el efectivo.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Mostrar mensaje de confirmación</a:t>
            </a:r>
            <a:r>
              <a:rPr lang="es-ES" dirty="0"/>
              <a:t> → En pantalla aparece la confirmación del retiro.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Imprimir recibo (Opcional)</a:t>
            </a:r>
            <a:r>
              <a:rPr lang="es-ES" dirty="0"/>
              <a:t> → Se entrega un comprobante si el usuario lo solicita.</a:t>
            </a:r>
          </a:p>
          <a:p>
            <a:pPr>
              <a:buNone/>
            </a:pPr>
            <a:r>
              <a:rPr lang="es-ES" dirty="0"/>
              <a:t>❌ </a:t>
            </a:r>
            <a:r>
              <a:rPr lang="es-ES" b="1" dirty="0"/>
              <a:t>Si el PIN es incorrecto: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Mostrar error "PIN incorrecto"</a:t>
            </a:r>
            <a:r>
              <a:rPr lang="es-ES" dirty="0"/>
              <a:t> → El cajero muestra un mensaje y finaliza la operación.</a:t>
            </a:r>
          </a:p>
          <a:p>
            <a:pPr>
              <a:buNone/>
            </a:pPr>
            <a:r>
              <a:rPr lang="es-ES" dirty="0"/>
              <a:t>❌ </a:t>
            </a:r>
            <a:r>
              <a:rPr lang="es-ES" b="1" dirty="0"/>
              <a:t>Si el saldo es insuficiente: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Mostrar error "Saldo insuficiente"</a:t>
            </a:r>
            <a:r>
              <a:rPr lang="es-ES" dirty="0"/>
              <a:t> → El cajero informa que no hay fondos suficientes y finaliza la operación.</a:t>
            </a:r>
          </a:p>
          <a:p>
            <a:pPr>
              <a:buNone/>
            </a:pPr>
            <a:r>
              <a:rPr lang="es-ES" dirty="0"/>
              <a:t>➡️ Estas son las </a:t>
            </a:r>
            <a:r>
              <a:rPr lang="es-ES" b="1" dirty="0"/>
              <a:t>respuestas</a:t>
            </a:r>
            <a:r>
              <a:rPr lang="es-ES" dirty="0"/>
              <a:t> que el sistema le da al usuario según su interacción.</a:t>
            </a:r>
          </a:p>
          <a:p>
            <a:pPr>
              <a:buNone/>
            </a:pPr>
            <a:r>
              <a:rPr lang="es-ES" b="1" dirty="0"/>
              <a:t>📌 Resumen</a:t>
            </a:r>
          </a:p>
          <a:p>
            <a:r>
              <a:rPr lang="es-ES" dirty="0"/>
              <a:t>🔹 </a:t>
            </a:r>
            <a:r>
              <a:rPr lang="es-ES" b="1" dirty="0"/>
              <a:t>Entradas:</a:t>
            </a:r>
            <a:r>
              <a:rPr lang="es-ES" dirty="0"/>
              <a:t> Datos ingresados por el usuario (tarjeta, PIN, monto).</a:t>
            </a:r>
            <a:br>
              <a:rPr lang="es-ES" dirty="0"/>
            </a:br>
            <a:r>
              <a:rPr lang="es-ES" dirty="0"/>
              <a:t>🔹 </a:t>
            </a:r>
            <a:r>
              <a:rPr lang="es-ES" b="1" dirty="0"/>
              <a:t>Procesos:</a:t>
            </a:r>
            <a:r>
              <a:rPr lang="es-ES" dirty="0"/>
              <a:t> Verificaciones que hace el sistema (PIN y saldo).</a:t>
            </a:r>
            <a:br>
              <a:rPr lang="es-ES" dirty="0"/>
            </a:br>
            <a:r>
              <a:rPr lang="es-ES"/>
              <a:t>🔹 </a:t>
            </a:r>
            <a:r>
              <a:rPr lang="es-ES" b="1"/>
              <a:t>Salidas:</a:t>
            </a:r>
            <a:r>
              <a:rPr lang="es-ES"/>
              <a:t> Respuesta del cajero (dinero, mensaje, error, recibo).</a:t>
            </a:r>
          </a:p>
          <a:p>
            <a:pPr marL="457200" lvl="1" indent="0">
              <a:buFont typeface="+mj-lt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6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6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4" name="Google Shape;34;p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5" name="Google Shape;35;p6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8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5" name="Google Shape;45;p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6" name="Google Shape;46;p8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7" name="Google Shape;47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8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889250" y="8169275"/>
            <a:ext cx="10210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Fundamentos de Programación FPY</a:t>
            </a:r>
            <a:br>
              <a:rPr lang="es-CL" sz="3800"/>
            </a:br>
            <a:r>
              <a:rPr lang="es-CL" b="0"/>
              <a:t>Entrada, proceso y salida</a:t>
            </a:r>
            <a:br>
              <a:rPr lang="es-CL" sz="3800"/>
            </a:br>
            <a:endParaRPr sz="380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Diagrama de Flujo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de flujo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727227" y="3444875"/>
            <a:ext cx="1199182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Un diagrama de flujo es una representación gráfica que describe de manera visual y sistemática un proceso, sistema o algoritmo informático. Su aplicación es amplia y abarca diversos campos, siendo utilizado para documentar, estudiar, planificar, mejorar y comunicar procesos que, por lo general, son intrincados. Estos diagramas ofrecen una forma clara y fácil de comprender la secuencia lógica de actividades, decisiones y eventos dentro de un sistema, facilitando la comprensión y colaboración en torno a procedimientos complejos en diversos contextos.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325" y="3444875"/>
            <a:ext cx="5620475" cy="56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Simbología Diagrama de Flujo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Simbología Diagrama de Flujo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100" y="1997075"/>
            <a:ext cx="8686800" cy="819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09850" y="3601591"/>
            <a:ext cx="19431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09850" y="7254875"/>
            <a:ext cx="19431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7"/>
          <p:cNvCxnSpPr>
            <a:endCxn id="177" idx="1"/>
          </p:cNvCxnSpPr>
          <p:nvPr/>
        </p:nvCxnSpPr>
        <p:spPr>
          <a:xfrm rot="10800000" flipH="1">
            <a:off x="11347450" y="4268341"/>
            <a:ext cx="3962400" cy="2453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7"/>
          <p:cNvCxnSpPr>
            <a:endCxn id="178" idx="1"/>
          </p:cNvCxnSpPr>
          <p:nvPr/>
        </p:nvCxnSpPr>
        <p:spPr>
          <a:xfrm>
            <a:off x="11347450" y="6949925"/>
            <a:ext cx="3962400" cy="971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Revisemos el siguiente ejemplo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975" y="2483100"/>
            <a:ext cx="4296125" cy="42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990500" y="3957166"/>
            <a:ext cx="147828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Algoritmo: Revisar carga de Celular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INICIO.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1. Revisar estado de batería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2. ¿El nivel de batería es bajo?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3. Si es “Sí”, buscar cargador, en caso contrario no cargar.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4. Conectar el cargador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Paso 5. Revisar que el celular está cargando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FIN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Revisemos el siguiente ejemplo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250" y="2020752"/>
            <a:ext cx="8876585" cy="72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175465" y="3825875"/>
            <a:ext cx="8876585" cy="479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Algoritmo: Revisar carga de Celular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INICIO.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1. Revisar estado de batería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2. ¿El nivel de batería es bajo?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3. Si es “Sí”, buscar cargador, en caso contrario no cargar.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4. Conectar el cargador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Paso 5. Revisar que el celular está cargando</a:t>
            </a:r>
            <a:br>
              <a:rPr lang="es-CL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FIN</a:t>
            </a:r>
            <a:endParaRPr/>
          </a:p>
        </p:txBody>
      </p:sp>
      <p:cxnSp>
        <p:nvCxnSpPr>
          <p:cNvPr id="195" name="Google Shape;195;p29"/>
          <p:cNvCxnSpPr/>
          <p:nvPr/>
        </p:nvCxnSpPr>
        <p:spPr>
          <a:xfrm rot="10800000" flipH="1">
            <a:off x="9366250" y="3521075"/>
            <a:ext cx="3429000" cy="1828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29"/>
          <p:cNvCxnSpPr/>
          <p:nvPr/>
        </p:nvCxnSpPr>
        <p:spPr>
          <a:xfrm rot="10800000" flipH="1">
            <a:off x="10052050" y="4435475"/>
            <a:ext cx="3581400" cy="1219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29"/>
          <p:cNvCxnSpPr/>
          <p:nvPr/>
        </p:nvCxnSpPr>
        <p:spPr>
          <a:xfrm rot="10800000" flipH="1">
            <a:off x="9899650" y="5349875"/>
            <a:ext cx="6248400" cy="963602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29"/>
          <p:cNvCxnSpPr/>
          <p:nvPr/>
        </p:nvCxnSpPr>
        <p:spPr>
          <a:xfrm rot="10800000" flipH="1">
            <a:off x="8223250" y="6501601"/>
            <a:ext cx="7924800" cy="5492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29"/>
          <p:cNvCxnSpPr/>
          <p:nvPr/>
        </p:nvCxnSpPr>
        <p:spPr>
          <a:xfrm>
            <a:off x="9563100" y="7513637"/>
            <a:ext cx="658495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321282" y="8321675"/>
            <a:ext cx="11312168" cy="4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29"/>
          <p:cNvCxnSpPr/>
          <p:nvPr/>
        </p:nvCxnSpPr>
        <p:spPr>
          <a:xfrm rot="10800000" flipH="1">
            <a:off x="2813050" y="2530475"/>
            <a:ext cx="10820400" cy="2438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Reflexionemos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Reflexionemos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1670050" y="5349875"/>
            <a:ext cx="16792422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¿En qué medida los diagramas de flujo facilitan la comunicación de ideas y procedimientos a través de representaciones visuales?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¿De qué manera los diagramas de flujo ayudan a simplificar procesos complejos en representaciones más manejables y visuales?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diagramas de flujo han facilitado tu enseñanza en los algoritmos y procesos?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31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796" y="678974"/>
            <a:ext cx="6829283" cy="423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234922" y="1920875"/>
            <a:ext cx="97820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 de la clase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34922" y="4112331"/>
            <a:ext cx="8534400" cy="434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Identificar entrada, proceso y salida de funciones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Entender conceptos básicos y simbología de los diagramas de flujos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Representar una situación, esquema, y/o solución a través del uso de diagramas de flujo.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flujo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Reflexión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Simbología Diagrama de Flujo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617262" y="4782488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Entrada, proceso y salida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413250" y="7559675"/>
            <a:ext cx="101346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Entrada, proceso y salida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Entrada, proceso y salida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289050" y="2911475"/>
            <a:ext cx="10058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Ejemplo 1: Al ver la pantalla del celular, recibimos una información visual que nos indica que a nuestro celular le queda poca carga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22450" y="5959475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podemos explicar la información que entra, la información que se procesa, y la información que sale?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975" y="2911464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Debemos segmentar la entrada, proceso y salida</a:t>
            </a:r>
            <a:endParaRPr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1212850" y="1920875"/>
            <a:ext cx="12496800" cy="88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Entrada: 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La entrada en este caso sería la observación de la pantalla del celular. Es el momento en el que notamos visualmente la información de que la batería del teléfono está baja.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2. Proceso: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El proceso ocurre en nuestra mente al interpretar la información visual. En este caso, nuestro cerebro reconoce el icono o mensaje que indica que la carga de la batería es baja. Este proceso mental puede involucrar experiencias pasadas, conocimientos previos sobre la interfaz del celular y la comprensión del símbolo de batería baja.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3. Salida: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La salida es nuestra respuesta a la información procesada. En este caso, la salida sería la decisión de actuar en consecuencia, como conectar el teléfono a un cargador para evitar que se apague debido a la baja carga.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00" y="269575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0000" y="779090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0000" y="5243325"/>
            <a:ext cx="1959050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¿Cómo explicamos el ejercicio anterior?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769100" y="2838519"/>
            <a:ext cx="124968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Cuando miramos la pantalla del celular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), nuestro cerebro procesa la información visual y reconoce el símbolo de batería baja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 Como resultado de este procesamiento mental, decidimos tomar una acción específica, como cargar el teléfono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Este ejemplo ilustra cómo el concepto de entrada, proceso y salida está presente en situaciones cotidianas. Es como un flujo continuo de información: recibimos datos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), los procesamos mentalmente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 y tomamos decisiones o realizamos acciones basadas en esa información (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). Es una forma simple pero efectiva de entender cómo funciona este concepto en la vida diaria.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25" y="3314438"/>
            <a:ext cx="4680463" cy="468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Entrada, proceso y salida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593850" y="2884552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Ejemplo 2: Ahora realizaremos un ejemplo con la misma estructura anterior, pero que sea referido a la ecuación: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822450" y="5959475"/>
            <a:ext cx="1005840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podemos explicar la información que entra, la información que se procesa, y la información que sale?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4900" y="2849627"/>
            <a:ext cx="4800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2534900" y="4514175"/>
            <a:ext cx="6478848" cy="43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Debemos segmentar la entrada, proceso y salida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212850" y="1920875"/>
            <a:ext cx="12496800" cy="84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Entrada: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entrada en este caso sería un valor específico de  que se introduce en la ecuación. Digamos que seleccionamos.        . Entonces,          es nuestra entrada.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Proceso: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proceso es la operación matemática que realizamos con la entrada. En este caso, sustituimos el valor de   en la ecuación y llevamos a cabo las operaciones matemáticas. El proceso sería calcular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Salida: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La salida es el resultado obtenido después de realizar el proceso. En este ejemplo, la salida sería el valor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de         cuando       . Entonces,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nos daría: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9050" y="2378075"/>
            <a:ext cx="473617" cy="45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8050" y="3266907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6222" y="5197390"/>
            <a:ext cx="473617" cy="45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8861" y="6420229"/>
            <a:ext cx="3720789" cy="91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2850" y="3292241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1100" y="8780977"/>
            <a:ext cx="1200150" cy="56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5750" y="8797903"/>
            <a:ext cx="1524000" cy="4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85429" y="8772453"/>
            <a:ext cx="2437138" cy="60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89400" y="9307658"/>
            <a:ext cx="2819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28100" y="225345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528100" y="7348600"/>
            <a:ext cx="1959050" cy="19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528100" y="4801025"/>
            <a:ext cx="1959050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Microsoft Office PowerPoint</Application>
  <PresentationFormat>Personalizado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Calibri</vt:lpstr>
      <vt:lpstr>Franklin Gothic</vt:lpstr>
      <vt:lpstr>Office Theme</vt:lpstr>
      <vt:lpstr>Fundamentos de Programación FPY Entrada, proceso y salida </vt:lpstr>
      <vt:lpstr>Objetivos de la clase</vt:lpstr>
      <vt:lpstr>Presentación de PowerPoint</vt:lpstr>
      <vt:lpstr>Entrada, proceso y salida</vt:lpstr>
      <vt:lpstr>Entrada, proceso y salida</vt:lpstr>
      <vt:lpstr>Debemos segmentar la entrada, proceso y salida</vt:lpstr>
      <vt:lpstr>¿Cómo explicamos el ejercicio anterior?</vt:lpstr>
      <vt:lpstr>Entrada, proceso y salida</vt:lpstr>
      <vt:lpstr>Debemos segmentar la entrada, proceso y salida</vt:lpstr>
      <vt:lpstr>Presentación de PowerPoint</vt:lpstr>
      <vt:lpstr>Presentación de PowerPoint</vt:lpstr>
      <vt:lpstr>Simbología Diagrama de Flujo</vt:lpstr>
      <vt:lpstr>Simbología Diagrama de Flujo</vt:lpstr>
      <vt:lpstr>Presentación de PowerPoint</vt:lpstr>
      <vt:lpstr>Presentación de PowerPoint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FPY Entrada, proceso y salida </dc:title>
  <cp:lastModifiedBy>Pablo Espinoza</cp:lastModifiedBy>
  <cp:revision>5</cp:revision>
  <dcterms:modified xsi:type="dcterms:W3CDTF">2025-03-17T19:07:31Z</dcterms:modified>
</cp:coreProperties>
</file>