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61" r:id="rId5"/>
    <p:sldId id="337" r:id="rId6"/>
    <p:sldId id="344" r:id="rId7"/>
    <p:sldId id="339" r:id="rId8"/>
    <p:sldId id="371" r:id="rId9"/>
    <p:sldId id="359" r:id="rId10"/>
    <p:sldId id="360" r:id="rId11"/>
    <p:sldId id="355" r:id="rId12"/>
    <p:sldId id="350" r:id="rId13"/>
    <p:sldId id="361" r:id="rId14"/>
    <p:sldId id="372" r:id="rId15"/>
    <p:sldId id="373" r:id="rId16"/>
    <p:sldId id="332" r:id="rId17"/>
    <p:sldId id="365" r:id="rId18"/>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75"/>
    <p:restoredTop sz="94476"/>
  </p:normalViewPr>
  <p:slideViewPr>
    <p:cSldViewPr>
      <p:cViewPr varScale="1">
        <p:scale>
          <a:sx n="37" d="100"/>
          <a:sy n="37" d="100"/>
        </p:scale>
        <p:origin x="69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pablo Acuna Haro" userId="S::ju.acunah@profesor.duoc.cl::f3be1a7b-23c2-4c04-9128-ec6a6abe027a" providerId="AD" clId="Web-{CB64A97A-667D-427F-9664-EDE69A59278B}"/>
    <pc:docChg chg="delSld modSld">
      <pc:chgData name="Juanpablo Acuna Haro" userId="S::ju.acunah@profesor.duoc.cl::f3be1a7b-23c2-4c04-9128-ec6a6abe027a" providerId="AD" clId="Web-{CB64A97A-667D-427F-9664-EDE69A59278B}" dt="2024-12-18T23:45:42.373" v="53" actId="20577"/>
      <pc:docMkLst>
        <pc:docMk/>
      </pc:docMkLst>
      <pc:sldChg chg="modSp">
        <pc:chgData name="Juanpablo Acuna Haro" userId="S::ju.acunah@profesor.duoc.cl::f3be1a7b-23c2-4c04-9128-ec6a6abe027a" providerId="AD" clId="Web-{CB64A97A-667D-427F-9664-EDE69A59278B}" dt="2024-12-18T23:45:34.107" v="46" actId="20577"/>
        <pc:sldMkLst>
          <pc:docMk/>
          <pc:sldMk cId="3642932644" sldId="261"/>
        </pc:sldMkLst>
        <pc:spChg chg="mod">
          <ac:chgData name="Juanpablo Acuna Haro" userId="S::ju.acunah@profesor.duoc.cl::f3be1a7b-23c2-4c04-9128-ec6a6abe027a" providerId="AD" clId="Web-{CB64A97A-667D-427F-9664-EDE69A59278B}" dt="2024-12-18T23:45:34.107" v="46" actId="20577"/>
          <ac:spMkLst>
            <pc:docMk/>
            <pc:sldMk cId="3642932644" sldId="261"/>
            <ac:spMk id="2" creationId="{9570841C-0ACF-DE6F-43AC-3E3396A2923B}"/>
          </ac:spMkLst>
        </pc:spChg>
      </pc:sldChg>
      <pc:sldChg chg="del">
        <pc:chgData name="Juanpablo Acuna Haro" userId="S::ju.acunah@profesor.duoc.cl::f3be1a7b-23c2-4c04-9128-ec6a6abe027a" providerId="AD" clId="Web-{CB64A97A-667D-427F-9664-EDE69A59278B}" dt="2024-12-18T23:44:13.198" v="32"/>
        <pc:sldMkLst>
          <pc:docMk/>
          <pc:sldMk cId="2257653637" sldId="270"/>
        </pc:sldMkLst>
      </pc:sldChg>
      <pc:sldChg chg="addSp delSp modSp">
        <pc:chgData name="Juanpablo Acuna Haro" userId="S::ju.acunah@profesor.duoc.cl::f3be1a7b-23c2-4c04-9128-ec6a6abe027a" providerId="AD" clId="Web-{CB64A97A-667D-427F-9664-EDE69A59278B}" dt="2024-12-18T23:45:42.373" v="53" actId="20577"/>
        <pc:sldMkLst>
          <pc:docMk/>
          <pc:sldMk cId="3979444189" sldId="337"/>
        </pc:sldMkLst>
        <pc:spChg chg="mod">
          <ac:chgData name="Juanpablo Acuna Haro" userId="S::ju.acunah@profesor.duoc.cl::f3be1a7b-23c2-4c04-9128-ec6a6abe027a" providerId="AD" clId="Web-{CB64A97A-667D-427F-9664-EDE69A59278B}" dt="2024-12-18T23:43:35.181" v="20" actId="20577"/>
          <ac:spMkLst>
            <pc:docMk/>
            <pc:sldMk cId="3979444189" sldId="337"/>
            <ac:spMk id="4" creationId="{71B207A7-905D-2C4F-9ECB-4AA7694B5213}"/>
          </ac:spMkLst>
        </pc:spChg>
        <pc:spChg chg="add del">
          <ac:chgData name="Juanpablo Acuna Haro" userId="S::ju.acunah@profesor.duoc.cl::f3be1a7b-23c2-4c04-9128-ec6a6abe027a" providerId="AD" clId="Web-{CB64A97A-667D-427F-9664-EDE69A59278B}" dt="2024-12-18T23:43:17.384" v="9"/>
          <ac:spMkLst>
            <pc:docMk/>
            <pc:sldMk cId="3979444189" sldId="337"/>
            <ac:spMk id="12" creationId="{BB375BB0-38DE-5947-A049-E37CBB392147}"/>
          </ac:spMkLst>
        </pc:spChg>
        <pc:spChg chg="mod">
          <ac:chgData name="Juanpablo Acuna Haro" userId="S::ju.acunah@profesor.duoc.cl::f3be1a7b-23c2-4c04-9128-ec6a6abe027a" providerId="AD" clId="Web-{CB64A97A-667D-427F-9664-EDE69A59278B}" dt="2024-12-18T23:45:42.373" v="53" actId="20577"/>
          <ac:spMkLst>
            <pc:docMk/>
            <pc:sldMk cId="3979444189" sldId="337"/>
            <ac:spMk id="21" creationId="{325E44F9-8B81-FD43-8DCF-00283585DD6D}"/>
          </ac:spMkLst>
        </pc:spChg>
      </pc:sldChg>
      <pc:sldChg chg="del">
        <pc:chgData name="Juanpablo Acuna Haro" userId="S::ju.acunah@profesor.duoc.cl::f3be1a7b-23c2-4c04-9128-ec6a6abe027a" providerId="AD" clId="Web-{CB64A97A-667D-427F-9664-EDE69A59278B}" dt="2024-12-18T23:45:08.700" v="38"/>
        <pc:sldMkLst>
          <pc:docMk/>
          <pc:sldMk cId="3056958803" sldId="342"/>
        </pc:sldMkLst>
      </pc:sldChg>
      <pc:sldChg chg="modSp">
        <pc:chgData name="Juanpablo Acuna Haro" userId="S::ju.acunah@profesor.duoc.cl::f3be1a7b-23c2-4c04-9128-ec6a6abe027a" providerId="AD" clId="Web-{CB64A97A-667D-427F-9664-EDE69A59278B}" dt="2024-12-18T23:43:56.697" v="31" actId="20577"/>
        <pc:sldMkLst>
          <pc:docMk/>
          <pc:sldMk cId="2677390643" sldId="359"/>
        </pc:sldMkLst>
        <pc:spChg chg="mod">
          <ac:chgData name="Juanpablo Acuna Haro" userId="S::ju.acunah@profesor.duoc.cl::f3be1a7b-23c2-4c04-9128-ec6a6abe027a" providerId="AD" clId="Web-{CB64A97A-667D-427F-9664-EDE69A59278B}" dt="2024-12-18T23:43:56.697" v="31" actId="20577"/>
          <ac:spMkLst>
            <pc:docMk/>
            <pc:sldMk cId="2677390643" sldId="359"/>
            <ac:spMk id="2" creationId="{1F11FCC6-3B49-9D46-8B62-80E94C906F0A}"/>
          </ac:spMkLst>
        </pc:spChg>
      </pc:sldChg>
      <pc:sldChg chg="del">
        <pc:chgData name="Juanpablo Acuna Haro" userId="S::ju.acunah@profesor.duoc.cl::f3be1a7b-23c2-4c04-9128-ec6a6abe027a" providerId="AD" clId="Web-{CB64A97A-667D-427F-9664-EDE69A59278B}" dt="2024-12-18T23:44:15.698" v="33"/>
        <pc:sldMkLst>
          <pc:docMk/>
          <pc:sldMk cId="67963281" sldId="362"/>
        </pc:sldMkLst>
      </pc:sldChg>
      <pc:sldChg chg="del">
        <pc:chgData name="Juanpablo Acuna Haro" userId="S::ju.acunah@profesor.duoc.cl::f3be1a7b-23c2-4c04-9128-ec6a6abe027a" providerId="AD" clId="Web-{CB64A97A-667D-427F-9664-EDE69A59278B}" dt="2024-12-18T23:44:45.746" v="34"/>
        <pc:sldMkLst>
          <pc:docMk/>
          <pc:sldMk cId="392296852" sldId="364"/>
        </pc:sldMkLst>
      </pc:sldChg>
      <pc:sldChg chg="del">
        <pc:chgData name="Juanpablo Acuna Haro" userId="S::ju.acunah@profesor.duoc.cl::f3be1a7b-23c2-4c04-9128-ec6a6abe027a" providerId="AD" clId="Web-{CB64A97A-667D-427F-9664-EDE69A59278B}" dt="2024-12-18T23:44:54.512" v="35"/>
        <pc:sldMkLst>
          <pc:docMk/>
          <pc:sldMk cId="834933341" sldId="374"/>
        </pc:sldMkLst>
      </pc:sldChg>
      <pc:sldChg chg="del">
        <pc:chgData name="Juanpablo Acuna Haro" userId="S::ju.acunah@profesor.duoc.cl::f3be1a7b-23c2-4c04-9128-ec6a6abe027a" providerId="AD" clId="Web-{CB64A97A-667D-427F-9664-EDE69A59278B}" dt="2024-12-18T23:44:55.340" v="36"/>
        <pc:sldMkLst>
          <pc:docMk/>
          <pc:sldMk cId="4093198960" sldId="375"/>
        </pc:sldMkLst>
      </pc:sldChg>
      <pc:sldChg chg="del">
        <pc:chgData name="Juanpablo Acuna Haro" userId="S::ju.acunah@profesor.duoc.cl::f3be1a7b-23c2-4c04-9128-ec6a6abe027a" providerId="AD" clId="Web-{CB64A97A-667D-427F-9664-EDE69A59278B}" dt="2024-12-18T23:44:56.778" v="37"/>
        <pc:sldMkLst>
          <pc:docMk/>
          <pc:sldMk cId="2503660514" sldId="376"/>
        </pc:sldMkLst>
      </pc:sldChg>
    </pc:docChg>
  </pc:docChgLst>
  <pc:docChgLst>
    <pc:chgData name="Antonio Rioseco A." userId="e21b52db-8365-4c6d-83f6-83bacc58cb73" providerId="ADAL" clId="{2BB4BB7B-0EC9-4D3F-A16C-6993FAE8903E}"/>
    <pc:docChg chg="modSld">
      <pc:chgData name="Antonio Rioseco A." userId="e21b52db-8365-4c6d-83f6-83bacc58cb73" providerId="ADAL" clId="{2BB4BB7B-0EC9-4D3F-A16C-6993FAE8903E}" dt="2025-01-28T20:06:03.321" v="3" actId="6549"/>
      <pc:docMkLst>
        <pc:docMk/>
      </pc:docMkLst>
      <pc:sldChg chg="modSp mod">
        <pc:chgData name="Antonio Rioseco A." userId="e21b52db-8365-4c6d-83f6-83bacc58cb73" providerId="ADAL" clId="{2BB4BB7B-0EC9-4D3F-A16C-6993FAE8903E}" dt="2025-01-28T20:06:03.321" v="3" actId="6549"/>
        <pc:sldMkLst>
          <pc:docMk/>
          <pc:sldMk cId="1737001899" sldId="373"/>
        </pc:sldMkLst>
        <pc:spChg chg="mod">
          <ac:chgData name="Antonio Rioseco A." userId="e21b52db-8365-4c6d-83f6-83bacc58cb73" providerId="ADAL" clId="{2BB4BB7B-0EC9-4D3F-A16C-6993FAE8903E}" dt="2025-01-28T20:06:03.321" v="3" actId="6549"/>
          <ac:spMkLst>
            <pc:docMk/>
            <pc:sldMk cId="1737001899" sldId="373"/>
            <ac:spMk id="4" creationId="{881A51F1-264E-CECC-6451-D253212A49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28-01-2025</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1/28/2025</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169275"/>
            <a:ext cx="10210800" cy="1754326"/>
          </a:xfrm>
        </p:spPr>
        <p:txBody>
          <a:bodyPr wrap="square" lIns="0" tIns="0" rIns="0" bIns="0" anchor="t">
            <a:spAutoFit/>
          </a:bodyPr>
          <a:lstStyle/>
          <a:p>
            <a:r>
              <a:rPr lang="es-CL" sz="3800" spc="-10" dirty="0"/>
              <a:t>Fundamentos de Programación FPY</a:t>
            </a:r>
            <a:br>
              <a:rPr lang="es-CL" sz="3800" spc="-10" dirty="0"/>
            </a:br>
            <a:r>
              <a:rPr lang="es-CL" spc="-10" dirty="0" err="1"/>
              <a:t>Sentecnias</a:t>
            </a:r>
            <a:r>
              <a:rPr lang="es-CL" spc="-10" dirty="0"/>
              <a:t> de</a:t>
            </a:r>
            <a:r>
              <a:rPr lang="es-CL" sz="3800" spc="-10" dirty="0"/>
              <a:t> repetición</a:t>
            </a:r>
            <a:br>
              <a:rPr lang="es-CL" sz="3800" dirty="0"/>
            </a:b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sz="2400" dirty="0">
                <a:latin typeface="Arial"/>
                <a:cs typeface="Arial"/>
              </a:rPr>
              <a:t>NOMBRE Y FECHA</a:t>
            </a: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Sentencia FOR con un contador</a:t>
            </a:r>
          </a:p>
        </p:txBody>
      </p:sp>
      <p:pic>
        <p:nvPicPr>
          <p:cNvPr id="6" name="Imagen 5">
            <a:extLst>
              <a:ext uri="{FF2B5EF4-FFF2-40B4-BE49-F238E27FC236}">
                <a16:creationId xmlns:a16="http://schemas.microsoft.com/office/drawing/2014/main" id="{DFA6839D-2FE9-5BB7-3DBD-377480FF9FD2}"/>
              </a:ext>
            </a:extLst>
          </p:cNvPr>
          <p:cNvPicPr>
            <a:picLocks noChangeAspect="1"/>
          </p:cNvPicPr>
          <p:nvPr/>
        </p:nvPicPr>
        <p:blipFill>
          <a:blip r:embed="rId2"/>
          <a:stretch>
            <a:fillRect/>
          </a:stretch>
        </p:blipFill>
        <p:spPr>
          <a:xfrm>
            <a:off x="1670050" y="2149475"/>
            <a:ext cx="16107687" cy="6248400"/>
          </a:xfrm>
          <a:prstGeom prst="rect">
            <a:avLst/>
          </a:prstGeom>
        </p:spPr>
      </p:pic>
      <p:sp>
        <p:nvSpPr>
          <p:cNvPr id="7" name="Título 1">
            <a:extLst>
              <a:ext uri="{FF2B5EF4-FFF2-40B4-BE49-F238E27FC236}">
                <a16:creationId xmlns:a16="http://schemas.microsoft.com/office/drawing/2014/main" id="{3101E37D-976B-3D0A-AB3B-7297CDD47FE3}"/>
              </a:ext>
            </a:extLst>
          </p:cNvPr>
          <p:cNvSpPr txBox="1">
            <a:spLocks/>
          </p:cNvSpPr>
          <p:nvPr/>
        </p:nvSpPr>
        <p:spPr>
          <a:xfrm>
            <a:off x="5708650" y="8997950"/>
            <a:ext cx="7190213" cy="461665"/>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r>
              <a:rPr lang="es-CL" sz="3000" dirty="0"/>
              <a:t>¡Escribe el código en tu computador!</a:t>
            </a:r>
          </a:p>
        </p:txBody>
      </p:sp>
    </p:spTree>
    <p:extLst>
      <p:ext uri="{BB962C8B-B14F-4D97-AF65-F5344CB8AC3E}">
        <p14:creationId xmlns:p14="http://schemas.microsoft.com/office/powerpoint/2010/main" val="334695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Otro tipo de sentencia de Repetición</a:t>
            </a:r>
          </a:p>
        </p:txBody>
      </p:sp>
      <p:sp>
        <p:nvSpPr>
          <p:cNvPr id="4" name="CuadroTexto 3">
            <a:extLst>
              <a:ext uri="{FF2B5EF4-FFF2-40B4-BE49-F238E27FC236}">
                <a16:creationId xmlns:a16="http://schemas.microsoft.com/office/drawing/2014/main" id="{881A51F1-264E-CECC-6451-D253212A496B}"/>
              </a:ext>
            </a:extLst>
          </p:cNvPr>
          <p:cNvSpPr txBox="1"/>
          <p:nvPr/>
        </p:nvSpPr>
        <p:spPr>
          <a:xfrm>
            <a:off x="908050" y="2751536"/>
            <a:ext cx="5716818" cy="3785652"/>
          </a:xfrm>
          <a:prstGeom prst="rect">
            <a:avLst/>
          </a:prstGeom>
          <a:noFill/>
        </p:spPr>
        <p:txBody>
          <a:bodyPr wrap="square">
            <a:spAutoFit/>
          </a:bodyPr>
          <a:lstStyle/>
          <a:p>
            <a:pPr algn="just"/>
            <a:r>
              <a:rPr lang="es-CL" sz="3000" dirty="0">
                <a:latin typeface="Consolas"/>
                <a:cs typeface="Consolas"/>
              </a:rPr>
              <a:t>Como vemos en este ejemplo, hay un contador que cuenta la cantidad de saludos, para luego la sentencia de repetición preguntar las veces que sea necesario hasta que se coloque la palabra no</a:t>
            </a:r>
          </a:p>
        </p:txBody>
      </p:sp>
      <p:sp>
        <p:nvSpPr>
          <p:cNvPr id="6" name="Título 1">
            <a:extLst>
              <a:ext uri="{FF2B5EF4-FFF2-40B4-BE49-F238E27FC236}">
                <a16:creationId xmlns:a16="http://schemas.microsoft.com/office/drawing/2014/main" id="{93DA2BF1-AD4F-8663-3E83-59FFA7E3540B}"/>
              </a:ext>
            </a:extLst>
          </p:cNvPr>
          <p:cNvSpPr txBox="1">
            <a:spLocks/>
          </p:cNvSpPr>
          <p:nvPr/>
        </p:nvSpPr>
        <p:spPr>
          <a:xfrm>
            <a:off x="450850" y="7634484"/>
            <a:ext cx="7190213" cy="1384995"/>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r>
              <a:rPr lang="es-CL" sz="3000" dirty="0"/>
              <a:t>¡Escribe el código en tu computador y comenta los resultados junto a la o el docente!</a:t>
            </a:r>
          </a:p>
        </p:txBody>
      </p:sp>
      <p:pic>
        <p:nvPicPr>
          <p:cNvPr id="5" name="Imagen 4">
            <a:extLst>
              <a:ext uri="{FF2B5EF4-FFF2-40B4-BE49-F238E27FC236}">
                <a16:creationId xmlns:a16="http://schemas.microsoft.com/office/drawing/2014/main" id="{AF992F7E-BC7C-9B45-5064-513CBD204A36}"/>
              </a:ext>
            </a:extLst>
          </p:cNvPr>
          <p:cNvPicPr>
            <a:picLocks noChangeAspect="1"/>
          </p:cNvPicPr>
          <p:nvPr/>
        </p:nvPicPr>
        <p:blipFill>
          <a:blip r:embed="rId2"/>
          <a:stretch>
            <a:fillRect/>
          </a:stretch>
        </p:blipFill>
        <p:spPr>
          <a:xfrm>
            <a:off x="7918450" y="1652447"/>
            <a:ext cx="10494732" cy="8004456"/>
          </a:xfrm>
          <a:prstGeom prst="rect">
            <a:avLst/>
          </a:prstGeom>
        </p:spPr>
      </p:pic>
    </p:spTree>
    <p:extLst>
      <p:ext uri="{BB962C8B-B14F-4D97-AF65-F5344CB8AC3E}">
        <p14:creationId xmlns:p14="http://schemas.microsoft.com/office/powerpoint/2010/main" val="2504624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CL" sz="4000" dirty="0" err="1"/>
              <a:t>Tips</a:t>
            </a:r>
            <a:r>
              <a:rPr lang="es-CL" sz="4000" dirty="0"/>
              <a:t> para abordar la programación de estructuras de repetición</a:t>
            </a:r>
            <a:r>
              <a:rPr lang="es-CL" dirty="0"/>
              <a:t>. </a:t>
            </a:r>
          </a:p>
        </p:txBody>
      </p:sp>
      <p:sp>
        <p:nvSpPr>
          <p:cNvPr id="4" name="CuadroTexto 3">
            <a:extLst>
              <a:ext uri="{FF2B5EF4-FFF2-40B4-BE49-F238E27FC236}">
                <a16:creationId xmlns:a16="http://schemas.microsoft.com/office/drawing/2014/main" id="{881A51F1-264E-CECC-6451-D253212A496B}"/>
              </a:ext>
            </a:extLst>
          </p:cNvPr>
          <p:cNvSpPr txBox="1"/>
          <p:nvPr/>
        </p:nvSpPr>
        <p:spPr>
          <a:xfrm>
            <a:off x="1060450" y="1844675"/>
            <a:ext cx="17449800" cy="8402300"/>
          </a:xfrm>
          <a:prstGeom prst="rect">
            <a:avLst/>
          </a:prstGeom>
          <a:noFill/>
        </p:spPr>
        <p:txBody>
          <a:bodyPr wrap="square">
            <a:spAutoFit/>
          </a:bodyPr>
          <a:lstStyle/>
          <a:p>
            <a:pPr marL="514350" indent="-514350" algn="l">
              <a:buFont typeface="+mj-lt"/>
              <a:buAutoNum type="arabicPeriod"/>
            </a:pPr>
            <a:r>
              <a:rPr lang="es-CL" sz="3000" dirty="0">
                <a:latin typeface="Consolas"/>
                <a:cs typeface="Consolas"/>
              </a:rPr>
              <a:t> Desglose de Problemas:</a:t>
            </a:r>
          </a:p>
          <a:p>
            <a:pPr algn="l"/>
            <a:r>
              <a:rPr lang="es-CL" sz="3000" dirty="0">
                <a:latin typeface="Consolas"/>
                <a:cs typeface="Consolas"/>
              </a:rPr>
              <a:t>	Divide el problema en partes más pequeñas. Aborda cada condición por separado antes de combinarlas en decisiones anidadas. Al entender cada parte, te resultará más fácil abordar la complejidad general.</a:t>
            </a:r>
          </a:p>
          <a:p>
            <a:pPr algn="l"/>
            <a:endParaRPr lang="es-CL" sz="3000" dirty="0">
              <a:latin typeface="Consolas"/>
              <a:cs typeface="Consolas"/>
            </a:endParaRPr>
          </a:p>
          <a:p>
            <a:pPr algn="l"/>
            <a:r>
              <a:rPr lang="es-CL" sz="3000" dirty="0">
                <a:latin typeface="Consolas"/>
                <a:cs typeface="Consolas"/>
              </a:rPr>
              <a:t>2.  Construcción Gradual:</a:t>
            </a:r>
          </a:p>
          <a:p>
            <a:pPr algn="l"/>
            <a:r>
              <a:rPr lang="es-CL" sz="3000" dirty="0">
                <a:latin typeface="Consolas"/>
                <a:cs typeface="Consolas"/>
              </a:rPr>
              <a:t>	Comienza con ejemplos pequeños y aumenta gradualmente la complejidad. Construye tu comprensión paso a paso, comenzando con situaciones simples y avanzando hacia casos más desafiantes</a:t>
            </a:r>
          </a:p>
          <a:p>
            <a:pPr algn="l"/>
            <a:endParaRPr lang="es-CL" sz="3000" dirty="0">
              <a:latin typeface="Consolas"/>
              <a:cs typeface="Consolas"/>
            </a:endParaRPr>
          </a:p>
          <a:p>
            <a:pPr algn="l"/>
            <a:r>
              <a:rPr lang="es-CL" sz="3000" dirty="0">
                <a:latin typeface="Consolas"/>
                <a:cs typeface="Consolas"/>
              </a:rPr>
              <a:t>3. Visualización con Diagramas de Flujo:</a:t>
            </a:r>
          </a:p>
          <a:p>
            <a:pPr algn="l"/>
            <a:r>
              <a:rPr lang="es-CL" sz="3000" dirty="0">
                <a:latin typeface="Consolas"/>
                <a:cs typeface="Consolas"/>
              </a:rPr>
              <a:t>	Utiliza diagramas de flujo para visualizar el flujo de tu programa. Estos diagramas ayudan a seguir la lógica y comprender cómo las decisiones anidadas afectan el recorrido del programa.</a:t>
            </a:r>
          </a:p>
          <a:p>
            <a:pPr algn="l"/>
            <a:endParaRPr lang="es-CL" sz="3000" dirty="0">
              <a:latin typeface="Consolas"/>
              <a:cs typeface="Consolas"/>
            </a:endParaRPr>
          </a:p>
          <a:p>
            <a:pPr algn="l"/>
            <a:r>
              <a:rPr lang="es-CL" sz="3000">
                <a:latin typeface="Consolas"/>
                <a:cs typeface="Consolas"/>
              </a:rPr>
              <a:t>4. </a:t>
            </a:r>
            <a:r>
              <a:rPr lang="es-CL" sz="3000" dirty="0">
                <a:latin typeface="Consolas"/>
                <a:cs typeface="Consolas"/>
              </a:rPr>
              <a:t>Observación del Código de Otros:</a:t>
            </a:r>
          </a:p>
          <a:p>
            <a:pPr algn="l"/>
            <a:r>
              <a:rPr lang="es-CL" sz="3000" dirty="0">
                <a:latin typeface="Consolas"/>
                <a:cs typeface="Consolas"/>
              </a:rPr>
              <a:t>	Examina el código de otros programadores que utilicen decisiones anidadas. Observa cómo estructuran sus decisiones y cómo organizan su lógica condicional</a:t>
            </a:r>
          </a:p>
        </p:txBody>
      </p:sp>
    </p:spTree>
    <p:extLst>
      <p:ext uri="{BB962C8B-B14F-4D97-AF65-F5344CB8AC3E}">
        <p14:creationId xmlns:p14="http://schemas.microsoft.com/office/powerpoint/2010/main" val="173700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15BE-E3B2-F743-9878-F149B7D92C0C}"/>
              </a:ext>
            </a:extLst>
          </p:cNvPr>
          <p:cNvSpPr>
            <a:spLocks noGrp="1"/>
          </p:cNvSpPr>
          <p:nvPr>
            <p:ph type="title"/>
          </p:nvPr>
        </p:nvSpPr>
        <p:spPr>
          <a:xfrm>
            <a:off x="6242050" y="9007475"/>
            <a:ext cx="9020022" cy="1015663"/>
          </a:xfrm>
        </p:spPr>
        <p:txBody>
          <a:bodyPr/>
          <a:lstStyle/>
          <a:p>
            <a:r>
              <a:rPr lang="es-CL" sz="6600" dirty="0"/>
              <a:t>Reflexionemos</a:t>
            </a:r>
          </a:p>
        </p:txBody>
      </p:sp>
      <p:sp>
        <p:nvSpPr>
          <p:cNvPr id="3" name="Título 1">
            <a:extLst>
              <a:ext uri="{FF2B5EF4-FFF2-40B4-BE49-F238E27FC236}">
                <a16:creationId xmlns:a16="http://schemas.microsoft.com/office/drawing/2014/main" id="{9224DE7A-4464-F54B-B074-7663E7D43917}"/>
              </a:ext>
            </a:extLst>
          </p:cNvPr>
          <p:cNvSpPr txBox="1">
            <a:spLocks/>
          </p:cNvSpPr>
          <p:nvPr/>
        </p:nvSpPr>
        <p:spPr>
          <a:xfrm>
            <a:off x="6276975" y="7752358"/>
            <a:ext cx="1670957"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06</a:t>
            </a:r>
          </a:p>
        </p:txBody>
      </p:sp>
    </p:spTree>
    <p:extLst>
      <p:ext uri="{BB962C8B-B14F-4D97-AF65-F5344CB8AC3E}">
        <p14:creationId xmlns:p14="http://schemas.microsoft.com/office/powerpoint/2010/main" val="152024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Recuerden……</a:t>
            </a:r>
          </a:p>
        </p:txBody>
      </p:sp>
      <p:sp>
        <p:nvSpPr>
          <p:cNvPr id="4" name="CuadroTexto 3">
            <a:extLst>
              <a:ext uri="{FF2B5EF4-FFF2-40B4-BE49-F238E27FC236}">
                <a16:creationId xmlns:a16="http://schemas.microsoft.com/office/drawing/2014/main" id="{881A51F1-264E-CECC-6451-D253212A496B}"/>
              </a:ext>
            </a:extLst>
          </p:cNvPr>
          <p:cNvSpPr txBox="1"/>
          <p:nvPr/>
        </p:nvSpPr>
        <p:spPr>
          <a:xfrm>
            <a:off x="10737850" y="2149475"/>
            <a:ext cx="7620000" cy="7094250"/>
          </a:xfrm>
          <a:prstGeom prst="rect">
            <a:avLst/>
          </a:prstGeom>
          <a:noFill/>
        </p:spPr>
        <p:txBody>
          <a:bodyPr wrap="square">
            <a:spAutoFit/>
          </a:bodyPr>
          <a:lstStyle/>
          <a:p>
            <a:pPr algn="just"/>
            <a:r>
              <a:rPr lang="es-CL" sz="3000" dirty="0">
                <a:latin typeface="Consolas"/>
                <a:cs typeface="Consolas"/>
              </a:rPr>
              <a:t>Cada línea de código escrita es un testimonio de su progreso y un paso firme hacia la realización de sus metas.</a:t>
            </a:r>
          </a:p>
          <a:p>
            <a:pPr algn="just"/>
            <a:endParaRPr lang="es-CL" sz="3000" dirty="0">
              <a:latin typeface="Consolas"/>
              <a:cs typeface="Consolas"/>
            </a:endParaRPr>
          </a:p>
          <a:p>
            <a:pPr algn="just"/>
            <a:endParaRPr lang="es-CL" sz="3000" dirty="0">
              <a:latin typeface="Consolas"/>
              <a:cs typeface="Consolas"/>
            </a:endParaRPr>
          </a:p>
          <a:p>
            <a:pPr algn="just"/>
            <a:r>
              <a:rPr lang="es-CL" sz="3000" dirty="0">
                <a:latin typeface="Consolas"/>
                <a:cs typeface="Consolas"/>
              </a:rPr>
              <a:t>Al principio puede ser complejo, pero verás que cada día se volverá más sencillo, la sencillez se logra dedicando </a:t>
            </a:r>
            <a:r>
              <a:rPr lang="es-CL" sz="3500" b="1" dirty="0">
                <a:latin typeface="Consolas"/>
                <a:cs typeface="Consolas"/>
              </a:rPr>
              <a:t>tiempo y esfuerzo</a:t>
            </a:r>
            <a:r>
              <a:rPr lang="es-CL" sz="3000" dirty="0">
                <a:latin typeface="Consolas"/>
                <a:cs typeface="Consolas"/>
              </a:rPr>
              <a:t> a la programación.</a:t>
            </a:r>
          </a:p>
          <a:p>
            <a:pPr algn="l"/>
            <a:endParaRPr lang="es-CL" sz="3000" dirty="0">
              <a:latin typeface="Consolas"/>
              <a:cs typeface="Consolas"/>
            </a:endParaRPr>
          </a:p>
          <a:p>
            <a:pPr algn="l"/>
            <a:endParaRPr lang="es-CL" sz="3000" dirty="0">
              <a:latin typeface="Consolas"/>
              <a:cs typeface="Consolas"/>
            </a:endParaRPr>
          </a:p>
          <a:p>
            <a:pPr algn="l"/>
            <a:r>
              <a:rPr lang="es-CL" sz="3000" dirty="0">
                <a:latin typeface="Consolas"/>
                <a:cs typeface="Consolas"/>
              </a:rPr>
              <a:t>¡¡Ahora te invitamos a programar la práctica guiada!!</a:t>
            </a:r>
          </a:p>
        </p:txBody>
      </p:sp>
      <p:pic>
        <p:nvPicPr>
          <p:cNvPr id="5" name="Imagen 4">
            <a:extLst>
              <a:ext uri="{FF2B5EF4-FFF2-40B4-BE49-F238E27FC236}">
                <a16:creationId xmlns:a16="http://schemas.microsoft.com/office/drawing/2014/main" id="{1FDCE34E-FDCC-81C6-541E-6E3AF5B5CCE7}"/>
              </a:ext>
            </a:extLst>
          </p:cNvPr>
          <p:cNvPicPr>
            <a:picLocks noChangeAspect="1"/>
          </p:cNvPicPr>
          <p:nvPr/>
        </p:nvPicPr>
        <p:blipFill>
          <a:blip r:embed="rId2"/>
          <a:stretch>
            <a:fillRect/>
          </a:stretch>
        </p:blipFill>
        <p:spPr>
          <a:xfrm>
            <a:off x="2432050" y="2759075"/>
            <a:ext cx="6508749" cy="5386551"/>
          </a:xfrm>
          <a:prstGeom prst="rect">
            <a:avLst/>
          </a:prstGeom>
        </p:spPr>
      </p:pic>
    </p:spTree>
    <p:extLst>
      <p:ext uri="{BB962C8B-B14F-4D97-AF65-F5344CB8AC3E}">
        <p14:creationId xmlns:p14="http://schemas.microsoft.com/office/powerpoint/2010/main" val="200400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18650" y="237807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518650" y="402048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17262" y="6748577"/>
            <a:ext cx="10486838" cy="41549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marL="457200" marR="0" lvl="0" indent="-406400" algn="just" rtl="0">
              <a:lnSpc>
                <a:spcPct val="90000"/>
              </a:lnSpc>
              <a:spcBef>
                <a:spcPts val="1000"/>
              </a:spcBef>
              <a:spcAft>
                <a:spcPts val="0"/>
              </a:spcAft>
              <a:buClr>
                <a:srgbClr val="DE3075"/>
              </a:buClr>
              <a:buSzPts val="2800"/>
              <a:buFont typeface="Franklin Gothic"/>
              <a:buChar char="»"/>
            </a:pPr>
            <a:r>
              <a:rPr lang="es-ES_tradnl" sz="3000" dirty="0">
                <a:latin typeface="Consolas"/>
                <a:ea typeface="Consolas"/>
                <a:cs typeface="Consolas"/>
                <a:sym typeface="Consolas"/>
              </a:rPr>
              <a:t>Contadores</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518650" y="5893683"/>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17262" y="4782488"/>
            <a:ext cx="6987988" cy="830997"/>
          </a:xfrm>
          <a:prstGeom prst="rect">
            <a:avLst/>
          </a:prstGeom>
        </p:spPr>
        <p:txBody>
          <a:bodyPr wrap="square" lIns="0" tIns="0" rIns="0" bIns="0" anchor="t">
            <a:spAutoFit/>
          </a:bodyPr>
          <a:lstStyle>
            <a:lvl1pPr>
              <a:defRPr sz="5000" b="1" i="0">
                <a:solidFill>
                  <a:schemeClr val="tx1"/>
                </a:solidFill>
                <a:latin typeface="Arial"/>
                <a:ea typeface="+mj-ea"/>
                <a:cs typeface="Arial"/>
              </a:defRPr>
            </a:lvl1pPr>
          </a:lstStyle>
          <a:p>
            <a:pPr marL="457200" indent="-406400" algn="just" rtl="0">
              <a:lnSpc>
                <a:spcPct val="90000"/>
              </a:lnSpc>
              <a:spcBef>
                <a:spcPts val="1000"/>
              </a:spcBef>
              <a:buClr>
                <a:srgbClr val="DE3075"/>
              </a:buClr>
              <a:buSzPts val="2800"/>
              <a:buFont typeface="Franklin Gothic"/>
              <a:buChar char="»"/>
            </a:pPr>
            <a:r>
              <a:rPr lang="es-ES_tradnl" sz="3000" dirty="0">
                <a:latin typeface="Consolas"/>
                <a:ea typeface="Consolas"/>
                <a:cs typeface="Consolas"/>
                <a:sym typeface="Consolas"/>
              </a:rPr>
              <a:t>Introducción a las sentencias de repetición.</a:t>
            </a:r>
          </a:p>
        </p:txBody>
      </p:sp>
      <p:sp>
        <p:nvSpPr>
          <p:cNvPr id="2" name="Título 1">
            <a:extLst>
              <a:ext uri="{FF2B5EF4-FFF2-40B4-BE49-F238E27FC236}">
                <a16:creationId xmlns:a16="http://schemas.microsoft.com/office/drawing/2014/main" id="{156067F0-7DA7-40E0-66FC-9726EE744777}"/>
              </a:ext>
            </a:extLst>
          </p:cNvPr>
          <p:cNvSpPr txBox="1">
            <a:spLocks/>
          </p:cNvSpPr>
          <p:nvPr/>
        </p:nvSpPr>
        <p:spPr>
          <a:xfrm>
            <a:off x="9486900" y="7412588"/>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4" name="Título 1">
            <a:extLst>
              <a:ext uri="{FF2B5EF4-FFF2-40B4-BE49-F238E27FC236}">
                <a16:creationId xmlns:a16="http://schemas.microsoft.com/office/drawing/2014/main" id="{71B207A7-905D-2C4F-9ECB-4AA7694B5213}"/>
              </a:ext>
            </a:extLst>
          </p:cNvPr>
          <p:cNvSpPr txBox="1">
            <a:spLocks/>
          </p:cNvSpPr>
          <p:nvPr/>
        </p:nvSpPr>
        <p:spPr>
          <a:xfrm>
            <a:off x="9501465" y="8487860"/>
            <a:ext cx="4081483" cy="830997"/>
          </a:xfrm>
          <a:prstGeom prst="rect">
            <a:avLst/>
          </a:prstGeom>
        </p:spPr>
        <p:txBody>
          <a:bodyPr wrap="square" lIns="0" tIns="0" rIns="0" bIns="0" anchor="t">
            <a:spAutoFit/>
          </a:bodyPr>
          <a:lstStyle>
            <a:lvl1pPr>
              <a:defRPr sz="5000" b="1" i="0">
                <a:solidFill>
                  <a:schemeClr val="tx1"/>
                </a:solidFill>
                <a:latin typeface="Arial"/>
                <a:ea typeface="+mj-ea"/>
                <a:cs typeface="Arial"/>
              </a:defRPr>
            </a:lvl1pPr>
          </a:lstStyle>
          <a:p>
            <a:pPr marL="457200" indent="-406400" algn="just" rtl="0">
              <a:lnSpc>
                <a:spcPct val="90000"/>
              </a:lnSpc>
              <a:spcBef>
                <a:spcPts val="1000"/>
              </a:spcBef>
              <a:buClr>
                <a:srgbClr val="DE3075"/>
              </a:buClr>
              <a:buSzPts val="2800"/>
              <a:buFont typeface="Franklin Gothic"/>
              <a:buChar char="»"/>
            </a:pPr>
            <a:r>
              <a:rPr lang="es-ES_tradnl" sz="3000" dirty="0">
                <a:latin typeface="Consolas"/>
                <a:ea typeface="Consolas"/>
                <a:cs typeface="Consolas"/>
                <a:sym typeface="Consolas"/>
              </a:rPr>
              <a:t>Sentencia de repetición </a:t>
            </a:r>
            <a:r>
              <a:rPr lang="es-ES_tradnl" sz="3000" dirty="0" err="1">
                <a:latin typeface="Consolas"/>
                <a:ea typeface="Consolas"/>
                <a:cs typeface="Consolas"/>
                <a:sym typeface="Consolas"/>
              </a:rPr>
              <a:t>For</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984250" y="7559675"/>
            <a:ext cx="13563600" cy="1828193"/>
          </a:xfrm>
        </p:spPr>
        <p:txBody>
          <a:bodyPr/>
          <a:lstStyle/>
          <a:p>
            <a:pPr marL="50800" marR="0" lvl="0" algn="l" rtl="0">
              <a:lnSpc>
                <a:spcPct val="90000"/>
              </a:lnSpc>
              <a:spcBef>
                <a:spcPts val="1000"/>
              </a:spcBef>
              <a:spcAft>
                <a:spcPts val="0"/>
              </a:spcAft>
              <a:buClr>
                <a:srgbClr val="DE3075"/>
              </a:buClr>
              <a:buSzPts val="2800"/>
            </a:pPr>
            <a:r>
              <a:rPr lang="es-ES_tradnl" sz="6600" dirty="0">
                <a:latin typeface="Consolas"/>
                <a:ea typeface="Consolas"/>
                <a:cs typeface="Consolas"/>
                <a:sym typeface="Consolas"/>
              </a:rPr>
              <a:t>Introducción a las estructuras de repetición</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Introducción</a:t>
            </a:r>
          </a:p>
        </p:txBody>
      </p:sp>
      <p:sp>
        <p:nvSpPr>
          <p:cNvPr id="4" name="CuadroTexto 3">
            <a:extLst>
              <a:ext uri="{FF2B5EF4-FFF2-40B4-BE49-F238E27FC236}">
                <a16:creationId xmlns:a16="http://schemas.microsoft.com/office/drawing/2014/main" id="{881A51F1-264E-CECC-6451-D253212A496B}"/>
              </a:ext>
            </a:extLst>
          </p:cNvPr>
          <p:cNvSpPr txBox="1"/>
          <p:nvPr/>
        </p:nvSpPr>
        <p:spPr>
          <a:xfrm>
            <a:off x="298450" y="1920875"/>
            <a:ext cx="13106400" cy="7617470"/>
          </a:xfrm>
          <a:prstGeom prst="rect">
            <a:avLst/>
          </a:prstGeom>
          <a:noFill/>
        </p:spPr>
        <p:txBody>
          <a:bodyPr wrap="square">
            <a:spAutoFit/>
          </a:bodyPr>
          <a:lstStyle/>
          <a:p>
            <a:pPr algn="just"/>
            <a:r>
              <a:rPr lang="es-CL" sz="3000" dirty="0">
                <a:latin typeface="Consolas"/>
                <a:cs typeface="Consolas"/>
              </a:rPr>
              <a:t>Las sentencias de repetición, </a:t>
            </a:r>
            <a:r>
              <a:rPr lang="es-CL" sz="3000" dirty="0" err="1">
                <a:latin typeface="Consolas"/>
                <a:cs typeface="Consolas"/>
              </a:rPr>
              <a:t>While</a:t>
            </a:r>
            <a:r>
              <a:rPr lang="es-CL" sz="3000" dirty="0">
                <a:latin typeface="Consolas"/>
                <a:cs typeface="Consolas"/>
              </a:rPr>
              <a:t>, y </a:t>
            </a:r>
            <a:r>
              <a:rPr lang="es-CL" sz="3000" dirty="0" err="1">
                <a:latin typeface="Consolas"/>
                <a:cs typeface="Consolas"/>
              </a:rPr>
              <a:t>For</a:t>
            </a:r>
            <a:r>
              <a:rPr lang="es-CL" sz="3000" dirty="0">
                <a:latin typeface="Consolas"/>
                <a:cs typeface="Consolas"/>
              </a:rPr>
              <a:t>, son herramientas esenciales en programación que permiten ejecutar un conjunto de instrucciones de manera iterativa. El bucle </a:t>
            </a:r>
            <a:r>
              <a:rPr lang="es-CL" sz="3300" b="1" dirty="0" err="1">
                <a:latin typeface="Consolas"/>
                <a:cs typeface="Consolas"/>
              </a:rPr>
              <a:t>while</a:t>
            </a:r>
            <a:r>
              <a:rPr lang="es-CL" sz="3000" dirty="0">
                <a:latin typeface="Consolas"/>
                <a:cs typeface="Consolas"/>
              </a:rPr>
              <a:t> realiza repeticiones mientras una condición específica sea verdadera, es utilizado cuando no tenemos certeza de cuando debería acabar la condición, o finalice cuando un dato no cumple con la condición. El bucle </a:t>
            </a:r>
            <a:r>
              <a:rPr lang="es-CL" sz="3300" b="1" dirty="0">
                <a:latin typeface="Consolas"/>
                <a:cs typeface="Consolas"/>
              </a:rPr>
              <a:t>do-</a:t>
            </a:r>
            <a:r>
              <a:rPr lang="es-CL" sz="3300" b="1" dirty="0" err="1">
                <a:latin typeface="Consolas"/>
                <a:cs typeface="Consolas"/>
              </a:rPr>
              <a:t>while</a:t>
            </a:r>
            <a:r>
              <a:rPr lang="es-CL" sz="3000" dirty="0">
                <a:latin typeface="Consolas"/>
                <a:cs typeface="Consolas"/>
              </a:rPr>
              <a:t> garantiza al menos una ejecución del bloque de código antes de verificar la condición (se ejecuta a lo menos 1). El bucle </a:t>
            </a:r>
            <a:r>
              <a:rPr lang="es-CL" sz="3300" b="1" dirty="0" err="1">
                <a:latin typeface="Consolas"/>
                <a:cs typeface="Consolas"/>
              </a:rPr>
              <a:t>for</a:t>
            </a:r>
            <a:r>
              <a:rPr lang="es-CL" sz="3000" dirty="0">
                <a:latin typeface="Consolas"/>
                <a:cs typeface="Consolas"/>
              </a:rPr>
              <a:t> se utiliza para iteraciones con un número conocido de repeticiones, se debe dar datos de inicialización y de condición. Estas sentencias son fundamentales para programar tareas repetitivas, mejorar la eficiencia del código y facilitar la manipulación de datos en programas.</a:t>
            </a:r>
          </a:p>
          <a:p>
            <a:pPr algn="just"/>
            <a:endParaRPr lang="es-CL" sz="3000" dirty="0">
              <a:latin typeface="Consolas"/>
              <a:cs typeface="Consolas"/>
            </a:endParaRPr>
          </a:p>
          <a:p>
            <a:pPr algn="just"/>
            <a:r>
              <a:rPr lang="es-CL" sz="3000" dirty="0">
                <a:latin typeface="Consolas"/>
                <a:cs typeface="Consolas"/>
              </a:rPr>
              <a:t>Se conocen también como bucles o ciclos,</a:t>
            </a:r>
          </a:p>
        </p:txBody>
      </p:sp>
      <p:pic>
        <p:nvPicPr>
          <p:cNvPr id="5" name="Imagen 4">
            <a:extLst>
              <a:ext uri="{FF2B5EF4-FFF2-40B4-BE49-F238E27FC236}">
                <a16:creationId xmlns:a16="http://schemas.microsoft.com/office/drawing/2014/main" id="{9885C59C-519D-61B0-EC5D-5115B809CF08}"/>
              </a:ext>
            </a:extLst>
          </p:cNvPr>
          <p:cNvPicPr>
            <a:picLocks noChangeAspect="1"/>
          </p:cNvPicPr>
          <p:nvPr/>
        </p:nvPicPr>
        <p:blipFill>
          <a:blip r:embed="rId2"/>
          <a:stretch>
            <a:fillRect/>
          </a:stretch>
        </p:blipFill>
        <p:spPr>
          <a:xfrm>
            <a:off x="14243050" y="2911475"/>
            <a:ext cx="4114800" cy="4495800"/>
          </a:xfrm>
          <a:prstGeom prst="rect">
            <a:avLst/>
          </a:prstGeom>
        </p:spPr>
      </p:pic>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517650" y="7712075"/>
            <a:ext cx="83058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Contadores</a:t>
            </a:r>
          </a:p>
        </p:txBody>
      </p:sp>
    </p:spTree>
    <p:extLst>
      <p:ext uri="{BB962C8B-B14F-4D97-AF65-F5344CB8AC3E}">
        <p14:creationId xmlns:p14="http://schemas.microsoft.com/office/powerpoint/2010/main" val="35295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1477328"/>
          </a:xfrm>
        </p:spPr>
        <p:txBody>
          <a:bodyPr wrap="square" lIns="0" tIns="0" rIns="0" bIns="0" anchor="t">
            <a:spAutoFit/>
          </a:bodyPr>
          <a:lstStyle/>
          <a:p>
            <a:r>
              <a:rPr lang="es-CL" dirty="0"/>
              <a:t>Antes de ver repeticiones, veamos lo que son los contadores</a:t>
            </a:r>
          </a:p>
        </p:txBody>
      </p:sp>
      <p:sp>
        <p:nvSpPr>
          <p:cNvPr id="4" name="CuadroTexto 3">
            <a:extLst>
              <a:ext uri="{FF2B5EF4-FFF2-40B4-BE49-F238E27FC236}">
                <a16:creationId xmlns:a16="http://schemas.microsoft.com/office/drawing/2014/main" id="{881A51F1-264E-CECC-6451-D253212A496B}"/>
              </a:ext>
            </a:extLst>
          </p:cNvPr>
          <p:cNvSpPr txBox="1"/>
          <p:nvPr/>
        </p:nvSpPr>
        <p:spPr>
          <a:xfrm>
            <a:off x="908050" y="2751536"/>
            <a:ext cx="5716818" cy="5632311"/>
          </a:xfrm>
          <a:prstGeom prst="rect">
            <a:avLst/>
          </a:prstGeom>
          <a:noFill/>
        </p:spPr>
        <p:txBody>
          <a:bodyPr wrap="square">
            <a:spAutoFit/>
          </a:bodyPr>
          <a:lstStyle/>
          <a:p>
            <a:pPr algn="just"/>
            <a:r>
              <a:rPr lang="es-CL" sz="3000" dirty="0">
                <a:latin typeface="Consolas"/>
                <a:cs typeface="Consolas"/>
              </a:rPr>
              <a:t>Los contadores en programación registran y cuantifican eventos o iteraciones. Esenciales para controlar bucles y eventos repetitivos, permiten análisis, limitación de ejecución y condicionamiento. Son fundamentales para estructuras de repetición y control de flujo</a:t>
            </a:r>
          </a:p>
        </p:txBody>
      </p:sp>
      <p:pic>
        <p:nvPicPr>
          <p:cNvPr id="3" name="Imagen 2">
            <a:extLst>
              <a:ext uri="{FF2B5EF4-FFF2-40B4-BE49-F238E27FC236}">
                <a16:creationId xmlns:a16="http://schemas.microsoft.com/office/drawing/2014/main" id="{94DD1075-0B29-8B6A-5155-8AE5794D2D02}"/>
              </a:ext>
            </a:extLst>
          </p:cNvPr>
          <p:cNvPicPr>
            <a:picLocks noChangeAspect="1"/>
          </p:cNvPicPr>
          <p:nvPr/>
        </p:nvPicPr>
        <p:blipFill>
          <a:blip r:embed="rId2"/>
          <a:stretch>
            <a:fillRect/>
          </a:stretch>
        </p:blipFill>
        <p:spPr>
          <a:xfrm>
            <a:off x="7005868" y="2937782"/>
            <a:ext cx="12414445" cy="5659285"/>
          </a:xfrm>
          <a:prstGeom prst="rect">
            <a:avLst/>
          </a:prstGeom>
        </p:spPr>
      </p:pic>
    </p:spTree>
    <p:extLst>
      <p:ext uri="{BB962C8B-B14F-4D97-AF65-F5344CB8AC3E}">
        <p14:creationId xmlns:p14="http://schemas.microsoft.com/office/powerpoint/2010/main" val="267739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¡Atento a la explicación del o la docente!</a:t>
            </a:r>
          </a:p>
        </p:txBody>
      </p:sp>
      <p:sp>
        <p:nvSpPr>
          <p:cNvPr id="4" name="CuadroTexto 3">
            <a:extLst>
              <a:ext uri="{FF2B5EF4-FFF2-40B4-BE49-F238E27FC236}">
                <a16:creationId xmlns:a16="http://schemas.microsoft.com/office/drawing/2014/main" id="{881A51F1-264E-CECC-6451-D253212A496B}"/>
              </a:ext>
            </a:extLst>
          </p:cNvPr>
          <p:cNvSpPr txBox="1"/>
          <p:nvPr/>
        </p:nvSpPr>
        <p:spPr>
          <a:xfrm>
            <a:off x="3134887" y="1920875"/>
            <a:ext cx="16594564" cy="9787295"/>
          </a:xfrm>
          <a:prstGeom prst="rect">
            <a:avLst/>
          </a:prstGeom>
          <a:noFill/>
        </p:spPr>
        <p:txBody>
          <a:bodyPr wrap="square">
            <a:spAutoFit/>
          </a:bodyPr>
          <a:lstStyle/>
          <a:p>
            <a:pPr algn="just"/>
            <a:endParaRPr lang="es-CL" sz="3000" dirty="0">
              <a:latin typeface="Consolas"/>
              <a:cs typeface="Consolas"/>
            </a:endParaRPr>
          </a:p>
          <a:p>
            <a:pPr algn="l"/>
            <a:r>
              <a:rPr lang="es-CL" sz="3000" dirty="0">
                <a:latin typeface="Consolas"/>
                <a:cs typeface="Consolas"/>
              </a:rPr>
              <a:t>Imagina que estás desarrollando un programa para contar cuántas veces un usuario hace clic en un botón. En este caso:</a:t>
            </a:r>
          </a:p>
          <a:p>
            <a:pPr algn="l">
              <a:buFont typeface="+mj-lt"/>
              <a:buAutoNum type="arabicPeriod"/>
            </a:pPr>
            <a:r>
              <a:rPr lang="es-CL" sz="3000" dirty="0">
                <a:latin typeface="Consolas"/>
                <a:cs typeface="Consolas"/>
              </a:rPr>
              <a:t>Inicias el contador en cero.</a:t>
            </a:r>
          </a:p>
          <a:p>
            <a:pPr algn="l">
              <a:buFont typeface="+mj-lt"/>
              <a:buAutoNum type="arabicPeriod"/>
            </a:pPr>
            <a:r>
              <a:rPr lang="es-CL" sz="3000" dirty="0">
                <a:latin typeface="Consolas"/>
                <a:cs typeface="Consolas"/>
              </a:rPr>
              <a:t>Cuando el usuario hace clic en el botón, el contador se incrementa en uno.</a:t>
            </a:r>
          </a:p>
          <a:p>
            <a:pPr algn="l">
              <a:buFont typeface="+mj-lt"/>
              <a:buAutoNum type="arabicPeriod"/>
            </a:pPr>
            <a:r>
              <a:rPr lang="es-CL" sz="3000" dirty="0">
                <a:latin typeface="Consolas"/>
                <a:cs typeface="Consolas"/>
              </a:rPr>
              <a:t>Puedes mostrar el valor del contador en la interfaz de usuario o usarlo para realizar acciones específicas después de cierto número de clics</a:t>
            </a:r>
          </a:p>
          <a:p>
            <a:pPr algn="l">
              <a:buFont typeface="+mj-lt"/>
              <a:buAutoNum type="arabicPeriod"/>
            </a:pPr>
            <a:endParaRPr lang="es-CL" sz="3000" dirty="0">
              <a:latin typeface="Consolas"/>
              <a:cs typeface="Consolas"/>
            </a:endParaRPr>
          </a:p>
          <a:p>
            <a:pPr algn="l"/>
            <a:r>
              <a:rPr lang="es-CL" sz="3000" dirty="0">
                <a:latin typeface="Consolas"/>
                <a:cs typeface="Consolas"/>
              </a:rPr>
              <a:t>Otro Ejemplo</a:t>
            </a:r>
          </a:p>
          <a:p>
            <a:pPr algn="l"/>
            <a:endParaRPr lang="es-CL" sz="3000" dirty="0">
              <a:latin typeface="Consolas"/>
              <a:cs typeface="Consolas"/>
            </a:endParaRPr>
          </a:p>
          <a:p>
            <a:pPr algn="l"/>
            <a:r>
              <a:rPr lang="es-CL" sz="3000" dirty="0">
                <a:latin typeface="Consolas"/>
                <a:cs typeface="Consolas"/>
              </a:rPr>
              <a:t>Imagina que estás diseñando un programa para contar la cantidad de veces que un usuario realiza una búsqueda en un motor de búsqueda. Aquí está cómo funcionaría:</a:t>
            </a:r>
          </a:p>
          <a:p>
            <a:pPr algn="l">
              <a:buFont typeface="+mj-lt"/>
              <a:buAutoNum type="arabicPeriod"/>
            </a:pPr>
            <a:r>
              <a:rPr lang="es-CL" sz="3000" dirty="0">
                <a:latin typeface="Consolas"/>
                <a:cs typeface="Consolas"/>
              </a:rPr>
              <a:t>Inicias el contador en cero cuando el usuario abre la aplicación.</a:t>
            </a:r>
          </a:p>
          <a:p>
            <a:pPr algn="l">
              <a:buFont typeface="+mj-lt"/>
              <a:buAutoNum type="arabicPeriod"/>
            </a:pPr>
            <a:r>
              <a:rPr lang="es-CL" sz="3000" dirty="0">
                <a:latin typeface="Consolas"/>
                <a:cs typeface="Consolas"/>
              </a:rPr>
              <a:t>Cada vez que el usuario realiza una búsqueda, incrementas el contador en uno.</a:t>
            </a:r>
          </a:p>
          <a:p>
            <a:pPr algn="l">
              <a:buFont typeface="+mj-lt"/>
              <a:buAutoNum type="arabicPeriod"/>
            </a:pPr>
            <a:r>
              <a:rPr lang="es-CL" sz="3000" dirty="0">
                <a:latin typeface="Consolas"/>
                <a:cs typeface="Consolas"/>
              </a:rPr>
              <a:t>Puedes utilizar ese contador para ofrecer sugerencias personalizadas después de un cierto número de búsquedas o para mostrar estadísticas sobre el historial de búsqueda.</a:t>
            </a:r>
          </a:p>
          <a:p>
            <a:pPr algn="l"/>
            <a:endParaRPr lang="es-CL" sz="3000" dirty="0">
              <a:latin typeface="Consolas"/>
              <a:cs typeface="Consolas"/>
            </a:endParaRPr>
          </a:p>
          <a:p>
            <a:pPr algn="just"/>
            <a:endParaRPr lang="es-CL" sz="3000" dirty="0">
              <a:latin typeface="Consolas"/>
              <a:cs typeface="Consolas"/>
            </a:endParaRPr>
          </a:p>
        </p:txBody>
      </p:sp>
      <p:pic>
        <p:nvPicPr>
          <p:cNvPr id="3" name="Imagen 2">
            <a:extLst>
              <a:ext uri="{FF2B5EF4-FFF2-40B4-BE49-F238E27FC236}">
                <a16:creationId xmlns:a16="http://schemas.microsoft.com/office/drawing/2014/main" id="{4BFA5927-DC48-7F61-7599-5BA6053AB581}"/>
              </a:ext>
            </a:extLst>
          </p:cNvPr>
          <p:cNvPicPr>
            <a:picLocks noChangeAspect="1"/>
          </p:cNvPicPr>
          <p:nvPr/>
        </p:nvPicPr>
        <p:blipFill>
          <a:blip r:embed="rId2"/>
          <a:stretch>
            <a:fillRect/>
          </a:stretch>
        </p:blipFill>
        <p:spPr>
          <a:xfrm>
            <a:off x="679450" y="2746901"/>
            <a:ext cx="1993900" cy="2133600"/>
          </a:xfrm>
          <a:prstGeom prst="rect">
            <a:avLst/>
          </a:prstGeom>
        </p:spPr>
      </p:pic>
      <p:pic>
        <p:nvPicPr>
          <p:cNvPr id="6" name="Imagen 5">
            <a:extLst>
              <a:ext uri="{FF2B5EF4-FFF2-40B4-BE49-F238E27FC236}">
                <a16:creationId xmlns:a16="http://schemas.microsoft.com/office/drawing/2014/main" id="{0CD0BED7-BE44-82C3-8E33-4294630C4A96}"/>
              </a:ext>
            </a:extLst>
          </p:cNvPr>
          <p:cNvPicPr>
            <a:picLocks noChangeAspect="1"/>
          </p:cNvPicPr>
          <p:nvPr/>
        </p:nvPicPr>
        <p:blipFill>
          <a:blip r:embed="rId3"/>
          <a:stretch>
            <a:fillRect/>
          </a:stretch>
        </p:blipFill>
        <p:spPr>
          <a:xfrm>
            <a:off x="786129" y="7192205"/>
            <a:ext cx="1895210" cy="2133601"/>
          </a:xfrm>
          <a:prstGeom prst="rect">
            <a:avLst/>
          </a:prstGeom>
        </p:spPr>
      </p:pic>
    </p:spTree>
    <p:extLst>
      <p:ext uri="{BB962C8B-B14F-4D97-AF65-F5344CB8AC3E}">
        <p14:creationId xmlns:p14="http://schemas.microsoft.com/office/powerpoint/2010/main" val="155957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984250" y="7559675"/>
            <a:ext cx="13563600" cy="914096"/>
          </a:xfrm>
        </p:spPr>
        <p:txBody>
          <a:bodyPr/>
          <a:lstStyle/>
          <a:p>
            <a:pPr marL="50800" marR="0" lvl="0" algn="just" rtl="0">
              <a:lnSpc>
                <a:spcPct val="90000"/>
              </a:lnSpc>
              <a:spcBef>
                <a:spcPts val="1000"/>
              </a:spcBef>
              <a:spcAft>
                <a:spcPts val="0"/>
              </a:spcAft>
              <a:buClr>
                <a:srgbClr val="DE3075"/>
              </a:buClr>
              <a:buSzPts val="2800"/>
            </a:pPr>
            <a:r>
              <a:rPr lang="es-ES_tradnl" sz="6600" dirty="0">
                <a:latin typeface="Consolas"/>
                <a:ea typeface="Consolas"/>
                <a:cs typeface="Consolas"/>
                <a:sym typeface="Consolas"/>
              </a:rPr>
              <a:t>Sentencia FOR (Repetición)</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03</a:t>
            </a:r>
          </a:p>
        </p:txBody>
      </p:sp>
    </p:spTree>
    <p:extLst>
      <p:ext uri="{BB962C8B-B14F-4D97-AF65-F5344CB8AC3E}">
        <p14:creationId xmlns:p14="http://schemas.microsoft.com/office/powerpoint/2010/main" val="2140502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Sentencia FOR</a:t>
            </a:r>
          </a:p>
        </p:txBody>
      </p:sp>
      <p:sp>
        <p:nvSpPr>
          <p:cNvPr id="4" name="CuadroTexto 3">
            <a:extLst>
              <a:ext uri="{FF2B5EF4-FFF2-40B4-BE49-F238E27FC236}">
                <a16:creationId xmlns:a16="http://schemas.microsoft.com/office/drawing/2014/main" id="{881A51F1-264E-CECC-6451-D253212A496B}"/>
              </a:ext>
            </a:extLst>
          </p:cNvPr>
          <p:cNvSpPr txBox="1"/>
          <p:nvPr/>
        </p:nvSpPr>
        <p:spPr>
          <a:xfrm>
            <a:off x="2660650" y="2460457"/>
            <a:ext cx="15621000" cy="2426305"/>
          </a:xfrm>
          <a:prstGeom prst="rect">
            <a:avLst/>
          </a:prstGeom>
          <a:noFill/>
        </p:spPr>
        <p:txBody>
          <a:bodyPr wrap="square">
            <a:spAutoFit/>
          </a:bodyPr>
          <a:lstStyle/>
          <a:p>
            <a:pPr marL="50800" lvl="0" indent="0" algn="just" rtl="0">
              <a:lnSpc>
                <a:spcPct val="90000"/>
              </a:lnSpc>
              <a:spcBef>
                <a:spcPts val="1000"/>
              </a:spcBef>
              <a:spcAft>
                <a:spcPts val="0"/>
              </a:spcAft>
              <a:buSzPts val="2800"/>
              <a:buNone/>
            </a:pPr>
            <a:r>
              <a:rPr lang="es-CL" sz="3000" dirty="0">
                <a:latin typeface="Consolas"/>
                <a:cs typeface="Consolas"/>
              </a:rPr>
              <a:t>La estructura </a:t>
            </a:r>
            <a:r>
              <a:rPr lang="es-ES" sz="3000" dirty="0">
                <a:latin typeface="Consolas"/>
                <a:cs typeface="Consolas"/>
              </a:rPr>
              <a:t>FOR es una estructura de repetición que permite ejecutar un número determinado de veces, su sintaxis incluye tres partes; la inicialización, la condición y la expresión de incremento o decremento</a:t>
            </a:r>
            <a:endParaRPr lang="es-ES_tradnl" sz="3000" dirty="0">
              <a:latin typeface="Consolas"/>
              <a:cs typeface="Consolas"/>
              <a:sym typeface="Consolas"/>
            </a:endParaRPr>
          </a:p>
          <a:p>
            <a:pPr marL="50800" lvl="0" indent="0" algn="just" rtl="0">
              <a:lnSpc>
                <a:spcPct val="90000"/>
              </a:lnSpc>
              <a:spcBef>
                <a:spcPts val="1000"/>
              </a:spcBef>
              <a:spcAft>
                <a:spcPts val="0"/>
              </a:spcAft>
              <a:buSzPts val="2800"/>
              <a:buNone/>
            </a:pPr>
            <a:endParaRPr lang="es-ES_tradnl" sz="3000" dirty="0">
              <a:latin typeface="Consolas"/>
              <a:ea typeface="Consolas"/>
              <a:cs typeface="Consolas"/>
              <a:sym typeface="Consolas"/>
            </a:endParaRPr>
          </a:p>
          <a:p>
            <a:pPr marL="50800" lvl="0" indent="0" algn="just" rtl="0">
              <a:lnSpc>
                <a:spcPct val="90000"/>
              </a:lnSpc>
              <a:spcBef>
                <a:spcPts val="1000"/>
              </a:spcBef>
              <a:spcAft>
                <a:spcPts val="0"/>
              </a:spcAft>
              <a:buSzPts val="2800"/>
              <a:buNone/>
            </a:pPr>
            <a:endParaRPr lang="es-ES_tradnl" sz="3000" dirty="0">
              <a:latin typeface="Consolas"/>
              <a:ea typeface="Consolas"/>
              <a:cs typeface="Consolas"/>
              <a:sym typeface="Consolas"/>
            </a:endParaRPr>
          </a:p>
        </p:txBody>
      </p:sp>
      <p:pic>
        <p:nvPicPr>
          <p:cNvPr id="7" name="Imagen 6">
            <a:extLst>
              <a:ext uri="{FF2B5EF4-FFF2-40B4-BE49-F238E27FC236}">
                <a16:creationId xmlns:a16="http://schemas.microsoft.com/office/drawing/2014/main" id="{EE208625-686E-ADA6-6B9A-EE045C8C2A68}"/>
              </a:ext>
            </a:extLst>
          </p:cNvPr>
          <p:cNvPicPr>
            <a:picLocks noChangeAspect="1"/>
          </p:cNvPicPr>
          <p:nvPr/>
        </p:nvPicPr>
        <p:blipFill>
          <a:blip r:embed="rId2"/>
          <a:stretch>
            <a:fillRect/>
          </a:stretch>
        </p:blipFill>
        <p:spPr>
          <a:xfrm>
            <a:off x="3041650" y="4435527"/>
            <a:ext cx="13374841" cy="3974123"/>
          </a:xfrm>
          <a:prstGeom prst="rect">
            <a:avLst/>
          </a:prstGeom>
        </p:spPr>
      </p:pic>
      <p:sp>
        <p:nvSpPr>
          <p:cNvPr id="8" name="Título 1">
            <a:extLst>
              <a:ext uri="{FF2B5EF4-FFF2-40B4-BE49-F238E27FC236}">
                <a16:creationId xmlns:a16="http://schemas.microsoft.com/office/drawing/2014/main" id="{3C5938CD-30E2-8973-8D28-55AA43B6524D}"/>
              </a:ext>
            </a:extLst>
          </p:cNvPr>
          <p:cNvSpPr txBox="1">
            <a:spLocks/>
          </p:cNvSpPr>
          <p:nvPr/>
        </p:nvSpPr>
        <p:spPr>
          <a:xfrm>
            <a:off x="3280937" y="8409650"/>
            <a:ext cx="7190213" cy="461665"/>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r>
              <a:rPr lang="es-CL" sz="3000" dirty="0"/>
              <a:t>¡Escribe el código en tu computador !</a:t>
            </a:r>
          </a:p>
        </p:txBody>
      </p:sp>
    </p:spTree>
    <p:extLst>
      <p:ext uri="{BB962C8B-B14F-4D97-AF65-F5344CB8AC3E}">
        <p14:creationId xmlns:p14="http://schemas.microsoft.com/office/powerpoint/2010/main" val="2987215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ECCD43CACF4314287F6553AB71AA2AF" ma:contentTypeVersion="8" ma:contentTypeDescription="Crear nuevo documento." ma:contentTypeScope="" ma:versionID="adf557f8ae41b94a7a2ec7566059c856">
  <xsd:schema xmlns:xsd="http://www.w3.org/2001/XMLSchema" xmlns:xs="http://www.w3.org/2001/XMLSchema" xmlns:p="http://schemas.microsoft.com/office/2006/metadata/properties" xmlns:ns2="8a379243-45ec-495f-a22e-237b638f26a0" targetNamespace="http://schemas.microsoft.com/office/2006/metadata/properties" ma:root="true" ma:fieldsID="6ffb951460d3fc8841f62ecb3798a2bc" ns2:_="">
    <xsd:import namespace="8a379243-45ec-495f-a22e-237b638f26a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379243-45ec-495f-a22e-237b638f26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2.xml><?xml version="1.0" encoding="utf-8"?>
<ds:datastoreItem xmlns:ds="http://schemas.openxmlformats.org/officeDocument/2006/customXml" ds:itemID="{FD821600-D61B-433B-B6F8-A294D9BC75DD}">
  <ds:schemaRefs>
    <ds:schemaRef ds:uri="http://schemas.microsoft.com/office/2006/metadata/properties"/>
    <ds:schemaRef ds:uri="http://schemas.microsoft.com/office/2006/documentManagement/types"/>
    <ds:schemaRef ds:uri="http://purl.org/dc/elements/1.1/"/>
    <ds:schemaRef ds:uri="http://purl.org/dc/terms/"/>
    <ds:schemaRef ds:uri="http://www.w3.org/XML/1998/namespace"/>
    <ds:schemaRef ds:uri="http://purl.org/dc/dcmitype/"/>
    <ds:schemaRef ds:uri="8a379243-45ec-495f-a22e-237b638f26a0"/>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85B1A111-9926-4D36-A69B-092C3C22CC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379243-45ec-495f-a22e-237b638f26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4090</TotalTime>
  <Words>730</Words>
  <Application>Microsoft Office PowerPoint</Application>
  <PresentationFormat>Personalizado</PresentationFormat>
  <Paragraphs>64</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Arial Black</vt:lpstr>
      <vt:lpstr>Calibri</vt:lpstr>
      <vt:lpstr>Consolas</vt:lpstr>
      <vt:lpstr>Franklin Gothic</vt:lpstr>
      <vt:lpstr>Office Theme</vt:lpstr>
      <vt:lpstr>Fundamentos de Programación FPY Sentecnias de repetición </vt:lpstr>
      <vt:lpstr>Presentación de PowerPoint</vt:lpstr>
      <vt:lpstr>Introducción a las estructuras de repetición</vt:lpstr>
      <vt:lpstr>Introducción</vt:lpstr>
      <vt:lpstr>Presentación de PowerPoint</vt:lpstr>
      <vt:lpstr>Antes de ver repeticiones, veamos lo que son los contadores</vt:lpstr>
      <vt:lpstr>¡Atento a la explicación del o la docente!</vt:lpstr>
      <vt:lpstr>Sentencia FOR (Repetición)</vt:lpstr>
      <vt:lpstr>Sentencia FOR</vt:lpstr>
      <vt:lpstr>Sentencia FOR con un contador</vt:lpstr>
      <vt:lpstr>Otro tipo de sentencia de Repetición</vt:lpstr>
      <vt:lpstr>Tips para abordar la programación de estructuras de repetición. </vt:lpstr>
      <vt:lpstr>Reflexionemos</vt:lpstr>
      <vt:lpstr>Recuerden……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Antonio Rioseco A.</cp:lastModifiedBy>
  <cp:revision>247</cp:revision>
  <dcterms:created xsi:type="dcterms:W3CDTF">2022-07-20T19:15:37Z</dcterms:created>
  <dcterms:modified xsi:type="dcterms:W3CDTF">2025-01-28T20:06:06Z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0x0101001ECCD43CACF4314287F6553AB71AA2AF</vt:lpwstr>
  </property>
</Properties>
</file>