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02_0.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3"/>
  </p:notesMasterIdLst>
  <p:sldIdLst>
    <p:sldId id="256" r:id="rId5"/>
    <p:sldId id="258" r:id="rId6"/>
    <p:sldId id="264" r:id="rId7"/>
    <p:sldId id="265" r:id="rId8"/>
    <p:sldId id="361" r:id="rId9"/>
    <p:sldId id="343" r:id="rId10"/>
    <p:sldId id="349" r:id="rId11"/>
    <p:sldId id="350" r:id="rId12"/>
    <p:sldId id="353" r:id="rId13"/>
    <p:sldId id="354" r:id="rId14"/>
    <p:sldId id="362" r:id="rId15"/>
    <p:sldId id="365" r:id="rId16"/>
    <p:sldId id="357" r:id="rId17"/>
    <p:sldId id="358" r:id="rId18"/>
    <p:sldId id="359" r:id="rId19"/>
    <p:sldId id="364" r:id="rId20"/>
    <p:sldId id="363" r:id="rId21"/>
    <p:sldId id="342" r:id="rId22"/>
  </p:sldIdLst>
  <p:sldSz cx="18288000" cy="10287000"/>
  <p:notesSz cx="6858000" cy="9144000"/>
  <p:embeddedFontLst>
    <p:embeddedFont>
      <p:font typeface="Arial Bold" panose="020B0604020202020204" charset="0"/>
      <p:regular r:id="rId24"/>
      <p:bold r:id="rId25"/>
    </p:embeddedFont>
    <p:embeddedFont>
      <p:font typeface="Consolas" panose="020B0609020204030204" pitchFamily="49" charset="0"/>
      <p:regular r:id="rId26"/>
      <p:bold r:id="rId27"/>
      <p:italic r:id="rId28"/>
      <p:boldItalic r:id="rId29"/>
    </p:embeddedFont>
    <p:embeddedFont>
      <p:font typeface="Consolas Bold" panose="020B0709020204030204" pitchFamily="49"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803BC5-4EEE-B677-4683-BA615E3845AF}" name="Antonio Rioseco A." initials="AR" userId="S::arioseco@duoc.cl::e21b52db-8365-4c6d-83f6-83bacc58cb7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05" autoAdjust="0"/>
    <p:restoredTop sz="94667" autoAdjust="0"/>
  </p:normalViewPr>
  <p:slideViewPr>
    <p:cSldViewPr>
      <p:cViewPr varScale="1">
        <p:scale>
          <a:sx n="68" d="100"/>
          <a:sy n="68" d="100"/>
        </p:scale>
        <p:origin x="12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Rioseco A." userId="e21b52db-8365-4c6d-83f6-83bacc58cb73" providerId="ADAL" clId="{370B7155-00D7-4FCB-82B6-02D91F059D9B}"/>
    <pc:docChg chg="custSel modSld">
      <pc:chgData name="Antonio Rioseco A." userId="e21b52db-8365-4c6d-83f6-83bacc58cb73" providerId="ADAL" clId="{370B7155-00D7-4FCB-82B6-02D91F059D9B}" dt="2025-01-28T20:12:25.591" v="7" actId="478"/>
      <pc:docMkLst>
        <pc:docMk/>
      </pc:docMkLst>
      <pc:sldChg chg="delSp mod">
        <pc:chgData name="Antonio Rioseco A." userId="e21b52db-8365-4c6d-83f6-83bacc58cb73" providerId="ADAL" clId="{370B7155-00D7-4FCB-82B6-02D91F059D9B}" dt="2025-01-28T20:12:25.591" v="7" actId="478"/>
        <pc:sldMkLst>
          <pc:docMk/>
          <pc:sldMk cId="0" sldId="256"/>
        </pc:sldMkLst>
        <pc:spChg chg="del">
          <ac:chgData name="Antonio Rioseco A." userId="e21b52db-8365-4c6d-83f6-83bacc58cb73" providerId="ADAL" clId="{370B7155-00D7-4FCB-82B6-02D91F059D9B}" dt="2025-01-28T20:12:25.591" v="7" actId="478"/>
          <ac:spMkLst>
            <pc:docMk/>
            <pc:sldMk cId="0" sldId="256"/>
            <ac:spMk id="6" creationId="{00000000-0000-0000-0000-000000000000}"/>
          </ac:spMkLst>
        </pc:spChg>
      </pc:sldChg>
      <pc:sldChg chg="modSp mod">
        <pc:chgData name="Antonio Rioseco A." userId="e21b52db-8365-4c6d-83f6-83bacc58cb73" providerId="ADAL" clId="{370B7155-00D7-4FCB-82B6-02D91F059D9B}" dt="2025-01-28T20:11:28.175" v="6" actId="1076"/>
        <pc:sldMkLst>
          <pc:docMk/>
          <pc:sldMk cId="3056958803" sldId="342"/>
        </pc:sldMkLst>
        <pc:spChg chg="mod">
          <ac:chgData name="Antonio Rioseco A." userId="e21b52db-8365-4c6d-83f6-83bacc58cb73" providerId="ADAL" clId="{370B7155-00D7-4FCB-82B6-02D91F059D9B}" dt="2025-01-28T20:11:28.175" v="6" actId="1076"/>
          <ac:spMkLst>
            <pc:docMk/>
            <pc:sldMk cId="3056958803" sldId="342"/>
            <ac:spMk id="4" creationId="{281EE02D-06CB-8A21-36A3-4C6570DE527B}"/>
          </ac:spMkLst>
        </pc:spChg>
      </pc:sldChg>
    </pc:docChg>
  </pc:docChgLst>
  <pc:docChgLst>
    <pc:chgData name="Juanpablo Acuna Haro" userId="S::ju.acunah@profesor.duoc.cl::f3be1a7b-23c2-4c04-9128-ec6a6abe027a" providerId="AD" clId="Web-{7C553339-BD22-4955-A04C-C80CE46C3179}"/>
    <pc:docChg chg="addSld modSld">
      <pc:chgData name="Juanpablo Acuna Haro" userId="S::ju.acunah@profesor.duoc.cl::f3be1a7b-23c2-4c04-9128-ec6a6abe027a" providerId="AD" clId="Web-{7C553339-BD22-4955-A04C-C80CE46C3179}" dt="2025-01-14T03:34:29.169" v="31" actId="20577"/>
      <pc:docMkLst>
        <pc:docMk/>
      </pc:docMkLst>
      <pc:sldChg chg="modSp add">
        <pc:chgData name="Juanpablo Acuna Haro" userId="S::ju.acunah@profesor.duoc.cl::f3be1a7b-23c2-4c04-9128-ec6a6abe027a" providerId="AD" clId="Web-{7C553339-BD22-4955-A04C-C80CE46C3179}" dt="2025-01-14T03:34:29.169" v="31" actId="20577"/>
        <pc:sldMkLst>
          <pc:docMk/>
          <pc:sldMk cId="3979157062" sldId="365"/>
        </pc:sldMkLst>
        <pc:spChg chg="mod">
          <ac:chgData name="Juanpablo Acuna Haro" userId="S::ju.acunah@profesor.duoc.cl::f3be1a7b-23c2-4c04-9128-ec6a6abe027a" providerId="AD" clId="Web-{7C553339-BD22-4955-A04C-C80CE46C3179}" dt="2025-01-14T03:34:29.169" v="31" actId="20577"/>
          <ac:spMkLst>
            <pc:docMk/>
            <pc:sldMk cId="3979157062" sldId="365"/>
            <ac:spMk id="18" creationId="{B345BD19-76AC-1107-BA99-E7B2CAF57522}"/>
          </ac:spMkLst>
        </pc:spChg>
      </pc:sldChg>
    </pc:docChg>
  </pc:docChgLst>
  <pc:docChgLst>
    <pc:chgData name="Juanpablo Acuna Haro" userId="S::ju.acunah@profesor.duoc.cl::f3be1a7b-23c2-4c04-9128-ec6a6abe027a" providerId="AD" clId="Web-{FE1F7C9A-1DB1-4AD4-9CB2-BCD2EF1EF08D}"/>
    <pc:docChg chg="modSld">
      <pc:chgData name="Juanpablo Acuna Haro" userId="S::ju.acunah@profesor.duoc.cl::f3be1a7b-23c2-4c04-9128-ec6a6abe027a" providerId="AD" clId="Web-{FE1F7C9A-1DB1-4AD4-9CB2-BCD2EF1EF08D}" dt="2024-12-24T14:01:38.786" v="2" actId="20577"/>
      <pc:docMkLst>
        <pc:docMk/>
      </pc:docMkLst>
      <pc:sldChg chg="modSp">
        <pc:chgData name="Juanpablo Acuna Haro" userId="S::ju.acunah@profesor.duoc.cl::f3be1a7b-23c2-4c04-9128-ec6a6abe027a" providerId="AD" clId="Web-{FE1F7C9A-1DB1-4AD4-9CB2-BCD2EF1EF08D}" dt="2024-12-24T14:01:38.786" v="2" actId="20577"/>
        <pc:sldMkLst>
          <pc:docMk/>
          <pc:sldMk cId="1284984834" sldId="362"/>
        </pc:sldMkLst>
        <pc:spChg chg="mod">
          <ac:chgData name="Juanpablo Acuna Haro" userId="S::ju.acunah@profesor.duoc.cl::f3be1a7b-23c2-4c04-9128-ec6a6abe027a" providerId="AD" clId="Web-{FE1F7C9A-1DB1-4AD4-9CB2-BCD2EF1EF08D}" dt="2024-12-24T14:01:38.786" v="2" actId="20577"/>
          <ac:spMkLst>
            <pc:docMk/>
            <pc:sldMk cId="1284984834" sldId="362"/>
            <ac:spMk id="13" creationId="{5705592C-68A0-93F4-52D7-E2C9F7019023}"/>
          </ac:spMkLst>
        </pc:spChg>
      </pc:sldChg>
    </pc:docChg>
  </pc:docChgLst>
</pc:chgInfo>
</file>

<file path=ppt/comments/modernComment_102_0.xml><?xml version="1.0" encoding="utf-8"?>
<p188:cmLst xmlns:a="http://schemas.openxmlformats.org/drawingml/2006/main" xmlns:r="http://schemas.openxmlformats.org/officeDocument/2006/relationships" xmlns:p188="http://schemas.microsoft.com/office/powerpoint/2018/8/main">
  <p188:cm id="{5E28FED1-635F-4339-891B-206B8F77BC98}" authorId="{AB803BC5-4EEE-B677-4683-BA615E3845AF}" created="2025-01-28T20:12:09.642">
    <ac:txMkLst xmlns:ac="http://schemas.microsoft.com/office/drawing/2013/main/command">
      <pc:docMk xmlns:pc="http://schemas.microsoft.com/office/powerpoint/2013/main/command"/>
      <pc:sldMk xmlns:pc="http://schemas.microsoft.com/office/powerpoint/2013/main/command" cId="0" sldId="258"/>
      <ac:spMk id="4" creationId="{00000000-0000-0000-0000-000000000000}"/>
      <ac:txMk cp="0" len="7">
        <ac:context len="18" hash="940235086"/>
      </ac:txMk>
    </ac:txMkLst>
    <p188:pos x="2723108" y="339781"/>
    <p188:txBody>
      <a:bodyPr/>
      <a:lstStyle/>
      <a:p>
        <a:r>
          <a:rPr lang="es-CL"/>
          <a:t>Ojo con esto. Esta mal numerado y tampoco es necesario que vaya ese dato aquí</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8D83-3E7D-984B-A584-B9AE75E3ADAA}" type="datetimeFigureOut">
              <a:rPr lang="es-ES_tradnl" smtClean="0"/>
              <a:t>28/01/2025</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E7E11-F290-D44B-89E8-1B503D331C2C}" type="slidenum">
              <a:rPr lang="es-ES_tradnl" smtClean="0"/>
              <a:t>‹Nº›</a:t>
            </a:fld>
            <a:endParaRPr lang="es-ES_tradnl"/>
          </a:p>
        </p:txBody>
      </p:sp>
    </p:spTree>
    <p:extLst>
      <p:ext uri="{BB962C8B-B14F-4D97-AF65-F5344CB8AC3E}">
        <p14:creationId xmlns:p14="http://schemas.microsoft.com/office/powerpoint/2010/main" val="122655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4</a:t>
            </a:fld>
            <a:endParaRPr lang="es-ES_tradnl"/>
          </a:p>
        </p:txBody>
      </p:sp>
    </p:spTree>
    <p:extLst>
      <p:ext uri="{BB962C8B-B14F-4D97-AF65-F5344CB8AC3E}">
        <p14:creationId xmlns:p14="http://schemas.microsoft.com/office/powerpoint/2010/main" val="1669786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16</a:t>
            </a:fld>
            <a:endParaRPr lang="es-ES_tradnl"/>
          </a:p>
        </p:txBody>
      </p:sp>
    </p:spTree>
    <p:extLst>
      <p:ext uri="{BB962C8B-B14F-4D97-AF65-F5344CB8AC3E}">
        <p14:creationId xmlns:p14="http://schemas.microsoft.com/office/powerpoint/2010/main" val="376130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17</a:t>
            </a:fld>
            <a:endParaRPr lang="es-ES_tradnl"/>
          </a:p>
        </p:txBody>
      </p:sp>
    </p:spTree>
    <p:extLst>
      <p:ext uri="{BB962C8B-B14F-4D97-AF65-F5344CB8AC3E}">
        <p14:creationId xmlns:p14="http://schemas.microsoft.com/office/powerpoint/2010/main" val="1910451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5</a:t>
            </a:fld>
            <a:endParaRPr lang="es-ES_tradnl"/>
          </a:p>
        </p:txBody>
      </p:sp>
    </p:spTree>
    <p:extLst>
      <p:ext uri="{BB962C8B-B14F-4D97-AF65-F5344CB8AC3E}">
        <p14:creationId xmlns:p14="http://schemas.microsoft.com/office/powerpoint/2010/main" val="370615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7</a:t>
            </a:fld>
            <a:endParaRPr lang="es-ES_tradnl"/>
          </a:p>
        </p:txBody>
      </p:sp>
    </p:spTree>
    <p:extLst>
      <p:ext uri="{BB962C8B-B14F-4D97-AF65-F5344CB8AC3E}">
        <p14:creationId xmlns:p14="http://schemas.microsoft.com/office/powerpoint/2010/main" val="227388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8</a:t>
            </a:fld>
            <a:endParaRPr lang="es-ES_tradnl"/>
          </a:p>
        </p:txBody>
      </p:sp>
    </p:spTree>
    <p:extLst>
      <p:ext uri="{BB962C8B-B14F-4D97-AF65-F5344CB8AC3E}">
        <p14:creationId xmlns:p14="http://schemas.microsoft.com/office/powerpoint/2010/main" val="51167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10</a:t>
            </a:fld>
            <a:endParaRPr lang="es-ES_tradnl"/>
          </a:p>
        </p:txBody>
      </p:sp>
    </p:spTree>
    <p:extLst>
      <p:ext uri="{BB962C8B-B14F-4D97-AF65-F5344CB8AC3E}">
        <p14:creationId xmlns:p14="http://schemas.microsoft.com/office/powerpoint/2010/main" val="94472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11</a:t>
            </a:fld>
            <a:endParaRPr lang="es-ES_tradnl"/>
          </a:p>
        </p:txBody>
      </p:sp>
    </p:spTree>
    <p:extLst>
      <p:ext uri="{BB962C8B-B14F-4D97-AF65-F5344CB8AC3E}">
        <p14:creationId xmlns:p14="http://schemas.microsoft.com/office/powerpoint/2010/main" val="99854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12</a:t>
            </a:fld>
            <a:endParaRPr lang="es-ES_tradnl"/>
          </a:p>
        </p:txBody>
      </p:sp>
    </p:spTree>
    <p:extLst>
      <p:ext uri="{BB962C8B-B14F-4D97-AF65-F5344CB8AC3E}">
        <p14:creationId xmlns:p14="http://schemas.microsoft.com/office/powerpoint/2010/main" val="138618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14</a:t>
            </a:fld>
            <a:endParaRPr lang="es-ES_tradnl"/>
          </a:p>
        </p:txBody>
      </p:sp>
    </p:spTree>
    <p:extLst>
      <p:ext uri="{BB962C8B-B14F-4D97-AF65-F5344CB8AC3E}">
        <p14:creationId xmlns:p14="http://schemas.microsoft.com/office/powerpoint/2010/main" val="60671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8ABE7E11-F290-D44B-89E8-1B503D331C2C}" type="slidenum">
              <a:rPr lang="es-ES_tradnl" smtClean="0"/>
              <a:t>15</a:t>
            </a:fld>
            <a:endParaRPr lang="es-ES_tradnl"/>
          </a:p>
        </p:txBody>
      </p:sp>
    </p:spTree>
    <p:extLst>
      <p:ext uri="{BB962C8B-B14F-4D97-AF65-F5344CB8AC3E}">
        <p14:creationId xmlns:p14="http://schemas.microsoft.com/office/powerpoint/2010/main" val="29030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661533" y="9280035"/>
            <a:ext cx="1433696" cy="46496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sz="1637"/>
          </a:p>
        </p:txBody>
      </p:sp>
      <p:sp>
        <p:nvSpPr>
          <p:cNvPr id="12" name="object 3">
            <a:extLst>
              <a:ext uri="{FF2B5EF4-FFF2-40B4-BE49-F238E27FC236}">
                <a16:creationId xmlns:a16="http://schemas.microsoft.com/office/drawing/2014/main" id="{AB72D184-1BCC-8E4D-AB97-E7C9B55D20C7}"/>
              </a:ext>
            </a:extLst>
          </p:cNvPr>
          <p:cNvSpPr/>
          <p:nvPr userDrawn="1"/>
        </p:nvSpPr>
        <p:spPr>
          <a:xfrm>
            <a:off x="2194429" y="9319145"/>
            <a:ext cx="344272" cy="427422"/>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sz="1637"/>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585930" y="9203076"/>
            <a:ext cx="388750" cy="543519"/>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sz="1637"/>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6228971" y="596804"/>
            <a:ext cx="2040793" cy="964587"/>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sz="1637"/>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661533" y="687162"/>
            <a:ext cx="15275483" cy="671890"/>
          </a:xfrm>
        </p:spPr>
        <p:txBody>
          <a:bodyPr/>
          <a:lstStyle>
            <a:lvl1pPr algn="r">
              <a:defRPr sz="4366"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extLst>
      <p:ext uri="{BB962C8B-B14F-4D97-AF65-F5344CB8AC3E}">
        <p14:creationId xmlns:p14="http://schemas.microsoft.com/office/powerpoint/2010/main" val="313959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0.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1.pn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hyperlink" Target="http://biblioteca.duoc.cl.webezproxy.duoc.cl/bdigital/elibros/a50155-Programacion_en_Python/" TargetMode="External"/><Relationship Id="rId4" Type="http://schemas.openxmlformats.org/officeDocument/2006/relationships/image" Target="../media/image11.png"/><Relationship Id="rId9"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22.pn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2_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325A"/>
        </a:solidFill>
        <a:effectLst/>
      </p:bgPr>
    </p:bg>
    <p:spTree>
      <p:nvGrpSpPr>
        <p:cNvPr id="1" name=""/>
        <p:cNvGrpSpPr/>
        <p:nvPr/>
      </p:nvGrpSpPr>
      <p:grpSpPr>
        <a:xfrm>
          <a:off x="0" y="0"/>
          <a:ext cx="0" cy="0"/>
          <a:chOff x="0" y="0"/>
          <a:chExt cx="0" cy="0"/>
        </a:xfrm>
      </p:grpSpPr>
      <p:grpSp>
        <p:nvGrpSpPr>
          <p:cNvPr id="2" name="Group 2"/>
          <p:cNvGrpSpPr/>
          <p:nvPr/>
        </p:nvGrpSpPr>
        <p:grpSpPr>
          <a:xfrm>
            <a:off x="0" y="72390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sp>
        <p:nvSpPr>
          <p:cNvPr id="4" name="Freeform 4"/>
          <p:cNvSpPr/>
          <p:nvPr/>
        </p:nvSpPr>
        <p:spPr>
          <a:xfrm>
            <a:off x="2581422" y="8603574"/>
            <a:ext cx="8040719" cy="9525"/>
          </a:xfrm>
          <a:custGeom>
            <a:avLst/>
            <a:gdLst/>
            <a:ahLst/>
            <a:cxnLst/>
            <a:rect l="l" t="t" r="r" b="b"/>
            <a:pathLst>
              <a:path w="8040719" h="9525">
                <a:moveTo>
                  <a:pt x="0" y="0"/>
                </a:moveTo>
                <a:lnTo>
                  <a:pt x="8040720" y="0"/>
                </a:lnTo>
                <a:lnTo>
                  <a:pt x="8040720"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_tradnl"/>
          </a:p>
        </p:txBody>
      </p:sp>
      <p:sp>
        <p:nvSpPr>
          <p:cNvPr id="5" name="TextBox 5"/>
          <p:cNvSpPr txBox="1"/>
          <p:nvPr/>
        </p:nvSpPr>
        <p:spPr>
          <a:xfrm>
            <a:off x="2627835" y="7296782"/>
            <a:ext cx="8732498" cy="1051570"/>
          </a:xfrm>
          <a:prstGeom prst="rect">
            <a:avLst/>
          </a:prstGeom>
        </p:spPr>
        <p:txBody>
          <a:bodyPr lIns="0" tIns="0" rIns="0" bIns="0" rtlCol="0" anchor="t">
            <a:spAutoFit/>
          </a:bodyPr>
          <a:lstStyle/>
          <a:p>
            <a:pPr algn="l">
              <a:lnSpc>
                <a:spcPts val="4147"/>
              </a:lnSpc>
            </a:pPr>
            <a:r>
              <a:rPr lang="es-ES_tradnl" sz="3456" dirty="0">
                <a:solidFill>
                  <a:srgbClr val="FFFFFF"/>
                </a:solidFill>
                <a:latin typeface="Arial" panose="020B0604020202020204" pitchFamily="34" charset="0"/>
                <a:cs typeface="Arial" panose="020B0604020202020204" pitchFamily="34" charset="0"/>
              </a:rPr>
              <a:t>Fundamentos de Programación FPY</a:t>
            </a:r>
          </a:p>
          <a:p>
            <a:pPr algn="l">
              <a:lnSpc>
                <a:spcPts val="4147"/>
              </a:lnSpc>
            </a:pPr>
            <a:r>
              <a:rPr lang="es-ES_tradnl" sz="3456" dirty="0">
                <a:solidFill>
                  <a:srgbClr val="FFFFFF"/>
                </a:solidFill>
                <a:latin typeface="Arial" panose="020B0604020202020204" pitchFamily="34" charset="0"/>
                <a:cs typeface="Arial" panose="020B0604020202020204" pitchFamily="34" charset="0"/>
              </a:rPr>
              <a:t>Estructuras de repetición en Python</a:t>
            </a:r>
            <a:endParaRPr lang="en-US" sz="3456" dirty="0">
              <a:solidFill>
                <a:srgbClr val="FFFFF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While</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383297" y="2019300"/>
            <a:ext cx="8883316" cy="8402300"/>
          </a:xfrm>
          <a:prstGeom prst="rect">
            <a:avLst/>
          </a:prstGeom>
          <a:noFill/>
        </p:spPr>
        <p:txBody>
          <a:bodyPr wrap="square">
            <a:spAutoFit/>
          </a:bodyPr>
          <a:lstStyle/>
          <a:p>
            <a:pPr algn="just"/>
            <a:r>
              <a:rPr lang="es-ES_tradnl" sz="3300" dirty="0">
                <a:latin typeface="Consolas" panose="020B0609020204030204" pitchFamily="49" charset="0"/>
                <a:cs typeface="Consolas" panose="020B0609020204030204" pitchFamily="49" charset="0"/>
              </a:rPr>
              <a:t>A diferencia del caso anterior, donde asignamos un número finito de repeticiones al ciclo, </a:t>
            </a:r>
            <a:r>
              <a:rPr lang="es-ES_tradnl" sz="3300" dirty="0" err="1">
                <a:latin typeface="Consolas" panose="020B0609020204030204" pitchFamily="49" charset="0"/>
                <a:cs typeface="Consolas" panose="020B0609020204030204" pitchFamily="49" charset="0"/>
              </a:rPr>
              <a:t>While</a:t>
            </a:r>
            <a:r>
              <a:rPr lang="es-ES_tradnl" sz="3300" dirty="0">
                <a:latin typeface="Consolas" panose="020B0609020204030204" pitchFamily="49" charset="0"/>
                <a:cs typeface="Consolas" panose="020B0609020204030204" pitchFamily="49" charset="0"/>
              </a:rPr>
              <a:t> permite ejecutar las fases mientras una condición se cumpla, cada vez que se llega a la fase final del ciclo, el sistema analiza la condición, si se cumple (True) vuelve a ejecutar cada una de las fases</a:t>
            </a:r>
          </a:p>
          <a:p>
            <a:pPr algn="just"/>
            <a:endParaRPr lang="es-ES_tradnl" sz="3300" b="0" dirty="0">
              <a:solidFill>
                <a:srgbClr val="374151"/>
              </a:solidFill>
              <a:effectLst/>
              <a:latin typeface="Consolas" panose="020B0609020204030204" pitchFamily="49" charset="0"/>
              <a:cs typeface="Consolas" panose="020B0609020204030204" pitchFamily="49" charset="0"/>
            </a:endParaRPr>
          </a:p>
          <a:p>
            <a:pPr algn="just"/>
            <a:r>
              <a:rPr lang="es-ES_tradnl" sz="3300" dirty="0">
                <a:solidFill>
                  <a:srgbClr val="374151"/>
                </a:solidFill>
                <a:latin typeface="Consolas" panose="020B0609020204030204" pitchFamily="49" charset="0"/>
                <a:cs typeface="Consolas" panose="020B0609020204030204" pitchFamily="49" charset="0"/>
              </a:rPr>
              <a:t>Sintaxis</a:t>
            </a:r>
            <a:endParaRPr lang="es-ES_tradnl" sz="3300" b="0" dirty="0">
              <a:solidFill>
                <a:srgbClr val="374151"/>
              </a:solidFill>
              <a:effectLst/>
              <a:latin typeface="Consolas" panose="020B0609020204030204" pitchFamily="49" charset="0"/>
              <a:cs typeface="Consolas" panose="020B0609020204030204" pitchFamily="49" charset="0"/>
            </a:endParaRPr>
          </a:p>
          <a:p>
            <a:r>
              <a:rPr lang="es-CL" sz="3600" b="0" dirty="0" err="1">
                <a:solidFill>
                  <a:srgbClr val="C586C0"/>
                </a:solidFill>
                <a:effectLst/>
                <a:latin typeface="Consolas" panose="020B0609020204030204" pitchFamily="49" charset="0"/>
                <a:cs typeface="Consolas" panose="020B0609020204030204" pitchFamily="49" charset="0"/>
              </a:rPr>
              <a:t>while</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err="1">
                <a:solidFill>
                  <a:schemeClr val="tx2"/>
                </a:solidFill>
                <a:effectLst/>
                <a:latin typeface="Consolas" panose="020B0609020204030204" pitchFamily="49" charset="0"/>
                <a:cs typeface="Consolas" panose="020B0609020204030204" pitchFamily="49" charset="0"/>
              </a:rPr>
              <a:t>condicion</a:t>
            </a:r>
            <a:r>
              <a:rPr lang="es-CL" sz="3600" b="0" dirty="0">
                <a:solidFill>
                  <a:schemeClr val="tx2"/>
                </a:solidFill>
                <a:effectLst/>
                <a:latin typeface="Consolas" panose="020B0609020204030204" pitchFamily="49" charset="0"/>
                <a:cs typeface="Consolas" panose="020B0609020204030204" pitchFamily="49" charset="0"/>
              </a:rPr>
              <a:t>:</a:t>
            </a:r>
          </a:p>
          <a:p>
            <a:r>
              <a:rPr lang="es-CL" sz="3600" b="0" dirty="0">
                <a:solidFill>
                  <a:srgbClr val="7CA668"/>
                </a:solidFill>
                <a:effectLst/>
                <a:latin typeface="Consolas" panose="020B0609020204030204" pitchFamily="49" charset="0"/>
                <a:cs typeface="Consolas" panose="020B0609020204030204" pitchFamily="49" charset="0"/>
              </a:rPr>
              <a:t># Código a ejecutar en cada iteración mientras la condición sea verdadera</a:t>
            </a:r>
            <a:endParaRPr lang="es-CL" sz="3600" b="0" dirty="0">
              <a:solidFill>
                <a:srgbClr val="FFFFFF"/>
              </a:solidFill>
              <a:effectLst/>
              <a:latin typeface="Consolas" panose="020B0609020204030204" pitchFamily="49" charset="0"/>
              <a:cs typeface="Consolas" panose="020B0609020204030204" pitchFamily="49" charset="0"/>
            </a:endParaRPr>
          </a:p>
          <a:p>
            <a:pPr algn="just"/>
            <a:endParaRPr lang="es-ES_tradnl" sz="3300" b="0" dirty="0">
              <a:solidFill>
                <a:srgbClr val="374151"/>
              </a:solidFill>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47E43E60-4C87-508D-8F4C-824A2B8925A2}"/>
              </a:ext>
            </a:extLst>
          </p:cNvPr>
          <p:cNvPicPr>
            <a:picLocks noChangeAspect="1"/>
          </p:cNvPicPr>
          <p:nvPr/>
        </p:nvPicPr>
        <p:blipFill>
          <a:blip r:embed="rId10"/>
          <a:stretch>
            <a:fillRect/>
          </a:stretch>
        </p:blipFill>
        <p:spPr>
          <a:xfrm>
            <a:off x="661429" y="1790700"/>
            <a:ext cx="7213600" cy="6705600"/>
          </a:xfrm>
          <a:prstGeom prst="rect">
            <a:avLst/>
          </a:prstGeom>
        </p:spPr>
      </p:pic>
    </p:spTree>
    <p:extLst>
      <p:ext uri="{BB962C8B-B14F-4D97-AF65-F5344CB8AC3E}">
        <p14:creationId xmlns:p14="http://schemas.microsoft.com/office/powerpoint/2010/main" val="168638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While</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8383297" y="2019300"/>
            <a:ext cx="8883316" cy="7543091"/>
          </a:xfrm>
          <a:prstGeom prst="rect">
            <a:avLst/>
          </a:prstGeom>
          <a:noFill/>
        </p:spPr>
        <p:txBody>
          <a:bodyPr wrap="square">
            <a:spAutoFit/>
          </a:bodyPr>
          <a:lstStyle/>
          <a:p>
            <a:pPr algn="just"/>
            <a:endParaRPr lang="es-ES_tradnl" sz="3300" b="0" dirty="0">
              <a:solidFill>
                <a:srgbClr val="374151"/>
              </a:solidFill>
              <a:effectLst/>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Analicemos la estructura, tiene una condición de entrada, (a &gt; 0) y tiene 2 fases:</a:t>
            </a: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1) Muestra por pantalla el valor de “a”</a:t>
            </a: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2) Solicita un nuevo valor para “a”</a:t>
            </a: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Si ese valor es mayor a 0 (condición) las fases se volverán a ejecutar, puede ser infinitamente, dependiendo de los valores que se ingresen, dado que la condición así lo dice</a:t>
            </a:r>
            <a:endParaRPr lang="es-ES_tradnl" sz="3500" b="0" dirty="0">
              <a:solidFill>
                <a:srgbClr val="374151"/>
              </a:solidFill>
              <a:effectLst/>
              <a:latin typeface="Consolas" panose="020B0609020204030204" pitchFamily="49" charset="0"/>
              <a:cs typeface="Consolas" panose="020B0609020204030204" pitchFamily="49" charset="0"/>
            </a:endParaRPr>
          </a:p>
        </p:txBody>
      </p:sp>
      <p:sp>
        <p:nvSpPr>
          <p:cNvPr id="13" name="CuadroTexto 12">
            <a:extLst>
              <a:ext uri="{FF2B5EF4-FFF2-40B4-BE49-F238E27FC236}">
                <a16:creationId xmlns:a16="http://schemas.microsoft.com/office/drawing/2014/main" id="{5705592C-68A0-93F4-52D7-E2C9F7019023}"/>
              </a:ext>
            </a:extLst>
          </p:cNvPr>
          <p:cNvSpPr txBox="1"/>
          <p:nvPr/>
        </p:nvSpPr>
        <p:spPr>
          <a:xfrm>
            <a:off x="685492" y="2376041"/>
            <a:ext cx="8883316" cy="1938992"/>
          </a:xfrm>
          <a:prstGeom prst="rect">
            <a:avLst/>
          </a:prstGeom>
          <a:noFill/>
        </p:spPr>
        <p:txBody>
          <a:bodyPr wrap="square" lIns="91440" tIns="45720" rIns="91440" bIns="45720" anchor="t">
            <a:spAutoFit/>
          </a:bodyPr>
          <a:lstStyle/>
          <a:p>
            <a:r>
              <a:rPr lang="es-CL" sz="3000" b="0" dirty="0">
                <a:solidFill>
                  <a:srgbClr val="9CDCFE"/>
                </a:solidFill>
                <a:effectLst/>
                <a:latin typeface="Consolas"/>
                <a:cs typeface="Consolas" panose="020B0609020204030204" pitchFamily="49" charset="0"/>
              </a:rPr>
              <a:t>a</a:t>
            </a:r>
            <a:r>
              <a:rPr lang="es-CL" sz="3000" b="0" dirty="0">
                <a:solidFill>
                  <a:srgbClr val="FFFFFF"/>
                </a:solidFill>
                <a:effectLst/>
                <a:latin typeface="Consolas"/>
                <a:cs typeface="Consolas" panose="020B0609020204030204" pitchFamily="49" charset="0"/>
              </a:rPr>
              <a:t> </a:t>
            </a:r>
            <a:r>
              <a:rPr lang="es-CL" sz="3000" b="0" dirty="0">
                <a:effectLst/>
                <a:latin typeface="Consolas"/>
                <a:cs typeface="Consolas" panose="020B0609020204030204" pitchFamily="49" charset="0"/>
              </a:rPr>
              <a:t>= </a:t>
            </a:r>
            <a:r>
              <a:rPr lang="es-CL" sz="3000" b="0" dirty="0">
                <a:solidFill>
                  <a:srgbClr val="B5CEA8"/>
                </a:solidFill>
                <a:effectLst/>
                <a:latin typeface="Consolas"/>
                <a:cs typeface="Consolas" panose="020B0609020204030204" pitchFamily="49" charset="0"/>
              </a:rPr>
              <a:t>5</a:t>
            </a:r>
            <a:endParaRPr lang="es-CL" sz="3000" b="0" dirty="0">
              <a:solidFill>
                <a:srgbClr val="FFFFFF"/>
              </a:solidFill>
              <a:effectLst/>
              <a:latin typeface="Consolas"/>
              <a:cs typeface="Consolas" panose="020B0609020204030204" pitchFamily="49" charset="0"/>
            </a:endParaRPr>
          </a:p>
          <a:p>
            <a:r>
              <a:rPr lang="es-CL" sz="3000" b="0" dirty="0" err="1">
                <a:solidFill>
                  <a:srgbClr val="C586C0"/>
                </a:solidFill>
                <a:effectLst/>
                <a:latin typeface="Consolas" panose="020B0609020204030204" pitchFamily="49" charset="0"/>
                <a:cs typeface="Consolas" panose="020B0609020204030204" pitchFamily="49" charset="0"/>
              </a:rPr>
              <a:t>while</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9CDCFE"/>
                </a:solidFill>
                <a:effectLst/>
                <a:latin typeface="Consolas" panose="020B0609020204030204" pitchFamily="49" charset="0"/>
                <a:cs typeface="Consolas" panose="020B0609020204030204" pitchFamily="49" charset="0"/>
              </a:rPr>
              <a:t>a</a:t>
            </a:r>
            <a:r>
              <a:rPr lang="es-CL" sz="3000" b="0" dirty="0">
                <a:solidFill>
                  <a:srgbClr val="D4D4D4"/>
                </a:solidFill>
                <a:effectLst/>
                <a:latin typeface="Consolas" panose="020B0609020204030204" pitchFamily="49" charset="0"/>
                <a:cs typeface="Consolas" panose="020B0609020204030204" pitchFamily="49" charset="0"/>
              </a:rPr>
              <a:t>&gt;</a:t>
            </a:r>
            <a:r>
              <a:rPr lang="es-CL" sz="3000" b="0" dirty="0">
                <a:solidFill>
                  <a:srgbClr val="B5CEA8"/>
                </a:solidFill>
                <a:effectLst/>
                <a:latin typeface="Consolas" panose="020B0609020204030204" pitchFamily="49" charset="0"/>
                <a:cs typeface="Consolas" panose="020B0609020204030204" pitchFamily="49" charset="0"/>
              </a:rPr>
              <a:t>0</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rgbClr val="FFFFFF"/>
                </a:solidFill>
                <a:effectLst/>
                <a:latin typeface="Consolas" panose="020B0609020204030204" pitchFamily="49" charset="0"/>
                <a:cs typeface="Consolas" panose="020B0609020204030204" pitchFamily="49" charset="0"/>
              </a:rPr>
              <a:t>(</a:t>
            </a:r>
            <a:r>
              <a:rPr lang="es-CL" sz="3000" b="0" dirty="0" err="1">
                <a:solidFill>
                  <a:srgbClr val="569CD6"/>
                </a:solidFill>
                <a:effectLst/>
                <a:latin typeface="Consolas" panose="020B0609020204030204" pitchFamily="49" charset="0"/>
                <a:cs typeface="Consolas" panose="020B0609020204030204" pitchFamily="49" charset="0"/>
              </a:rPr>
              <a:t>f</a:t>
            </a:r>
            <a:r>
              <a:rPr lang="es-CL" sz="3000" b="0" dirty="0" err="1">
                <a:solidFill>
                  <a:srgbClr val="CE9178"/>
                </a:solidFill>
                <a:effectLst/>
                <a:latin typeface="Consolas" panose="020B0609020204030204" pitchFamily="49" charset="0"/>
                <a:cs typeface="Consolas" panose="020B0609020204030204" pitchFamily="49" charset="0"/>
              </a:rPr>
              <a:t>"el</a:t>
            </a:r>
            <a:r>
              <a:rPr lang="es-CL" sz="3000" b="0" dirty="0">
                <a:solidFill>
                  <a:srgbClr val="CE9178"/>
                </a:solidFill>
                <a:effectLst/>
                <a:latin typeface="Consolas" panose="020B0609020204030204" pitchFamily="49" charset="0"/>
                <a:cs typeface="Consolas" panose="020B0609020204030204" pitchFamily="49" charset="0"/>
              </a:rPr>
              <a:t> valor de a es :</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9CDCFE"/>
                </a:solidFill>
                <a:effectLst/>
                <a:latin typeface="Consolas" panose="020B0609020204030204" pitchFamily="49" charset="0"/>
                <a:cs typeface="Consolas" panose="020B0609020204030204" pitchFamily="49" charset="0"/>
              </a:rPr>
              <a:t>a</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a:t>
            </a:r>
            <a:r>
              <a:rPr lang="es-CL" sz="3000" b="0" dirty="0">
                <a:solidFill>
                  <a:srgbClr val="FFFFFF"/>
                </a:solidFill>
                <a:effectLst/>
                <a:latin typeface="Consolas" panose="020B0609020204030204" pitchFamily="49" charset="0"/>
                <a:cs typeface="Consolas" panose="020B0609020204030204" pitchFamily="49" charset="0"/>
              </a:rPr>
              <a:t>)</a:t>
            </a:r>
          </a:p>
          <a:p>
            <a:r>
              <a:rPr lang="es-CL" sz="3000" b="0" dirty="0">
                <a:solidFill>
                  <a:srgbClr val="9CDCFE"/>
                </a:solidFill>
                <a:effectLst/>
                <a:latin typeface="Consolas"/>
                <a:cs typeface="Consolas" panose="020B0609020204030204" pitchFamily="49" charset="0"/>
              </a:rPr>
              <a:t>	a</a:t>
            </a:r>
            <a:r>
              <a:rPr lang="es-CL" sz="3000" b="0" dirty="0">
                <a:solidFill>
                  <a:srgbClr val="FFFFFF"/>
                </a:solidFill>
                <a:effectLst/>
                <a:latin typeface="Consolas"/>
                <a:cs typeface="Consolas" panose="020B0609020204030204" pitchFamily="49" charset="0"/>
              </a:rPr>
              <a:t> </a:t>
            </a:r>
            <a:r>
              <a:rPr lang="es-CL" sz="3000" b="0" dirty="0">
                <a:effectLst/>
                <a:latin typeface="Consolas"/>
                <a:cs typeface="Consolas" panose="020B0609020204030204" pitchFamily="49" charset="0"/>
              </a:rPr>
              <a:t>= </a:t>
            </a:r>
            <a:r>
              <a:rPr lang="es-CL" sz="3000" b="0" err="1">
                <a:solidFill>
                  <a:srgbClr val="4EC9B0"/>
                </a:solidFill>
                <a:effectLst/>
                <a:latin typeface="Consolas"/>
                <a:cs typeface="Consolas" panose="020B0609020204030204" pitchFamily="49" charset="0"/>
              </a:rPr>
              <a:t>int</a:t>
            </a:r>
            <a:r>
              <a:rPr lang="es-CL" sz="3000" b="0" dirty="0">
                <a:solidFill>
                  <a:srgbClr val="FFFFFF"/>
                </a:solidFill>
                <a:effectLst/>
                <a:latin typeface="Consolas"/>
                <a:cs typeface="Consolas" panose="020B0609020204030204" pitchFamily="49" charset="0"/>
              </a:rPr>
              <a:t>(</a:t>
            </a:r>
            <a:r>
              <a:rPr lang="es-CL" sz="3000" b="0" dirty="0">
                <a:solidFill>
                  <a:srgbClr val="DCDCAA"/>
                </a:solidFill>
                <a:effectLst/>
                <a:latin typeface="Consolas"/>
                <a:cs typeface="Consolas" panose="020B0609020204030204" pitchFamily="49" charset="0"/>
              </a:rPr>
              <a:t>input</a:t>
            </a:r>
            <a:r>
              <a:rPr lang="es-CL" sz="3000" b="0" dirty="0">
                <a:solidFill>
                  <a:srgbClr val="FFFFFF"/>
                </a:solidFill>
                <a:effectLst/>
                <a:latin typeface="Consolas"/>
                <a:cs typeface="Consolas" panose="020B0609020204030204" pitchFamily="49" charset="0"/>
              </a:rPr>
              <a:t>(</a:t>
            </a:r>
            <a:r>
              <a:rPr lang="es-CL" sz="3000" b="0" dirty="0">
                <a:solidFill>
                  <a:srgbClr val="CE9178"/>
                </a:solidFill>
                <a:effectLst/>
                <a:latin typeface="Consolas"/>
                <a:cs typeface="Consolas" panose="020B0609020204030204" pitchFamily="49" charset="0"/>
              </a:rPr>
              <a:t>"ingrese un valor"</a:t>
            </a:r>
            <a:r>
              <a:rPr lang="es-CL" sz="3000" b="0" dirty="0">
                <a:solidFill>
                  <a:srgbClr val="FFFFFF"/>
                </a:solidFill>
                <a:effectLst/>
                <a:latin typeface="Consolas"/>
                <a:cs typeface="Consolas" panose="020B0609020204030204" pitchFamily="49" charset="0"/>
              </a:rPr>
              <a:t>))</a:t>
            </a:r>
          </a:p>
        </p:txBody>
      </p:sp>
      <p:pic>
        <p:nvPicPr>
          <p:cNvPr id="14" name="Imagen 13">
            <a:extLst>
              <a:ext uri="{FF2B5EF4-FFF2-40B4-BE49-F238E27FC236}">
                <a16:creationId xmlns:a16="http://schemas.microsoft.com/office/drawing/2014/main" id="{44E44A79-5063-B93A-3814-32BF1FD2642F}"/>
              </a:ext>
            </a:extLst>
          </p:cNvPr>
          <p:cNvPicPr>
            <a:picLocks noChangeAspect="1"/>
          </p:cNvPicPr>
          <p:nvPr/>
        </p:nvPicPr>
        <p:blipFill>
          <a:blip r:embed="rId10"/>
          <a:stretch>
            <a:fillRect/>
          </a:stretch>
        </p:blipFill>
        <p:spPr>
          <a:xfrm>
            <a:off x="2094942" y="4988082"/>
            <a:ext cx="3737660" cy="3818040"/>
          </a:xfrm>
          <a:prstGeom prst="rect">
            <a:avLst/>
          </a:prstGeom>
        </p:spPr>
      </p:pic>
    </p:spTree>
    <p:extLst>
      <p:ext uri="{BB962C8B-B14F-4D97-AF65-F5344CB8AC3E}">
        <p14:creationId xmlns:p14="http://schemas.microsoft.com/office/powerpoint/2010/main" val="128498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50" dirty="0">
                <a:solidFill>
                  <a:srgbClr val="000000"/>
                </a:solidFill>
                <a:latin typeface="Consolas"/>
              </a:rPr>
              <a:t>Revisión Bibliográfica</a:t>
            </a:r>
            <a:endParaRPr lang="es-ES" dirty="0" err="1"/>
          </a:p>
        </p:txBody>
      </p:sp>
      <p:sp>
        <p:nvSpPr>
          <p:cNvPr id="18" name="CuadroTexto 17">
            <a:extLst>
              <a:ext uri="{FF2B5EF4-FFF2-40B4-BE49-F238E27FC236}">
                <a16:creationId xmlns:a16="http://schemas.microsoft.com/office/drawing/2014/main" id="{B345BD19-76AC-1107-BA99-E7B2CAF57522}"/>
              </a:ext>
            </a:extLst>
          </p:cNvPr>
          <p:cNvSpPr txBox="1"/>
          <p:nvPr/>
        </p:nvSpPr>
        <p:spPr>
          <a:xfrm>
            <a:off x="1219200" y="1790168"/>
            <a:ext cx="15263244" cy="5447645"/>
          </a:xfrm>
          <a:prstGeom prst="rect">
            <a:avLst/>
          </a:prstGeom>
          <a:noFill/>
        </p:spPr>
        <p:txBody>
          <a:bodyPr wrap="square" lIns="91440" tIns="45720" rIns="91440" bIns="45720" anchor="t">
            <a:spAutoFit/>
          </a:bodyPr>
          <a:lstStyle/>
          <a:p>
            <a:endParaRPr lang="es-ES" sz="2800" b="1" dirty="0">
              <a:solidFill>
                <a:srgbClr val="000000"/>
              </a:solidFill>
              <a:latin typeface="Consolas"/>
              <a:cs typeface="Arial"/>
            </a:endParaRPr>
          </a:p>
          <a:p>
            <a:endParaRPr lang="es-ES" sz="2800" b="1" dirty="0">
              <a:solidFill>
                <a:srgbClr val="000000"/>
              </a:solidFill>
              <a:latin typeface="Consolas"/>
              <a:cs typeface="Arial"/>
            </a:endParaRPr>
          </a:p>
          <a:p>
            <a:r>
              <a:rPr lang="es-ES" sz="2800" b="1" dirty="0">
                <a:solidFill>
                  <a:srgbClr val="000000"/>
                </a:solidFill>
                <a:latin typeface="Consolas"/>
                <a:cs typeface="Arial"/>
              </a:rPr>
              <a:t>Profundiza en el concepto de Bucles, consultando a:</a:t>
            </a:r>
          </a:p>
          <a:p>
            <a:endParaRPr lang="es-ES" sz="2800" b="1" dirty="0">
              <a:solidFill>
                <a:srgbClr val="000000"/>
              </a:solidFill>
              <a:latin typeface="Consolas"/>
              <a:cs typeface="Arial"/>
            </a:endParaRPr>
          </a:p>
          <a:p>
            <a:r>
              <a:rPr lang="es-ES" sz="2800" b="1" dirty="0">
                <a:solidFill>
                  <a:srgbClr val="000000"/>
                </a:solidFill>
                <a:latin typeface="Consolas"/>
                <a:cs typeface="Arial"/>
              </a:rPr>
              <a:t>Cuevas Álvarez, A.</a:t>
            </a:r>
            <a:r>
              <a:rPr lang="es-ES" sz="2800" dirty="0">
                <a:solidFill>
                  <a:srgbClr val="000000"/>
                </a:solidFill>
                <a:latin typeface="Consolas"/>
                <a:cs typeface="Arial"/>
              </a:rPr>
              <a:t> (2021). Capítulo 3.5 Instrucciones para realizar Bucles. En </a:t>
            </a:r>
            <a:r>
              <a:rPr lang="es-ES" sz="2800" i="1" dirty="0">
                <a:solidFill>
                  <a:srgbClr val="000000"/>
                </a:solidFill>
                <a:latin typeface="Consolas"/>
                <a:cs typeface="Arial"/>
              </a:rPr>
              <a:t>Programación en Python</a:t>
            </a:r>
            <a:r>
              <a:rPr lang="es-ES" sz="2800">
                <a:solidFill>
                  <a:srgbClr val="000000"/>
                </a:solidFill>
                <a:latin typeface="Consolas"/>
                <a:cs typeface="Arial"/>
              </a:rPr>
              <a:t> (pp</a:t>
            </a:r>
            <a:r>
              <a:rPr lang="es-ES" sz="2800" b="0" i="0" u="none" strike="noStrike">
                <a:solidFill>
                  <a:srgbClr val="000000"/>
                </a:solidFill>
                <a:effectLst/>
                <a:latin typeface="Consolas"/>
                <a:cs typeface="Arial"/>
              </a:rPr>
              <a:t>. </a:t>
            </a:r>
            <a:r>
              <a:rPr lang="es-ES" sz="2800">
                <a:solidFill>
                  <a:srgbClr val="000000"/>
                </a:solidFill>
                <a:latin typeface="Consolas"/>
                <a:cs typeface="Arial"/>
              </a:rPr>
              <a:t>117-119). Editorial Ra-Ma</a:t>
            </a:r>
            <a:r>
              <a:rPr lang="es-ES" sz="2800" b="0" i="0" u="none" strike="noStrike">
                <a:solidFill>
                  <a:srgbClr val="000000"/>
                </a:solidFill>
                <a:effectLst/>
                <a:latin typeface="Consolas"/>
                <a:cs typeface="Arial"/>
              </a:rPr>
              <a:t>.</a:t>
            </a:r>
            <a:r>
              <a:rPr lang="es-ES" sz="2800">
                <a:solidFill>
                  <a:srgbClr val="000000"/>
                </a:solidFill>
                <a:latin typeface="Consolas"/>
                <a:cs typeface="Arial"/>
              </a:rPr>
              <a:t> URL</a:t>
            </a:r>
            <a:r>
              <a:rPr lang="es-ES" sz="2800" i="0" u="none" strike="noStrike">
                <a:solidFill>
                  <a:srgbClr val="000000"/>
                </a:solidFill>
                <a:effectLst/>
                <a:latin typeface="Consolas"/>
                <a:cs typeface="Arial"/>
              </a:rPr>
              <a:t>:</a:t>
            </a:r>
            <a:r>
              <a:rPr lang="es-ES" sz="2800" b="0" i="0" u="none" strike="noStrike">
                <a:solidFill>
                  <a:srgbClr val="000000"/>
                </a:solidFill>
                <a:effectLst/>
                <a:latin typeface="Consolas"/>
                <a:cs typeface="Arial"/>
              </a:rPr>
              <a:t> </a:t>
            </a:r>
            <a:r>
              <a:rPr lang="es-ES" sz="2800" u="sng" dirty="0">
                <a:solidFill>
                  <a:srgbClr val="374151"/>
                </a:solidFill>
                <a:latin typeface="Consolas"/>
                <a:cs typeface="Arial"/>
                <a:hlinkClick r:id="rId10"/>
              </a:rPr>
              <a:t>http://biblioteca.duoc.cl.webezproxy</a:t>
            </a:r>
            <a:r>
              <a:rPr lang="es-ES" sz="2800" b="0" i="0" u="sng" strike="noStrike" dirty="0">
                <a:solidFill>
                  <a:srgbClr val="374151"/>
                </a:solidFill>
                <a:effectLst/>
                <a:latin typeface="Consolas"/>
                <a:cs typeface="Arial"/>
                <a:hlinkClick r:id="rId10"/>
              </a:rPr>
              <a:t>.</a:t>
            </a:r>
            <a:r>
              <a:rPr lang="es-ES" sz="2800" u="sng" dirty="0">
                <a:solidFill>
                  <a:srgbClr val="374151"/>
                </a:solidFill>
                <a:latin typeface="Consolas"/>
                <a:cs typeface="Arial"/>
                <a:hlinkClick r:id="rId10"/>
              </a:rPr>
              <a:t>duoc</a:t>
            </a:r>
            <a:r>
              <a:rPr lang="es-ES" sz="2800" b="0" i="0" u="sng" strike="noStrike" dirty="0">
                <a:solidFill>
                  <a:srgbClr val="374151"/>
                </a:solidFill>
                <a:effectLst/>
                <a:latin typeface="Consolas"/>
                <a:cs typeface="Arial"/>
                <a:hlinkClick r:id="rId10"/>
              </a:rPr>
              <a:t>.</a:t>
            </a:r>
            <a:r>
              <a:rPr lang="es-ES" sz="2800" u="sng" dirty="0">
                <a:solidFill>
                  <a:srgbClr val="374151"/>
                </a:solidFill>
                <a:latin typeface="Consolas"/>
                <a:cs typeface="Arial"/>
                <a:hlinkClick r:id="rId10"/>
              </a:rPr>
              <a:t>cl/bdigital/elibros/a50155-Programacion_en_Python/</a:t>
            </a:r>
            <a:endParaRPr lang="es-CL" sz="2800" b="0" i="0" u="none" strike="noStrike">
              <a:solidFill>
                <a:srgbClr val="000000"/>
              </a:solidFill>
              <a:effectLst/>
              <a:latin typeface="Consolas"/>
              <a:cs typeface="Times New Roman"/>
            </a:endParaRPr>
          </a:p>
          <a:p>
            <a:endParaRPr lang="es-CL" sz="1200" b="0" i="0" u="none" strike="noStrike" dirty="0">
              <a:solidFill>
                <a:srgbClr val="000000"/>
              </a:solidFill>
              <a:effectLst/>
              <a:latin typeface="Consolas"/>
              <a:cs typeface="Times New Roman"/>
            </a:endParaRPr>
          </a:p>
          <a:p>
            <a:r>
              <a:rPr lang="es-ES" sz="2800" b="1" dirty="0">
                <a:solidFill>
                  <a:srgbClr val="000000"/>
                </a:solidFill>
                <a:latin typeface="Consolas"/>
                <a:cs typeface="Times New Roman"/>
              </a:rPr>
              <a:t>Cuevas Álvarez, A.</a:t>
            </a:r>
            <a:r>
              <a:rPr lang="es-ES" sz="2800" dirty="0">
                <a:solidFill>
                  <a:srgbClr val="000000"/>
                </a:solidFill>
                <a:latin typeface="Consolas"/>
                <a:cs typeface="Times New Roman"/>
              </a:rPr>
              <a:t> (2021). Capítulo 3.5.2 Instrucción </a:t>
            </a:r>
            <a:r>
              <a:rPr lang="es-ES" sz="2800" err="1">
                <a:solidFill>
                  <a:srgbClr val="000000"/>
                </a:solidFill>
                <a:latin typeface="Consolas"/>
                <a:cs typeface="Times New Roman"/>
              </a:rPr>
              <a:t>While</a:t>
            </a:r>
            <a:r>
              <a:rPr lang="es-ES" sz="2800" dirty="0">
                <a:solidFill>
                  <a:srgbClr val="000000"/>
                </a:solidFill>
                <a:latin typeface="Consolas"/>
                <a:cs typeface="Times New Roman"/>
              </a:rPr>
              <a:t>. En </a:t>
            </a:r>
            <a:r>
              <a:rPr lang="es-ES" sz="2800" i="1" dirty="0">
                <a:solidFill>
                  <a:srgbClr val="000000"/>
                </a:solidFill>
                <a:latin typeface="Consolas"/>
                <a:cs typeface="Times New Roman"/>
              </a:rPr>
              <a:t>Programación en Python</a:t>
            </a:r>
            <a:r>
              <a:rPr lang="es-ES" sz="2800">
                <a:solidFill>
                  <a:srgbClr val="000000"/>
                </a:solidFill>
                <a:latin typeface="Consolas"/>
                <a:cs typeface="Times New Roman"/>
              </a:rPr>
              <a:t> (pp. 119-126). Editorial Ra-Ma. URL: </a:t>
            </a:r>
            <a:r>
              <a:rPr lang="es-ES" sz="2800" dirty="0">
                <a:solidFill>
                  <a:srgbClr val="000000"/>
                </a:solidFill>
                <a:latin typeface="Consolas"/>
                <a:cs typeface="Times New Roman"/>
                <a:hlinkClick r:id="rId10"/>
              </a:rPr>
              <a:t>http://biblioteca.duoc.cl.webezproxy.duoc.cl/bdigital/elibros/a50155-Programacion_en_Python/</a:t>
            </a:r>
            <a:endParaRPr lang="es-CL"/>
          </a:p>
        </p:txBody>
      </p:sp>
    </p:spTree>
    <p:extLst>
      <p:ext uri="{BB962C8B-B14F-4D97-AF65-F5344CB8AC3E}">
        <p14:creationId xmlns:p14="http://schemas.microsoft.com/office/powerpoint/2010/main" val="397915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04</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Try </a:t>
            </a:r>
            <a:r>
              <a:rPr lang="es-ES_tradnl" sz="4365" dirty="0" err="1">
                <a:solidFill>
                  <a:srgbClr val="257CE1"/>
                </a:solidFill>
                <a:latin typeface="Arial Bold"/>
              </a:rPr>
              <a:t>Except</a:t>
            </a:r>
            <a:endParaRPr lang="es-ES_tradnl" sz="4365" dirty="0">
              <a:solidFill>
                <a:srgbClr val="257CE1"/>
              </a:solidFill>
              <a:latin typeface="Arial Bold"/>
            </a:endParaRPr>
          </a:p>
        </p:txBody>
      </p:sp>
    </p:spTree>
    <p:extLst>
      <p:ext uri="{BB962C8B-B14F-4D97-AF65-F5344CB8AC3E}">
        <p14:creationId xmlns:p14="http://schemas.microsoft.com/office/powerpoint/2010/main" val="16094413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Excepciones</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378185" y="2071591"/>
            <a:ext cx="10210800" cy="4401205"/>
          </a:xfrm>
          <a:prstGeom prst="rect">
            <a:avLst/>
          </a:prstGeom>
          <a:noFill/>
        </p:spPr>
        <p:txBody>
          <a:bodyPr wrap="square">
            <a:spAutoFit/>
          </a:bodyPr>
          <a:lstStyle/>
          <a:p>
            <a:pPr algn="just"/>
            <a:r>
              <a:rPr lang="es-CL" sz="2800" dirty="0">
                <a:latin typeface="Consolas" panose="020B0609020204030204" pitchFamily="49" charset="0"/>
                <a:cs typeface="Consolas" panose="020B0609020204030204" pitchFamily="49" charset="0"/>
              </a:rPr>
              <a:t>Es normal cuando ejecutamos códigos, que aparezcan errores, los cuales pueden ser asociados a una sintaxis incorrecta, mala manipulación de datos, proceso que no pueden ser compilados, entre otros. Para esto, los lenguajes de programación incorporan lo que se llama Excepciones, donde podremos manejar una serie de errores, y notificar al usuario o programador que algo no está funcionando de acuerdo a lo que preestablecimos. </a:t>
            </a:r>
          </a:p>
          <a:p>
            <a:pPr algn="just"/>
            <a:endParaRPr lang="es-CL" sz="2800" b="0" i="0" u="none" strike="noStrike" dirty="0">
              <a:effectLst/>
              <a:latin typeface="Consolas" panose="020B0609020204030204" pitchFamily="49" charset="0"/>
              <a:cs typeface="Consolas" panose="020B0609020204030204" pitchFamily="49" charset="0"/>
            </a:endParaRPr>
          </a:p>
        </p:txBody>
      </p:sp>
      <p:pic>
        <p:nvPicPr>
          <p:cNvPr id="11" name="Imagen 10">
            <a:extLst>
              <a:ext uri="{FF2B5EF4-FFF2-40B4-BE49-F238E27FC236}">
                <a16:creationId xmlns:a16="http://schemas.microsoft.com/office/drawing/2014/main" id="{AD70C0D9-D039-36E6-8A16-31ACFDA2591D}"/>
              </a:ext>
            </a:extLst>
          </p:cNvPr>
          <p:cNvPicPr>
            <a:picLocks noChangeAspect="1"/>
          </p:cNvPicPr>
          <p:nvPr/>
        </p:nvPicPr>
        <p:blipFill>
          <a:blip r:embed="rId10"/>
          <a:stretch>
            <a:fillRect/>
          </a:stretch>
        </p:blipFill>
        <p:spPr>
          <a:xfrm>
            <a:off x="12344400" y="2247900"/>
            <a:ext cx="4775200" cy="4862979"/>
          </a:xfrm>
          <a:prstGeom prst="rect">
            <a:avLst/>
          </a:prstGeom>
        </p:spPr>
      </p:pic>
    </p:spTree>
    <p:extLst>
      <p:ext uri="{BB962C8B-B14F-4D97-AF65-F5344CB8AC3E}">
        <p14:creationId xmlns:p14="http://schemas.microsoft.com/office/powerpoint/2010/main" val="389832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Definición</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382196" y="1943100"/>
            <a:ext cx="9739956" cy="5693866"/>
          </a:xfrm>
          <a:prstGeom prst="rect">
            <a:avLst/>
          </a:prstGeom>
          <a:noFill/>
        </p:spPr>
        <p:txBody>
          <a:bodyPr wrap="square">
            <a:spAutoFit/>
          </a:bodyPr>
          <a:lstStyle/>
          <a:p>
            <a:pPr algn="just"/>
            <a:r>
              <a:rPr lang="es-CL" sz="2800" b="0" i="0" u="none" strike="noStrike" dirty="0">
                <a:effectLst/>
                <a:latin typeface="Consolas" panose="020B0609020204030204" pitchFamily="49" charset="0"/>
                <a:cs typeface="Consolas" panose="020B0609020204030204" pitchFamily="49" charset="0"/>
              </a:rPr>
              <a:t>En programación, una excepción es un evento anormal o inesperado que ocurre durante la ejecución de un programa y que afecta el flujo normal de ejecución. Las excepciones son mecanismos que permiten manejar situaciones de error o condiciones excepcionales de manera controlada, evitando que el programa se detenga abruptamente.</a:t>
            </a:r>
          </a:p>
          <a:p>
            <a:pPr algn="just"/>
            <a:r>
              <a:rPr lang="es-CL" sz="2800" b="0" i="0" u="none" strike="noStrike" dirty="0">
                <a:effectLst/>
                <a:latin typeface="Consolas" panose="020B0609020204030204" pitchFamily="49" charset="0"/>
                <a:cs typeface="Consolas" panose="020B0609020204030204" pitchFamily="49" charset="0"/>
              </a:rPr>
              <a:t>Cuando ocurre una excepción, el programa genera un proceso que encapsula la información sobre el error. Este objeto se pasa a un ”administrador de excepciones" que se encarga de administrar el problema. </a:t>
            </a:r>
            <a:endParaRPr lang="es-CL" sz="2800" b="0" dirty="0">
              <a:effectLst/>
              <a:latin typeface="Consolas" panose="020B0609020204030204" pitchFamily="49" charset="0"/>
              <a:cs typeface="Consolas" panose="020B0609020204030204" pitchFamily="49" charset="0"/>
            </a:endParaRPr>
          </a:p>
        </p:txBody>
      </p:sp>
      <p:pic>
        <p:nvPicPr>
          <p:cNvPr id="14" name="Imagen 13">
            <a:extLst>
              <a:ext uri="{FF2B5EF4-FFF2-40B4-BE49-F238E27FC236}">
                <a16:creationId xmlns:a16="http://schemas.microsoft.com/office/drawing/2014/main" id="{17E84911-8881-6B03-8BDF-5FB9668917E2}"/>
              </a:ext>
            </a:extLst>
          </p:cNvPr>
          <p:cNvPicPr>
            <a:picLocks noChangeAspect="1"/>
          </p:cNvPicPr>
          <p:nvPr/>
        </p:nvPicPr>
        <p:blipFill>
          <a:blip r:embed="rId10"/>
          <a:stretch>
            <a:fillRect/>
          </a:stretch>
        </p:blipFill>
        <p:spPr>
          <a:xfrm>
            <a:off x="12344400" y="2247900"/>
            <a:ext cx="4775200" cy="4862979"/>
          </a:xfrm>
          <a:prstGeom prst="rect">
            <a:avLst/>
          </a:prstGeom>
        </p:spPr>
      </p:pic>
    </p:spTree>
    <p:extLst>
      <p:ext uri="{BB962C8B-B14F-4D97-AF65-F5344CB8AC3E}">
        <p14:creationId xmlns:p14="http://schemas.microsoft.com/office/powerpoint/2010/main" val="58789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Ejemplo de uso</a:t>
            </a:r>
          </a:p>
        </p:txBody>
      </p:sp>
      <p:sp>
        <p:nvSpPr>
          <p:cNvPr id="11" name="CuadroTexto 10">
            <a:extLst>
              <a:ext uri="{FF2B5EF4-FFF2-40B4-BE49-F238E27FC236}">
                <a16:creationId xmlns:a16="http://schemas.microsoft.com/office/drawing/2014/main" id="{A52759CC-CEF6-A6A8-85DC-7F8C51630614}"/>
              </a:ext>
            </a:extLst>
          </p:cNvPr>
          <p:cNvSpPr txBox="1"/>
          <p:nvPr/>
        </p:nvSpPr>
        <p:spPr>
          <a:xfrm>
            <a:off x="2086921" y="1276345"/>
            <a:ext cx="14940479" cy="7940635"/>
          </a:xfrm>
          <a:prstGeom prst="rect">
            <a:avLst/>
          </a:prstGeom>
          <a:noFill/>
        </p:spPr>
        <p:txBody>
          <a:bodyPr wrap="square">
            <a:spAutoFit/>
          </a:bodyPr>
          <a:lstStyle/>
          <a:p>
            <a:r>
              <a:rPr lang="es-CL" sz="3000" b="0" dirty="0">
                <a:solidFill>
                  <a:srgbClr val="C586C0"/>
                </a:solidFill>
                <a:effectLst/>
                <a:latin typeface="Consolas" panose="020B0609020204030204" pitchFamily="49" charset="0"/>
                <a:cs typeface="Consolas" panose="020B0609020204030204" pitchFamily="49" charset="0"/>
              </a:rPr>
              <a:t>Try</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Código que podría generar una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Dentro de este bloque de código, debes colocar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lo que quieres validar por medio de una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excepción, ejemplo, operaciones matemáticas, </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7CA668"/>
                </a:solidFill>
                <a:effectLst/>
                <a:latin typeface="Consolas" panose="020B0609020204030204" pitchFamily="49" charset="0"/>
                <a:cs typeface="Consolas" panose="020B0609020204030204" pitchFamily="49" charset="0"/>
              </a:rPr>
              <a:t># Set de variables, etc....</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9CDCFE"/>
                </a:solidFill>
                <a:effectLst/>
                <a:latin typeface="Consolas" panose="020B0609020204030204" pitchFamily="49" charset="0"/>
                <a:cs typeface="Consolas" panose="020B0609020204030204" pitchFamily="49" charset="0"/>
              </a:rPr>
              <a:t>resultado</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chemeClr val="tx2"/>
                </a:solidFill>
                <a:effectLst/>
                <a:latin typeface="Consolas" panose="020B0609020204030204" pitchFamily="49" charset="0"/>
                <a:cs typeface="Consolas" panose="020B0609020204030204" pitchFamily="49" charset="0"/>
              </a:rPr>
              <a:t>10/ 0</a:t>
            </a:r>
          </a:p>
          <a:p>
            <a:r>
              <a:rPr lang="es-CL" sz="3000" b="0" dirty="0" err="1">
                <a:solidFill>
                  <a:srgbClr val="C586C0"/>
                </a:solidFill>
                <a:effectLst/>
                <a:latin typeface="Consolas" panose="020B0609020204030204" pitchFamily="49" charset="0"/>
                <a:cs typeface="Consolas" panose="020B0609020204030204" pitchFamily="49" charset="0"/>
              </a:rPr>
              <a:t>except</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err="1">
                <a:solidFill>
                  <a:srgbClr val="4EC9B0"/>
                </a:solidFill>
                <a:effectLst/>
                <a:latin typeface="Consolas" panose="020B0609020204030204" pitchFamily="49" charset="0"/>
                <a:cs typeface="Consolas" panose="020B0609020204030204" pitchFamily="49" charset="0"/>
              </a:rPr>
              <a:t>ZeroDivisionError</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a:solidFill>
                  <a:srgbClr val="C586C0"/>
                </a:solidFill>
                <a:effectLst/>
                <a:latin typeface="Consolas" panose="020B0609020204030204" pitchFamily="49" charset="0"/>
                <a:cs typeface="Consolas" panose="020B0609020204030204" pitchFamily="49" charset="0"/>
              </a:rPr>
              <a:t>as</a:t>
            </a:r>
            <a:r>
              <a:rPr lang="es-CL" sz="3000" b="0" dirty="0">
                <a:solidFill>
                  <a:srgbClr val="FFFFFF"/>
                </a:solidFill>
                <a:effectLst/>
                <a:latin typeface="Consolas" panose="020B0609020204030204" pitchFamily="49" charset="0"/>
                <a:cs typeface="Consolas" panose="020B0609020204030204" pitchFamily="49" charset="0"/>
              </a:rPr>
              <a:t> </a:t>
            </a:r>
            <a:r>
              <a:rPr lang="es-CL" sz="3000" b="0" dirty="0" err="1">
                <a:solidFill>
                  <a:srgbClr val="9CDCFE"/>
                </a:solidFill>
                <a:effectLst/>
                <a:latin typeface="Consolas" panose="020B0609020204030204" pitchFamily="49" charset="0"/>
                <a:cs typeface="Consolas" panose="020B0609020204030204" pitchFamily="49" charset="0"/>
              </a:rPr>
              <a:t>nombre_de_excepcion</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para manejar la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err="1">
                <a:solidFill>
                  <a:srgbClr val="569CD6"/>
                </a:solidFill>
                <a:effectLst/>
                <a:latin typeface="Consolas" panose="020B0609020204030204" pitchFamily="49" charset="0"/>
                <a:cs typeface="Consolas" panose="020B0609020204030204" pitchFamily="49" charset="0"/>
              </a:rPr>
              <a:t>f</a:t>
            </a:r>
            <a:r>
              <a:rPr lang="es-CL" sz="3000" b="0" dirty="0" err="1">
                <a:solidFill>
                  <a:srgbClr val="CE9178"/>
                </a:solidFill>
                <a:effectLst/>
                <a:latin typeface="Consolas" panose="020B0609020204030204" pitchFamily="49" charset="0"/>
                <a:cs typeface="Consolas" panose="020B0609020204030204" pitchFamily="49" charset="0"/>
              </a:rPr>
              <a:t>"Se</a:t>
            </a:r>
            <a:r>
              <a:rPr lang="es-CL" sz="3000" b="0" dirty="0">
                <a:solidFill>
                  <a:srgbClr val="CE9178"/>
                </a:solidFill>
                <a:effectLst/>
                <a:latin typeface="Consolas" panose="020B0609020204030204" pitchFamily="49" charset="0"/>
                <a:cs typeface="Consolas" panose="020B0609020204030204" pitchFamily="49" charset="0"/>
              </a:rPr>
              <a:t> produjo una excepción: </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err="1">
                <a:solidFill>
                  <a:srgbClr val="9CDCFE"/>
                </a:solidFill>
                <a:effectLst/>
                <a:latin typeface="Consolas" panose="020B0609020204030204" pitchFamily="49" charset="0"/>
                <a:cs typeface="Consolas" panose="020B0609020204030204" pitchFamily="49" charset="0"/>
              </a:rPr>
              <a:t>nombre_de_excepcion</a:t>
            </a:r>
            <a:r>
              <a:rPr lang="es-CL" sz="3000" b="0" dirty="0">
                <a:solidFill>
                  <a:srgbClr val="569CD6"/>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err="1">
                <a:solidFill>
                  <a:srgbClr val="C586C0"/>
                </a:solidFill>
                <a:effectLst/>
                <a:latin typeface="Consolas" panose="020B0609020204030204" pitchFamily="49" charset="0"/>
                <a:cs typeface="Consolas" panose="020B0609020204030204" pitchFamily="49" charset="0"/>
              </a:rPr>
              <a:t>else</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a ejecutar si no se produjo ninguna excepción</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"No se produjo ninguna excepción"</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err="1">
                <a:solidFill>
                  <a:srgbClr val="C586C0"/>
                </a:solidFill>
                <a:effectLst/>
                <a:latin typeface="Consolas" panose="020B0609020204030204" pitchFamily="49" charset="0"/>
                <a:cs typeface="Consolas" panose="020B0609020204030204" pitchFamily="49" charset="0"/>
              </a:rPr>
              <a:t>finally</a:t>
            </a:r>
            <a:r>
              <a:rPr lang="es-CL" sz="3000" b="0" dirty="0">
                <a:solidFill>
                  <a:schemeClr val="tx2"/>
                </a:solidFill>
                <a:effectLst/>
                <a:latin typeface="Consolas" panose="020B0609020204030204" pitchFamily="49" charset="0"/>
                <a:cs typeface="Consolas" panose="020B0609020204030204" pitchFamily="49" charset="0"/>
              </a:rPr>
              <a:t>:</a:t>
            </a:r>
          </a:p>
          <a:p>
            <a:r>
              <a:rPr lang="es-CL" sz="3000" b="0" dirty="0">
                <a:solidFill>
                  <a:srgbClr val="7CA668"/>
                </a:solidFill>
                <a:effectLst/>
                <a:latin typeface="Consolas" panose="020B0609020204030204" pitchFamily="49" charset="0"/>
                <a:cs typeface="Consolas" panose="020B0609020204030204" pitchFamily="49" charset="0"/>
              </a:rPr>
              <a:t>	# Código a ejecutar siempre, independientemente de si se produjo 	una excepción o no</a:t>
            </a:r>
            <a:endParaRPr lang="es-CL" sz="3000" b="0" dirty="0">
              <a:solidFill>
                <a:srgbClr val="FFFFFF"/>
              </a:solidFill>
              <a:effectLst/>
              <a:latin typeface="Consolas" panose="020B0609020204030204" pitchFamily="49" charset="0"/>
              <a:cs typeface="Consolas" panose="020B0609020204030204" pitchFamily="49" charset="0"/>
            </a:endParaRPr>
          </a:p>
          <a:p>
            <a:r>
              <a:rPr lang="es-CL" sz="3000" b="0" dirty="0">
                <a:solidFill>
                  <a:srgbClr val="DCDCAA"/>
                </a:solidFill>
                <a:effectLst/>
                <a:latin typeface="Consolas" panose="020B0609020204030204" pitchFamily="49" charset="0"/>
                <a:cs typeface="Consolas" panose="020B0609020204030204" pitchFamily="49" charset="0"/>
              </a:rPr>
              <a:t>	</a:t>
            </a:r>
            <a:r>
              <a:rPr lang="es-CL" sz="3000" b="0" dirty="0" err="1">
                <a:solidFill>
                  <a:srgbClr val="DCDCAA"/>
                </a:solidFill>
                <a:effectLst/>
                <a:latin typeface="Consolas" panose="020B0609020204030204" pitchFamily="49" charset="0"/>
                <a:cs typeface="Consolas" panose="020B0609020204030204" pitchFamily="49" charset="0"/>
              </a:rPr>
              <a:t>print</a:t>
            </a:r>
            <a:r>
              <a:rPr lang="es-CL" sz="3000" b="0" dirty="0">
                <a:solidFill>
                  <a:schemeClr val="tx2"/>
                </a:solidFill>
                <a:effectLst/>
                <a:latin typeface="Consolas" panose="020B0609020204030204" pitchFamily="49" charset="0"/>
                <a:cs typeface="Consolas" panose="020B0609020204030204" pitchFamily="49" charset="0"/>
              </a:rPr>
              <a:t>(</a:t>
            </a:r>
            <a:r>
              <a:rPr lang="es-CL" sz="3000" b="0" dirty="0">
                <a:solidFill>
                  <a:srgbClr val="CE9178"/>
                </a:solidFill>
                <a:effectLst/>
                <a:latin typeface="Consolas" panose="020B0609020204030204" pitchFamily="49" charset="0"/>
                <a:cs typeface="Consolas" panose="020B0609020204030204" pitchFamily="49" charset="0"/>
              </a:rPr>
              <a:t>"Este bloque se ejecuta siempre"</a:t>
            </a:r>
            <a:r>
              <a:rPr lang="es-CL" sz="3000" b="0" dirty="0">
                <a:solidFill>
                  <a:schemeClr val="tx2"/>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5055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Ejemplos de uso</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066800" y="1650236"/>
            <a:ext cx="16605015" cy="6986528"/>
          </a:xfrm>
          <a:prstGeom prst="rect">
            <a:avLst/>
          </a:prstGeom>
          <a:noFill/>
        </p:spPr>
        <p:txBody>
          <a:bodyPr wrap="square">
            <a:spAutoFit/>
          </a:bodyPr>
          <a:lstStyle/>
          <a:p>
            <a:pPr algn="just"/>
            <a:r>
              <a:rPr lang="es-CL" sz="2800" b="0" i="0" u="none" strike="noStrike" dirty="0">
                <a:effectLst/>
                <a:latin typeface="Consolas" panose="020B0609020204030204" pitchFamily="49" charset="0"/>
                <a:cs typeface="Consolas" panose="020B0609020204030204" pitchFamily="49" charset="0"/>
              </a:rPr>
              <a:t>Las excepciones más comunes son: </a:t>
            </a:r>
          </a:p>
          <a:p>
            <a:pPr algn="just"/>
            <a:endParaRPr lang="es-CL" sz="2800" dirty="0">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panose="020B0609020204030204" pitchFamily="49" charset="0"/>
                <a:cs typeface="Consolas" panose="020B0609020204030204" pitchFamily="49" charset="0"/>
              </a:rPr>
              <a:t>Divisiones por cero (10/0). -&gt; </a:t>
            </a:r>
            <a:r>
              <a:rPr lang="es-CL" sz="2800" b="0" dirty="0" err="1">
                <a:solidFill>
                  <a:srgbClr val="4EC9B0"/>
                </a:solidFill>
                <a:effectLst/>
                <a:latin typeface="Consolas" panose="020B0609020204030204" pitchFamily="49" charset="0"/>
                <a:cs typeface="Consolas" panose="020B0609020204030204" pitchFamily="49" charset="0"/>
              </a:rPr>
              <a:t>ZeroDivisionError</a:t>
            </a:r>
            <a:endParaRPr lang="es-CL" sz="2800" b="0" dirty="0">
              <a:solidFill>
                <a:srgbClr val="4EC9B0"/>
              </a:solidFill>
              <a:effectLst/>
              <a:latin typeface="Consolas" panose="020B0609020204030204" pitchFamily="49" charset="0"/>
              <a:cs typeface="Consolas" panose="020B0609020204030204" pitchFamily="49" charset="0"/>
            </a:endParaRPr>
          </a:p>
          <a:p>
            <a:pPr marL="514350" indent="-514350" algn="just">
              <a:buFont typeface="+mj-lt"/>
              <a:buAutoNum type="arabicPeriod"/>
            </a:pPr>
            <a:endParaRPr lang="es-CL" sz="2800" dirty="0">
              <a:solidFill>
                <a:srgbClr val="374151"/>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b="0" dirty="0">
                <a:effectLst/>
                <a:latin typeface="Consolas" panose="020B0609020204030204" pitchFamily="49" charset="0"/>
                <a:cs typeface="Consolas" panose="020B0609020204030204" pitchFamily="49" charset="0"/>
              </a:rPr>
              <a:t>Tipos de datos incorrectos (</a:t>
            </a:r>
            <a:r>
              <a:rPr lang="es-CL" sz="2800" dirty="0">
                <a:latin typeface="Consolas" panose="020B0609020204030204" pitchFamily="49" charset="0"/>
                <a:cs typeface="Consolas" panose="020B0609020204030204" pitchFamily="49" charset="0"/>
              </a:rPr>
              <a:t>Aparece cuando intentas concatenar una cadena con un número. </a:t>
            </a:r>
            <a:r>
              <a:rPr lang="es-CL" sz="2800" b="0" dirty="0">
                <a:effectLst/>
                <a:latin typeface="Consolas" panose="020B0609020204030204" pitchFamily="49" charset="0"/>
                <a:cs typeface="Consolas" panose="020B0609020204030204" pitchFamily="49" charset="0"/>
              </a:rPr>
              <a:t>) -&gt; </a:t>
            </a:r>
            <a:r>
              <a:rPr lang="es-CL" sz="2800" dirty="0" err="1">
                <a:solidFill>
                  <a:srgbClr val="4EC9B0"/>
                </a:solidFill>
                <a:latin typeface="Consolas" panose="020B0609020204030204" pitchFamily="49" charset="0"/>
                <a:cs typeface="Consolas" panose="020B0609020204030204" pitchFamily="49" charset="0"/>
              </a:rPr>
              <a:t>TypeError</a:t>
            </a: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panose="020B0609020204030204" pitchFamily="49" charset="0"/>
                <a:cs typeface="Consolas" panose="020B0609020204030204" pitchFamily="49" charset="0"/>
              </a:rPr>
              <a:t>Error de valores (Se genera cuando hay un problema con el tipo o valor de los datos que estás manipulando, como convertir una cadena no numérica a un número ) </a:t>
            </a:r>
            <a:r>
              <a:rPr lang="es-CL" sz="2800" dirty="0">
                <a:solidFill>
                  <a:srgbClr val="4EC9B0"/>
                </a:solidFill>
                <a:latin typeface="Consolas" panose="020B0609020204030204" pitchFamily="49" charset="0"/>
                <a:cs typeface="Consolas" panose="020B0609020204030204" pitchFamily="49" charset="0"/>
              </a:rPr>
              <a:t>- &gt; </a:t>
            </a:r>
            <a:r>
              <a:rPr lang="es-CL" sz="2800" dirty="0" err="1">
                <a:solidFill>
                  <a:srgbClr val="4EC9B0"/>
                </a:solidFill>
                <a:latin typeface="Consolas" panose="020B0609020204030204" pitchFamily="49" charset="0"/>
                <a:cs typeface="Consolas" panose="020B0609020204030204" pitchFamily="49" charset="0"/>
              </a:rPr>
              <a:t>ValueError</a:t>
            </a: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panose="020B0609020204030204" pitchFamily="49" charset="0"/>
                <a:cs typeface="Consolas" panose="020B0609020204030204" pitchFamily="49" charset="0"/>
              </a:rPr>
              <a:t>Archivos no encontrados (Dar ubicaciones de archivo no existentes) -&gt; </a:t>
            </a:r>
            <a:r>
              <a:rPr lang="es-CL" sz="2800" dirty="0" err="1">
                <a:solidFill>
                  <a:srgbClr val="4EC9B0"/>
                </a:solidFill>
                <a:latin typeface="Consolas" panose="020B0609020204030204" pitchFamily="49" charset="0"/>
                <a:cs typeface="Consolas" panose="020B0609020204030204" pitchFamily="49" charset="0"/>
              </a:rPr>
              <a:t>FileNotFoundError</a:t>
            </a: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endParaRPr lang="es-CL" sz="2800" dirty="0">
              <a:solidFill>
                <a:srgbClr val="4EC9B0"/>
              </a:solidFill>
              <a:latin typeface="Consolas" panose="020B0609020204030204" pitchFamily="49" charset="0"/>
              <a:cs typeface="Consolas" panose="020B0609020204030204" pitchFamily="49" charset="0"/>
            </a:endParaRPr>
          </a:p>
          <a:p>
            <a:pPr marL="514350" indent="-514350" algn="just">
              <a:buFont typeface="+mj-lt"/>
              <a:buAutoNum type="arabicPeriod"/>
            </a:pPr>
            <a:r>
              <a:rPr lang="es-CL" sz="2800" dirty="0">
                <a:latin typeface="Consolas" panose="020B0609020204030204" pitchFamily="49" charset="0"/>
                <a:cs typeface="Consolas" panose="020B0609020204030204" pitchFamily="49" charset="0"/>
              </a:rPr>
              <a:t>Error de sintaxis (Se genera cuando hay un error de sintaxis en tu código ) -&gt; </a:t>
            </a:r>
            <a:r>
              <a:rPr lang="es-CL" sz="2800" dirty="0" err="1">
                <a:solidFill>
                  <a:srgbClr val="4EC9B0"/>
                </a:solidFill>
                <a:latin typeface="Consolas" panose="020B0609020204030204" pitchFamily="49" charset="0"/>
                <a:cs typeface="Consolas" panose="020B0609020204030204" pitchFamily="49" charset="0"/>
              </a:rPr>
              <a:t>SyntaxError</a:t>
            </a:r>
            <a:r>
              <a:rPr lang="es-CL" sz="2800" dirty="0">
                <a:solidFill>
                  <a:srgbClr val="4EC9B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84656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normAutofit fontScale="92500" lnSpcReduction="10000"/>
          </a:bodyPr>
          <a:lstStyle/>
          <a:p>
            <a:r>
              <a:rPr lang="es-CL" dirty="0"/>
              <a:t>Reflexionemos</a:t>
            </a:r>
          </a:p>
        </p:txBody>
      </p:sp>
      <p:sp>
        <p:nvSpPr>
          <p:cNvPr id="4" name="CuadroTexto 3">
            <a:extLst>
              <a:ext uri="{FF2B5EF4-FFF2-40B4-BE49-F238E27FC236}">
                <a16:creationId xmlns:a16="http://schemas.microsoft.com/office/drawing/2014/main" id="{281EE02D-06CB-8A21-36A3-4C6570DE527B}"/>
              </a:ext>
            </a:extLst>
          </p:cNvPr>
          <p:cNvSpPr txBox="1"/>
          <p:nvPr/>
        </p:nvSpPr>
        <p:spPr>
          <a:xfrm>
            <a:off x="2624567" y="4762500"/>
            <a:ext cx="13038866" cy="3452227"/>
          </a:xfrm>
          <a:prstGeom prst="rect">
            <a:avLst/>
          </a:prstGeom>
          <a:noFill/>
        </p:spPr>
        <p:txBody>
          <a:bodyPr wrap="square">
            <a:spAutoFit/>
          </a:bodyPr>
          <a:lstStyle/>
          <a:p>
            <a:pPr marL="415869" indent="-415869">
              <a:buFont typeface="Arial" panose="020B0604020202020204" pitchFamily="34" charset="0"/>
              <a:buChar char="•"/>
            </a:pPr>
            <a:r>
              <a:rPr lang="es-CL" sz="2729" dirty="0">
                <a:latin typeface="Consolas"/>
                <a:cs typeface="Consolas"/>
              </a:rPr>
              <a:t>Debate con tu docente: ¿Es buena práctica incluir excepciones al código?</a:t>
            </a:r>
          </a:p>
          <a:p>
            <a:pPr marL="415869" indent="-415869">
              <a:buFont typeface="Arial" panose="020B0604020202020204" pitchFamily="34" charset="0"/>
              <a:buChar char="•"/>
            </a:pPr>
            <a:r>
              <a:rPr lang="es-CL" sz="2729" dirty="0">
                <a:latin typeface="Consolas"/>
                <a:cs typeface="Consolas"/>
              </a:rPr>
              <a:t>¿Puede tener fallas un programa, aunque tenga excepciones?. </a:t>
            </a:r>
          </a:p>
          <a:p>
            <a:pPr marL="415869" indent="-415869">
              <a:buFont typeface="Arial" panose="020B0604020202020204" pitchFamily="34" charset="0"/>
              <a:buChar char="•"/>
            </a:pPr>
            <a:r>
              <a:rPr lang="es-CL" sz="2729" dirty="0">
                <a:latin typeface="Consolas"/>
                <a:cs typeface="Consolas"/>
              </a:rPr>
              <a:t>¿Puedes controlar completamente los errores de un programa? </a:t>
            </a:r>
          </a:p>
          <a:p>
            <a:pPr marL="415869" indent="-415869">
              <a:buFont typeface="Arial" panose="020B0604020202020204" pitchFamily="34" charset="0"/>
              <a:buChar char="•"/>
            </a:pPr>
            <a:r>
              <a:rPr lang="es-CL" sz="2729" dirty="0">
                <a:latin typeface="Consolas"/>
                <a:cs typeface="Consolas"/>
              </a:rPr>
              <a:t>Podemos tener un ciclo </a:t>
            </a:r>
            <a:r>
              <a:rPr lang="es-CL" sz="2729" dirty="0" err="1">
                <a:latin typeface="Consolas"/>
                <a:cs typeface="Consolas"/>
              </a:rPr>
              <a:t>While</a:t>
            </a:r>
            <a:r>
              <a:rPr lang="es-CL" sz="2729" dirty="0">
                <a:latin typeface="Consolas"/>
                <a:cs typeface="Consolas"/>
              </a:rPr>
              <a:t> infinito ¿Qué ocurre con el computador y programa?</a:t>
            </a:r>
          </a:p>
          <a:p>
            <a:pPr marL="415869" indent="-415869">
              <a:buFont typeface="Arial" panose="020B0604020202020204" pitchFamily="34" charset="0"/>
              <a:buChar char="•"/>
            </a:pPr>
            <a:r>
              <a:rPr lang="es-CL" sz="2729" dirty="0">
                <a:latin typeface="Consolas"/>
                <a:cs typeface="Consolas"/>
              </a:rPr>
              <a:t>¿Qué usos le podemos dar?, existen miles de usos, detalle cuales. </a:t>
            </a:r>
          </a:p>
          <a:p>
            <a:pPr algn="just"/>
            <a:endParaRPr lang="es-CL" sz="2729" dirty="0">
              <a:latin typeface="Consolas"/>
              <a:cs typeface="Consolas"/>
            </a:endParaRPr>
          </a:p>
        </p:txBody>
      </p:sp>
      <p:pic>
        <p:nvPicPr>
          <p:cNvPr id="5" name="Google Shape;182;p17" descr="http://www.clipartroo.com/images/33/group-talking-clipart-33811.png">
            <a:extLst>
              <a:ext uri="{FF2B5EF4-FFF2-40B4-BE49-F238E27FC236}">
                <a16:creationId xmlns:a16="http://schemas.microsoft.com/office/drawing/2014/main" id="{9D2CD1C6-5DFB-698B-E265-C31844150B60}"/>
              </a:ext>
            </a:extLst>
          </p:cNvPr>
          <p:cNvPicPr preferRelativeResize="0"/>
          <p:nvPr/>
        </p:nvPicPr>
        <p:blipFill rotWithShape="1">
          <a:blip r:embed="rId2">
            <a:alphaModFix/>
          </a:blip>
          <a:srcRect/>
          <a:stretch/>
        </p:blipFill>
        <p:spPr>
          <a:xfrm>
            <a:off x="5193371" y="617596"/>
            <a:ext cx="6211925" cy="3854015"/>
          </a:xfrm>
          <a:prstGeom prst="rect">
            <a:avLst/>
          </a:prstGeom>
          <a:noFill/>
          <a:ln>
            <a:noFill/>
          </a:ln>
        </p:spPr>
      </p:pic>
    </p:spTree>
    <p:extLst>
      <p:ext uri="{BB962C8B-B14F-4D97-AF65-F5344CB8AC3E}">
        <p14:creationId xmlns:p14="http://schemas.microsoft.com/office/powerpoint/2010/main" val="305695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1202" y="723900"/>
            <a:ext cx="17745596" cy="10286098"/>
            <a:chOff x="0" y="0"/>
            <a:chExt cx="24371995" cy="13714797"/>
          </a:xfrm>
        </p:grpSpPr>
        <p:sp>
          <p:nvSpPr>
            <p:cNvPr id="3" name="Freeform 3"/>
            <p:cNvSpPr/>
            <p:nvPr/>
          </p:nvSpPr>
          <p:spPr>
            <a:xfrm>
              <a:off x="0" y="0"/>
              <a:ext cx="24371936" cy="13714857"/>
            </a:xfrm>
            <a:custGeom>
              <a:avLst/>
              <a:gdLst/>
              <a:ahLst/>
              <a:cxnLst/>
              <a:rect l="l" t="t" r="r" b="b"/>
              <a:pathLst>
                <a:path w="24371936" h="13714857">
                  <a:moveTo>
                    <a:pt x="0" y="0"/>
                  </a:moveTo>
                  <a:lnTo>
                    <a:pt x="24371936" y="0"/>
                  </a:lnTo>
                  <a:lnTo>
                    <a:pt x="24371936" y="13714857"/>
                  </a:lnTo>
                  <a:lnTo>
                    <a:pt x="0" y="13714857"/>
                  </a:lnTo>
                  <a:lnTo>
                    <a:pt x="0" y="0"/>
                  </a:lnTo>
                  <a:close/>
                </a:path>
              </a:pathLst>
            </a:custGeom>
            <a:blipFill>
              <a:blip r:embed="rId3"/>
              <a:stretch>
                <a:fillRect/>
              </a:stretch>
            </a:blipFill>
          </p:spPr>
          <p:txBody>
            <a:bodyPr/>
            <a:lstStyle/>
            <a:p>
              <a:endParaRPr lang="es-ES_tradnl"/>
            </a:p>
          </p:txBody>
        </p:sp>
      </p:grpSp>
      <p:sp>
        <p:nvSpPr>
          <p:cNvPr id="4" name="TextBox 4"/>
          <p:cNvSpPr txBox="1"/>
          <p:nvPr/>
        </p:nvSpPr>
        <p:spPr>
          <a:xfrm>
            <a:off x="7377495" y="912244"/>
            <a:ext cx="8537504" cy="851377"/>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panose="020B0609020204030204" pitchFamily="49" charset="0"/>
                <a:cs typeface="Consolas" panose="020B0609020204030204" pitchFamily="49" charset="0"/>
              </a:rPr>
              <a:t>2.2.1: Contenidos</a:t>
            </a:r>
          </a:p>
        </p:txBody>
      </p:sp>
      <p:sp>
        <p:nvSpPr>
          <p:cNvPr id="6" name="TextBox 6"/>
          <p:cNvSpPr txBox="1"/>
          <p:nvPr/>
        </p:nvSpPr>
        <p:spPr>
          <a:xfrm>
            <a:off x="7822317" y="4543728"/>
            <a:ext cx="4164787" cy="830548"/>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Estructuras de Repetición</a:t>
            </a:r>
          </a:p>
        </p:txBody>
      </p:sp>
      <p:sp>
        <p:nvSpPr>
          <p:cNvPr id="7" name="TextBox 7"/>
          <p:cNvSpPr txBox="1"/>
          <p:nvPr/>
        </p:nvSpPr>
        <p:spPr>
          <a:xfrm>
            <a:off x="7804388" y="3534512"/>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01</a:t>
            </a:r>
          </a:p>
        </p:txBody>
      </p:sp>
      <p:sp>
        <p:nvSpPr>
          <p:cNvPr id="8" name="TextBox 8"/>
          <p:cNvSpPr txBox="1"/>
          <p:nvPr/>
        </p:nvSpPr>
        <p:spPr>
          <a:xfrm>
            <a:off x="12487835" y="455164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Try </a:t>
            </a:r>
            <a:r>
              <a:rPr lang="es-ES_tradnl" sz="2728" dirty="0" err="1">
                <a:solidFill>
                  <a:srgbClr val="000000"/>
                </a:solidFill>
                <a:latin typeface="Consolas Bold"/>
              </a:rPr>
              <a:t>Except</a:t>
            </a:r>
            <a:endParaRPr lang="es-ES_tradnl" sz="2728" dirty="0">
              <a:solidFill>
                <a:srgbClr val="000000"/>
              </a:solidFill>
              <a:latin typeface="Consolas Bold"/>
            </a:endParaRPr>
          </a:p>
        </p:txBody>
      </p:sp>
      <p:sp>
        <p:nvSpPr>
          <p:cNvPr id="9" name="TextBox 9"/>
          <p:cNvSpPr txBox="1"/>
          <p:nvPr/>
        </p:nvSpPr>
        <p:spPr>
          <a:xfrm>
            <a:off x="7848600" y="5561427"/>
            <a:ext cx="970278" cy="833562"/>
          </a:xfrm>
          <a:prstGeom prst="rect">
            <a:avLst/>
          </a:prstGeom>
        </p:spPr>
        <p:txBody>
          <a:bodyPr lIns="0" tIns="0" rIns="0" bIns="0" rtlCol="0" anchor="t">
            <a:spAutoFit/>
          </a:bodyPr>
          <a:lstStyle/>
          <a:p>
            <a:pPr algn="l">
              <a:lnSpc>
                <a:spcPts val="6548"/>
              </a:lnSpc>
            </a:pPr>
            <a:r>
              <a:rPr lang="es-ES_tradnl" sz="5456" spc="10">
                <a:solidFill>
                  <a:srgbClr val="000000"/>
                </a:solidFill>
                <a:latin typeface="Consolas Bold"/>
              </a:rPr>
              <a:t>02</a:t>
            </a:r>
          </a:p>
        </p:txBody>
      </p:sp>
      <p:sp>
        <p:nvSpPr>
          <p:cNvPr id="11" name="TextBox 11"/>
          <p:cNvSpPr txBox="1"/>
          <p:nvPr/>
        </p:nvSpPr>
        <p:spPr>
          <a:xfrm>
            <a:off x="12496800" y="3534512"/>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04</a:t>
            </a:r>
          </a:p>
        </p:txBody>
      </p:sp>
      <p:sp>
        <p:nvSpPr>
          <p:cNvPr id="12" name="TextBox 12"/>
          <p:cNvSpPr txBox="1"/>
          <p:nvPr/>
        </p:nvSpPr>
        <p:spPr>
          <a:xfrm>
            <a:off x="12496800" y="6585598"/>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Reflexiones</a:t>
            </a:r>
          </a:p>
        </p:txBody>
      </p:sp>
      <p:sp>
        <p:nvSpPr>
          <p:cNvPr id="13" name="TextBox 11">
            <a:extLst>
              <a:ext uri="{FF2B5EF4-FFF2-40B4-BE49-F238E27FC236}">
                <a16:creationId xmlns:a16="http://schemas.microsoft.com/office/drawing/2014/main" id="{B9680555-33FA-F607-C832-4E79CAA87117}"/>
              </a:ext>
            </a:extLst>
          </p:cNvPr>
          <p:cNvSpPr txBox="1"/>
          <p:nvPr/>
        </p:nvSpPr>
        <p:spPr>
          <a:xfrm>
            <a:off x="12534749" y="5389374"/>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05</a:t>
            </a:r>
          </a:p>
        </p:txBody>
      </p:sp>
      <p:sp>
        <p:nvSpPr>
          <p:cNvPr id="14" name="TextBox 8">
            <a:extLst>
              <a:ext uri="{FF2B5EF4-FFF2-40B4-BE49-F238E27FC236}">
                <a16:creationId xmlns:a16="http://schemas.microsoft.com/office/drawing/2014/main" id="{F427F32F-F124-0475-2393-71170F8ABF9C}"/>
              </a:ext>
            </a:extLst>
          </p:cNvPr>
          <p:cNvSpPr txBox="1"/>
          <p:nvPr/>
        </p:nvSpPr>
        <p:spPr>
          <a:xfrm>
            <a:off x="7870652" y="6456826"/>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Ciclo FOR</a:t>
            </a:r>
          </a:p>
        </p:txBody>
      </p:sp>
      <p:sp>
        <p:nvSpPr>
          <p:cNvPr id="5" name="TextBox 8">
            <a:extLst>
              <a:ext uri="{FF2B5EF4-FFF2-40B4-BE49-F238E27FC236}">
                <a16:creationId xmlns:a16="http://schemas.microsoft.com/office/drawing/2014/main" id="{2D0663B1-D6C2-56D9-6BAC-6BCFFC8B693D}"/>
              </a:ext>
            </a:extLst>
          </p:cNvPr>
          <p:cNvSpPr txBox="1"/>
          <p:nvPr/>
        </p:nvSpPr>
        <p:spPr>
          <a:xfrm>
            <a:off x="7804388" y="8399059"/>
            <a:ext cx="3789042" cy="407356"/>
          </a:xfrm>
          <a:prstGeom prst="rect">
            <a:avLst/>
          </a:prstGeom>
        </p:spPr>
        <p:txBody>
          <a:bodyPr lIns="0" tIns="0" rIns="0" bIns="0" rtlCol="0" anchor="t">
            <a:spAutoFit/>
          </a:bodyPr>
          <a:lstStyle/>
          <a:p>
            <a:pPr algn="l">
              <a:lnSpc>
                <a:spcPts val="3274"/>
              </a:lnSpc>
            </a:pPr>
            <a:r>
              <a:rPr lang="es-ES_tradnl" sz="2728" dirty="0">
                <a:solidFill>
                  <a:srgbClr val="000000"/>
                </a:solidFill>
                <a:latin typeface="Consolas Bold"/>
              </a:rPr>
              <a:t>Ciclo </a:t>
            </a:r>
            <a:r>
              <a:rPr lang="es-ES_tradnl" sz="2728" dirty="0" err="1">
                <a:solidFill>
                  <a:srgbClr val="000000"/>
                </a:solidFill>
                <a:latin typeface="Consolas Bold"/>
              </a:rPr>
              <a:t>While</a:t>
            </a:r>
            <a:endParaRPr lang="es-ES_tradnl" sz="2728" dirty="0">
              <a:solidFill>
                <a:srgbClr val="000000"/>
              </a:solidFill>
              <a:latin typeface="Consolas Bold"/>
            </a:endParaRPr>
          </a:p>
        </p:txBody>
      </p:sp>
      <p:sp>
        <p:nvSpPr>
          <p:cNvPr id="10" name="TextBox 11">
            <a:extLst>
              <a:ext uri="{FF2B5EF4-FFF2-40B4-BE49-F238E27FC236}">
                <a16:creationId xmlns:a16="http://schemas.microsoft.com/office/drawing/2014/main" id="{23A95E95-210D-41D8-2CDB-CB6BBAEB4A07}"/>
              </a:ext>
            </a:extLst>
          </p:cNvPr>
          <p:cNvSpPr txBox="1"/>
          <p:nvPr/>
        </p:nvSpPr>
        <p:spPr>
          <a:xfrm>
            <a:off x="7822317" y="7488513"/>
            <a:ext cx="970278" cy="833562"/>
          </a:xfrm>
          <a:prstGeom prst="rect">
            <a:avLst/>
          </a:prstGeom>
        </p:spPr>
        <p:txBody>
          <a:bodyPr lIns="0" tIns="0" rIns="0" bIns="0" rtlCol="0" anchor="t">
            <a:spAutoFit/>
          </a:bodyPr>
          <a:lstStyle/>
          <a:p>
            <a:pPr algn="l">
              <a:lnSpc>
                <a:spcPts val="6548"/>
              </a:lnSpc>
            </a:pPr>
            <a:r>
              <a:rPr lang="es-ES_tradnl" sz="5456" spc="10" dirty="0">
                <a:solidFill>
                  <a:srgbClr val="000000"/>
                </a:solidFill>
                <a:latin typeface="Consolas Bold"/>
              </a:rPr>
              <a:t>03</a:t>
            </a:r>
          </a:p>
        </p:txBody>
      </p:sp>
    </p:spTree>
  </p:cSld>
  <p:clrMapOvr>
    <a:masterClrMapping/>
  </p:clrMapOvr>
  <p:transition>
    <p:fade/>
  </p:transition>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0" y="3038"/>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01</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Estructuras de repetición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Repeticiones en un programa</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765711" y="3646919"/>
            <a:ext cx="9963645" cy="3062377"/>
          </a:xfrm>
          <a:prstGeom prst="rect">
            <a:avLst/>
          </a:prstGeom>
          <a:noFill/>
        </p:spPr>
        <p:txBody>
          <a:bodyPr wrap="square">
            <a:spAutoFit/>
          </a:bodyPr>
          <a:lstStyle/>
          <a:p>
            <a:pPr algn="just"/>
            <a:r>
              <a:rPr lang="es-CL" sz="2800" dirty="0">
                <a:latin typeface="Consolas" panose="020B0609020204030204" pitchFamily="49" charset="0"/>
                <a:cs typeface="Consolas" panose="020B0609020204030204" pitchFamily="49" charset="0"/>
              </a:rPr>
              <a:t>Tal como lo revisamos en la experiencia 1, donde ya vimos estructuras de repetición, en esta sesión, veremos nuevamente las repeticiones aplicadas ahora a Python, por lo cual, un repaso a la definición es primordial: </a:t>
            </a:r>
          </a:p>
          <a:p>
            <a:pPr algn="just"/>
            <a:endParaRPr lang="es-CL" sz="2800" b="0" dirty="0">
              <a:solidFill>
                <a:srgbClr val="374151"/>
              </a:solidFill>
              <a:effectLst/>
              <a:latin typeface="Consolas" panose="020B0609020204030204" pitchFamily="49" charset="0"/>
              <a:cs typeface="Consolas" panose="020B0609020204030204" pitchFamily="49" charset="0"/>
            </a:endParaRP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3938641-15F2-F1DE-C1F7-C29F791E5A65}"/>
              </a:ext>
            </a:extLst>
          </p:cNvPr>
          <p:cNvPicPr>
            <a:picLocks noChangeAspect="1"/>
          </p:cNvPicPr>
          <p:nvPr/>
        </p:nvPicPr>
        <p:blipFill>
          <a:blip r:embed="rId10"/>
          <a:stretch>
            <a:fillRect/>
          </a:stretch>
        </p:blipFill>
        <p:spPr>
          <a:xfrm>
            <a:off x="12649200" y="3086100"/>
            <a:ext cx="3949700" cy="3771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8068"/>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Repeticiones en un programa</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914400" y="1430229"/>
            <a:ext cx="11911028" cy="6632585"/>
          </a:xfrm>
          <a:prstGeom prst="rect">
            <a:avLst/>
          </a:prstGeom>
          <a:noFill/>
        </p:spPr>
        <p:txBody>
          <a:bodyPr wrap="square">
            <a:spAutoFit/>
          </a:bodyPr>
          <a:lstStyle/>
          <a:p>
            <a:pPr algn="just"/>
            <a:r>
              <a:rPr lang="es-CL" sz="2800" dirty="0">
                <a:latin typeface="Consolas"/>
                <a:cs typeface="Consolas"/>
              </a:rPr>
              <a:t>Las sentencias de repetición </a:t>
            </a:r>
            <a:r>
              <a:rPr lang="es-CL" sz="2800" dirty="0" err="1">
                <a:latin typeface="Consolas"/>
                <a:cs typeface="Consolas"/>
              </a:rPr>
              <a:t>For</a:t>
            </a:r>
            <a:r>
              <a:rPr lang="es-CL" sz="2800" dirty="0">
                <a:latin typeface="Consolas"/>
                <a:cs typeface="Consolas"/>
              </a:rPr>
              <a:t> y </a:t>
            </a:r>
            <a:r>
              <a:rPr lang="es-CL" sz="2800" dirty="0" err="1">
                <a:latin typeface="Consolas"/>
                <a:cs typeface="Consolas"/>
              </a:rPr>
              <a:t>While</a:t>
            </a:r>
            <a:r>
              <a:rPr lang="es-CL" sz="2800" dirty="0">
                <a:latin typeface="Consolas"/>
                <a:cs typeface="Consolas"/>
              </a:rPr>
              <a:t>, son herramientas esenciales en programación que permiten ejecutar un conjunto de instrucciones de manera iterativa. El bucle </a:t>
            </a:r>
            <a:r>
              <a:rPr lang="es-CL" sz="3200" b="1" dirty="0" err="1">
                <a:latin typeface="Consolas"/>
                <a:cs typeface="Consolas"/>
              </a:rPr>
              <a:t>while</a:t>
            </a:r>
            <a:r>
              <a:rPr lang="es-CL" sz="2800" dirty="0">
                <a:latin typeface="Consolas"/>
                <a:cs typeface="Consolas"/>
              </a:rPr>
              <a:t> realiza repeticiones mientras una condición específica sea verdadera, es utilizado cuando no tenemos certeza de cuando debería acabar la condición, o finalice cuando un dato no cumple con la condición. El bucle </a:t>
            </a:r>
            <a:r>
              <a:rPr lang="es-CL" sz="3200" b="1" dirty="0" err="1">
                <a:latin typeface="Consolas"/>
                <a:cs typeface="Consolas"/>
              </a:rPr>
              <a:t>for</a:t>
            </a:r>
            <a:r>
              <a:rPr lang="es-CL" sz="2800" dirty="0">
                <a:latin typeface="Consolas"/>
                <a:cs typeface="Consolas"/>
              </a:rPr>
              <a:t> se utiliza para iteraciones con un número conocido de repeticiones, se debe dar datos de inicialización y de condición. Estas sentencias son fundamentales para programar tareas repetitivas, mejorar la eficiencia del código y facilitar la manipulación de datos en programas.</a:t>
            </a:r>
          </a:p>
          <a:p>
            <a:pPr algn="just"/>
            <a:endParaRPr lang="es-CL" sz="2800" dirty="0">
              <a:latin typeface="Consolas"/>
              <a:cs typeface="Consolas"/>
            </a:endParaRPr>
          </a:p>
          <a:p>
            <a:pPr algn="just"/>
            <a:r>
              <a:rPr lang="es-CL" sz="2800" dirty="0">
                <a:latin typeface="Consolas"/>
                <a:cs typeface="Consolas"/>
              </a:rPr>
              <a:t>Se conocen también como bucles o ciclos.</a:t>
            </a:r>
          </a:p>
          <a:p>
            <a:pPr algn="just"/>
            <a:endParaRPr lang="es-CL" sz="2500" b="0" dirty="0">
              <a:effectLst/>
              <a:latin typeface="Consolas" panose="020B0609020204030204" pitchFamily="49" charset="0"/>
              <a:cs typeface="Consolas" panose="020B0609020204030204" pitchFamily="49" charset="0"/>
            </a:endParaRPr>
          </a:p>
        </p:txBody>
      </p:sp>
      <p:pic>
        <p:nvPicPr>
          <p:cNvPr id="10" name="Imagen 9">
            <a:extLst>
              <a:ext uri="{FF2B5EF4-FFF2-40B4-BE49-F238E27FC236}">
                <a16:creationId xmlns:a16="http://schemas.microsoft.com/office/drawing/2014/main" id="{93938641-15F2-F1DE-C1F7-C29F791E5A65}"/>
              </a:ext>
            </a:extLst>
          </p:cNvPr>
          <p:cNvPicPr>
            <a:picLocks noChangeAspect="1"/>
          </p:cNvPicPr>
          <p:nvPr/>
        </p:nvPicPr>
        <p:blipFill>
          <a:blip r:embed="rId10"/>
          <a:stretch>
            <a:fillRect/>
          </a:stretch>
        </p:blipFill>
        <p:spPr>
          <a:xfrm>
            <a:off x="13296930" y="3669003"/>
            <a:ext cx="3949700" cy="3771900"/>
          </a:xfrm>
          <a:prstGeom prst="rect">
            <a:avLst/>
          </a:prstGeom>
        </p:spPr>
      </p:pic>
    </p:spTree>
    <p:extLst>
      <p:ext uri="{BB962C8B-B14F-4D97-AF65-F5344CB8AC3E}">
        <p14:creationId xmlns:p14="http://schemas.microsoft.com/office/powerpoint/2010/main" val="33955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02</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Ciclo </a:t>
            </a:r>
            <a:r>
              <a:rPr lang="es-ES_tradnl" sz="4365" dirty="0" err="1">
                <a:solidFill>
                  <a:srgbClr val="257CE1"/>
                </a:solidFill>
                <a:latin typeface="Arial Bold"/>
              </a:rPr>
              <a:t>For</a:t>
            </a:r>
            <a:endParaRPr lang="es-ES_tradnl" sz="4365" dirty="0">
              <a:solidFill>
                <a:srgbClr val="257CE1"/>
              </a:solidFill>
              <a:latin typeface="Arial Bold"/>
            </a:endParaRPr>
          </a:p>
        </p:txBody>
      </p:sp>
    </p:spTree>
    <p:extLst>
      <p:ext uri="{BB962C8B-B14F-4D97-AF65-F5344CB8AC3E}">
        <p14:creationId xmlns:p14="http://schemas.microsoft.com/office/powerpoint/2010/main" val="42322028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Ciclo </a:t>
            </a:r>
            <a:r>
              <a:rPr lang="es-ES_tradnl" sz="4365" dirty="0" err="1">
                <a:solidFill>
                  <a:srgbClr val="000000"/>
                </a:solidFill>
                <a:latin typeface="Consolas" panose="020B0609020204030204" pitchFamily="49" charset="0"/>
                <a:cs typeface="Consolas" panose="020B0609020204030204" pitchFamily="49" charset="0"/>
              </a:rPr>
              <a:t>For</a:t>
            </a:r>
            <a:endParaRPr lang="es-ES_tradnl" sz="4365" dirty="0">
              <a:solidFill>
                <a:srgbClr val="000000"/>
              </a:solidFill>
              <a:latin typeface="Consolas" panose="020B0609020204030204" pitchFamily="49" charset="0"/>
              <a:cs typeface="Consolas" panose="020B0609020204030204" pitchFamily="49" charset="0"/>
            </a:endParaRPr>
          </a:p>
        </p:txBody>
      </p:sp>
      <p:sp>
        <p:nvSpPr>
          <p:cNvPr id="18" name="CuadroTexto 17">
            <a:extLst>
              <a:ext uri="{FF2B5EF4-FFF2-40B4-BE49-F238E27FC236}">
                <a16:creationId xmlns:a16="http://schemas.microsoft.com/office/drawing/2014/main" id="{B345BD19-76AC-1107-BA99-E7B2CAF57522}"/>
              </a:ext>
            </a:extLst>
          </p:cNvPr>
          <p:cNvSpPr txBox="1"/>
          <p:nvPr/>
        </p:nvSpPr>
        <p:spPr>
          <a:xfrm>
            <a:off x="9524907" y="3416962"/>
            <a:ext cx="8717883" cy="5047536"/>
          </a:xfrm>
          <a:prstGeom prst="rect">
            <a:avLst/>
          </a:prstGeom>
          <a:noFill/>
        </p:spPr>
        <p:txBody>
          <a:bodyPr wrap="square">
            <a:spAutoFit/>
          </a:bodyPr>
          <a:lstStyle/>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El ciclo </a:t>
            </a:r>
            <a:r>
              <a:rPr lang="es-ES_tradnl" sz="3500" b="1" dirty="0">
                <a:solidFill>
                  <a:schemeClr val="tx2"/>
                </a:solidFill>
                <a:latin typeface="Consolas" panose="020B0609020204030204" pitchFamily="49" charset="0"/>
                <a:cs typeface="Consolas" panose="020B0609020204030204" pitchFamily="49" charset="0"/>
              </a:rPr>
              <a:t>FOR</a:t>
            </a:r>
            <a:r>
              <a:rPr lang="es-ES_tradnl" sz="3500" dirty="0">
                <a:latin typeface="Consolas" panose="020B0609020204030204" pitchFamily="49" charset="0"/>
                <a:cs typeface="Consolas" panose="020B0609020204030204" pitchFamily="49" charset="0"/>
              </a:rPr>
              <a:t> permite ejecutar una tarea, un determinado número de veces (finito por lo general).</a:t>
            </a: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r>
              <a:rPr lang="es-ES_tradnl" sz="3500" dirty="0">
                <a:latin typeface="Consolas" panose="020B0609020204030204" pitchFamily="49" charset="0"/>
                <a:cs typeface="Consolas" panose="020B0609020204030204" pitchFamily="49" charset="0"/>
              </a:rPr>
              <a:t>Sintaxis</a:t>
            </a:r>
          </a:p>
          <a:p>
            <a:r>
              <a:rPr lang="es-CL" sz="3600" b="0" dirty="0" err="1">
                <a:solidFill>
                  <a:srgbClr val="C586C0"/>
                </a:solidFill>
                <a:effectLst/>
                <a:latin typeface="Consolas" panose="020B0609020204030204" pitchFamily="49" charset="0"/>
                <a:cs typeface="Consolas" panose="020B0609020204030204" pitchFamily="49" charset="0"/>
              </a:rPr>
              <a:t>for</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9CDCFE"/>
                </a:solidFill>
                <a:effectLst/>
                <a:latin typeface="Consolas" panose="020B0609020204030204" pitchFamily="49" charset="0"/>
                <a:cs typeface="Consolas" panose="020B0609020204030204" pitchFamily="49" charset="0"/>
              </a:rPr>
              <a:t>elemento</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rgbClr val="C586C0"/>
                </a:solidFill>
                <a:effectLst/>
                <a:latin typeface="Consolas" panose="020B0609020204030204" pitchFamily="49" charset="0"/>
                <a:cs typeface="Consolas" panose="020B0609020204030204" pitchFamily="49" charset="0"/>
              </a:rPr>
              <a:t>in</a:t>
            </a:r>
            <a:r>
              <a:rPr lang="es-CL" sz="3600" b="0" dirty="0">
                <a:solidFill>
                  <a:srgbClr val="FFFFFF"/>
                </a:solidFill>
                <a:effectLst/>
                <a:latin typeface="Consolas" panose="020B0609020204030204" pitchFamily="49" charset="0"/>
                <a:cs typeface="Consolas" panose="020B0609020204030204" pitchFamily="49" charset="0"/>
              </a:rPr>
              <a:t> </a:t>
            </a:r>
            <a:r>
              <a:rPr lang="es-CL" sz="3600" b="0" dirty="0">
                <a:solidFill>
                  <a:schemeClr val="tx2"/>
                </a:solidFill>
                <a:effectLst/>
                <a:latin typeface="Consolas" panose="020B0609020204030204" pitchFamily="49" charset="0"/>
                <a:cs typeface="Consolas" panose="020B0609020204030204" pitchFamily="49" charset="0"/>
              </a:rPr>
              <a:t>secuencia:</a:t>
            </a:r>
          </a:p>
          <a:p>
            <a:r>
              <a:rPr lang="es-CL" sz="3600" b="0" dirty="0">
                <a:solidFill>
                  <a:srgbClr val="7CA668"/>
                </a:solidFill>
                <a:effectLst/>
                <a:latin typeface="Consolas" panose="020B0609020204030204" pitchFamily="49" charset="0"/>
                <a:cs typeface="Consolas" panose="020B0609020204030204" pitchFamily="49" charset="0"/>
              </a:rPr>
              <a:t># Código a ejecutar en cada iteración</a:t>
            </a:r>
            <a:endParaRPr lang="es-CL" sz="3600" b="0" dirty="0">
              <a:solidFill>
                <a:srgbClr val="FFFFFF"/>
              </a:solidFill>
              <a:effectLst/>
              <a:latin typeface="Consolas" panose="020B0609020204030204" pitchFamily="49" charset="0"/>
              <a:cs typeface="Consolas" panose="020B0609020204030204" pitchFamily="49" charset="0"/>
            </a:endParaRPr>
          </a:p>
          <a:p>
            <a:pPr marL="50800" lvl="0" indent="0" algn="just" rtl="0">
              <a:lnSpc>
                <a:spcPct val="90000"/>
              </a:lnSpc>
              <a:spcBef>
                <a:spcPts val="1000"/>
              </a:spcBef>
              <a:spcAft>
                <a:spcPts val="0"/>
              </a:spcAft>
              <a:buSzPts val="2800"/>
              <a:buNone/>
            </a:pPr>
            <a:endParaRPr lang="es-ES_tradnl" sz="3500" dirty="0">
              <a:latin typeface="Consolas" panose="020B0609020204030204" pitchFamily="49" charset="0"/>
              <a:cs typeface="Consolas" panose="020B0609020204030204" pitchFamily="49" charset="0"/>
            </a:endParaRPr>
          </a:p>
        </p:txBody>
      </p:sp>
      <p:pic>
        <p:nvPicPr>
          <p:cNvPr id="14" name="Google Shape;109;p9">
            <a:extLst>
              <a:ext uri="{FF2B5EF4-FFF2-40B4-BE49-F238E27FC236}">
                <a16:creationId xmlns:a16="http://schemas.microsoft.com/office/drawing/2014/main" id="{C574198D-9DD8-355B-B1A5-6B7C3DB7EB72}"/>
              </a:ext>
            </a:extLst>
          </p:cNvPr>
          <p:cNvPicPr preferRelativeResize="0"/>
          <p:nvPr/>
        </p:nvPicPr>
        <p:blipFill rotWithShape="1">
          <a:blip r:embed="rId10">
            <a:alphaModFix/>
          </a:blip>
          <a:srcRect/>
          <a:stretch/>
        </p:blipFill>
        <p:spPr>
          <a:xfrm>
            <a:off x="806116" y="3018644"/>
            <a:ext cx="8337884" cy="4730758"/>
          </a:xfrm>
          <a:prstGeom prst="rect">
            <a:avLst/>
          </a:prstGeom>
          <a:noFill/>
          <a:ln>
            <a:noFill/>
          </a:ln>
        </p:spPr>
      </p:pic>
      <p:sp>
        <p:nvSpPr>
          <p:cNvPr id="15" name="Google Shape;110;p9">
            <a:extLst>
              <a:ext uri="{FF2B5EF4-FFF2-40B4-BE49-F238E27FC236}">
                <a16:creationId xmlns:a16="http://schemas.microsoft.com/office/drawing/2014/main" id="{B06E8901-D1DE-B28A-4A84-50C379242DA5}"/>
              </a:ext>
            </a:extLst>
          </p:cNvPr>
          <p:cNvSpPr txBox="1">
            <a:spLocks/>
          </p:cNvSpPr>
          <p:nvPr/>
        </p:nvSpPr>
        <p:spPr>
          <a:xfrm>
            <a:off x="1219200" y="3195029"/>
            <a:ext cx="7067549" cy="3896942"/>
          </a:xfrm>
          <a:prstGeom prst="rect">
            <a:avLst/>
          </a:prstGeom>
          <a:noFill/>
          <a:ln>
            <a:noFill/>
          </a:ln>
        </p:spPr>
        <p:txBody>
          <a:bodyPr spcFirstLastPara="1" wrap="square" lIns="90000" tIns="45700" rIns="91425" bIns="4570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2100" b="1" dirty="0">
                <a:solidFill>
                  <a:schemeClr val="bg1"/>
                </a:solidFill>
              </a:rPr>
              <a:t>.</a:t>
            </a:r>
          </a:p>
          <a:p>
            <a:pPr marL="393700">
              <a:lnSpc>
                <a:spcPct val="90000"/>
              </a:lnSpc>
              <a:spcBef>
                <a:spcPts val="1000"/>
              </a:spcBef>
              <a:buClr>
                <a:schemeClr val="lt1"/>
              </a:buClr>
              <a:buSzPts val="1800"/>
              <a:buFont typeface="Arial"/>
              <a:buAutoNum type="arabicPeriod"/>
            </a:pPr>
            <a:r>
              <a:rPr lang="en-US" sz="2100" b="1" dirty="0">
                <a:solidFill>
                  <a:schemeClr val="bg1"/>
                </a:solidFill>
              </a:rPr>
              <a:t>No </a:t>
            </a:r>
            <a:r>
              <a:rPr lang="en-US" sz="2100" b="1" dirty="0" err="1">
                <a:solidFill>
                  <a:schemeClr val="bg1"/>
                </a:solidFill>
              </a:rPr>
              <a:t>debo</a:t>
            </a:r>
            <a:r>
              <a:rPr lang="en-US" sz="2100" b="1" dirty="0">
                <a:solidFill>
                  <a:schemeClr val="bg1"/>
                </a:solidFill>
              </a:rPr>
              <a:t> </a:t>
            </a:r>
            <a:r>
              <a:rPr lang="en-US" sz="2100" b="1" dirty="0" err="1">
                <a:solidFill>
                  <a:schemeClr val="bg1"/>
                </a:solidFill>
              </a:rPr>
              <a:t>botar</a:t>
            </a:r>
            <a:r>
              <a:rPr lang="en-US" sz="2100" b="1" dirty="0">
                <a:solidFill>
                  <a:schemeClr val="bg1"/>
                </a:solidFill>
              </a:rPr>
              <a:t> </a:t>
            </a:r>
            <a:r>
              <a:rPr lang="en-US" sz="2100" b="1" dirty="0" err="1">
                <a:solidFill>
                  <a:schemeClr val="bg1"/>
                </a:solidFill>
              </a:rPr>
              <a:t>basura</a:t>
            </a:r>
            <a:r>
              <a:rPr lang="en-US" sz="2100" b="1" dirty="0">
                <a:solidFill>
                  <a:schemeClr val="bg1"/>
                </a:solidFill>
              </a:rPr>
              <a:t> </a:t>
            </a:r>
            <a:r>
              <a:rPr lang="en-US" sz="2100" b="1" dirty="0" err="1">
                <a:solidFill>
                  <a:schemeClr val="bg1"/>
                </a:solidFill>
              </a:rPr>
              <a:t>en</a:t>
            </a:r>
            <a:r>
              <a:rPr lang="en-US" sz="2100" b="1" dirty="0">
                <a:solidFill>
                  <a:schemeClr val="bg1"/>
                </a:solidFill>
              </a:rPr>
              <a:t> la </a:t>
            </a:r>
            <a:r>
              <a:rPr lang="en-US" sz="2100" b="1" dirty="0" err="1">
                <a:solidFill>
                  <a:schemeClr val="bg1"/>
                </a:solidFill>
              </a:rPr>
              <a:t>calle</a:t>
            </a:r>
            <a:r>
              <a:rPr lang="en-US" sz="1800" dirty="0"/>
              <a:t>.</a:t>
            </a:r>
            <a:endParaRPr lang="en-US" dirty="0"/>
          </a:p>
          <a:p>
            <a:pPr marL="393700" indent="-228600">
              <a:lnSpc>
                <a:spcPct val="90000"/>
              </a:lnSpc>
              <a:spcBef>
                <a:spcPts val="1000"/>
              </a:spcBef>
              <a:buClr>
                <a:schemeClr val="lt1"/>
              </a:buClr>
              <a:buSzPts val="1800"/>
              <a:buFont typeface="Arial"/>
              <a:buNone/>
            </a:pPr>
            <a:endParaRPr lang="en-US" sz="1800" dirty="0"/>
          </a:p>
          <a:p>
            <a:pPr marL="393700" indent="-228600">
              <a:lnSpc>
                <a:spcPct val="90000"/>
              </a:lnSpc>
              <a:spcBef>
                <a:spcPts val="1000"/>
              </a:spcBef>
              <a:buClr>
                <a:schemeClr val="lt1"/>
              </a:buClr>
              <a:buSzPts val="1800"/>
              <a:buFont typeface="Arial"/>
              <a:buNone/>
            </a:pPr>
            <a:endParaRPr lang="en-US" sz="1800" dirty="0"/>
          </a:p>
        </p:txBody>
      </p:sp>
    </p:spTree>
    <p:extLst>
      <p:ext uri="{BB962C8B-B14F-4D97-AF65-F5344CB8AC3E}">
        <p14:creationId xmlns:p14="http://schemas.microsoft.com/office/powerpoint/2010/main" val="225382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1429" y="9279220"/>
            <a:ext cx="1433470" cy="464925"/>
            <a:chOff x="0" y="0"/>
            <a:chExt cx="1911293" cy="619900"/>
          </a:xfrm>
        </p:grpSpPr>
        <p:sp>
          <p:nvSpPr>
            <p:cNvPr id="3" name="Freeform 3"/>
            <p:cNvSpPr/>
            <p:nvPr/>
          </p:nvSpPr>
          <p:spPr>
            <a:xfrm>
              <a:off x="0" y="0"/>
              <a:ext cx="1911350" cy="619887"/>
            </a:xfrm>
            <a:custGeom>
              <a:avLst/>
              <a:gdLst/>
              <a:ahLst/>
              <a:cxnLst/>
              <a:rect l="l" t="t" r="r" b="b"/>
              <a:pathLst>
                <a:path w="1911350" h="619887">
                  <a:moveTo>
                    <a:pt x="0" y="0"/>
                  </a:moveTo>
                  <a:lnTo>
                    <a:pt x="1911350" y="0"/>
                  </a:lnTo>
                  <a:lnTo>
                    <a:pt x="1911350" y="619887"/>
                  </a:lnTo>
                  <a:lnTo>
                    <a:pt x="0" y="619887"/>
                  </a:lnTo>
                  <a:lnTo>
                    <a:pt x="0" y="0"/>
                  </a:lnTo>
                  <a:close/>
                </a:path>
              </a:pathLst>
            </a:custGeom>
            <a:blipFill>
              <a:blip r:embed="rId3"/>
              <a:stretch>
                <a:fillRect t="-25" r="2" b="-27"/>
              </a:stretch>
            </a:blipFill>
          </p:spPr>
          <p:txBody>
            <a:bodyPr/>
            <a:lstStyle/>
            <a:p>
              <a:endParaRPr lang="es-ES_tradnl"/>
            </a:p>
          </p:txBody>
        </p:sp>
      </p:grpSp>
      <p:sp>
        <p:nvSpPr>
          <p:cNvPr id="4" name="Freeform 4"/>
          <p:cNvSpPr/>
          <p:nvPr/>
        </p:nvSpPr>
        <p:spPr>
          <a:xfrm>
            <a:off x="2194083" y="9318328"/>
            <a:ext cx="343853" cy="427386"/>
          </a:xfrm>
          <a:custGeom>
            <a:avLst/>
            <a:gdLst/>
            <a:ahLst/>
            <a:cxnLst/>
            <a:rect l="l" t="t" r="r" b="b"/>
            <a:pathLst>
              <a:path w="343853" h="427386">
                <a:moveTo>
                  <a:pt x="0" y="0"/>
                </a:moveTo>
                <a:lnTo>
                  <a:pt x="343853" y="0"/>
                </a:lnTo>
                <a:lnTo>
                  <a:pt x="343853" y="427386"/>
                </a:lnTo>
                <a:lnTo>
                  <a:pt x="0" y="4273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grpSp>
        <p:nvGrpSpPr>
          <p:cNvPr id="5" name="Group 5"/>
          <p:cNvGrpSpPr/>
          <p:nvPr/>
        </p:nvGrpSpPr>
        <p:grpSpPr>
          <a:xfrm>
            <a:off x="2585521" y="9311467"/>
            <a:ext cx="333244" cy="434315"/>
            <a:chOff x="0" y="0"/>
            <a:chExt cx="444325" cy="579087"/>
          </a:xfrm>
        </p:grpSpPr>
        <p:sp>
          <p:nvSpPr>
            <p:cNvPr id="6" name="Freeform 6"/>
            <p:cNvSpPr/>
            <p:nvPr/>
          </p:nvSpPr>
          <p:spPr>
            <a:xfrm>
              <a:off x="0" y="0"/>
              <a:ext cx="444373" cy="579120"/>
            </a:xfrm>
            <a:custGeom>
              <a:avLst/>
              <a:gdLst/>
              <a:ahLst/>
              <a:cxnLst/>
              <a:rect l="l" t="t" r="r" b="b"/>
              <a:pathLst>
                <a:path w="444373" h="579120">
                  <a:moveTo>
                    <a:pt x="0" y="0"/>
                  </a:moveTo>
                  <a:lnTo>
                    <a:pt x="444373" y="0"/>
                  </a:lnTo>
                  <a:lnTo>
                    <a:pt x="444373" y="579120"/>
                  </a:lnTo>
                  <a:lnTo>
                    <a:pt x="0" y="579120"/>
                  </a:lnTo>
                  <a:lnTo>
                    <a:pt x="0" y="0"/>
                  </a:lnTo>
                  <a:close/>
                </a:path>
              </a:pathLst>
            </a:custGeom>
            <a:blipFill>
              <a:blip r:embed="rId6"/>
              <a:stretch>
                <a:fillRect t="-421" r="10" b="-415"/>
              </a:stretch>
            </a:blipFill>
          </p:spPr>
          <p:txBody>
            <a:bodyPr/>
            <a:lstStyle/>
            <a:p>
              <a:endParaRPr lang="es-ES_tradnl"/>
            </a:p>
          </p:txBody>
        </p:sp>
      </p:grpSp>
      <p:grpSp>
        <p:nvGrpSpPr>
          <p:cNvPr id="7" name="Group 7"/>
          <p:cNvGrpSpPr/>
          <p:nvPr/>
        </p:nvGrpSpPr>
        <p:grpSpPr>
          <a:xfrm>
            <a:off x="2871762" y="9202268"/>
            <a:ext cx="102139" cy="102110"/>
            <a:chOff x="0" y="0"/>
            <a:chExt cx="136185" cy="136147"/>
          </a:xfrm>
        </p:grpSpPr>
        <p:sp>
          <p:nvSpPr>
            <p:cNvPr id="8" name="Freeform 8"/>
            <p:cNvSpPr/>
            <p:nvPr/>
          </p:nvSpPr>
          <p:spPr>
            <a:xfrm>
              <a:off x="0" y="0"/>
              <a:ext cx="136144" cy="136144"/>
            </a:xfrm>
            <a:custGeom>
              <a:avLst/>
              <a:gdLst/>
              <a:ahLst/>
              <a:cxnLst/>
              <a:rect l="l" t="t" r="r" b="b"/>
              <a:pathLst>
                <a:path w="136144" h="136144">
                  <a:moveTo>
                    <a:pt x="0" y="0"/>
                  </a:moveTo>
                  <a:lnTo>
                    <a:pt x="136144" y="0"/>
                  </a:lnTo>
                  <a:lnTo>
                    <a:pt x="136144" y="136144"/>
                  </a:lnTo>
                  <a:lnTo>
                    <a:pt x="0" y="136144"/>
                  </a:lnTo>
                  <a:lnTo>
                    <a:pt x="0" y="0"/>
                  </a:lnTo>
                  <a:close/>
                </a:path>
              </a:pathLst>
            </a:custGeom>
            <a:blipFill>
              <a:blip r:embed="rId7"/>
              <a:stretch>
                <a:fillRect t="-14" r="-30" b="-16"/>
              </a:stretch>
            </a:blipFill>
          </p:spPr>
          <p:txBody>
            <a:bodyPr/>
            <a:lstStyle/>
            <a:p>
              <a:endParaRPr lang="es-ES_tradnl"/>
            </a:p>
          </p:txBody>
        </p:sp>
      </p:grpSp>
      <p:sp>
        <p:nvSpPr>
          <p:cNvPr id="9" name="Freeform 9"/>
          <p:cNvSpPr/>
          <p:nvPr/>
        </p:nvSpPr>
        <p:spPr>
          <a:xfrm>
            <a:off x="16226408" y="596752"/>
            <a:ext cx="2040445" cy="964120"/>
          </a:xfrm>
          <a:custGeom>
            <a:avLst/>
            <a:gdLst/>
            <a:ahLst/>
            <a:cxnLst/>
            <a:rect l="l" t="t" r="r" b="b"/>
            <a:pathLst>
              <a:path w="2040445" h="964120">
                <a:moveTo>
                  <a:pt x="0" y="0"/>
                </a:moveTo>
                <a:lnTo>
                  <a:pt x="2040446" y="0"/>
                </a:lnTo>
                <a:lnTo>
                  <a:pt x="2040446" y="964120"/>
                </a:lnTo>
                <a:lnTo>
                  <a:pt x="0" y="96412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ES_tradnl"/>
          </a:p>
        </p:txBody>
      </p:sp>
      <p:sp>
        <p:nvSpPr>
          <p:cNvPr id="12" name="TextBox 12"/>
          <p:cNvSpPr txBox="1"/>
          <p:nvPr/>
        </p:nvSpPr>
        <p:spPr>
          <a:xfrm>
            <a:off x="381000" y="622989"/>
            <a:ext cx="15273071" cy="666849"/>
          </a:xfrm>
          <a:prstGeom prst="rect">
            <a:avLst/>
          </a:prstGeom>
        </p:spPr>
        <p:txBody>
          <a:bodyPr lIns="0" tIns="0" rIns="0" bIns="0" rtlCol="0" anchor="t">
            <a:spAutoFit/>
          </a:bodyPr>
          <a:lstStyle/>
          <a:p>
            <a:pPr algn="r">
              <a:lnSpc>
                <a:spcPts val="5238"/>
              </a:lnSpc>
            </a:pPr>
            <a:r>
              <a:rPr lang="es-ES_tradnl" sz="4365" dirty="0">
                <a:solidFill>
                  <a:srgbClr val="000000"/>
                </a:solidFill>
                <a:latin typeface="Consolas" panose="020B0609020204030204" pitchFamily="49" charset="0"/>
                <a:cs typeface="Consolas" panose="020B0609020204030204" pitchFamily="49" charset="0"/>
              </a:rPr>
              <a:t>Veamos un ejemplo</a:t>
            </a:r>
          </a:p>
        </p:txBody>
      </p:sp>
      <p:sp>
        <p:nvSpPr>
          <p:cNvPr id="18" name="CuadroTexto 17">
            <a:extLst>
              <a:ext uri="{FF2B5EF4-FFF2-40B4-BE49-F238E27FC236}">
                <a16:creationId xmlns:a16="http://schemas.microsoft.com/office/drawing/2014/main" id="{B345BD19-76AC-1107-BA99-E7B2CAF57522}"/>
              </a:ext>
            </a:extLst>
          </p:cNvPr>
          <p:cNvSpPr txBox="1"/>
          <p:nvPr/>
        </p:nvSpPr>
        <p:spPr>
          <a:xfrm>
            <a:off x="1752600" y="2637394"/>
            <a:ext cx="10210800" cy="1200329"/>
          </a:xfrm>
          <a:prstGeom prst="rect">
            <a:avLst/>
          </a:prstGeom>
          <a:noFill/>
        </p:spPr>
        <p:txBody>
          <a:bodyPr wrap="square">
            <a:spAutoFit/>
          </a:bodyPr>
          <a:lstStyle/>
          <a:p>
            <a:r>
              <a:rPr lang="es-CL" sz="3600" b="0" dirty="0" err="1">
                <a:solidFill>
                  <a:srgbClr val="C586C0"/>
                </a:solidFill>
                <a:effectLst/>
                <a:latin typeface="Consolas" panose="020B0609020204030204" pitchFamily="49" charset="0"/>
                <a:cs typeface="Consolas" panose="020B0609020204030204" pitchFamily="49" charset="0"/>
              </a:rPr>
              <a:t>for</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a:solidFill>
                  <a:srgbClr val="9CDCFE"/>
                </a:solidFill>
                <a:effectLst/>
                <a:latin typeface="Consolas" panose="020B0609020204030204" pitchFamily="49" charset="0"/>
                <a:cs typeface="Consolas" panose="020B0609020204030204" pitchFamily="49" charset="0"/>
              </a:rPr>
              <a:t>i</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a:solidFill>
                  <a:srgbClr val="C586C0"/>
                </a:solidFill>
                <a:effectLst/>
                <a:latin typeface="Consolas" panose="020B0609020204030204" pitchFamily="49" charset="0"/>
                <a:cs typeface="Consolas" panose="020B0609020204030204" pitchFamily="49" charset="0"/>
              </a:rPr>
              <a:t>in</a:t>
            </a:r>
            <a:r>
              <a:rPr lang="es-CL" sz="3600" b="0" dirty="0">
                <a:solidFill>
                  <a:schemeClr val="tx2"/>
                </a:solidFill>
                <a:effectLst/>
                <a:latin typeface="Consolas" panose="020B0609020204030204" pitchFamily="49" charset="0"/>
                <a:cs typeface="Consolas" panose="020B0609020204030204" pitchFamily="49" charset="0"/>
              </a:rPr>
              <a:t> </a:t>
            </a:r>
            <a:r>
              <a:rPr lang="es-CL" sz="3600" b="0" dirty="0" err="1">
                <a:solidFill>
                  <a:srgbClr val="4EC9B0"/>
                </a:solidFill>
                <a:effectLst/>
                <a:latin typeface="Consolas" panose="020B0609020204030204" pitchFamily="49" charset="0"/>
                <a:cs typeface="Consolas" panose="020B0609020204030204" pitchFamily="49" charset="0"/>
              </a:rPr>
              <a:t>range</a:t>
            </a:r>
            <a:r>
              <a:rPr lang="es-CL" sz="3600" b="0" dirty="0">
                <a:solidFill>
                  <a:schemeClr val="tx2"/>
                </a:solidFill>
                <a:effectLst/>
                <a:latin typeface="Consolas" panose="020B0609020204030204" pitchFamily="49" charset="0"/>
                <a:cs typeface="Consolas" panose="020B0609020204030204" pitchFamily="49" charset="0"/>
              </a:rPr>
              <a:t>(</a:t>
            </a:r>
            <a:r>
              <a:rPr lang="es-CL" sz="3600" b="0" dirty="0">
                <a:solidFill>
                  <a:srgbClr val="B5CEA8"/>
                </a:solidFill>
                <a:effectLst/>
                <a:latin typeface="Consolas" panose="020B0609020204030204" pitchFamily="49" charset="0"/>
                <a:cs typeface="Consolas" panose="020B0609020204030204" pitchFamily="49" charset="0"/>
              </a:rPr>
              <a:t>9</a:t>
            </a:r>
            <a:r>
              <a:rPr lang="es-CL" sz="3600" b="0" dirty="0">
                <a:solidFill>
                  <a:schemeClr val="tx2"/>
                </a:solidFill>
                <a:effectLst/>
                <a:latin typeface="Consolas" panose="020B0609020204030204" pitchFamily="49" charset="0"/>
                <a:cs typeface="Consolas" panose="020B0609020204030204" pitchFamily="49" charset="0"/>
              </a:rPr>
              <a:t>):</a:t>
            </a:r>
          </a:p>
          <a:p>
            <a:r>
              <a:rPr lang="es-CL" sz="3600" b="0" dirty="0" err="1">
                <a:solidFill>
                  <a:srgbClr val="DCDCAA"/>
                </a:solidFill>
                <a:effectLst/>
                <a:latin typeface="Consolas" panose="020B0609020204030204" pitchFamily="49" charset="0"/>
                <a:cs typeface="Consolas" panose="020B0609020204030204" pitchFamily="49" charset="0"/>
              </a:rPr>
              <a:t>print</a:t>
            </a:r>
            <a:r>
              <a:rPr lang="es-CL" sz="3600" b="0" dirty="0">
                <a:solidFill>
                  <a:schemeClr val="tx2"/>
                </a:solidFill>
                <a:effectLst/>
                <a:latin typeface="Consolas" panose="020B0609020204030204" pitchFamily="49" charset="0"/>
                <a:cs typeface="Consolas" panose="020B0609020204030204" pitchFamily="49" charset="0"/>
              </a:rPr>
              <a:t>(</a:t>
            </a:r>
            <a:r>
              <a:rPr lang="es-CL" sz="3600" b="0" dirty="0">
                <a:solidFill>
                  <a:srgbClr val="CE9178"/>
                </a:solidFill>
                <a:effectLst/>
                <a:latin typeface="Consolas" panose="020B0609020204030204" pitchFamily="49" charset="0"/>
                <a:cs typeface="Consolas" panose="020B0609020204030204" pitchFamily="49" charset="0"/>
              </a:rPr>
              <a:t>"No debo botar la basura"</a:t>
            </a:r>
            <a:r>
              <a:rPr lang="es-CL" sz="3600" b="0" dirty="0">
                <a:solidFill>
                  <a:schemeClr val="tx2"/>
                </a:solidFill>
                <a:effectLst/>
                <a:latin typeface="Consolas" panose="020B0609020204030204" pitchFamily="49" charset="0"/>
                <a:cs typeface="Consolas" panose="020B0609020204030204" pitchFamily="49" charset="0"/>
              </a:rPr>
              <a:t>)</a:t>
            </a:r>
          </a:p>
        </p:txBody>
      </p:sp>
      <p:pic>
        <p:nvPicPr>
          <p:cNvPr id="10" name="Imagen 9">
            <a:extLst>
              <a:ext uri="{FF2B5EF4-FFF2-40B4-BE49-F238E27FC236}">
                <a16:creationId xmlns:a16="http://schemas.microsoft.com/office/drawing/2014/main" id="{940740C3-D01B-88B3-0852-84D40B31A505}"/>
              </a:ext>
            </a:extLst>
          </p:cNvPr>
          <p:cNvPicPr>
            <a:picLocks noChangeAspect="1"/>
          </p:cNvPicPr>
          <p:nvPr/>
        </p:nvPicPr>
        <p:blipFill>
          <a:blip r:embed="rId10"/>
          <a:stretch>
            <a:fillRect/>
          </a:stretch>
        </p:blipFill>
        <p:spPr>
          <a:xfrm>
            <a:off x="1600200" y="5136666"/>
            <a:ext cx="5384800" cy="3822246"/>
          </a:xfrm>
          <a:prstGeom prst="rect">
            <a:avLst/>
          </a:prstGeom>
        </p:spPr>
      </p:pic>
      <p:sp>
        <p:nvSpPr>
          <p:cNvPr id="13" name="Google Shape;126;p11">
            <a:extLst>
              <a:ext uri="{FF2B5EF4-FFF2-40B4-BE49-F238E27FC236}">
                <a16:creationId xmlns:a16="http://schemas.microsoft.com/office/drawing/2014/main" id="{3E7AA0ED-84B4-9382-E3E1-A37EB04AFA8D}"/>
              </a:ext>
            </a:extLst>
          </p:cNvPr>
          <p:cNvSpPr txBox="1">
            <a:spLocks/>
          </p:cNvSpPr>
          <p:nvPr/>
        </p:nvSpPr>
        <p:spPr>
          <a:xfrm>
            <a:off x="8017535" y="3801391"/>
            <a:ext cx="9400717" cy="5727246"/>
          </a:xfrm>
          <a:prstGeom prst="rect">
            <a:avLst/>
          </a:prstGeom>
          <a:noFill/>
          <a:ln>
            <a:noFill/>
          </a:ln>
        </p:spPr>
        <p:txBody>
          <a:bodyPr spcFirstLastPara="1" wrap="square" lIns="90000" tIns="45700" rIns="91425" bIns="4570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90000"/>
              </a:lnSpc>
              <a:spcBef>
                <a:spcPts val="1000"/>
              </a:spcBef>
              <a:buSzPts val="2800"/>
              <a:buNone/>
            </a:pPr>
            <a:r>
              <a:rPr lang="es-ES_tradnl" sz="2800" b="1" dirty="0">
                <a:solidFill>
                  <a:schemeClr val="tx2"/>
                </a:solidFill>
                <a:latin typeface="Consolas" panose="020B0609020204030204" pitchFamily="49" charset="0"/>
                <a:cs typeface="Consolas" panose="020B0609020204030204" pitchFamily="49" charset="0"/>
              </a:rPr>
              <a:t>i</a:t>
            </a:r>
            <a:r>
              <a:rPr lang="es-ES_tradnl" sz="2800" dirty="0">
                <a:latin typeface="Consolas" panose="020B0609020204030204" pitchFamily="49" charset="0"/>
                <a:cs typeface="Consolas" panose="020B0609020204030204" pitchFamily="49" charset="0"/>
              </a:rPr>
              <a:t> →Es una variable que es necesaria declarar, tendrá los valores de la iteración actual partiendo de cero (perfectamente puede tener otro nombre).</a:t>
            </a:r>
            <a:endParaRPr lang="es-ES_tradnl" dirty="0">
              <a:latin typeface="Consolas" panose="020B0609020204030204" pitchFamily="49" charset="0"/>
              <a:cs typeface="Consolas" panose="020B0609020204030204" pitchFamily="49" charset="0"/>
            </a:endParaRPr>
          </a:p>
          <a:p>
            <a:pPr marL="0" indent="0" algn="just">
              <a:lnSpc>
                <a:spcPct val="90000"/>
              </a:lnSpc>
              <a:spcBef>
                <a:spcPts val="1000"/>
              </a:spcBef>
              <a:buSzPts val="2800"/>
              <a:buNone/>
            </a:pPr>
            <a:r>
              <a:rPr lang="es-ES_tradnl" sz="2800" b="1" dirty="0" err="1">
                <a:solidFill>
                  <a:schemeClr val="tx2"/>
                </a:solidFill>
                <a:latin typeface="Consolas" panose="020B0609020204030204" pitchFamily="49" charset="0"/>
                <a:cs typeface="Consolas" panose="020B0609020204030204" pitchFamily="49" charset="0"/>
              </a:rPr>
              <a:t>range</a:t>
            </a:r>
            <a:r>
              <a:rPr lang="es-ES_tradnl" sz="2800" dirty="0">
                <a:latin typeface="Consolas" panose="020B0609020204030204" pitchFamily="49" charset="0"/>
                <a:cs typeface="Consolas" panose="020B0609020204030204" pitchFamily="49" charset="0"/>
              </a:rPr>
              <a:t>()→ función que requiere como argumento el número de veces que se repetirá el ciclo.</a:t>
            </a:r>
          </a:p>
          <a:p>
            <a:pPr marL="0" indent="0" algn="just">
              <a:lnSpc>
                <a:spcPct val="90000"/>
              </a:lnSpc>
              <a:spcBef>
                <a:spcPts val="1000"/>
              </a:spcBef>
              <a:buSzPts val="2800"/>
              <a:buNone/>
            </a:pPr>
            <a:r>
              <a:rPr lang="es-ES_tradnl" sz="2800" dirty="0">
                <a:latin typeface="Consolas" panose="020B0609020204030204" pitchFamily="49" charset="0"/>
                <a:cs typeface="Consolas" panose="020B0609020204030204" pitchFamily="49" charset="0"/>
              </a:rPr>
              <a:t>Copia y ejecuta el código en tu Visual Studio </a:t>
            </a:r>
            <a:r>
              <a:rPr lang="es-ES_tradnl" sz="2800" dirty="0" err="1">
                <a:latin typeface="Consolas" panose="020B0609020204030204" pitchFamily="49" charset="0"/>
                <a:cs typeface="Consolas" panose="020B0609020204030204" pitchFamily="49" charset="0"/>
              </a:rPr>
              <a:t>Code</a:t>
            </a:r>
            <a:r>
              <a:rPr lang="es-ES_tradnl" sz="2800" dirty="0">
                <a:latin typeface="Consolas" panose="020B0609020204030204" pitchFamily="49" charset="0"/>
                <a:cs typeface="Consolas" panose="020B0609020204030204" pitchFamily="49" charset="0"/>
              </a:rPr>
              <a:t>. </a:t>
            </a:r>
          </a:p>
          <a:p>
            <a:pPr marL="0" indent="0" algn="just">
              <a:lnSpc>
                <a:spcPct val="90000"/>
              </a:lnSpc>
              <a:spcBef>
                <a:spcPts val="1000"/>
              </a:spcBef>
              <a:buSzPts val="2800"/>
              <a:buNone/>
            </a:pPr>
            <a:r>
              <a:rPr lang="es-ES_tradnl" sz="2800" dirty="0">
                <a:latin typeface="Consolas" panose="020B0609020204030204" pitchFamily="49" charset="0"/>
                <a:cs typeface="Consolas" panose="020B0609020204030204" pitchFamily="49" charset="0"/>
              </a:rPr>
              <a:t>Luego incorpora en la sentencia </a:t>
            </a:r>
            <a:r>
              <a:rPr lang="es-ES_tradnl" sz="2800" dirty="0" err="1">
                <a:latin typeface="Consolas" panose="020B0609020204030204" pitchFamily="49" charset="0"/>
                <a:cs typeface="Consolas" panose="020B0609020204030204" pitchFamily="49" charset="0"/>
              </a:rPr>
              <a:t>Print</a:t>
            </a:r>
            <a:r>
              <a:rPr lang="es-ES_tradnl" sz="2800" dirty="0">
                <a:latin typeface="Consolas" panose="020B0609020204030204" pitchFamily="49" charset="0"/>
                <a:cs typeface="Consolas" panose="020B0609020204030204" pitchFamily="49" charset="0"/>
              </a:rPr>
              <a:t> lo siguiente </a:t>
            </a:r>
          </a:p>
          <a:p>
            <a:pPr marL="0" indent="0" algn="just">
              <a:lnSpc>
                <a:spcPct val="90000"/>
              </a:lnSpc>
              <a:spcBef>
                <a:spcPts val="1000"/>
              </a:spcBef>
              <a:buSzPts val="2800"/>
              <a:buNone/>
            </a:pPr>
            <a:r>
              <a:rPr lang="es-CL" sz="3200" b="0" dirty="0" err="1">
                <a:solidFill>
                  <a:srgbClr val="DCDCAA"/>
                </a:solidFill>
                <a:effectLst/>
                <a:latin typeface="Consolas" panose="020B0609020204030204" pitchFamily="49" charset="0"/>
                <a:cs typeface="Consolas" panose="020B0609020204030204" pitchFamily="49" charset="0"/>
              </a:rPr>
              <a:t>print</a:t>
            </a:r>
            <a:r>
              <a:rPr lang="es-CL" sz="3200" b="0" dirty="0">
                <a:solidFill>
                  <a:schemeClr val="tx2"/>
                </a:solidFill>
                <a:effectLst/>
                <a:latin typeface="Consolas" panose="020B0609020204030204" pitchFamily="49" charset="0"/>
                <a:cs typeface="Consolas" panose="020B0609020204030204" pitchFamily="49" charset="0"/>
              </a:rPr>
              <a:t>(f</a:t>
            </a:r>
            <a:r>
              <a:rPr lang="es-CL" sz="3200" b="0" dirty="0">
                <a:solidFill>
                  <a:srgbClr val="CE9178"/>
                </a:solidFill>
                <a:effectLst/>
                <a:latin typeface="Consolas" panose="020B0609020204030204" pitchFamily="49" charset="0"/>
                <a:cs typeface="Consolas" panose="020B0609020204030204" pitchFamily="49" charset="0"/>
              </a:rPr>
              <a:t>”{i}) No debo botar la basura"</a:t>
            </a:r>
            <a:r>
              <a:rPr lang="es-CL" sz="3200" b="0" dirty="0">
                <a:solidFill>
                  <a:schemeClr val="tx2"/>
                </a:solidFill>
                <a:effectLst/>
                <a:latin typeface="Consolas" panose="020B0609020204030204" pitchFamily="49" charset="0"/>
                <a:cs typeface="Consolas" panose="020B0609020204030204" pitchFamily="49" charset="0"/>
              </a:rPr>
              <a:t>)</a:t>
            </a:r>
            <a:endParaRPr lang="es-ES_tradnl" dirty="0"/>
          </a:p>
          <a:p>
            <a:pPr marL="50800" indent="0" algn="ctr">
              <a:lnSpc>
                <a:spcPct val="90000"/>
              </a:lnSpc>
              <a:spcBef>
                <a:spcPts val="1000"/>
              </a:spcBef>
              <a:buSzPts val="2800"/>
              <a:buFont typeface="Arial" pitchFamily="34" charset="0"/>
              <a:buNone/>
            </a:pPr>
            <a:r>
              <a:rPr lang="es-ES_tradnl" dirty="0"/>
              <a:t>¿Qué ocurre?</a:t>
            </a:r>
          </a:p>
        </p:txBody>
      </p:sp>
      <p:cxnSp>
        <p:nvCxnSpPr>
          <p:cNvPr id="15" name="Conector recto de flecha 14">
            <a:extLst>
              <a:ext uri="{FF2B5EF4-FFF2-40B4-BE49-F238E27FC236}">
                <a16:creationId xmlns:a16="http://schemas.microsoft.com/office/drawing/2014/main" id="{5692B6B1-387F-B640-E7D9-0FBDA04EBB76}"/>
              </a:ext>
            </a:extLst>
          </p:cNvPr>
          <p:cNvCxnSpPr>
            <a:cxnSpLocks/>
          </p:cNvCxnSpPr>
          <p:nvPr/>
        </p:nvCxnSpPr>
        <p:spPr>
          <a:xfrm>
            <a:off x="3124200" y="3119012"/>
            <a:ext cx="4893335" cy="120032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a:extLst>
              <a:ext uri="{FF2B5EF4-FFF2-40B4-BE49-F238E27FC236}">
                <a16:creationId xmlns:a16="http://schemas.microsoft.com/office/drawing/2014/main" id="{7898513E-1607-923C-1B44-38F007DFC3CD}"/>
              </a:ext>
            </a:extLst>
          </p:cNvPr>
          <p:cNvCxnSpPr>
            <a:cxnSpLocks/>
          </p:cNvCxnSpPr>
          <p:nvPr/>
        </p:nvCxnSpPr>
        <p:spPr>
          <a:xfrm>
            <a:off x="5448300" y="3278318"/>
            <a:ext cx="2569235" cy="26271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8931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60"/>
            <a:ext cx="18285758" cy="10285737"/>
            <a:chOff x="0" y="0"/>
            <a:chExt cx="24381011" cy="13714316"/>
          </a:xfrm>
        </p:grpSpPr>
        <p:sp>
          <p:nvSpPr>
            <p:cNvPr id="3" name="Freeform 3"/>
            <p:cNvSpPr/>
            <p:nvPr/>
          </p:nvSpPr>
          <p:spPr>
            <a:xfrm>
              <a:off x="0" y="0"/>
              <a:ext cx="24380952" cy="13714349"/>
            </a:xfrm>
            <a:custGeom>
              <a:avLst/>
              <a:gdLst/>
              <a:ahLst/>
              <a:cxnLst/>
              <a:rect l="l" t="t" r="r" b="b"/>
              <a:pathLst>
                <a:path w="24380952" h="13714349">
                  <a:moveTo>
                    <a:pt x="0" y="0"/>
                  </a:moveTo>
                  <a:lnTo>
                    <a:pt x="24380952" y="0"/>
                  </a:lnTo>
                  <a:lnTo>
                    <a:pt x="24380952" y="13714349"/>
                  </a:lnTo>
                  <a:lnTo>
                    <a:pt x="0" y="13714349"/>
                  </a:lnTo>
                  <a:lnTo>
                    <a:pt x="0" y="0"/>
                  </a:lnTo>
                  <a:close/>
                </a:path>
              </a:pathLst>
            </a:custGeom>
            <a:blipFill>
              <a:blip r:embed="rId2"/>
              <a:stretch>
                <a:fillRect/>
              </a:stretch>
            </a:blipFill>
          </p:spPr>
          <p:txBody>
            <a:bodyPr/>
            <a:lstStyle/>
            <a:p>
              <a:endParaRPr lang="es-ES_tradnl"/>
            </a:p>
          </p:txBody>
        </p:sp>
      </p:grpSp>
      <p:grpSp>
        <p:nvGrpSpPr>
          <p:cNvPr id="4" name="Group 4"/>
          <p:cNvGrpSpPr/>
          <p:nvPr/>
        </p:nvGrpSpPr>
        <p:grpSpPr>
          <a:xfrm>
            <a:off x="-4166" y="723900"/>
            <a:ext cx="18289880" cy="10282700"/>
            <a:chOff x="0" y="0"/>
            <a:chExt cx="24386507" cy="13710267"/>
          </a:xfrm>
        </p:grpSpPr>
        <p:sp>
          <p:nvSpPr>
            <p:cNvPr id="5" name="Freeform 5"/>
            <p:cNvSpPr/>
            <p:nvPr/>
          </p:nvSpPr>
          <p:spPr>
            <a:xfrm>
              <a:off x="0" y="0"/>
              <a:ext cx="24386539" cy="13710286"/>
            </a:xfrm>
            <a:custGeom>
              <a:avLst/>
              <a:gdLst/>
              <a:ahLst/>
              <a:cxnLst/>
              <a:rect l="l" t="t" r="r" b="b"/>
              <a:pathLst>
                <a:path w="24386539" h="13710286">
                  <a:moveTo>
                    <a:pt x="0" y="0"/>
                  </a:moveTo>
                  <a:lnTo>
                    <a:pt x="24386539" y="0"/>
                  </a:lnTo>
                  <a:lnTo>
                    <a:pt x="24386539" y="13710286"/>
                  </a:lnTo>
                  <a:lnTo>
                    <a:pt x="0" y="13710286"/>
                  </a:lnTo>
                  <a:lnTo>
                    <a:pt x="0" y="0"/>
                  </a:lnTo>
                  <a:close/>
                </a:path>
              </a:pathLst>
            </a:custGeom>
            <a:blipFill>
              <a:blip r:embed="rId3"/>
              <a:stretch>
                <a:fillRect/>
              </a:stretch>
            </a:blipFill>
          </p:spPr>
          <p:txBody>
            <a:bodyPr/>
            <a:lstStyle/>
            <a:p>
              <a:endParaRPr lang="es-ES_tradnl"/>
            </a:p>
          </p:txBody>
        </p:sp>
      </p:grpSp>
      <p:sp>
        <p:nvSpPr>
          <p:cNvPr id="6" name="Freeform 6"/>
          <p:cNvSpPr/>
          <p:nvPr/>
        </p:nvSpPr>
        <p:spPr>
          <a:xfrm>
            <a:off x="687280" y="5697493"/>
            <a:ext cx="8997411" cy="2079212"/>
          </a:xfrm>
          <a:custGeom>
            <a:avLst/>
            <a:gdLst/>
            <a:ahLst/>
            <a:cxnLst/>
            <a:rect l="l" t="t" r="r" b="b"/>
            <a:pathLst>
              <a:path w="8997411" h="2079212">
                <a:moveTo>
                  <a:pt x="0" y="0"/>
                </a:moveTo>
                <a:lnTo>
                  <a:pt x="8997411" y="0"/>
                </a:lnTo>
                <a:lnTo>
                  <a:pt x="8997411" y="2079212"/>
                </a:lnTo>
                <a:lnTo>
                  <a:pt x="0" y="20792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_tradnl"/>
          </a:p>
        </p:txBody>
      </p:sp>
      <p:sp>
        <p:nvSpPr>
          <p:cNvPr id="7" name="TextBox 7"/>
          <p:cNvSpPr txBox="1"/>
          <p:nvPr/>
        </p:nvSpPr>
        <p:spPr>
          <a:xfrm>
            <a:off x="7421468" y="5666025"/>
            <a:ext cx="1732639" cy="1297856"/>
          </a:xfrm>
          <a:prstGeom prst="rect">
            <a:avLst/>
          </a:prstGeom>
        </p:spPr>
        <p:txBody>
          <a:bodyPr lIns="0" tIns="0" rIns="0" bIns="0" rtlCol="0" anchor="t">
            <a:spAutoFit/>
          </a:bodyPr>
          <a:lstStyle/>
          <a:p>
            <a:pPr algn="l">
              <a:lnSpc>
                <a:spcPts val="10477"/>
              </a:lnSpc>
            </a:pPr>
            <a:r>
              <a:rPr lang="en-US" sz="8731" spc="16" dirty="0">
                <a:solidFill>
                  <a:srgbClr val="257CE1"/>
                </a:solidFill>
                <a:latin typeface="Consolas" panose="020B0609020204030204" pitchFamily="49" charset="0"/>
                <a:cs typeface="Consolas" panose="020B0609020204030204" pitchFamily="49" charset="0"/>
              </a:rPr>
              <a:t>03</a:t>
            </a:r>
          </a:p>
        </p:txBody>
      </p:sp>
      <p:sp>
        <p:nvSpPr>
          <p:cNvPr id="8" name="TextBox 8"/>
          <p:cNvSpPr txBox="1"/>
          <p:nvPr/>
        </p:nvSpPr>
        <p:spPr>
          <a:xfrm>
            <a:off x="1380335" y="6823798"/>
            <a:ext cx="7554304" cy="668068"/>
          </a:xfrm>
          <a:prstGeom prst="rect">
            <a:avLst/>
          </a:prstGeom>
        </p:spPr>
        <p:txBody>
          <a:bodyPr lIns="0" tIns="0" rIns="0" bIns="0" rtlCol="0" anchor="t">
            <a:spAutoFit/>
          </a:bodyPr>
          <a:lstStyle/>
          <a:p>
            <a:pPr algn="r">
              <a:lnSpc>
                <a:spcPts val="5238"/>
              </a:lnSpc>
            </a:pPr>
            <a:r>
              <a:rPr lang="es-ES_tradnl" sz="4365" dirty="0">
                <a:solidFill>
                  <a:srgbClr val="257CE1"/>
                </a:solidFill>
                <a:latin typeface="Arial Bold"/>
              </a:rPr>
              <a:t>Ciclo </a:t>
            </a:r>
            <a:r>
              <a:rPr lang="es-ES_tradnl" sz="4365" dirty="0" err="1">
                <a:solidFill>
                  <a:srgbClr val="257CE1"/>
                </a:solidFill>
                <a:latin typeface="Arial Bold"/>
              </a:rPr>
              <a:t>While</a:t>
            </a:r>
            <a:endParaRPr lang="es-ES_tradnl" sz="4365" dirty="0">
              <a:solidFill>
                <a:srgbClr val="257CE1"/>
              </a:solidFill>
              <a:latin typeface="Arial Bold"/>
            </a:endParaRPr>
          </a:p>
        </p:txBody>
      </p:sp>
    </p:spTree>
    <p:extLst>
      <p:ext uri="{BB962C8B-B14F-4D97-AF65-F5344CB8AC3E}">
        <p14:creationId xmlns:p14="http://schemas.microsoft.com/office/powerpoint/2010/main" val="122964433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CCD43CACF4314287F6553AB71AA2AF" ma:contentTypeVersion="8" ma:contentTypeDescription="Crear nuevo documento." ma:contentTypeScope="" ma:versionID="adf557f8ae41b94a7a2ec7566059c856">
  <xsd:schema xmlns:xsd="http://www.w3.org/2001/XMLSchema" xmlns:xs="http://www.w3.org/2001/XMLSchema" xmlns:p="http://schemas.microsoft.com/office/2006/metadata/properties" xmlns:ns2="8a379243-45ec-495f-a22e-237b638f26a0" targetNamespace="http://schemas.microsoft.com/office/2006/metadata/properties" ma:root="true" ma:fieldsID="6ffb951460d3fc8841f62ecb3798a2bc" ns2:_="">
    <xsd:import namespace="8a379243-45ec-495f-a22e-237b638f26a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79243-45ec-495f-a22e-237b638f26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A05228-7F94-46E0-BC81-97C01E8DE598}">
  <ds:schemaRefs>
    <ds:schemaRef ds:uri="http://schemas.microsoft.com/sharepoint/v3/contenttype/forms"/>
  </ds:schemaRefs>
</ds:datastoreItem>
</file>

<file path=customXml/itemProps2.xml><?xml version="1.0" encoding="utf-8"?>
<ds:datastoreItem xmlns:ds="http://schemas.openxmlformats.org/officeDocument/2006/customXml" ds:itemID="{9535DF95-129B-4153-876C-50137CCC35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79243-45ec-495f-a22e-237b638f26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7B84AA-B4F3-4952-81E8-221D56753425}">
  <ds:schemaRefs>
    <ds:schemaRef ds:uri="http://www.w3.org/XML/1998/namespace"/>
    <ds:schemaRef ds:uri="http://schemas.microsoft.com/office/infopath/2007/PartnerControls"/>
    <ds:schemaRef ds:uri="http://purl.org/dc/dcmitype/"/>
    <ds:schemaRef ds:uri="http://purl.org/dc/terms/"/>
    <ds:schemaRef ds:uri="8a379243-45ec-495f-a22e-237b638f26a0"/>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505</TotalTime>
  <Words>1192</Words>
  <Application>Microsoft Office PowerPoint</Application>
  <PresentationFormat>Personalizado</PresentationFormat>
  <Paragraphs>127</Paragraphs>
  <Slides>18</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Consolas Bold</vt:lpstr>
      <vt:lpstr>Arial Bold</vt:lpstr>
      <vt:lpstr>Consolas</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1.1.1.pptx</dc:title>
  <cp:lastModifiedBy>Antonio Rioseco A.</cp:lastModifiedBy>
  <cp:revision>58</cp:revision>
  <dcterms:created xsi:type="dcterms:W3CDTF">2006-08-16T00:00:00Z</dcterms:created>
  <dcterms:modified xsi:type="dcterms:W3CDTF">2025-01-28T20:12:28Z</dcterms:modified>
  <dc:identifier>DAF2KA-PXbM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0x0101001ECCD43CACF4314287F6553AB71AA2AF</vt:lpwstr>
  </property>
</Properties>
</file>