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3"/>
  </p:notesMasterIdLst>
  <p:sldIdLst>
    <p:sldId id="256" r:id="rId5"/>
    <p:sldId id="258" r:id="rId6"/>
    <p:sldId id="264" r:id="rId7"/>
    <p:sldId id="265" r:id="rId8"/>
    <p:sldId id="366" r:id="rId9"/>
    <p:sldId id="361" r:id="rId10"/>
    <p:sldId id="365" r:id="rId11"/>
    <p:sldId id="343" r:id="rId12"/>
    <p:sldId id="356" r:id="rId13"/>
    <p:sldId id="353" r:id="rId14"/>
    <p:sldId id="350" r:id="rId15"/>
    <p:sldId id="367" r:id="rId16"/>
    <p:sldId id="362" r:id="rId17"/>
    <p:sldId id="357" r:id="rId18"/>
    <p:sldId id="364" r:id="rId19"/>
    <p:sldId id="363" r:id="rId20"/>
    <p:sldId id="351" r:id="rId21"/>
    <p:sldId id="342" r:id="rId22"/>
  </p:sldIdLst>
  <p:sldSz cx="18288000" cy="10287000"/>
  <p:notesSz cx="6858000" cy="9144000"/>
  <p:embeddedFontLst>
    <p:embeddedFont>
      <p:font typeface="Arial Bold" panose="020B0704020202020204" pitchFamily="34" charset="0"/>
      <p:regular r:id="rId24"/>
      <p:bold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Consolas Bold" panose="020B0709020204030204" pitchFamily="49" charset="0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9E35D-9EED-49A6-91EB-8D34C71C6B53}" v="52" dt="2025-01-14T03:20:39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2" autoAdjust="0"/>
    <p:restoredTop sz="94648" autoAdjust="0"/>
  </p:normalViewPr>
  <p:slideViewPr>
    <p:cSldViewPr>
      <p:cViewPr varScale="1">
        <p:scale>
          <a:sx n="78" d="100"/>
          <a:sy n="78" d="100"/>
        </p:scale>
        <p:origin x="7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pablo Acuna Haro" userId="S::ju.acunah@profesor.duoc.cl::f3be1a7b-23c2-4c04-9128-ec6a6abe027a" providerId="AD" clId="Web-{DBE640A9-9807-47AE-942D-72DCE4067860}"/>
    <pc:docChg chg="modSld">
      <pc:chgData name="Juanpablo Acuna Haro" userId="S::ju.acunah@profesor.duoc.cl::f3be1a7b-23c2-4c04-9128-ec6a6abe027a" providerId="AD" clId="Web-{DBE640A9-9807-47AE-942D-72DCE4067860}" dt="2024-12-24T14:08:07.594" v="37" actId="20577"/>
      <pc:docMkLst>
        <pc:docMk/>
      </pc:docMkLst>
      <pc:sldChg chg="modSp">
        <pc:chgData name="Juanpablo Acuna Haro" userId="S::ju.acunah@profesor.duoc.cl::f3be1a7b-23c2-4c04-9128-ec6a6abe027a" providerId="AD" clId="Web-{DBE640A9-9807-47AE-942D-72DCE4067860}" dt="2024-12-24T14:05:30.027" v="25" actId="20577"/>
        <pc:sldMkLst>
          <pc:docMk/>
          <pc:sldMk cId="2689315549" sldId="350"/>
        </pc:sldMkLst>
        <pc:spChg chg="mod">
          <ac:chgData name="Juanpablo Acuna Haro" userId="S::ju.acunah@profesor.duoc.cl::f3be1a7b-23c2-4c04-9128-ec6a6abe027a" providerId="AD" clId="Web-{DBE640A9-9807-47AE-942D-72DCE4067860}" dt="2024-12-24T14:05:30.027" v="25" actId="20577"/>
          <ac:spMkLst>
            <pc:docMk/>
            <pc:sldMk cId="2689315549" sldId="350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5:07.042" v="21" actId="20577"/>
        <pc:sldMkLst>
          <pc:docMk/>
          <pc:sldMk cId="2079869229" sldId="356"/>
        </pc:sldMkLst>
        <pc:spChg chg="mod">
          <ac:chgData name="Juanpablo Acuna Haro" userId="S::ju.acunah@profesor.duoc.cl::f3be1a7b-23c2-4c04-9128-ec6a6abe027a" providerId="AD" clId="Web-{DBE640A9-9807-47AE-942D-72DCE4067860}" dt="2024-12-24T14:05:07.042" v="21" actId="20577"/>
          <ac:spMkLst>
            <pc:docMk/>
            <pc:sldMk cId="2079869229" sldId="356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4:14.525" v="10" actId="20577"/>
        <pc:sldMkLst>
          <pc:docMk/>
          <pc:sldMk cId="339553202" sldId="361"/>
        </pc:sldMkLst>
        <pc:spChg chg="mod">
          <ac:chgData name="Juanpablo Acuna Haro" userId="S::ju.acunah@profesor.duoc.cl::f3be1a7b-23c2-4c04-9128-ec6a6abe027a" providerId="AD" clId="Web-{DBE640A9-9807-47AE-942D-72DCE4067860}" dt="2024-12-24T14:04:14.525" v="10" actId="20577"/>
          <ac:spMkLst>
            <pc:docMk/>
            <pc:sldMk cId="339553202" sldId="361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6:57.139" v="36" actId="1076"/>
        <pc:sldMkLst>
          <pc:docMk/>
          <pc:sldMk cId="1284984834" sldId="362"/>
        </pc:sldMkLst>
        <pc:spChg chg="mod">
          <ac:chgData name="Juanpablo Acuna Haro" userId="S::ju.acunah@profesor.duoc.cl::f3be1a7b-23c2-4c04-9128-ec6a6abe027a" providerId="AD" clId="Web-{DBE640A9-9807-47AE-942D-72DCE4067860}" dt="2024-12-24T14:06:57.139" v="36" actId="1076"/>
          <ac:spMkLst>
            <pc:docMk/>
            <pc:sldMk cId="1284984834" sldId="362"/>
            <ac:spMk id="13" creationId="{5705592C-68A0-93F4-52D7-E2C9F7019023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8:07.594" v="37" actId="20577"/>
        <pc:sldMkLst>
          <pc:docMk/>
          <pc:sldMk cId="2950557646" sldId="364"/>
        </pc:sldMkLst>
        <pc:spChg chg="mod">
          <ac:chgData name="Juanpablo Acuna Haro" userId="S::ju.acunah@profesor.duoc.cl::f3be1a7b-23c2-4c04-9128-ec6a6abe027a" providerId="AD" clId="Web-{DBE640A9-9807-47AE-942D-72DCE4067860}" dt="2024-12-24T14:08:07.594" v="37" actId="20577"/>
          <ac:spMkLst>
            <pc:docMk/>
            <pc:sldMk cId="2950557646" sldId="364"/>
            <ac:spMk id="11" creationId="{A52759CC-CEF6-A6A8-85DC-7F8C51630614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4:43.089" v="17" actId="14100"/>
        <pc:sldMkLst>
          <pc:docMk/>
          <pc:sldMk cId="253060010" sldId="365"/>
        </pc:sldMkLst>
        <pc:spChg chg="mod">
          <ac:chgData name="Juanpablo Acuna Haro" userId="S::ju.acunah@profesor.duoc.cl::f3be1a7b-23c2-4c04-9128-ec6a6abe027a" providerId="AD" clId="Web-{DBE640A9-9807-47AE-942D-72DCE4067860}" dt="2024-12-24T14:04:43.089" v="17" actId="14100"/>
          <ac:spMkLst>
            <pc:docMk/>
            <pc:sldMk cId="253060010" sldId="365"/>
            <ac:spMk id="18" creationId="{B345BD19-76AC-1107-BA99-E7B2CAF57522}"/>
          </ac:spMkLst>
        </pc:spChg>
      </pc:sldChg>
      <pc:sldChg chg="modSp">
        <pc:chgData name="Juanpablo Acuna Haro" userId="S::ju.acunah@profesor.duoc.cl::f3be1a7b-23c2-4c04-9128-ec6a6abe027a" providerId="AD" clId="Web-{DBE640A9-9807-47AE-942D-72DCE4067860}" dt="2024-12-24T14:03:02.352" v="4" actId="20577"/>
        <pc:sldMkLst>
          <pc:docMk/>
          <pc:sldMk cId="1097795017" sldId="366"/>
        </pc:sldMkLst>
        <pc:spChg chg="mod">
          <ac:chgData name="Juanpablo Acuna Haro" userId="S::ju.acunah@profesor.duoc.cl::f3be1a7b-23c2-4c04-9128-ec6a6abe027a" providerId="AD" clId="Web-{DBE640A9-9807-47AE-942D-72DCE4067860}" dt="2024-12-24T14:03:02.352" v="4" actId="20577"/>
          <ac:spMkLst>
            <pc:docMk/>
            <pc:sldMk cId="1097795017" sldId="366"/>
            <ac:spMk id="13" creationId="{B804D3CE-0DF8-52C5-9881-CB5C6AF710EE}"/>
          </ac:spMkLst>
        </pc:spChg>
      </pc:sldChg>
    </pc:docChg>
  </pc:docChgLst>
  <pc:docChgLst>
    <pc:chgData name="Juanpablo Acuna Haro" userId="S::ju.acunah@profesor.duoc.cl::f3be1a7b-23c2-4c04-9128-ec6a6abe027a" providerId="AD" clId="Web-{BCA9E35D-9EED-49A6-91EB-8D34C71C6B53}"/>
    <pc:docChg chg="addSld modSld">
      <pc:chgData name="Juanpablo Acuna Haro" userId="S::ju.acunah@profesor.duoc.cl::f3be1a7b-23c2-4c04-9128-ec6a6abe027a" providerId="AD" clId="Web-{BCA9E35D-9EED-49A6-91EB-8D34C71C6B53}" dt="2025-01-14T03:20:39.284" v="26" actId="14100"/>
      <pc:docMkLst>
        <pc:docMk/>
      </pc:docMkLst>
      <pc:sldChg chg="modSp add">
        <pc:chgData name="Juanpablo Acuna Haro" userId="S::ju.acunah@profesor.duoc.cl::f3be1a7b-23c2-4c04-9128-ec6a6abe027a" providerId="AD" clId="Web-{BCA9E35D-9EED-49A6-91EB-8D34C71C6B53}" dt="2025-01-14T03:20:39.284" v="26" actId="14100"/>
        <pc:sldMkLst>
          <pc:docMk/>
          <pc:sldMk cId="3979157062" sldId="351"/>
        </pc:sldMkLst>
        <pc:spChg chg="mod">
          <ac:chgData name="Juanpablo Acuna Haro" userId="S::ju.acunah@profesor.duoc.cl::f3be1a7b-23c2-4c04-9128-ec6a6abe027a" providerId="AD" clId="Web-{BCA9E35D-9EED-49A6-91EB-8D34C71C6B53}" dt="2025-01-14T03:20:39.284" v="26" actId="14100"/>
          <ac:spMkLst>
            <pc:docMk/>
            <pc:sldMk cId="3979157062" sldId="351"/>
            <ac:spMk id="18" creationId="{B345BD19-76AC-1107-BA99-E7B2CAF5752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13/01/2025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618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1973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6159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28766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9848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11678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8546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130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10451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://biblioteca.duoc.cl.webezproxy.duoc.cl/bdigital/elibros/a50155-Programacion_en_Python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72390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051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Menús y repasemos lo aprendido</a:t>
            </a: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61333" y="8575514"/>
            <a:ext cx="7924371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19"/>
              </a:lnSpc>
            </a:pPr>
            <a:r>
              <a:rPr lang="en-US" sz="2182">
                <a:solidFill>
                  <a:srgbClr val="FFFFFF"/>
                </a:solidFill>
                <a:latin typeface="Arial"/>
              </a:rPr>
              <a:t>NOMBRE Y FECHA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Ciclo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For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2296443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Ciclo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69748" y="2853787"/>
            <a:ext cx="9645852" cy="45550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Tamaño del cuadrado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alto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9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10</a:t>
            </a:r>
            <a:endParaRPr lang="es-CL" sz="29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ancho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9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30</a:t>
            </a:r>
            <a:endParaRPr lang="es-CL" sz="29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Dibujo del cuadrado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(alto):</a:t>
            </a:r>
          </a:p>
          <a:p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9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s-CL" sz="29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(ancho):</a:t>
            </a:r>
          </a:p>
          <a:p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#Imprime un asterisco y coloca el * </a:t>
            </a:r>
          </a:p>
          <a:p>
            <a:r>
              <a:rPr lang="es-CL" sz="2900" dirty="0">
                <a:solidFill>
                  <a:srgbClr val="7CA66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# </a:t>
            </a:r>
            <a:r>
              <a:rPr lang="es-CL" sz="29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 lado de otro *</a:t>
            </a:r>
            <a:endParaRPr lang="es-CL" sz="29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9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	</a:t>
            </a:r>
            <a:r>
              <a:rPr lang="es-CL" sz="29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9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"*"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9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end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29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 "</a:t>
            </a:r>
            <a:r>
              <a:rPr lang="es-CL" sz="29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29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9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3" name="Google Shape;126;p11">
            <a:extLst>
              <a:ext uri="{FF2B5EF4-FFF2-40B4-BE49-F238E27FC236}">
                <a16:creationId xmlns:a16="http://schemas.microsoft.com/office/drawing/2014/main" id="{3E7AA0ED-84B4-9382-E3E1-A37EB04AFA8D}"/>
              </a:ext>
            </a:extLst>
          </p:cNvPr>
          <p:cNvSpPr txBox="1">
            <a:spLocks/>
          </p:cNvSpPr>
          <p:nvPr/>
        </p:nvSpPr>
        <p:spPr>
          <a:xfrm>
            <a:off x="11608308" y="2400300"/>
            <a:ext cx="5809944" cy="7128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ctr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1000"/>
              </a:spcBef>
              <a:buSzPts val="2800"/>
              <a:buNone/>
            </a:pP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Con una sentencia </a:t>
            </a:r>
            <a:r>
              <a:rPr lang="es-E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2800" dirty="0">
                <a:latin typeface="Consolas" panose="020B0609020204030204" pitchFamily="49" charset="0"/>
                <a:cs typeface="Consolas" panose="020B0609020204030204" pitchFamily="49" charset="0"/>
              </a:rPr>
              <a:t> puedo repetir un proceso indicando las veces que sea necesario, en este ejemplo le indicamos al programa que imprima * en alto y ancho, permitiendo hacer dibujos rectangulares o cuadráticos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89315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Ciclo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While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21230600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Ciclo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383297" y="2019300"/>
            <a:ext cx="8883316" cy="754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ES_tradnl" sz="33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Analicemos la estructura, tiene una condición de entrada, (a &gt; 0) y tiene 2 fases: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1) Muestra por pantalla el valor de “a”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2) Solicita un nuevo valor para “a”</a:t>
            </a: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lang="es-ES_tradnl" sz="3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_tradnl" sz="3500" dirty="0">
                <a:latin typeface="Consolas" panose="020B0609020204030204" pitchFamily="49" charset="0"/>
                <a:cs typeface="Consolas" panose="020B0609020204030204" pitchFamily="49" charset="0"/>
              </a:rPr>
              <a:t>Si ese valor es mayor a 0 (condición) las fases se volverán a ejecutar, puede ser infinitamente, dependiendo de los valores que se ingresen, dado que la condición así lo dice</a:t>
            </a:r>
            <a:endParaRPr lang="es-ES_tradnl" sz="35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705592C-68A0-93F4-52D7-E2C9F7019023}"/>
              </a:ext>
            </a:extLst>
          </p:cNvPr>
          <p:cNvSpPr txBox="1"/>
          <p:nvPr/>
        </p:nvSpPr>
        <p:spPr>
          <a:xfrm>
            <a:off x="132135" y="2394184"/>
            <a:ext cx="8883316" cy="193899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0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5</a:t>
            </a:r>
            <a:endParaRPr lang="es-CL" sz="30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s-CL" sz="3000" b="0" dirty="0">
                <a:solidFill>
                  <a:srgbClr val="D4D4D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CL" sz="30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):</a:t>
            </a: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	</a:t>
            </a:r>
            <a:r>
              <a:rPr lang="es-CL" sz="3000" b="0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err="1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f</a:t>
            </a:r>
            <a:r>
              <a:rPr lang="es-CL" sz="3000" b="0" err="1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"el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 valor de a es :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{</a:t>
            </a:r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a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/>
                <a:cs typeface="Consolas" panose="020B0609020204030204" pitchFamily="49" charset="0"/>
              </a:rPr>
              <a:t>}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	a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000" b="0" err="1">
                <a:solidFill>
                  <a:srgbClr val="4EC9B0"/>
                </a:solidFill>
                <a:effectLst/>
                <a:latin typeface="Consolas"/>
                <a:cs typeface="Consolas" panose="020B0609020204030204" pitchFamily="49" charset="0"/>
              </a:rPr>
              <a:t>int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"ingrese un valor"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))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4E44A79-5063-B93A-3814-32BF1FD264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94942" y="4988082"/>
            <a:ext cx="3737660" cy="381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84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Try </a:t>
            </a:r>
            <a:r>
              <a:rPr lang="es-ES_tradnl" sz="4365" dirty="0" err="1">
                <a:solidFill>
                  <a:srgbClr val="257CE1"/>
                </a:solidFill>
                <a:latin typeface="Arial Bold"/>
              </a:rPr>
              <a:t>Except</a:t>
            </a:r>
            <a:endParaRPr lang="es-ES_tradnl" sz="4365" dirty="0">
              <a:solidFill>
                <a:srgbClr val="257CE1"/>
              </a:solidFill>
              <a:latin typeface="Arial Bold"/>
            </a:endParaRPr>
          </a:p>
        </p:txBody>
      </p:sp>
    </p:spTree>
    <p:extLst>
      <p:ext uri="{BB962C8B-B14F-4D97-AF65-F5344CB8AC3E}">
        <p14:creationId xmlns:p14="http://schemas.microsoft.com/office/powerpoint/2010/main" val="16094413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 de uso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52759CC-CEF6-A6A8-85DC-7F8C51630614}"/>
              </a:ext>
            </a:extLst>
          </p:cNvPr>
          <p:cNvSpPr txBox="1"/>
          <p:nvPr/>
        </p:nvSpPr>
        <p:spPr>
          <a:xfrm>
            <a:off x="2086921" y="1276345"/>
            <a:ext cx="14940479" cy="79406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0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Código que podría generar una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Dentro de este bloque de código, debes colocar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lo que quieres validar por medio de una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excepción, ejemplo, operaciones matemáticas, 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Set de variables, etc....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resultado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0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/>
                <a:cs typeface="Consolas" panose="020B0609020204030204" pitchFamily="49" charset="0"/>
              </a:rPr>
              <a:t>10/ 0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as</a:t>
            </a:r>
            <a:r>
              <a:rPr lang="es-CL" sz="30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nombre_de_excepcion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manejar la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3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"Se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produjo una excepción: 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s-CL" sz="3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nombre_de_excepcion</a:t>
            </a:r>
            <a:r>
              <a:rPr lang="es-CL" sz="30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 no se produjo ninguna excepción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"No se produjo ninguna excepción"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0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0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a ejecutar siempre, independientemente de si se produjo 	una excepción o no</a:t>
            </a:r>
            <a:endParaRPr lang="es-CL" sz="30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0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0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"Este bloque se ejecuta siempre"</a:t>
            </a:r>
            <a:r>
              <a:rPr lang="es-CL" sz="3000" b="0" dirty="0">
                <a:solidFill>
                  <a:schemeClr val="tx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0557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Ejemplos de uso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66800" y="1650236"/>
            <a:ext cx="16605015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 excepciones más comunes son: </a:t>
            </a:r>
          </a:p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Divisiones por cero (10/0). -&gt; </a:t>
            </a:r>
            <a:r>
              <a:rPr lang="es-CL" sz="2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ZeroDivisionError</a:t>
            </a:r>
            <a:endParaRPr lang="es-CL" sz="2800" b="0" dirty="0">
              <a:solidFill>
                <a:srgbClr val="4EC9B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Tipos de datos incorrectos (</a:t>
            </a: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Aparece cuando intentas concatenar una cadena con un número. </a:t>
            </a:r>
            <a:r>
              <a:rPr lang="es-CL" sz="28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-&gt;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Error de valores (Se genera cuando hay un problema con el tipo o valor de los datos que estás manipulando, como convertir una cadena no numérica a un número ) </a:t>
            </a:r>
            <a:r>
              <a:rPr lang="es-CL" sz="28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Archivos no encontrados (Dar ubicaciones de archivo no existentes) -&gt;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FileNotFoundError</a:t>
            </a: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s-CL" sz="2800" dirty="0">
              <a:solidFill>
                <a:srgbClr val="4EC9B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Error de sintaxis (Se genera cuando hay un error de sintaxis en tu código ) -&gt;</a:t>
            </a:r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800" dirty="0" err="1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SyntaxError</a:t>
            </a:r>
            <a:r>
              <a:rPr lang="es-CL" sz="2800" dirty="0">
                <a:solidFill>
                  <a:srgbClr val="4EC9B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656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Revisión Bibliográfica</a:t>
            </a:r>
            <a:endParaRPr lang="es-ES" dirty="0" err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5263244" cy="37240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Profundiza en el concepto de excepciones, consultando a:</a:t>
            </a: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Cuevas Álvarez, A.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(2021). Capítulo 7.2 Excepciones y su manejo. En </a:t>
            </a:r>
            <a:r>
              <a:rPr lang="es-ES" sz="2800" i="1" dirty="0">
                <a:solidFill>
                  <a:srgbClr val="000000"/>
                </a:solidFill>
                <a:latin typeface="Consolas"/>
                <a:cs typeface="Arial"/>
              </a:rPr>
              <a:t>Programación en Python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(pp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 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372-382). Editorial Ra-Ma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URL</a:t>
            </a:r>
            <a:r>
              <a:rPr lang="es-ES" sz="280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:</a:t>
            </a:r>
            <a:r>
              <a:rPr lang="es-ES" sz="2800" b="0" i="0" u="none" strike="noStrike" dirty="0">
                <a:solidFill>
                  <a:srgbClr val="000000"/>
                </a:solidFill>
                <a:effectLst/>
                <a:latin typeface="Consolas"/>
                <a:cs typeface="Arial"/>
              </a:rPr>
              <a:t> 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http://biblioteca.duoc.cl.webezproxy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duoc</a:t>
            </a:r>
            <a:r>
              <a:rPr lang="es-ES" sz="2800" b="0" i="0" u="sng" strike="noStrike" dirty="0">
                <a:solidFill>
                  <a:srgbClr val="374151"/>
                </a:solidFill>
                <a:effectLst/>
                <a:latin typeface="Consolas"/>
                <a:cs typeface="Arial"/>
                <a:hlinkClick r:id="rId10"/>
              </a:rPr>
              <a:t>.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cl/bdigital/elibros/a50155-Programacion_en_Python/</a:t>
            </a:r>
            <a:endParaRPr lang="es-CL" sz="2800" b="0" i="0" u="none" strike="noStrike">
              <a:solidFill>
                <a:srgbClr val="000000"/>
              </a:solidFill>
              <a:effectLst/>
              <a:latin typeface="Consolas"/>
              <a:cs typeface="Times New Roman"/>
            </a:endParaRPr>
          </a:p>
          <a:p>
            <a:endParaRPr lang="es-CL" sz="1200" b="0" i="0" u="none" strike="noStrike" dirty="0">
              <a:solidFill>
                <a:srgbClr val="000000"/>
              </a:solidFill>
              <a:effectLst/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5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032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¿Toda visualización de un resultado de un programa hacia un humano se basa en menús para obtener ese resultado?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¿Cómo ha ido evolucionando el diseño de las interfaces?.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deberán utilizar otras tecnologías para generar interfaces con colores, animaciones, </a:t>
            </a:r>
            <a:r>
              <a:rPr lang="es-CL" sz="2729" dirty="0" err="1">
                <a:latin typeface="Consolas"/>
                <a:cs typeface="Consolas"/>
              </a:rPr>
              <a:t>etc</a:t>
            </a:r>
            <a:r>
              <a:rPr lang="es-CL" sz="2729" dirty="0">
                <a:latin typeface="Consolas"/>
                <a:cs typeface="Consolas"/>
              </a:rPr>
              <a:t>? </a:t>
            </a:r>
          </a:p>
          <a:p>
            <a:pPr marL="415869" indent="-415869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¿Se podrá unir en un solo programa todo lo expuesto hasta esta clase, </a:t>
            </a:r>
            <a:r>
              <a:rPr lang="es-CL" sz="2729" dirty="0" err="1">
                <a:latin typeface="Consolas"/>
                <a:cs typeface="Consolas"/>
              </a:rPr>
              <a:t>If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Else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Elif</a:t>
            </a:r>
            <a:r>
              <a:rPr lang="es-CL" sz="2729" dirty="0">
                <a:latin typeface="Consolas"/>
                <a:cs typeface="Consolas"/>
              </a:rPr>
              <a:t>, Menús, Try, </a:t>
            </a:r>
            <a:r>
              <a:rPr lang="es-CL" sz="2729" dirty="0" err="1">
                <a:latin typeface="Consolas"/>
                <a:cs typeface="Consolas"/>
              </a:rPr>
              <a:t>While</a:t>
            </a:r>
            <a:r>
              <a:rPr lang="es-CL" sz="2729" dirty="0">
                <a:latin typeface="Consolas"/>
                <a:cs typeface="Consolas"/>
              </a:rPr>
              <a:t>, </a:t>
            </a:r>
            <a:r>
              <a:rPr lang="es-CL" sz="2729" dirty="0" err="1">
                <a:latin typeface="Consolas"/>
                <a:cs typeface="Consolas"/>
              </a:rPr>
              <a:t>For</a:t>
            </a:r>
            <a:r>
              <a:rPr lang="es-CL" sz="2729" dirty="0">
                <a:latin typeface="Consolas"/>
                <a:cs typeface="Consolas"/>
              </a:rPr>
              <a:t>?¿Qué opinas sobre esto?</a:t>
            </a: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-63993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2.5.1: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Menús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96800" y="6049470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Try </a:t>
            </a:r>
            <a:r>
              <a:rPr lang="es-ES_tradnl" sz="2728" dirty="0" err="1">
                <a:solidFill>
                  <a:srgbClr val="000000"/>
                </a:solidFill>
                <a:latin typeface="Consolas Bold"/>
              </a:rPr>
              <a:t>Except</a:t>
            </a:r>
            <a:endParaRPr lang="es-ES_tradnl" sz="2728" dirty="0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818917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Reflexiones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05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22317" y="839285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Ciclo FOR</a:t>
            </a: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2D0663B1-D6C2-56D9-6BAC-6BCFFC8B693D}"/>
              </a:ext>
            </a:extLst>
          </p:cNvPr>
          <p:cNvSpPr txBox="1"/>
          <p:nvPr/>
        </p:nvSpPr>
        <p:spPr>
          <a:xfrm>
            <a:off x="12496800" y="41764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Ciclo </a:t>
            </a:r>
            <a:r>
              <a:rPr lang="es-ES_tradnl" sz="2728" dirty="0" err="1">
                <a:solidFill>
                  <a:srgbClr val="000000"/>
                </a:solidFill>
                <a:latin typeface="Consolas Bold"/>
              </a:rPr>
              <a:t>While</a:t>
            </a:r>
            <a:endParaRPr lang="es-ES_tradnl" sz="2728" dirty="0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23A95E95-210D-41D8-2CDB-CB6BBAEB4A07}"/>
              </a:ext>
            </a:extLst>
          </p:cNvPr>
          <p:cNvSpPr txBox="1"/>
          <p:nvPr/>
        </p:nvSpPr>
        <p:spPr>
          <a:xfrm>
            <a:off x="7822317" y="7488513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65A760F4-393B-A110-753D-FE0599FCD6CF}"/>
              </a:ext>
            </a:extLst>
          </p:cNvPr>
          <p:cNvSpPr txBox="1"/>
          <p:nvPr/>
        </p:nvSpPr>
        <p:spPr>
          <a:xfrm>
            <a:off x="12572239" y="7355616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 dirty="0">
                <a:solidFill>
                  <a:srgbClr val="000000"/>
                </a:solidFill>
                <a:latin typeface="Consolas Bold"/>
              </a:rPr>
              <a:t>06</a:t>
            </a: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19519F2A-BAEE-403F-6EC0-D14FD0C24A56}"/>
              </a:ext>
            </a:extLst>
          </p:cNvPr>
          <p:cNvSpPr txBox="1"/>
          <p:nvPr/>
        </p:nvSpPr>
        <p:spPr>
          <a:xfrm>
            <a:off x="7812741" y="6334288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 dirty="0">
                <a:solidFill>
                  <a:srgbClr val="000000"/>
                </a:solidFill>
                <a:latin typeface="Consolas Bold"/>
              </a:rPr>
              <a:t>Estructuras de decisión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Menús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Menús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143000" y="2234645"/>
            <a:ext cx="11327892" cy="607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En programación y en la computación, debemos comprender que las maquinas no requieren interfaces para poder operar y gestionar procesos. 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Los menús se programan para que nosotros como usuarios de un programa, podamos interactuar con el programa y pedir que realice acciones. 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Las interfaces tienen distintos niveles de visualización, desde un fondo negro con letras blancas, hasta interfaces 3D o las comúnmente utilizada interfaz de usuario (GUI). </a:t>
            </a:r>
          </a:p>
          <a:p>
            <a:pPr algn="just"/>
            <a:r>
              <a:rPr lang="es-CL" sz="2800" dirty="0">
                <a:latin typeface="Consolas" panose="020B0609020204030204" pitchFamily="49" charset="0"/>
                <a:cs typeface="Consolas" panose="020B0609020204030204" pitchFamily="49" charset="0"/>
              </a:rPr>
              <a:t>Durante el transcurso de la carrera verás distintos niveles de interfaces, pero por ahora, nos centraremos en programar interfaces de línea de comandos (CLI).</a:t>
            </a:r>
          </a:p>
          <a:p>
            <a:pPr algn="just"/>
            <a:endParaRPr lang="es-CL" sz="28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FB61C3-979F-C0EF-9DD8-F6B25E3480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047143" y="1954348"/>
            <a:ext cx="3771900" cy="77560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Menús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102659" y="1952300"/>
            <a:ext cx="54864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endParaRPr lang="es-CL" sz="2800" b="0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500" dirty="0">
                <a:latin typeface="Consolas" panose="020B0609020204030204" pitchFamily="49" charset="0"/>
                <a:cs typeface="Consolas" panose="020B0609020204030204" pitchFamily="49" charset="0"/>
              </a:rPr>
              <a:t>Los menús deben permanecer en pantalla, por lo cual debemos ocupar un proceso que mantenga en pantalla y en constante escucha(programa esperando input) para desencadenar una  ejecución, existen muchas formas, pero nosotros utilizaremos comúnmente la repetición </a:t>
            </a:r>
            <a:r>
              <a:rPr lang="es-CL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500" dirty="0">
                <a:latin typeface="Consolas" panose="020B0609020204030204" pitchFamily="49" charset="0"/>
                <a:cs typeface="Consolas" panose="020B0609020204030204" pitchFamily="49" charset="0"/>
              </a:rPr>
              <a:t> que permite que se ejecute mientras el proceso sea verdadero.</a:t>
            </a:r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04D3CE-0DF8-52C5-9881-CB5C6AF710EE}"/>
              </a:ext>
            </a:extLst>
          </p:cNvPr>
          <p:cNvSpPr txBox="1"/>
          <p:nvPr/>
        </p:nvSpPr>
        <p:spPr>
          <a:xfrm>
            <a:off x="7186606" y="1916302"/>
            <a:ext cx="9998735" cy="74020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"Menú de Opciones:"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 Realizar acción 1"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"2. Realizar acción 2"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"3. Salir"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"Selecciona una opción (1-3):"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"Has seleccionado la opción 1."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la acción 1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"Has seleccionado la opción 2."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# Código para la acción 2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"Saliendo del programa."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"Opción no válida."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7795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12953166" y="1790700"/>
            <a:ext cx="4822721" cy="53347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atento a la explicación de o la docente.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630053" y="127911"/>
            <a:ext cx="13872592" cy="93256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Saldo inicial en cuenta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5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100000</a:t>
            </a:r>
            <a:b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# </a:t>
            </a:r>
            <a:r>
              <a:rPr lang="es-CL" sz="2500" b="0" err="1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Loop</a:t>
            </a:r>
            <a:r>
              <a:rPr lang="es-CL" sz="2500" b="0" dirty="0">
                <a:solidFill>
                  <a:srgbClr val="7CA668"/>
                </a:solidFill>
                <a:effectLst/>
                <a:latin typeface="Consolas"/>
                <a:cs typeface="Consolas" panose="020B0609020204030204" pitchFamily="49" charset="0"/>
              </a:rPr>
              <a:t> principal del programa</a:t>
            </a:r>
            <a:endParaRPr lang="es-CL" sz="25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Mostrar menú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"Bienvenido al Banco del País, seleccione una opción"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 Consultar Saldo"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"2. Retirar Dinero"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"3. Salir"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opción al usuario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5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"Selecciona una opción (1-3):"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5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Realizar acciones según la opción seleccionada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"Tu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saldo actual es: $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s-CL" sz="25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saldo</a:t>
            </a:r>
            <a:r>
              <a:rPr lang="es-CL" sz="25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25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"Has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retirado $ 1000"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lvl="1"/>
            <a:r>
              <a:rPr lang="es-CL" sz="25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5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"3"</a:t>
            </a:r>
            <a:r>
              <a:rPr lang="es-CL" sz="25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"Gracias por utilizar el Cajero."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5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5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5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5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5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5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"Opción no válida. Por favor, selecciona una opción válida."</a:t>
            </a:r>
            <a:r>
              <a:rPr lang="es-CL" sz="25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53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13944600" y="2698936"/>
            <a:ext cx="40386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Incorporemos más acciones a la opción 2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533400" y="342900"/>
            <a:ext cx="14106071" cy="102951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Saldo inicial en cuenta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saldo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100000</a:t>
            </a:r>
            <a:endParaRPr lang="es-CL" sz="2200" b="0" dirty="0">
              <a:solidFill>
                <a:srgbClr val="FFFFFF"/>
              </a:solidFill>
              <a:effectLst/>
              <a:latin typeface="Consolas"/>
              <a:cs typeface="Consolas" panose="020B0609020204030204" pitchFamily="49" charset="0"/>
            </a:endParaRPr>
          </a:p>
          <a:p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s-CL" sz="2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principal del programa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Mostrar menú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"Bienvenido al Banco del País, seleccione una opción"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"1. Consultar Saldo"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"2. Retirar Dinero"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"3. Salir"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opción al usuario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200" b="0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"Selecciona una opción (1-3):"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pPr lvl="1"/>
            <a:br>
              <a:rPr lang="es-CL" sz="2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200" b="0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Realizar acciones según la opción seleccionada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"1"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2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"Tu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saldo actual es: $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s-CL" sz="2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saldo</a:t>
            </a:r>
            <a:r>
              <a:rPr lang="es-CL" sz="2200" b="0" dirty="0">
                <a:solidFill>
                  <a:srgbClr val="569CD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"2"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(input("Ingrese la cantidad a retirar: $"))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&lt;= saldo: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saldo -= 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cantidad_retiro</a:t>
            </a:r>
            <a:endParaRPr lang="es-CL" sz="2200" b="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f"Has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retirado ${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cantidad_retiro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}. Nuevo saldo: ${saldo}")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s-CL" sz="22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("Saldo insuficiente. No es posible realizar el retiro.")</a:t>
            </a:r>
          </a:p>
          <a:p>
            <a:pPr lvl="1"/>
            <a:r>
              <a:rPr lang="es-CL" sz="2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err="1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opcion</a:t>
            </a:r>
            <a:r>
              <a:rPr lang="es-CL" sz="2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== 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"3"</a:t>
            </a:r>
            <a:r>
              <a:rPr lang="es-CL" sz="2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"Gracias por utilizar el Cajero."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s-CL" sz="2200" b="0" dirty="0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break</a:t>
            </a:r>
            <a:endParaRPr lang="es-CL" sz="2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s-CL" sz="2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s-CL" sz="2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2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2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"Opción no válida. Por favor, selecciona una opción válida."</a:t>
            </a:r>
            <a:r>
              <a:rPr lang="es-CL" sz="2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algn="just"/>
            <a:endParaRPr lang="es-CL" sz="2500" b="0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4166" y="723900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297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Repasemos estructuras de decisión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– ELSE - ELIF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8034371" y="2552699"/>
            <a:ext cx="8188026" cy="69865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  <a:endParaRPr lang="es-CL" sz="3200" b="0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menor de edad."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18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40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 joven."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err="1">
                <a:solidFill>
                  <a:srgbClr val="C586C0"/>
                </a:solidFill>
                <a:effectLst/>
                <a:latin typeface="Consolas"/>
                <a:cs typeface="Consolas" panose="020B0609020204030204" pitchFamily="49" charset="0"/>
              </a:rPr>
              <a:t>elif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41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&gt;=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edad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&lt;</a:t>
            </a:r>
            <a:r>
              <a:rPr lang="es-CL" sz="3200" b="0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3200" b="0" dirty="0">
                <a:solidFill>
                  <a:srgbClr val="B5CEA8"/>
                </a:solidFill>
                <a:effectLst/>
                <a:latin typeface="Consolas"/>
                <a:cs typeface="Consolas" panose="020B0609020204030204" pitchFamily="49" charset="0"/>
              </a:rPr>
              <a:t>65</a:t>
            </a:r>
            <a:r>
              <a:rPr lang="es-CL" sz="3200" b="0" dirty="0">
                <a:effectLst/>
                <a:latin typeface="Consolas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adulto."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s-CL" sz="32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r>
              <a:rPr lang="es-C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CL" sz="3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CL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"Eres un adulto mayor."</a:t>
            </a:r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endParaRPr lang="es-CL" sz="3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3200" b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 revisar menús, vemos que las condicionales van muy de la mano con menús.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C8F6613-AF12-8DBF-D359-3CF16711DE9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185" y="1978965"/>
            <a:ext cx="5292428" cy="55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9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CCD43CACF4314287F6553AB71AA2AF" ma:contentTypeVersion="8" ma:contentTypeDescription="Crear nuevo documento." ma:contentTypeScope="" ma:versionID="adf557f8ae41b94a7a2ec7566059c856">
  <xsd:schema xmlns:xsd="http://www.w3.org/2001/XMLSchema" xmlns:xs="http://www.w3.org/2001/XMLSchema" xmlns:p="http://schemas.microsoft.com/office/2006/metadata/properties" xmlns:ns2="8a379243-45ec-495f-a22e-237b638f26a0" targetNamespace="http://schemas.microsoft.com/office/2006/metadata/properties" ma:root="true" ma:fieldsID="6ffb951460d3fc8841f62ecb3798a2bc" ns2:_="">
    <xsd:import namespace="8a379243-45ec-495f-a22e-237b638f2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79243-45ec-495f-a22e-237b638f2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CBAF61-EE7B-4BD8-A4B7-85E649DC96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6FF82E-9F47-4DEF-BA6C-16F4ECF91E1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0ED31B8-F7C9-482D-BC00-166A45DBBA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379243-45ec-495f-a22e-237b638f2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1304</Words>
  <Application>Microsoft Office PowerPoint</Application>
  <PresentationFormat>Custom</PresentationFormat>
  <Paragraphs>178</Paragraphs>
  <Slides>18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José Acuña</cp:lastModifiedBy>
  <cp:revision>83</cp:revision>
  <dcterms:created xsi:type="dcterms:W3CDTF">2006-08-16T00:00:00Z</dcterms:created>
  <dcterms:modified xsi:type="dcterms:W3CDTF">2025-01-14T03:20:44Z</dcterms:modified>
  <dc:identifier>DAF2KA-PXbM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0x0101001ECCD43CACF4314287F6553AB71AA2AF</vt:lpwstr>
  </property>
</Properties>
</file>