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26"/>
  </p:notesMasterIdLst>
  <p:sldIdLst>
    <p:sldId id="256" r:id="rId5"/>
    <p:sldId id="258" r:id="rId6"/>
    <p:sldId id="264" r:id="rId7"/>
    <p:sldId id="265" r:id="rId8"/>
    <p:sldId id="278" r:id="rId9"/>
    <p:sldId id="343" r:id="rId10"/>
    <p:sldId id="344" r:id="rId11"/>
    <p:sldId id="345" r:id="rId12"/>
    <p:sldId id="351" r:id="rId13"/>
    <p:sldId id="270" r:id="rId14"/>
    <p:sldId id="279" r:id="rId15"/>
    <p:sldId id="280" r:id="rId16"/>
    <p:sldId id="281" r:id="rId17"/>
    <p:sldId id="283" r:id="rId18"/>
    <p:sldId id="282" r:id="rId19"/>
    <p:sldId id="346" r:id="rId20"/>
    <p:sldId id="347" r:id="rId21"/>
    <p:sldId id="348" r:id="rId22"/>
    <p:sldId id="349" r:id="rId23"/>
    <p:sldId id="350" r:id="rId24"/>
    <p:sldId id="342" r:id="rId25"/>
  </p:sldIdLst>
  <p:sldSz cx="18288000" cy="10287000"/>
  <p:notesSz cx="6858000" cy="9144000"/>
  <p:embeddedFontLst>
    <p:embeddedFont>
      <p:font typeface="Arial Bold" panose="020B0604020202020204" charset="0"/>
      <p:regular r:id="rId27"/>
      <p:bold r:id="rId28"/>
    </p:embeddedFon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Consolas Bold" panose="020B0709020204030204" pitchFamily="49" charset="0"/>
      <p:regular r:id="rId33"/>
      <p:bold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59" autoAdjust="0"/>
    <p:restoredTop sz="94673" autoAdjust="0"/>
  </p:normalViewPr>
  <p:slideViewPr>
    <p:cSldViewPr>
      <p:cViewPr varScale="1">
        <p:scale>
          <a:sx n="68" d="100"/>
          <a:sy n="68" d="100"/>
        </p:scale>
        <p:origin x="90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font" Target="fonts/font8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font" Target="fonts/font7.fntdata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font" Target="fonts/font6.fntdata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font" Target="fonts/font2.fntdata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font" Target="fonts/font5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io Rioseco A." userId="e21b52db-8365-4c6d-83f6-83bacc58cb73" providerId="ADAL" clId="{978006C2-D8A0-4BF8-9AA9-183C080A425A}"/>
    <pc:docChg chg="custSel modSld">
      <pc:chgData name="Antonio Rioseco A." userId="e21b52db-8365-4c6d-83f6-83bacc58cb73" providerId="ADAL" clId="{978006C2-D8A0-4BF8-9AA9-183C080A425A}" dt="2025-01-17T15:28:13.944" v="4" actId="6549"/>
      <pc:docMkLst>
        <pc:docMk/>
      </pc:docMkLst>
      <pc:sldChg chg="delSp mod">
        <pc:chgData name="Antonio Rioseco A." userId="e21b52db-8365-4c6d-83f6-83bacc58cb73" providerId="ADAL" clId="{978006C2-D8A0-4BF8-9AA9-183C080A425A}" dt="2025-01-17T15:27:53.201" v="0" actId="478"/>
        <pc:sldMkLst>
          <pc:docMk/>
          <pc:sldMk cId="0" sldId="256"/>
        </pc:sldMkLst>
        <pc:spChg chg="del">
          <ac:chgData name="Antonio Rioseco A." userId="e21b52db-8365-4c6d-83f6-83bacc58cb73" providerId="ADAL" clId="{978006C2-D8A0-4BF8-9AA9-183C080A425A}" dt="2025-01-17T15:27:53.201" v="0" actId="478"/>
          <ac:spMkLst>
            <pc:docMk/>
            <pc:sldMk cId="0" sldId="256"/>
            <ac:spMk id="6" creationId="{00000000-0000-0000-0000-000000000000}"/>
          </ac:spMkLst>
        </pc:spChg>
      </pc:sldChg>
      <pc:sldChg chg="modSp mod">
        <pc:chgData name="Antonio Rioseco A." userId="e21b52db-8365-4c6d-83f6-83bacc58cb73" providerId="ADAL" clId="{978006C2-D8A0-4BF8-9AA9-183C080A425A}" dt="2025-01-17T15:28:09.906" v="2" actId="6549"/>
        <pc:sldMkLst>
          <pc:docMk/>
          <pc:sldMk cId="650295706" sldId="347"/>
        </pc:sldMkLst>
        <pc:spChg chg="mod">
          <ac:chgData name="Antonio Rioseco A." userId="e21b52db-8365-4c6d-83f6-83bacc58cb73" providerId="ADAL" clId="{978006C2-D8A0-4BF8-9AA9-183C080A425A}" dt="2025-01-17T15:28:09.906" v="2" actId="6549"/>
          <ac:spMkLst>
            <pc:docMk/>
            <pc:sldMk cId="650295706" sldId="347"/>
            <ac:spMk id="21" creationId="{E7637572-0CD1-E23C-F6F0-7994A3F9BB54}"/>
          </ac:spMkLst>
        </pc:spChg>
      </pc:sldChg>
      <pc:sldChg chg="modSp mod">
        <pc:chgData name="Antonio Rioseco A." userId="e21b52db-8365-4c6d-83f6-83bacc58cb73" providerId="ADAL" clId="{978006C2-D8A0-4BF8-9AA9-183C080A425A}" dt="2025-01-17T15:28:13.944" v="4" actId="6549"/>
        <pc:sldMkLst>
          <pc:docMk/>
          <pc:sldMk cId="3329898742" sldId="348"/>
        </pc:sldMkLst>
        <pc:spChg chg="mod">
          <ac:chgData name="Antonio Rioseco A." userId="e21b52db-8365-4c6d-83f6-83bacc58cb73" providerId="ADAL" clId="{978006C2-D8A0-4BF8-9AA9-183C080A425A}" dt="2025-01-17T15:28:13.944" v="4" actId="6549"/>
          <ac:spMkLst>
            <pc:docMk/>
            <pc:sldMk cId="3329898742" sldId="348"/>
            <ac:spMk id="21" creationId="{E7637572-0CD1-E23C-F6F0-7994A3F9BB54}"/>
          </ac:spMkLst>
        </pc:spChg>
      </pc:sldChg>
    </pc:docChg>
  </pc:docChgLst>
  <pc:docChgLst>
    <pc:chgData name="Juanpablo Acuna Haro" userId="S::ju.acunah@profesor.duoc.cl::f3be1a7b-23c2-4c04-9128-ec6a6abe027a" providerId="AD" clId="Web-{3122E21B-55C7-4C9F-96E9-373A6064B0DD}"/>
    <pc:docChg chg="modSld">
      <pc:chgData name="Juanpablo Acuna Haro" userId="S::ju.acunah@profesor.duoc.cl::f3be1a7b-23c2-4c04-9128-ec6a6abe027a" providerId="AD" clId="Web-{3122E21B-55C7-4C9F-96E9-373A6064B0DD}" dt="2024-12-23T18:55:38.974" v="0" actId="20577"/>
      <pc:docMkLst>
        <pc:docMk/>
      </pc:docMkLst>
      <pc:sldChg chg="modSp">
        <pc:chgData name="Juanpablo Acuna Haro" userId="S::ju.acunah@profesor.duoc.cl::f3be1a7b-23c2-4c04-9128-ec6a6abe027a" providerId="AD" clId="Web-{3122E21B-55C7-4C9F-96E9-373A6064B0DD}" dt="2024-12-23T18:55:38.974" v="0" actId="20577"/>
        <pc:sldMkLst>
          <pc:docMk/>
          <pc:sldMk cId="0" sldId="270"/>
        </pc:sldMkLst>
        <pc:spChg chg="mod">
          <ac:chgData name="Juanpablo Acuna Haro" userId="S::ju.acunah@profesor.duoc.cl::f3be1a7b-23c2-4c04-9128-ec6a6abe027a" providerId="AD" clId="Web-{3122E21B-55C7-4C9F-96E9-373A6064B0DD}" dt="2024-12-23T18:55:38.974" v="0" actId="20577"/>
          <ac:spMkLst>
            <pc:docMk/>
            <pc:sldMk cId="0" sldId="270"/>
            <ac:spMk id="4" creationId="{00000000-0000-0000-0000-000000000000}"/>
          </ac:spMkLst>
        </pc:spChg>
      </pc:sldChg>
    </pc:docChg>
  </pc:docChgLst>
  <pc:docChgLst>
    <pc:chgData name="Juanpablo Acuna Haro" userId="S::ju.acunah@profesor.duoc.cl::f3be1a7b-23c2-4c04-9128-ec6a6abe027a" providerId="AD" clId="Web-{AECE9AB8-014D-4857-8465-DEF61302A8AF}"/>
    <pc:docChg chg="modSld">
      <pc:chgData name="Juanpablo Acuna Haro" userId="S::ju.acunah@profesor.duoc.cl::f3be1a7b-23c2-4c04-9128-ec6a6abe027a" providerId="AD" clId="Web-{AECE9AB8-014D-4857-8465-DEF61302A8AF}" dt="2025-01-14T03:21:33.782" v="9" actId="20577"/>
      <pc:docMkLst>
        <pc:docMk/>
      </pc:docMkLst>
      <pc:sldChg chg="modSp">
        <pc:chgData name="Juanpablo Acuna Haro" userId="S::ju.acunah@profesor.duoc.cl::f3be1a7b-23c2-4c04-9128-ec6a6abe027a" providerId="AD" clId="Web-{AECE9AB8-014D-4857-8465-DEF61302A8AF}" dt="2025-01-14T03:21:33.782" v="9" actId="20577"/>
        <pc:sldMkLst>
          <pc:docMk/>
          <pc:sldMk cId="3979157062" sldId="351"/>
        </pc:sldMkLst>
        <pc:spChg chg="mod">
          <ac:chgData name="Juanpablo Acuna Haro" userId="S::ju.acunah@profesor.duoc.cl::f3be1a7b-23c2-4c04-9128-ec6a6abe027a" providerId="AD" clId="Web-{AECE9AB8-014D-4857-8465-DEF61302A8AF}" dt="2025-01-14T03:21:33.782" v="9" actId="20577"/>
          <ac:spMkLst>
            <pc:docMk/>
            <pc:sldMk cId="3979157062" sldId="351"/>
            <ac:spMk id="18" creationId="{B345BD19-76AC-1107-BA99-E7B2CAF57522}"/>
          </ac:spMkLst>
        </pc:spChg>
      </pc:sldChg>
    </pc:docChg>
  </pc:docChgLst>
  <pc:docChgLst>
    <pc:chgData name="Juanpablo Acuna Haro" userId="S::ju.acunah@profesor.duoc.cl::f3be1a7b-23c2-4c04-9128-ec6a6abe027a" providerId="AD" clId="Web-{452124D3-FFD6-278C-A266-E98D9B2445F8}"/>
    <pc:docChg chg="addSld modSld">
      <pc:chgData name="Juanpablo Acuna Haro" userId="S::ju.acunah@profesor.duoc.cl::f3be1a7b-23c2-4c04-9128-ec6a6abe027a" providerId="AD" clId="Web-{452124D3-FFD6-278C-A266-E98D9B2445F8}" dt="2025-01-14T03:15:10.736" v="146" actId="20577"/>
      <pc:docMkLst>
        <pc:docMk/>
      </pc:docMkLst>
      <pc:sldChg chg="delSp modSp add replId">
        <pc:chgData name="Juanpablo Acuna Haro" userId="S::ju.acunah@profesor.duoc.cl::f3be1a7b-23c2-4c04-9128-ec6a6abe027a" providerId="AD" clId="Web-{452124D3-FFD6-278C-A266-E98D9B2445F8}" dt="2025-01-14T03:15:10.736" v="146" actId="20577"/>
        <pc:sldMkLst>
          <pc:docMk/>
          <pc:sldMk cId="3979157062" sldId="351"/>
        </pc:sldMkLst>
        <pc:spChg chg="mod">
          <ac:chgData name="Juanpablo Acuna Haro" userId="S::ju.acunah@profesor.duoc.cl::f3be1a7b-23c2-4c04-9128-ec6a6abe027a" providerId="AD" clId="Web-{452124D3-FFD6-278C-A266-E98D9B2445F8}" dt="2025-01-14T03:12:20.231" v="10" actId="20577"/>
          <ac:spMkLst>
            <pc:docMk/>
            <pc:sldMk cId="3979157062" sldId="351"/>
            <ac:spMk id="12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452124D3-FFD6-278C-A266-E98D9B2445F8}" dt="2025-01-14T03:15:10.736" v="146" actId="20577"/>
          <ac:spMkLst>
            <pc:docMk/>
            <pc:sldMk cId="3979157062" sldId="351"/>
            <ac:spMk id="18" creationId="{B345BD19-76AC-1107-BA99-E7B2CAF57522}"/>
          </ac:spMkLst>
        </pc:spChg>
      </pc:sldChg>
    </pc:docChg>
  </pc:docChgLst>
  <pc:docChgLst>
    <pc:chgData name="Juanpablo Acuna Haro" userId="S::ju.acunah@profesor.duoc.cl::f3be1a7b-23c2-4c04-9128-ec6a6abe027a" providerId="AD" clId="Web-{A34799D6-00FA-4DF7-B485-FFB2C7CBD4E4}"/>
    <pc:docChg chg="modSld">
      <pc:chgData name="Juanpablo Acuna Haro" userId="S::ju.acunah@profesor.duoc.cl::f3be1a7b-23c2-4c04-9128-ec6a6abe027a" providerId="AD" clId="Web-{A34799D6-00FA-4DF7-B485-FFB2C7CBD4E4}" dt="2024-12-24T14:09:35.967" v="7" actId="20577"/>
      <pc:docMkLst>
        <pc:docMk/>
      </pc:docMkLst>
      <pc:sldChg chg="modSp">
        <pc:chgData name="Juanpablo Acuna Haro" userId="S::ju.acunah@profesor.duoc.cl::f3be1a7b-23c2-4c04-9128-ec6a6abe027a" providerId="AD" clId="Web-{A34799D6-00FA-4DF7-B485-FFB2C7CBD4E4}" dt="2024-12-24T14:09:35.967" v="7" actId="20577"/>
        <pc:sldMkLst>
          <pc:docMk/>
          <pc:sldMk cId="0" sldId="265"/>
        </pc:sldMkLst>
        <pc:spChg chg="mod">
          <ac:chgData name="Juanpablo Acuna Haro" userId="S::ju.acunah@profesor.duoc.cl::f3be1a7b-23c2-4c04-9128-ec6a6abe027a" providerId="AD" clId="Web-{A34799D6-00FA-4DF7-B485-FFB2C7CBD4E4}" dt="2024-12-24T14:09:35.967" v="7" actId="20577"/>
          <ac:spMkLst>
            <pc:docMk/>
            <pc:sldMk cId="0" sldId="265"/>
            <ac:spMk id="18" creationId="{B345BD19-76AC-1107-BA99-E7B2CAF57522}"/>
          </ac:spMkLst>
        </pc:spChg>
      </pc:sldChg>
    </pc:docChg>
  </pc:docChgLst>
  <pc:docChgLst>
    <pc:chgData name="Juanpablo Acuna Haro" userId="S::ju.acunah@profesor.duoc.cl::f3be1a7b-23c2-4c04-9128-ec6a6abe027a" providerId="AD" clId="Web-{25981B21-694F-44D0-B4C8-DB9F4F95B2DE}"/>
    <pc:docChg chg="addSld delSld modSld">
      <pc:chgData name="Juanpablo Acuna Haro" userId="S::ju.acunah@profesor.duoc.cl::f3be1a7b-23c2-4c04-9128-ec6a6abe027a" providerId="AD" clId="Web-{25981B21-694F-44D0-B4C8-DB9F4F95B2DE}" dt="2024-12-24T15:50:47.991" v="713" actId="20577"/>
      <pc:docMkLst>
        <pc:docMk/>
      </pc:docMkLst>
      <pc:sldChg chg="addSp delSp modSp">
        <pc:chgData name="Juanpablo Acuna Haro" userId="S::ju.acunah@profesor.duoc.cl::f3be1a7b-23c2-4c04-9128-ec6a6abe027a" providerId="AD" clId="Web-{25981B21-694F-44D0-B4C8-DB9F4F95B2DE}" dt="2024-12-24T14:31:37.131" v="27" actId="20577"/>
        <pc:sldMkLst>
          <pc:docMk/>
          <pc:sldMk cId="0" sldId="258"/>
        </pc:sldMkLst>
        <pc:spChg chg="add mod">
          <ac:chgData name="Juanpablo Acuna Haro" userId="S::ju.acunah@profesor.duoc.cl::f3be1a7b-23c2-4c04-9128-ec6a6abe027a" providerId="AD" clId="Web-{25981B21-694F-44D0-B4C8-DB9F4F95B2DE}" dt="2024-12-24T14:31:14.928" v="15" actId="20577"/>
          <ac:spMkLst>
            <pc:docMk/>
            <pc:sldMk cId="0" sldId="258"/>
            <ac:spMk id="5" creationId="{82DB0E0C-AF71-7220-BB4B-9354CA4EF43A}"/>
          </ac:spMkLst>
        </pc:spChg>
        <pc:spChg chg="mod">
          <ac:chgData name="Juanpablo Acuna Haro" userId="S::ju.acunah@profesor.duoc.cl::f3be1a7b-23c2-4c04-9128-ec6a6abe027a" providerId="AD" clId="Web-{25981B21-694F-44D0-B4C8-DB9F4F95B2DE}" dt="2024-12-24T14:30:54.130" v="12" actId="20577"/>
          <ac:spMkLst>
            <pc:docMk/>
            <pc:sldMk cId="0" sldId="258"/>
            <ac:spMk id="12" creationId="{00000000-0000-0000-0000-000000000000}"/>
          </ac:spMkLst>
        </pc:spChg>
        <pc:spChg chg="add mod">
          <ac:chgData name="Juanpablo Acuna Haro" userId="S::ju.acunah@profesor.duoc.cl::f3be1a7b-23c2-4c04-9128-ec6a6abe027a" providerId="AD" clId="Web-{25981B21-694F-44D0-B4C8-DB9F4F95B2DE}" dt="2024-12-24T14:31:37.131" v="27" actId="20577"/>
          <ac:spMkLst>
            <pc:docMk/>
            <pc:sldMk cId="0" sldId="258"/>
            <ac:spMk id="16" creationId="{99225084-19FA-6CA3-BD97-D5815C6DBCA4}"/>
          </ac:spMkLst>
        </pc:spChg>
      </pc:sldChg>
      <pc:sldChg chg="modSp">
        <pc:chgData name="Juanpablo Acuna Haro" userId="S::ju.acunah@profesor.duoc.cl::f3be1a7b-23c2-4c04-9128-ec6a6abe027a" providerId="AD" clId="Web-{25981B21-694F-44D0-B4C8-DB9F4F95B2DE}" dt="2024-12-24T14:30:14.597" v="1" actId="20577"/>
        <pc:sldMkLst>
          <pc:docMk/>
          <pc:sldMk cId="0" sldId="270"/>
        </pc:sldMkLst>
        <pc:spChg chg="mod">
          <ac:chgData name="Juanpablo Acuna Haro" userId="S::ju.acunah@profesor.duoc.cl::f3be1a7b-23c2-4c04-9128-ec6a6abe027a" providerId="AD" clId="Web-{25981B21-694F-44D0-B4C8-DB9F4F95B2DE}" dt="2024-12-24T14:30:14.597" v="1" actId="20577"/>
          <ac:spMkLst>
            <pc:docMk/>
            <pc:sldMk cId="0" sldId="270"/>
            <ac:spMk id="5" creationId="{00000000-0000-0000-0000-000000000000}"/>
          </ac:spMkLst>
        </pc:spChg>
      </pc:sldChg>
      <pc:sldChg chg="modSp">
        <pc:chgData name="Juanpablo Acuna Haro" userId="S::ju.acunah@profesor.duoc.cl::f3be1a7b-23c2-4c04-9128-ec6a6abe027a" providerId="AD" clId="Web-{25981B21-694F-44D0-B4C8-DB9F4F95B2DE}" dt="2024-12-24T15:50:47.991" v="713" actId="20577"/>
        <pc:sldMkLst>
          <pc:docMk/>
          <pc:sldMk cId="3056958803" sldId="342"/>
        </pc:sldMkLst>
        <pc:spChg chg="mod">
          <ac:chgData name="Juanpablo Acuna Haro" userId="S::ju.acunah@profesor.duoc.cl::f3be1a7b-23c2-4c04-9128-ec6a6abe027a" providerId="AD" clId="Web-{25981B21-694F-44D0-B4C8-DB9F4F95B2DE}" dt="2024-12-24T15:50:47.991" v="713" actId="20577"/>
          <ac:spMkLst>
            <pc:docMk/>
            <pc:sldMk cId="3056958803" sldId="342"/>
            <ac:spMk id="4" creationId="{281EE02D-06CB-8A21-36A3-4C6570DE527B}"/>
          </ac:spMkLst>
        </pc:spChg>
      </pc:sldChg>
      <pc:sldChg chg="modSp add">
        <pc:chgData name="Juanpablo Acuna Haro" userId="S::ju.acunah@profesor.duoc.cl::f3be1a7b-23c2-4c04-9128-ec6a6abe027a" providerId="AD" clId="Web-{25981B21-694F-44D0-B4C8-DB9F4F95B2DE}" dt="2024-12-24T14:30:46.364" v="10" actId="20577"/>
        <pc:sldMkLst>
          <pc:docMk/>
          <pc:sldMk cId="2610667725" sldId="346"/>
        </pc:sldMkLst>
        <pc:spChg chg="mod">
          <ac:chgData name="Juanpablo Acuna Haro" userId="S::ju.acunah@profesor.duoc.cl::f3be1a7b-23c2-4c04-9128-ec6a6abe027a" providerId="AD" clId="Web-{25981B21-694F-44D0-B4C8-DB9F4F95B2DE}" dt="2024-12-24T14:30:40.270" v="8" actId="20577"/>
          <ac:spMkLst>
            <pc:docMk/>
            <pc:sldMk cId="2610667725" sldId="346"/>
            <ac:spMk id="7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25981B21-694F-44D0-B4C8-DB9F4F95B2DE}" dt="2024-12-24T14:30:46.364" v="10" actId="20577"/>
          <ac:spMkLst>
            <pc:docMk/>
            <pc:sldMk cId="2610667725" sldId="346"/>
            <ac:spMk id="8" creationId="{00000000-0000-0000-0000-000000000000}"/>
          </ac:spMkLst>
        </pc:spChg>
      </pc:sldChg>
      <pc:sldChg chg="add del replId">
        <pc:chgData name="Juanpablo Acuna Haro" userId="S::ju.acunah@profesor.duoc.cl::f3be1a7b-23c2-4c04-9128-ec6a6abe027a" providerId="AD" clId="Web-{25981B21-694F-44D0-B4C8-DB9F4F95B2DE}" dt="2024-12-24T14:30:34.583" v="5"/>
        <pc:sldMkLst>
          <pc:docMk/>
          <pc:sldMk cId="3840581406" sldId="346"/>
        </pc:sldMkLst>
      </pc:sldChg>
      <pc:sldChg chg="add del">
        <pc:chgData name="Juanpablo Acuna Haro" userId="S::ju.acunah@profesor.duoc.cl::f3be1a7b-23c2-4c04-9128-ec6a6abe027a" providerId="AD" clId="Web-{25981B21-694F-44D0-B4C8-DB9F4F95B2DE}" dt="2024-12-24T14:30:33.645" v="4"/>
        <pc:sldMkLst>
          <pc:docMk/>
          <pc:sldMk cId="447784393" sldId="347"/>
        </pc:sldMkLst>
      </pc:sldChg>
      <pc:sldChg chg="modSp add replId">
        <pc:chgData name="Juanpablo Acuna Haro" userId="S::ju.acunah@profesor.duoc.cl::f3be1a7b-23c2-4c04-9128-ec6a6abe027a" providerId="AD" clId="Web-{25981B21-694F-44D0-B4C8-DB9F4F95B2DE}" dt="2024-12-24T15:37:49.681" v="424" actId="20577"/>
        <pc:sldMkLst>
          <pc:docMk/>
          <pc:sldMk cId="650295706" sldId="347"/>
        </pc:sldMkLst>
        <pc:spChg chg="mod">
          <ac:chgData name="Juanpablo Acuna Haro" userId="S::ju.acunah@profesor.duoc.cl::f3be1a7b-23c2-4c04-9128-ec6a6abe027a" providerId="AD" clId="Web-{25981B21-694F-44D0-B4C8-DB9F4F95B2DE}" dt="2024-12-24T14:32:23.399" v="42" actId="20577"/>
          <ac:spMkLst>
            <pc:docMk/>
            <pc:sldMk cId="650295706" sldId="347"/>
            <ac:spMk id="18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25981B21-694F-44D0-B4C8-DB9F4F95B2DE}" dt="2024-12-24T15:37:49.681" v="424" actId="20577"/>
          <ac:spMkLst>
            <pc:docMk/>
            <pc:sldMk cId="650295706" sldId="347"/>
            <ac:spMk id="21" creationId="{E7637572-0CD1-E23C-F6F0-7994A3F9BB54}"/>
          </ac:spMkLst>
        </pc:spChg>
      </pc:sldChg>
      <pc:sldChg chg="modSp add replId">
        <pc:chgData name="Juanpablo Acuna Haro" userId="S::ju.acunah@profesor.duoc.cl::f3be1a7b-23c2-4c04-9128-ec6a6abe027a" providerId="AD" clId="Web-{25981B21-694F-44D0-B4C8-DB9F4F95B2DE}" dt="2024-12-24T15:37:58.947" v="431" actId="20577"/>
        <pc:sldMkLst>
          <pc:docMk/>
          <pc:sldMk cId="3329898742" sldId="348"/>
        </pc:sldMkLst>
        <pc:spChg chg="mod">
          <ac:chgData name="Juanpablo Acuna Haro" userId="S::ju.acunah@profesor.duoc.cl::f3be1a7b-23c2-4c04-9128-ec6a6abe027a" providerId="AD" clId="Web-{25981B21-694F-44D0-B4C8-DB9F4F95B2DE}" dt="2024-12-24T14:43:06.842" v="79" actId="20577"/>
          <ac:spMkLst>
            <pc:docMk/>
            <pc:sldMk cId="3329898742" sldId="348"/>
            <ac:spMk id="18" creationId="{00000000-0000-0000-0000-000000000000}"/>
          </ac:spMkLst>
        </pc:spChg>
        <pc:spChg chg="mod">
          <ac:chgData name="Juanpablo Acuna Haro" userId="S::ju.acunah@profesor.duoc.cl::f3be1a7b-23c2-4c04-9128-ec6a6abe027a" providerId="AD" clId="Web-{25981B21-694F-44D0-B4C8-DB9F4F95B2DE}" dt="2024-12-24T15:37:58.947" v="431" actId="20577"/>
          <ac:spMkLst>
            <pc:docMk/>
            <pc:sldMk cId="3329898742" sldId="348"/>
            <ac:spMk id="21" creationId="{E7637572-0CD1-E23C-F6F0-7994A3F9BB54}"/>
          </ac:spMkLst>
        </pc:spChg>
      </pc:sldChg>
      <pc:sldChg chg="addSp modSp add replId">
        <pc:chgData name="Juanpablo Acuna Haro" userId="S::ju.acunah@profesor.duoc.cl::f3be1a7b-23c2-4c04-9128-ec6a6abe027a" providerId="AD" clId="Web-{25981B21-694F-44D0-B4C8-DB9F4F95B2DE}" dt="2024-12-24T15:44:10.667" v="490" actId="20577"/>
        <pc:sldMkLst>
          <pc:docMk/>
          <pc:sldMk cId="1306146242" sldId="349"/>
        </pc:sldMkLst>
        <pc:spChg chg="add mod">
          <ac:chgData name="Juanpablo Acuna Haro" userId="S::ju.acunah@profesor.duoc.cl::f3be1a7b-23c2-4c04-9128-ec6a6abe027a" providerId="AD" clId="Web-{25981B21-694F-44D0-B4C8-DB9F4F95B2DE}" dt="2024-12-24T15:44:10.667" v="490" actId="20577"/>
          <ac:spMkLst>
            <pc:docMk/>
            <pc:sldMk cId="1306146242" sldId="349"/>
            <ac:spMk id="10" creationId="{3553086D-DAC8-A0B3-6F3E-DE56326D377B}"/>
          </ac:spMkLst>
        </pc:spChg>
        <pc:spChg chg="mod">
          <ac:chgData name="Juanpablo Acuna Haro" userId="S::ju.acunah@profesor.duoc.cl::f3be1a7b-23c2-4c04-9128-ec6a6abe027a" providerId="AD" clId="Web-{25981B21-694F-44D0-B4C8-DB9F4F95B2DE}" dt="2024-12-24T15:37:54.275" v="426" actId="20577"/>
          <ac:spMkLst>
            <pc:docMk/>
            <pc:sldMk cId="1306146242" sldId="349"/>
            <ac:spMk id="21" creationId="{E7637572-0CD1-E23C-F6F0-7994A3F9BB54}"/>
          </ac:spMkLst>
        </pc:spChg>
      </pc:sldChg>
      <pc:sldChg chg="modSp add replId">
        <pc:chgData name="Juanpablo Acuna Haro" userId="S::ju.acunah@profesor.duoc.cl::f3be1a7b-23c2-4c04-9128-ec6a6abe027a" providerId="AD" clId="Web-{25981B21-694F-44D0-B4C8-DB9F4F95B2DE}" dt="2024-12-24T15:49:35.520" v="644" actId="20577"/>
        <pc:sldMkLst>
          <pc:docMk/>
          <pc:sldMk cId="1345301485" sldId="350"/>
        </pc:sldMkLst>
        <pc:spChg chg="mod">
          <ac:chgData name="Juanpablo Acuna Haro" userId="S::ju.acunah@profesor.duoc.cl::f3be1a7b-23c2-4c04-9128-ec6a6abe027a" providerId="AD" clId="Web-{25981B21-694F-44D0-B4C8-DB9F4F95B2DE}" dt="2024-12-24T15:49:35.520" v="644" actId="20577"/>
          <ac:spMkLst>
            <pc:docMk/>
            <pc:sldMk cId="1345301485" sldId="350"/>
            <ac:spMk id="10" creationId="{3553086D-DAC8-A0B3-6F3E-DE56326D377B}"/>
          </ac:spMkLst>
        </pc:spChg>
        <pc:spChg chg="mod">
          <ac:chgData name="Juanpablo Acuna Haro" userId="S::ju.acunah@profesor.duoc.cl::f3be1a7b-23c2-4c04-9128-ec6a6abe027a" providerId="AD" clId="Web-{25981B21-694F-44D0-B4C8-DB9F4F95B2DE}" dt="2024-12-24T15:46:15.592" v="498" actId="20577"/>
          <ac:spMkLst>
            <pc:docMk/>
            <pc:sldMk cId="1345301485" sldId="350"/>
            <ac:spMk id="18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B68D83-3E7D-984B-A584-B9AE75E3ADAA}" type="datetimeFigureOut">
              <a:rPr lang="es-ES_tradnl" smtClean="0"/>
              <a:t>17/01/2025</a:t>
            </a:fld>
            <a:endParaRPr lang="es-ES_tradn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_tradn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BE7E11-F290-D44B-89E8-1B503D331C2C}" type="slidenum">
              <a:rPr lang="es-ES_tradnl" smtClean="0"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6552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697860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88483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143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8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9450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9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86180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14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232729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_tradn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BE7E11-F290-D44B-89E8-1B503D331C2C}" type="slidenum">
              <a:rPr lang="es-ES_tradnl" smtClean="0"/>
              <a:t>15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80578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2">
            <a:extLst>
              <a:ext uri="{FF2B5EF4-FFF2-40B4-BE49-F238E27FC236}">
                <a16:creationId xmlns:a16="http://schemas.microsoft.com/office/drawing/2014/main" id="{248CA032-B7CF-AC47-80C3-3DC0FECADE87}"/>
              </a:ext>
            </a:extLst>
          </p:cNvPr>
          <p:cNvSpPr/>
          <p:nvPr userDrawn="1"/>
        </p:nvSpPr>
        <p:spPr>
          <a:xfrm>
            <a:off x="661533" y="9280035"/>
            <a:ext cx="1433696" cy="464965"/>
          </a:xfrm>
          <a:custGeom>
            <a:avLst/>
            <a:gdLst/>
            <a:ahLst/>
            <a:cxnLst/>
            <a:rect l="l" t="t" r="r" b="b"/>
            <a:pathLst>
              <a:path w="1576070" h="511175">
                <a:moveTo>
                  <a:pt x="441172" y="241312"/>
                </a:moveTo>
                <a:lnTo>
                  <a:pt x="435267" y="179641"/>
                </a:lnTo>
                <a:lnTo>
                  <a:pt x="418414" y="127673"/>
                </a:lnTo>
                <a:lnTo>
                  <a:pt x="392747" y="86601"/>
                </a:lnTo>
                <a:lnTo>
                  <a:pt x="391845" y="85153"/>
                </a:lnTo>
                <a:lnTo>
                  <a:pt x="356819" y="51803"/>
                </a:lnTo>
                <a:lnTo>
                  <a:pt x="322008" y="30734"/>
                </a:lnTo>
                <a:lnTo>
                  <a:pt x="322008" y="245008"/>
                </a:lnTo>
                <a:lnTo>
                  <a:pt x="316547" y="299389"/>
                </a:lnTo>
                <a:lnTo>
                  <a:pt x="300736" y="343433"/>
                </a:lnTo>
                <a:lnTo>
                  <a:pt x="275463" y="377329"/>
                </a:lnTo>
                <a:lnTo>
                  <a:pt x="241617" y="401231"/>
                </a:lnTo>
                <a:lnTo>
                  <a:pt x="200088" y="415315"/>
                </a:lnTo>
                <a:lnTo>
                  <a:pt x="151752" y="419722"/>
                </a:lnTo>
                <a:lnTo>
                  <a:pt x="141351" y="419684"/>
                </a:lnTo>
                <a:lnTo>
                  <a:pt x="130746" y="419442"/>
                </a:lnTo>
                <a:lnTo>
                  <a:pt x="120827" y="418769"/>
                </a:lnTo>
                <a:lnTo>
                  <a:pt x="112496" y="417474"/>
                </a:lnTo>
                <a:lnTo>
                  <a:pt x="112496" y="91033"/>
                </a:lnTo>
                <a:lnTo>
                  <a:pt x="121119" y="89408"/>
                </a:lnTo>
                <a:lnTo>
                  <a:pt x="132499" y="87985"/>
                </a:lnTo>
                <a:lnTo>
                  <a:pt x="146659" y="86982"/>
                </a:lnTo>
                <a:lnTo>
                  <a:pt x="163601" y="86601"/>
                </a:lnTo>
                <a:lnTo>
                  <a:pt x="209257" y="90881"/>
                </a:lnTo>
                <a:lnTo>
                  <a:pt x="248094" y="103809"/>
                </a:lnTo>
                <a:lnTo>
                  <a:pt x="279450" y="125552"/>
                </a:lnTo>
                <a:lnTo>
                  <a:pt x="302653" y="156235"/>
                </a:lnTo>
                <a:lnTo>
                  <a:pt x="317055" y="196011"/>
                </a:lnTo>
                <a:lnTo>
                  <a:pt x="322008" y="245008"/>
                </a:lnTo>
                <a:lnTo>
                  <a:pt x="322008" y="30734"/>
                </a:lnTo>
                <a:lnTo>
                  <a:pt x="318211" y="28422"/>
                </a:lnTo>
                <a:lnTo>
                  <a:pt x="272313" y="12306"/>
                </a:lnTo>
                <a:lnTo>
                  <a:pt x="217411" y="2997"/>
                </a:lnTo>
                <a:lnTo>
                  <a:pt x="151752" y="0"/>
                </a:lnTo>
                <a:lnTo>
                  <a:pt x="110134" y="685"/>
                </a:lnTo>
                <a:lnTo>
                  <a:pt x="70319" y="2768"/>
                </a:lnTo>
                <a:lnTo>
                  <a:pt x="33286" y="6235"/>
                </a:lnTo>
                <a:lnTo>
                  <a:pt x="0" y="11099"/>
                </a:lnTo>
                <a:lnTo>
                  <a:pt x="0" y="500392"/>
                </a:lnTo>
                <a:lnTo>
                  <a:pt x="23342" y="503123"/>
                </a:lnTo>
                <a:lnTo>
                  <a:pt x="52374" y="505485"/>
                </a:lnTo>
                <a:lnTo>
                  <a:pt x="87236" y="507161"/>
                </a:lnTo>
                <a:lnTo>
                  <a:pt x="128054" y="507796"/>
                </a:lnTo>
                <a:lnTo>
                  <a:pt x="184556" y="505294"/>
                </a:lnTo>
                <a:lnTo>
                  <a:pt x="236435" y="497713"/>
                </a:lnTo>
                <a:lnTo>
                  <a:pt x="283171" y="484936"/>
                </a:lnTo>
                <a:lnTo>
                  <a:pt x="324205" y="466864"/>
                </a:lnTo>
                <a:lnTo>
                  <a:pt x="359029" y="443407"/>
                </a:lnTo>
                <a:lnTo>
                  <a:pt x="382054" y="419722"/>
                </a:lnTo>
                <a:lnTo>
                  <a:pt x="385749" y="415925"/>
                </a:lnTo>
                <a:lnTo>
                  <a:pt x="408393" y="382181"/>
                </a:lnTo>
                <a:lnTo>
                  <a:pt x="425894" y="341972"/>
                </a:lnTo>
                <a:lnTo>
                  <a:pt x="437172" y="295097"/>
                </a:lnTo>
                <a:lnTo>
                  <a:pt x="441172" y="241312"/>
                </a:lnTo>
                <a:close/>
              </a:path>
              <a:path w="1576070" h="511175">
                <a:moveTo>
                  <a:pt x="827582" y="502602"/>
                </a:moveTo>
                <a:lnTo>
                  <a:pt x="826503" y="478307"/>
                </a:lnTo>
                <a:lnTo>
                  <a:pt x="825550" y="450888"/>
                </a:lnTo>
                <a:lnTo>
                  <a:pt x="824865" y="420268"/>
                </a:lnTo>
                <a:lnTo>
                  <a:pt x="824611" y="386397"/>
                </a:lnTo>
                <a:lnTo>
                  <a:pt x="824611" y="140639"/>
                </a:lnTo>
                <a:lnTo>
                  <a:pt x="712089" y="140639"/>
                </a:lnTo>
                <a:lnTo>
                  <a:pt x="712089" y="365671"/>
                </a:lnTo>
                <a:lnTo>
                  <a:pt x="710641" y="373811"/>
                </a:lnTo>
                <a:lnTo>
                  <a:pt x="688695" y="406768"/>
                </a:lnTo>
                <a:lnTo>
                  <a:pt x="651395" y="419722"/>
                </a:lnTo>
                <a:lnTo>
                  <a:pt x="625627" y="413918"/>
                </a:lnTo>
                <a:lnTo>
                  <a:pt x="607910" y="397230"/>
                </a:lnTo>
                <a:lnTo>
                  <a:pt x="597687" y="370674"/>
                </a:lnTo>
                <a:lnTo>
                  <a:pt x="594398" y="335330"/>
                </a:lnTo>
                <a:lnTo>
                  <a:pt x="594398" y="140639"/>
                </a:lnTo>
                <a:lnTo>
                  <a:pt x="481888" y="140639"/>
                </a:lnTo>
                <a:lnTo>
                  <a:pt x="481888" y="353072"/>
                </a:lnTo>
                <a:lnTo>
                  <a:pt x="488022" y="412394"/>
                </a:lnTo>
                <a:lnTo>
                  <a:pt x="505383" y="456869"/>
                </a:lnTo>
                <a:lnTo>
                  <a:pt x="532409" y="487451"/>
                </a:lnTo>
                <a:lnTo>
                  <a:pt x="567537" y="505091"/>
                </a:lnTo>
                <a:lnTo>
                  <a:pt x="609206" y="510768"/>
                </a:lnTo>
                <a:lnTo>
                  <a:pt x="652399" y="504634"/>
                </a:lnTo>
                <a:lnTo>
                  <a:pt x="684987" y="489483"/>
                </a:lnTo>
                <a:lnTo>
                  <a:pt x="707986" y="470154"/>
                </a:lnTo>
                <a:lnTo>
                  <a:pt x="722452" y="451535"/>
                </a:lnTo>
                <a:lnTo>
                  <a:pt x="724674" y="451535"/>
                </a:lnTo>
                <a:lnTo>
                  <a:pt x="729869" y="502602"/>
                </a:lnTo>
                <a:lnTo>
                  <a:pt x="827582" y="502602"/>
                </a:lnTo>
                <a:close/>
              </a:path>
              <a:path w="1576070" h="511175">
                <a:moveTo>
                  <a:pt x="1244155" y="318274"/>
                </a:moveTo>
                <a:lnTo>
                  <a:pt x="1238161" y="266484"/>
                </a:lnTo>
                <a:lnTo>
                  <a:pt x="1220889" y="221424"/>
                </a:lnTo>
                <a:lnTo>
                  <a:pt x="1193355" y="184315"/>
                </a:lnTo>
                <a:lnTo>
                  <a:pt x="1156652" y="156324"/>
                </a:lnTo>
                <a:lnTo>
                  <a:pt x="1127175" y="144729"/>
                </a:lnTo>
                <a:lnTo>
                  <a:pt x="1127175" y="321259"/>
                </a:lnTo>
                <a:lnTo>
                  <a:pt x="1122210" y="365747"/>
                </a:lnTo>
                <a:lnTo>
                  <a:pt x="1107948" y="400088"/>
                </a:lnTo>
                <a:lnTo>
                  <a:pt x="1085354" y="422224"/>
                </a:lnTo>
                <a:lnTo>
                  <a:pt x="1055395" y="430072"/>
                </a:lnTo>
                <a:lnTo>
                  <a:pt x="1054658" y="430072"/>
                </a:lnTo>
                <a:lnTo>
                  <a:pt x="1023213" y="421817"/>
                </a:lnTo>
                <a:lnTo>
                  <a:pt x="1000252" y="399072"/>
                </a:lnTo>
                <a:lnTo>
                  <a:pt x="986155" y="364807"/>
                </a:lnTo>
                <a:lnTo>
                  <a:pt x="981367" y="322008"/>
                </a:lnTo>
                <a:lnTo>
                  <a:pt x="985443" y="282206"/>
                </a:lnTo>
                <a:lnTo>
                  <a:pt x="998397" y="247332"/>
                </a:lnTo>
                <a:lnTo>
                  <a:pt x="1021359" y="222580"/>
                </a:lnTo>
                <a:lnTo>
                  <a:pt x="1055395" y="213169"/>
                </a:lnTo>
                <a:lnTo>
                  <a:pt x="1088174" y="222580"/>
                </a:lnTo>
                <a:lnTo>
                  <a:pt x="1110449" y="247230"/>
                </a:lnTo>
                <a:lnTo>
                  <a:pt x="1123149" y="281889"/>
                </a:lnTo>
                <a:lnTo>
                  <a:pt x="1127175" y="321259"/>
                </a:lnTo>
                <a:lnTo>
                  <a:pt x="1127175" y="144729"/>
                </a:lnTo>
                <a:lnTo>
                  <a:pt x="1111783" y="138658"/>
                </a:lnTo>
                <a:lnTo>
                  <a:pt x="1059827" y="132511"/>
                </a:lnTo>
                <a:lnTo>
                  <a:pt x="1012253" y="136982"/>
                </a:lnTo>
                <a:lnTo>
                  <a:pt x="970229" y="150050"/>
                </a:lnTo>
                <a:lnTo>
                  <a:pt x="934402" y="171119"/>
                </a:lnTo>
                <a:lnTo>
                  <a:pt x="905408" y="199644"/>
                </a:lnTo>
                <a:lnTo>
                  <a:pt x="883894" y="235051"/>
                </a:lnTo>
                <a:lnTo>
                  <a:pt x="870508" y="276745"/>
                </a:lnTo>
                <a:lnTo>
                  <a:pt x="865911" y="324192"/>
                </a:lnTo>
                <a:lnTo>
                  <a:pt x="872426" y="378625"/>
                </a:lnTo>
                <a:lnTo>
                  <a:pt x="890930" y="424548"/>
                </a:lnTo>
                <a:lnTo>
                  <a:pt x="919848" y="461340"/>
                </a:lnTo>
                <a:lnTo>
                  <a:pt x="957580" y="488378"/>
                </a:lnTo>
                <a:lnTo>
                  <a:pt x="1002538" y="505066"/>
                </a:lnTo>
                <a:lnTo>
                  <a:pt x="1053160" y="510755"/>
                </a:lnTo>
                <a:lnTo>
                  <a:pt x="1053909" y="510755"/>
                </a:lnTo>
                <a:lnTo>
                  <a:pt x="1094740" y="507009"/>
                </a:lnTo>
                <a:lnTo>
                  <a:pt x="1133703" y="495655"/>
                </a:lnTo>
                <a:lnTo>
                  <a:pt x="1169187" y="476491"/>
                </a:lnTo>
                <a:lnTo>
                  <a:pt x="1199578" y="449364"/>
                </a:lnTo>
                <a:lnTo>
                  <a:pt x="1223276" y="414070"/>
                </a:lnTo>
                <a:lnTo>
                  <a:pt x="1238669" y="370433"/>
                </a:lnTo>
                <a:lnTo>
                  <a:pt x="1244155" y="318274"/>
                </a:lnTo>
                <a:close/>
              </a:path>
              <a:path w="1576070" h="511175">
                <a:moveTo>
                  <a:pt x="1575854" y="146558"/>
                </a:moveTo>
                <a:lnTo>
                  <a:pt x="1556600" y="140614"/>
                </a:lnTo>
                <a:lnTo>
                  <a:pt x="1535125" y="136194"/>
                </a:lnTo>
                <a:lnTo>
                  <a:pt x="1512557" y="133451"/>
                </a:lnTo>
                <a:lnTo>
                  <a:pt x="1489964" y="132499"/>
                </a:lnTo>
                <a:lnTo>
                  <a:pt x="1436077" y="137604"/>
                </a:lnTo>
                <a:lnTo>
                  <a:pt x="1389964" y="152133"/>
                </a:lnTo>
                <a:lnTo>
                  <a:pt x="1351838" y="174917"/>
                </a:lnTo>
                <a:lnTo>
                  <a:pt x="1321866" y="204762"/>
                </a:lnTo>
                <a:lnTo>
                  <a:pt x="1300238" y="240499"/>
                </a:lnTo>
                <a:lnTo>
                  <a:pt x="1287132" y="280949"/>
                </a:lnTo>
                <a:lnTo>
                  <a:pt x="1282712" y="324942"/>
                </a:lnTo>
                <a:lnTo>
                  <a:pt x="1287195" y="371144"/>
                </a:lnTo>
                <a:lnTo>
                  <a:pt x="1300264" y="411645"/>
                </a:lnTo>
                <a:lnTo>
                  <a:pt x="1321346" y="445947"/>
                </a:lnTo>
                <a:lnTo>
                  <a:pt x="1349870" y="473532"/>
                </a:lnTo>
                <a:lnTo>
                  <a:pt x="1385277" y="493864"/>
                </a:lnTo>
                <a:lnTo>
                  <a:pt x="1426984" y="506450"/>
                </a:lnTo>
                <a:lnTo>
                  <a:pt x="1474431" y="510755"/>
                </a:lnTo>
                <a:lnTo>
                  <a:pt x="1505470" y="509460"/>
                </a:lnTo>
                <a:lnTo>
                  <a:pt x="1556994" y="500468"/>
                </a:lnTo>
                <a:lnTo>
                  <a:pt x="1561782" y="410832"/>
                </a:lnTo>
                <a:lnTo>
                  <a:pt x="1548282" y="415810"/>
                </a:lnTo>
                <a:lnTo>
                  <a:pt x="1533194" y="419531"/>
                </a:lnTo>
                <a:lnTo>
                  <a:pt x="1516278" y="421868"/>
                </a:lnTo>
                <a:lnTo>
                  <a:pt x="1497355" y="422681"/>
                </a:lnTo>
                <a:lnTo>
                  <a:pt x="1458760" y="416090"/>
                </a:lnTo>
                <a:lnTo>
                  <a:pt x="1427226" y="396582"/>
                </a:lnTo>
                <a:lnTo>
                  <a:pt x="1405966" y="364591"/>
                </a:lnTo>
                <a:lnTo>
                  <a:pt x="1398155" y="320522"/>
                </a:lnTo>
                <a:lnTo>
                  <a:pt x="1404683" y="279692"/>
                </a:lnTo>
                <a:lnTo>
                  <a:pt x="1424178" y="247599"/>
                </a:lnTo>
                <a:lnTo>
                  <a:pt x="1454924" y="226606"/>
                </a:lnTo>
                <a:lnTo>
                  <a:pt x="1495171" y="219087"/>
                </a:lnTo>
                <a:lnTo>
                  <a:pt x="1515630" y="219989"/>
                </a:lnTo>
                <a:lnTo>
                  <a:pt x="1532737" y="222427"/>
                </a:lnTo>
                <a:lnTo>
                  <a:pt x="1546796" y="225971"/>
                </a:lnTo>
                <a:lnTo>
                  <a:pt x="1558086" y="230212"/>
                </a:lnTo>
                <a:lnTo>
                  <a:pt x="1575854" y="1465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2" name="object 3">
            <a:extLst>
              <a:ext uri="{FF2B5EF4-FFF2-40B4-BE49-F238E27FC236}">
                <a16:creationId xmlns:a16="http://schemas.microsoft.com/office/drawing/2014/main" id="{AB72D184-1BCC-8E4D-AB97-E7C9B55D20C7}"/>
              </a:ext>
            </a:extLst>
          </p:cNvPr>
          <p:cNvSpPr/>
          <p:nvPr userDrawn="1"/>
        </p:nvSpPr>
        <p:spPr>
          <a:xfrm>
            <a:off x="2194429" y="9319145"/>
            <a:ext cx="344272" cy="427422"/>
          </a:xfrm>
          <a:custGeom>
            <a:avLst/>
            <a:gdLst/>
            <a:ahLst/>
            <a:cxnLst/>
            <a:rect l="l" t="t" r="r" b="b"/>
            <a:pathLst>
              <a:path w="378460" h="469900">
                <a:moveTo>
                  <a:pt x="377967" y="0"/>
                </a:moveTo>
                <a:lnTo>
                  <a:pt x="273688" y="0"/>
                </a:lnTo>
                <a:lnTo>
                  <a:pt x="273688" y="266117"/>
                </a:lnTo>
                <a:lnTo>
                  <a:pt x="268116" y="319317"/>
                </a:lnTo>
                <a:lnTo>
                  <a:pt x="251744" y="356757"/>
                </a:lnTo>
                <a:lnTo>
                  <a:pt x="225083" y="378889"/>
                </a:lnTo>
                <a:lnTo>
                  <a:pt x="188643" y="386166"/>
                </a:lnTo>
                <a:lnTo>
                  <a:pt x="152992" y="378600"/>
                </a:lnTo>
                <a:lnTo>
                  <a:pt x="126738" y="355987"/>
                </a:lnTo>
                <a:lnTo>
                  <a:pt x="110518" y="318451"/>
                </a:lnTo>
                <a:lnTo>
                  <a:pt x="104970" y="266117"/>
                </a:lnTo>
                <a:lnTo>
                  <a:pt x="104970" y="0"/>
                </a:lnTo>
                <a:lnTo>
                  <a:pt x="0" y="0"/>
                </a:lnTo>
                <a:lnTo>
                  <a:pt x="0" y="257897"/>
                </a:lnTo>
                <a:lnTo>
                  <a:pt x="4140" y="316080"/>
                </a:lnTo>
                <a:lnTo>
                  <a:pt x="16320" y="364420"/>
                </a:lnTo>
                <a:lnTo>
                  <a:pt x="36180" y="403244"/>
                </a:lnTo>
                <a:lnTo>
                  <a:pt x="63360" y="432875"/>
                </a:lnTo>
                <a:lnTo>
                  <a:pt x="97498" y="453638"/>
                </a:lnTo>
                <a:lnTo>
                  <a:pt x="138234" y="465858"/>
                </a:lnTo>
                <a:lnTo>
                  <a:pt x="185209" y="469860"/>
                </a:lnTo>
                <a:lnTo>
                  <a:pt x="233897" y="465682"/>
                </a:lnTo>
                <a:lnTo>
                  <a:pt x="276216" y="453068"/>
                </a:lnTo>
                <a:lnTo>
                  <a:pt x="311756" y="431899"/>
                </a:lnTo>
                <a:lnTo>
                  <a:pt x="340111" y="402056"/>
                </a:lnTo>
                <a:lnTo>
                  <a:pt x="360870" y="363417"/>
                </a:lnTo>
                <a:lnTo>
                  <a:pt x="373625" y="315865"/>
                </a:lnTo>
                <a:lnTo>
                  <a:pt x="377967" y="259280"/>
                </a:lnTo>
                <a:lnTo>
                  <a:pt x="3779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grpSp>
        <p:nvGrpSpPr>
          <p:cNvPr id="13" name="object 4">
            <a:extLst>
              <a:ext uri="{FF2B5EF4-FFF2-40B4-BE49-F238E27FC236}">
                <a16:creationId xmlns:a16="http://schemas.microsoft.com/office/drawing/2014/main" id="{A2800012-DA06-CF45-A47A-D4B30EA37B75}"/>
              </a:ext>
            </a:extLst>
          </p:cNvPr>
          <p:cNvGrpSpPr/>
          <p:nvPr userDrawn="1"/>
        </p:nvGrpSpPr>
        <p:grpSpPr>
          <a:xfrm>
            <a:off x="2585930" y="9203076"/>
            <a:ext cx="388750" cy="543519"/>
            <a:chOff x="2842727" y="10117702"/>
            <a:chExt cx="427355" cy="597535"/>
          </a:xfrm>
        </p:grpSpPr>
        <p:sp>
          <p:nvSpPr>
            <p:cNvPr id="14" name="object 5">
              <a:extLst>
                <a:ext uri="{FF2B5EF4-FFF2-40B4-BE49-F238E27FC236}">
                  <a16:creationId xmlns:a16="http://schemas.microsoft.com/office/drawing/2014/main" id="{039AC548-D805-B546-AF98-3B421C054969}"/>
                </a:ext>
              </a:extLst>
            </p:cNvPr>
            <p:cNvSpPr/>
            <p:nvPr/>
          </p:nvSpPr>
          <p:spPr>
            <a:xfrm>
              <a:off x="2842727" y="10237764"/>
              <a:ext cx="366395" cy="477520"/>
            </a:xfrm>
            <a:custGeom>
              <a:avLst/>
              <a:gdLst/>
              <a:ahLst/>
              <a:cxnLst/>
              <a:rect l="l" t="t" r="r" b="b"/>
              <a:pathLst>
                <a:path w="366394" h="477520">
                  <a:moveTo>
                    <a:pt x="252421" y="0"/>
                  </a:moveTo>
                  <a:lnTo>
                    <a:pt x="206913" y="3226"/>
                  </a:lnTo>
                  <a:lnTo>
                    <a:pt x="164136" y="12810"/>
                  </a:lnTo>
                  <a:lnTo>
                    <a:pt x="124791" y="28603"/>
                  </a:lnTo>
                  <a:lnTo>
                    <a:pt x="89578" y="50459"/>
                  </a:lnTo>
                  <a:lnTo>
                    <a:pt x="59197" y="78232"/>
                  </a:lnTo>
                  <a:lnTo>
                    <a:pt x="34348" y="111776"/>
                  </a:lnTo>
                  <a:lnTo>
                    <a:pt x="15732" y="150943"/>
                  </a:lnTo>
                  <a:lnTo>
                    <a:pt x="4049" y="195587"/>
                  </a:lnTo>
                  <a:lnTo>
                    <a:pt x="0" y="245563"/>
                  </a:lnTo>
                  <a:lnTo>
                    <a:pt x="3849" y="293331"/>
                  </a:lnTo>
                  <a:lnTo>
                    <a:pt x="15359" y="337340"/>
                  </a:lnTo>
                  <a:lnTo>
                    <a:pt x="34475" y="376785"/>
                  </a:lnTo>
                  <a:lnTo>
                    <a:pt x="61138" y="410861"/>
                  </a:lnTo>
                  <a:lnTo>
                    <a:pt x="95292" y="438765"/>
                  </a:lnTo>
                  <a:lnTo>
                    <a:pt x="136882" y="459692"/>
                  </a:lnTo>
                  <a:lnTo>
                    <a:pt x="185849" y="472838"/>
                  </a:lnTo>
                  <a:lnTo>
                    <a:pt x="242139" y="477399"/>
                  </a:lnTo>
                  <a:lnTo>
                    <a:pt x="281711" y="475535"/>
                  </a:lnTo>
                  <a:lnTo>
                    <a:pt x="315367" y="470716"/>
                  </a:lnTo>
                  <a:lnTo>
                    <a:pt x="342072" y="464093"/>
                  </a:lnTo>
                  <a:lnTo>
                    <a:pt x="360795" y="456823"/>
                  </a:lnTo>
                  <a:lnTo>
                    <a:pt x="345036" y="375213"/>
                  </a:lnTo>
                  <a:lnTo>
                    <a:pt x="327174" y="381031"/>
                  </a:lnTo>
                  <a:lnTo>
                    <a:pt x="305583" y="385825"/>
                  </a:lnTo>
                  <a:lnTo>
                    <a:pt x="281936" y="389081"/>
                  </a:lnTo>
                  <a:lnTo>
                    <a:pt x="257908" y="390281"/>
                  </a:lnTo>
                  <a:lnTo>
                    <a:pt x="206680" y="383477"/>
                  </a:lnTo>
                  <a:lnTo>
                    <a:pt x="165463" y="363832"/>
                  </a:lnTo>
                  <a:lnTo>
                    <a:pt x="135046" y="332499"/>
                  </a:lnTo>
                  <a:lnTo>
                    <a:pt x="116217" y="290629"/>
                  </a:lnTo>
                  <a:lnTo>
                    <a:pt x="109766" y="239374"/>
                  </a:lnTo>
                  <a:lnTo>
                    <a:pt x="117134" y="183960"/>
                  </a:lnTo>
                  <a:lnTo>
                    <a:pt x="137767" y="141083"/>
                  </a:lnTo>
                  <a:lnTo>
                    <a:pt x="169464" y="110615"/>
                  </a:lnTo>
                  <a:lnTo>
                    <a:pt x="210018" y="92429"/>
                  </a:lnTo>
                  <a:lnTo>
                    <a:pt x="257227" y="86395"/>
                  </a:lnTo>
                  <a:lnTo>
                    <a:pt x="283580" y="87824"/>
                  </a:lnTo>
                  <a:lnTo>
                    <a:pt x="307041" y="91638"/>
                  </a:lnTo>
                  <a:lnTo>
                    <a:pt x="327548" y="97129"/>
                  </a:lnTo>
                  <a:lnTo>
                    <a:pt x="345036" y="103588"/>
                  </a:lnTo>
                  <a:lnTo>
                    <a:pt x="366302" y="20575"/>
                  </a:lnTo>
                  <a:lnTo>
                    <a:pt x="348314" y="13309"/>
                  </a:lnTo>
                  <a:lnTo>
                    <a:pt x="322736" y="6686"/>
                  </a:lnTo>
                  <a:lnTo>
                    <a:pt x="290470" y="1864"/>
                  </a:lnTo>
                  <a:lnTo>
                    <a:pt x="252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637"/>
            </a:p>
          </p:txBody>
        </p:sp>
        <p:pic>
          <p:nvPicPr>
            <p:cNvPr id="15" name="object 6">
              <a:extLst>
                <a:ext uri="{FF2B5EF4-FFF2-40B4-BE49-F238E27FC236}">
                  <a16:creationId xmlns:a16="http://schemas.microsoft.com/office/drawing/2014/main" id="{DAA5A1C9-3FFD-F741-93B2-F1CDA55129CC}"/>
                </a:ext>
              </a:extLst>
            </p:cNvPr>
            <p:cNvPicPr/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157442" y="10117702"/>
              <a:ext cx="112300" cy="112268"/>
            </a:xfrm>
            <a:prstGeom prst="rect">
              <a:avLst/>
            </a:prstGeom>
          </p:spPr>
        </p:pic>
      </p:grpSp>
      <p:sp>
        <p:nvSpPr>
          <p:cNvPr id="16" name="object 7">
            <a:extLst>
              <a:ext uri="{FF2B5EF4-FFF2-40B4-BE49-F238E27FC236}">
                <a16:creationId xmlns:a16="http://schemas.microsoft.com/office/drawing/2014/main" id="{2AF2BE2F-4D9A-CF4D-AF78-BAD6CC1B2837}"/>
              </a:ext>
            </a:extLst>
          </p:cNvPr>
          <p:cNvSpPr/>
          <p:nvPr userDrawn="1"/>
        </p:nvSpPr>
        <p:spPr>
          <a:xfrm>
            <a:off x="16228971" y="596804"/>
            <a:ext cx="2040793" cy="964587"/>
          </a:xfrm>
          <a:custGeom>
            <a:avLst/>
            <a:gdLst/>
            <a:ahLst/>
            <a:cxnLst/>
            <a:rect l="l" t="t" r="r" b="b"/>
            <a:pathLst>
              <a:path w="2243455" h="1060450">
                <a:moveTo>
                  <a:pt x="2243429" y="0"/>
                </a:moveTo>
                <a:lnTo>
                  <a:pt x="0" y="0"/>
                </a:lnTo>
                <a:lnTo>
                  <a:pt x="0" y="1059999"/>
                </a:lnTo>
                <a:lnTo>
                  <a:pt x="2243429" y="1059999"/>
                </a:lnTo>
                <a:lnTo>
                  <a:pt x="2243429" y="0"/>
                </a:lnTo>
                <a:close/>
              </a:path>
            </a:pathLst>
          </a:custGeom>
          <a:solidFill>
            <a:srgbClr val="257CE1"/>
          </a:solidFill>
        </p:spPr>
        <p:txBody>
          <a:bodyPr wrap="square" lIns="0" tIns="0" rIns="0" bIns="0" rtlCol="0"/>
          <a:lstStyle/>
          <a:p>
            <a:endParaRPr sz="1637"/>
          </a:p>
        </p:txBody>
      </p:sp>
      <p:sp>
        <p:nvSpPr>
          <p:cNvPr id="18" name="Marcador de texto 17">
            <a:extLst>
              <a:ext uri="{FF2B5EF4-FFF2-40B4-BE49-F238E27FC236}">
                <a16:creationId xmlns:a16="http://schemas.microsoft.com/office/drawing/2014/main" id="{E6AC5AA0-C4FD-A742-898F-2F81DD6B4D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61533" y="687162"/>
            <a:ext cx="15275483" cy="671890"/>
          </a:xfrm>
        </p:spPr>
        <p:txBody>
          <a:bodyPr/>
          <a:lstStyle>
            <a:lvl1pPr algn="r">
              <a:defRPr sz="4366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s-ES" dirty="0"/>
              <a:t>Editar los estilos de texto del patrón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139599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3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6.png"/><Relationship Id="rId5" Type="http://schemas.openxmlformats.org/officeDocument/2006/relationships/image" Target="../media/image21.png"/><Relationship Id="rId10" Type="http://schemas.openxmlformats.org/officeDocument/2006/relationships/image" Target="../media/image25.png"/><Relationship Id="rId4" Type="http://schemas.openxmlformats.org/officeDocument/2006/relationships/image" Target="../media/image16.svg"/><Relationship Id="rId9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5.png"/><Relationship Id="rId7" Type="http://schemas.openxmlformats.org/officeDocument/2006/relationships/image" Target="../media/image12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21.png"/><Relationship Id="rId10" Type="http://schemas.openxmlformats.org/officeDocument/2006/relationships/image" Target="../media/image27.png"/><Relationship Id="rId4" Type="http://schemas.openxmlformats.org/officeDocument/2006/relationships/image" Target="../media/image16.svg"/><Relationship Id="rId9" Type="http://schemas.openxmlformats.org/officeDocument/2006/relationships/image" Target="../media/image2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6.svg"/><Relationship Id="rId7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9.png"/><Relationship Id="rId5" Type="http://schemas.openxmlformats.org/officeDocument/2006/relationships/image" Target="../media/image12.svg"/><Relationship Id="rId10" Type="http://schemas.openxmlformats.org/officeDocument/2006/relationships/image" Target="../media/image18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image" Target="../media/image20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10" Type="http://schemas.openxmlformats.org/officeDocument/2006/relationships/hyperlink" Target="http://biblioteca.duoc.cl.webezproxy.duoc.cl/bdigital/elibros/a50155-Programacion_en_Python/" TargetMode="External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32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581422" y="8603574"/>
            <a:ext cx="8040719" cy="9525"/>
          </a:xfrm>
          <a:custGeom>
            <a:avLst/>
            <a:gdLst/>
            <a:ahLst/>
            <a:cxnLst/>
            <a:rect l="l" t="t" r="r" b="b"/>
            <a:pathLst>
              <a:path w="8040719" h="9525">
                <a:moveTo>
                  <a:pt x="0" y="0"/>
                </a:moveTo>
                <a:lnTo>
                  <a:pt x="8040720" y="0"/>
                </a:lnTo>
                <a:lnTo>
                  <a:pt x="8040720" y="9525"/>
                </a:lnTo>
                <a:lnTo>
                  <a:pt x="0" y="95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5" name="TextBox 5"/>
          <p:cNvSpPr txBox="1"/>
          <p:nvPr/>
        </p:nvSpPr>
        <p:spPr>
          <a:xfrm>
            <a:off x="2627835" y="7296782"/>
            <a:ext cx="8732498" cy="1577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 Bold"/>
              </a:rPr>
              <a:t>Fundamentos de Programación FPY</a:t>
            </a:r>
          </a:p>
          <a:p>
            <a:pPr algn="l">
              <a:lnSpc>
                <a:spcPts val="4147"/>
              </a:lnSpc>
            </a:pPr>
            <a:r>
              <a:rPr lang="es-ES_tradnl" sz="3456" dirty="0">
                <a:solidFill>
                  <a:srgbClr val="FFFFFF"/>
                </a:solidFill>
                <a:latin typeface="Arial"/>
              </a:rPr>
              <a:t>Estructuras de entrada y salida en Python</a:t>
            </a:r>
          </a:p>
          <a:p>
            <a:pPr algn="l">
              <a:lnSpc>
                <a:spcPts val="4147"/>
              </a:lnSpc>
            </a:pPr>
            <a:endParaRPr lang="en-US" sz="3456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551" y="3038"/>
            <a:ext cx="18290521" cy="10283060"/>
            <a:chOff x="0" y="0"/>
            <a:chExt cx="24387361" cy="1371074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7302" cy="13710793"/>
            </a:xfrm>
            <a:custGeom>
              <a:avLst/>
              <a:gdLst/>
              <a:ahLst/>
              <a:cxnLst/>
              <a:rect l="l" t="t" r="r" b="b"/>
              <a:pathLst>
                <a:path w="24387302" h="13710793">
                  <a:moveTo>
                    <a:pt x="0" y="0"/>
                  </a:moveTo>
                  <a:lnTo>
                    <a:pt x="24387302" y="0"/>
                  </a:lnTo>
                  <a:lnTo>
                    <a:pt x="24387302" y="13710793"/>
                  </a:lnTo>
                  <a:lnTo>
                    <a:pt x="0" y="137107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02141" y="6489426"/>
            <a:ext cx="9453138" cy="923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7203"/>
              </a:lnSpc>
            </a:pPr>
            <a:r>
              <a:rPr lang="es-CL" sz="6000">
                <a:solidFill>
                  <a:srgbClr val="000000"/>
                </a:solidFill>
                <a:latin typeface="Arial Bold"/>
              </a:rPr>
              <a:t>Definiciones Base</a:t>
            </a:r>
            <a:endParaRPr lang="es-CL" sz="6000">
              <a:solidFill>
                <a:srgbClr val="000000"/>
              </a:solidFill>
              <a:latin typeface="Arial Bold"/>
              <a:cs typeface="Arial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8267435" y="5609138"/>
            <a:ext cx="1732639" cy="130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00" spc="16" dirty="0">
                <a:solidFill>
                  <a:srgbClr val="000000"/>
                </a:solidFill>
                <a:latin typeface="Archivo Black Bold"/>
              </a:rPr>
              <a:t>03</a:t>
            </a:r>
            <a:endParaRPr lang="en-US" sz="8731" spc="16" dirty="0">
              <a:solidFill>
                <a:srgbClr val="000000"/>
              </a:solidFill>
              <a:latin typeface="Archivo Black Bold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1187" y="1269363"/>
            <a:ext cx="12325625" cy="774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Variable: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 variable es un contenedor que se utiliza para almacenar y manipular datos en un programa, estos datos son dinámicos, y pueden modificarse o actualizarse dependiendo de la acción que se requiera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Ejemplo: Supongamos que Juan tiene 20 años, vamos a construir en Python la variable edad de la siguiente forma.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edad = </a:t>
            </a:r>
            <a:r>
              <a:rPr lang="es-CL" sz="2500" dirty="0">
                <a:solidFill>
                  <a:srgbClr val="09815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20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Pero resulta que Juan ha cumplido un año, a lo cual a la variable edad le sumaremos 1 año, quedando: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5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	edad = </a:t>
            </a:r>
            <a:r>
              <a:rPr lang="es-CL" sz="2500" dirty="0">
                <a:solidFill>
                  <a:srgbClr val="09815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21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s-CL" sz="2500" dirty="0">
                <a:solidFill>
                  <a:srgbClr val="09815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 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Al hacer esta acción, estamos permitiendo que dato tenga múltiples valores.</a:t>
            </a:r>
            <a:r>
              <a:rPr lang="es-CL" sz="2500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63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32977" y="3504750"/>
            <a:ext cx="12563613" cy="2939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Constante: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Una constante es un elemento de dato con un valor predefinido, y distinto a la variable, su dato se mantiene en el tiempo. 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>
              <a:spcBef>
                <a:spcPts val="600"/>
              </a:spcBef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Ejemplo: PI, es un número que se ocupa para varios cálculos en matemáticas, el valor de PI no cambiará a lo cual su valor es constante. </a:t>
            </a:r>
            <a:endParaRPr lang="es-CL" sz="2500" dirty="0">
              <a:effectLst/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</p:txBody>
      </p:sp>
      <p:pic>
        <p:nvPicPr>
          <p:cNvPr id="4098" name="Picture 2" descr="El número pi - Smartick">
            <a:extLst>
              <a:ext uri="{FF2B5EF4-FFF2-40B4-BE49-F238E27FC236}">
                <a16:creationId xmlns:a16="http://schemas.microsoft.com/office/drawing/2014/main" id="{A30DF294-17BE-E746-9012-1FB190F574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50" y="3504750"/>
            <a:ext cx="3037242" cy="2939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735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101924"/>
            <a:ext cx="12563613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Tipos de datos primitivos: copia y ejecuta el siguiente código.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1B352A66-D974-4E73-571C-21A3829AA8D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24333" y="3259416"/>
            <a:ext cx="11620146" cy="509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1544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48" y="1950050"/>
            <a:ext cx="12563613" cy="25391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8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Input: </a:t>
            </a:r>
            <a:r>
              <a:rPr lang="es-CL" sz="28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Para solicitar una entrada de caracteres, utilizaremos la función </a:t>
            </a:r>
            <a:r>
              <a:rPr lang="es-CL" sz="2800" b="1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input()</a:t>
            </a:r>
            <a:r>
              <a:rPr lang="es-CL" sz="2800" dirty="0">
                <a:latin typeface="Consolas" panose="020B0609020204030204" pitchFamily="49" charset="0"/>
                <a:ea typeface="Consolas"/>
                <a:cs typeface="Consolas" panose="020B0609020204030204" pitchFamily="49" charset="0"/>
                <a:sym typeface="Consolas"/>
              </a:rPr>
              <a:t> , que nos permite dar un valor ingresado por la terminal a una variable</a:t>
            </a:r>
            <a:endParaRPr lang="es-CL" sz="2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CDD3210-74BB-F4E6-4037-5694589D5B6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617800" y="3705416"/>
            <a:ext cx="12994661" cy="964120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50260773-020B-8294-3551-47E0FB9D42E2}"/>
              </a:ext>
            </a:extLst>
          </p:cNvPr>
          <p:cNvSpPr txBox="1"/>
          <p:nvPr/>
        </p:nvSpPr>
        <p:spPr>
          <a:xfrm>
            <a:off x="2819399" y="5634201"/>
            <a:ext cx="12586459" cy="8679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080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</a:pPr>
            <a:r>
              <a:rPr lang="es-CL" sz="2800" dirty="0">
                <a:latin typeface="Consolas" panose="020B0609020204030204" pitchFamily="49" charset="0"/>
                <a:ea typeface="Arimo"/>
                <a:cs typeface="Consolas" panose="020B0609020204030204" pitchFamily="49" charset="0"/>
                <a:sym typeface="Arimo"/>
              </a:rPr>
              <a:t>Cuando necesitemos guardar variables numéricas, usaremos </a:t>
            </a:r>
            <a:r>
              <a:rPr lang="es-CL" sz="2800" b="1" dirty="0" err="1">
                <a:latin typeface="Consolas" panose="020B0609020204030204" pitchFamily="49" charset="0"/>
                <a:ea typeface="Arimo"/>
                <a:cs typeface="Consolas" panose="020B0609020204030204" pitchFamily="49" charset="0"/>
                <a:sym typeface="Arimo"/>
              </a:rPr>
              <a:t>int</a:t>
            </a:r>
            <a:r>
              <a:rPr lang="es-CL" sz="2800" b="1" dirty="0">
                <a:latin typeface="Consolas" panose="020B0609020204030204" pitchFamily="49" charset="0"/>
                <a:ea typeface="Arimo"/>
                <a:cs typeface="Consolas" panose="020B0609020204030204" pitchFamily="49" charset="0"/>
                <a:sym typeface="Arimo"/>
              </a:rPr>
              <a:t>(input())</a:t>
            </a:r>
            <a:endParaRPr lang="es-CL" sz="28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4CE2359-BF2A-1FA5-65B8-784D21D56E2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51500" y="7134964"/>
            <a:ext cx="14158308" cy="623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49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Revisemos conceptos base</a:t>
            </a: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8848" y="2019300"/>
            <a:ext cx="12563613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Imprimir por pantalla: Esta acción permite que los resultados almacenados en una variable o constante puedan ser impresos o mostrados por la pantalla. Ejemplo:</a:t>
            </a: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262626"/>
              </a:solidFill>
              <a:latin typeface="Consolas" panose="020B0609020204030204" pitchFamily="49" charset="0"/>
              <a:ea typeface="Times New Roman" panose="02020603050405020304" pitchFamily="18" charset="0"/>
              <a:cs typeface="Consolas" panose="020B0609020204030204" pitchFamily="49" charset="0"/>
            </a:endParaRPr>
          </a:p>
          <a:p>
            <a:pPr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solidFill>
                  <a:srgbClr val="26262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CL" altLang="es-CL" sz="2500" b="0" i="0" u="none" strike="noStrike" cap="none" normalizeH="0" baseline="0" dirty="0">
              <a:ln>
                <a:noFill/>
              </a:ln>
              <a:solidFill>
                <a:srgbClr val="262626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64EEB05B-CE4F-6435-B401-2FEEFC4CF54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19400" y="3924300"/>
            <a:ext cx="1141476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06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3044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00" spc="16" dirty="0">
                <a:solidFill>
                  <a:srgbClr val="257CE1"/>
                </a:solidFill>
                <a:latin typeface="Archivo Black Bold"/>
              </a:rPr>
              <a:t>04</a:t>
            </a:r>
            <a:endParaRPr lang="en-US" sz="8731" spc="16" dirty="0">
              <a:solidFill>
                <a:srgbClr val="257CE1"/>
              </a:solidFill>
              <a:latin typeface="Archivo Black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68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50" dirty="0" err="1">
                <a:solidFill>
                  <a:srgbClr val="257CE1"/>
                </a:solidFill>
                <a:latin typeface="Arial Bold"/>
              </a:rPr>
              <a:t>Strings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2610667725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50" dirty="0" err="1">
                <a:solidFill>
                  <a:srgbClr val="000000"/>
                </a:solidFill>
                <a:latin typeface="Consolas"/>
              </a:rPr>
              <a:t>Strings</a:t>
            </a:r>
            <a:r>
              <a:rPr lang="es-ES_tradnl" sz="4350" dirty="0">
                <a:solidFill>
                  <a:srgbClr val="000000"/>
                </a:solidFill>
                <a:latin typeface="Consolas"/>
              </a:rPr>
              <a:t> ¿Qué Son?</a:t>
            </a:r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7759" y="1267384"/>
            <a:ext cx="15110553" cy="8233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Un </a:t>
            </a:r>
            <a:r>
              <a:rPr lang="es-CL" sz="25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</a:t>
            </a:r>
            <a:r>
              <a:rPr lang="es-CL" sz="2500" dirty="0">
                <a:solidFill>
                  <a:srgbClr val="000000"/>
                </a:solidFill>
                <a:effectLst/>
                <a:latin typeface="Consolas"/>
                <a:ea typeface="+mn-lt"/>
                <a:cs typeface="+mn-lt"/>
              </a:rPr>
              <a:t>es 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una secuencia de caracteres encerrada entre comillas simples (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Times New Roman" panose="02020603050405020304" pitchFamily="18" charset="0"/>
                <a:cs typeface="Consolas" panose="020B0609020204030204" pitchFamily="49" charset="0"/>
              </a:rPr>
              <a:t>'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 </a:t>
            </a:r>
            <a:r>
              <a:rPr lang="es-CL" sz="2500" dirty="0">
                <a:latin typeface="Consolas"/>
                <a:ea typeface="+mn-lt"/>
                <a:cs typeface="+mn-lt"/>
              </a:rPr>
              <a:t>o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dobles (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Times New Roman" panose="02020603050405020304" pitchFamily="18" charset="0"/>
                <a:cs typeface="Consolas" panose="020B0609020204030204" pitchFamily="49" charset="0"/>
              </a:rPr>
              <a:t>"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). Es </a:t>
            </a:r>
            <a:r>
              <a:rPr lang="es-CL" sz="2500" dirty="0">
                <a:solidFill>
                  <a:srgbClr val="000000"/>
                </a:solidFill>
                <a:effectLst/>
                <a:latin typeface="Consolas"/>
                <a:ea typeface="+mn-lt"/>
                <a:cs typeface="+mn-lt"/>
              </a:rPr>
              <a:t>un 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tipo </a:t>
            </a:r>
            <a:r>
              <a:rPr lang="es-CL" sz="2500" dirty="0">
                <a:solidFill>
                  <a:srgbClr val="000000"/>
                </a:solidFill>
                <a:effectLst/>
                <a:latin typeface="Consolas"/>
                <a:ea typeface="+mn-lt"/>
                <a:cs typeface="+mn-lt"/>
              </a:rPr>
              <a:t>de 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dato muy común </a:t>
            </a:r>
            <a:r>
              <a:rPr lang="es-CL" sz="2500" dirty="0">
                <a:solidFill>
                  <a:srgbClr val="000000"/>
                </a:solidFill>
                <a:effectLst/>
                <a:latin typeface="Consolas"/>
                <a:ea typeface="+mn-lt"/>
                <a:cs typeface="+mn-lt"/>
              </a:rPr>
              <a:t>en la 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programación</a:t>
            </a:r>
            <a:r>
              <a:rPr lang="es-CL" sz="2500" dirty="0">
                <a:solidFill>
                  <a:srgbClr val="000000"/>
                </a:solidFill>
                <a:effectLst/>
                <a:latin typeface="Consolas"/>
                <a:ea typeface="+mn-lt"/>
                <a:cs typeface="+mn-lt"/>
              </a:rPr>
              <a:t>, 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usado para almacenar texto</a:t>
            </a:r>
            <a:r>
              <a:rPr lang="es-CL" sz="2500" dirty="0">
                <a:solidFill>
                  <a:srgbClr val="000000"/>
                </a:solidFill>
                <a:effectLst/>
                <a:latin typeface="Consolas"/>
                <a:ea typeface="+mn-lt"/>
                <a:cs typeface="+mn-lt"/>
              </a:rPr>
              <a:t>.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CL" sz="24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algn="just"/>
            <a:r>
              <a:rPr lang="es-CL" sz="24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mensaje</a:t>
            </a:r>
            <a:r>
              <a:rPr lang="es-CL" sz="24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400" dirty="0">
                <a:latin typeface="Menlo"/>
                <a:ea typeface="+mn-lt"/>
                <a:cs typeface="+mn-lt"/>
              </a:rPr>
              <a:t>= </a:t>
            </a:r>
            <a:r>
              <a:rPr lang="es-CL" sz="24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"Hola, mundo"</a:t>
            </a:r>
            <a:endParaRPr lang="es-CL" sz="2400" dirty="0">
              <a:ea typeface="Calibri"/>
              <a:cs typeface="Calibri"/>
            </a:endParaRPr>
          </a:p>
          <a:p>
            <a:pPr algn="just"/>
            <a:r>
              <a:rPr lang="es-CL" sz="24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nombre</a:t>
            </a:r>
            <a:r>
              <a:rPr lang="es-CL" sz="24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400" dirty="0">
                <a:latin typeface="Menlo"/>
                <a:ea typeface="+mn-lt"/>
                <a:cs typeface="+mn-lt"/>
              </a:rPr>
              <a:t>= </a:t>
            </a:r>
            <a:r>
              <a:rPr lang="es-CL" sz="24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'César'</a:t>
            </a:r>
            <a:endParaRPr lang="es-CL" sz="2400" dirty="0">
              <a:ea typeface="Calibri"/>
              <a:cs typeface="Calibri"/>
            </a:endParaRPr>
          </a:p>
          <a:p>
            <a:pPr algn="just"/>
            <a:endParaRPr lang="es-CL" sz="2400" dirty="0">
              <a:solidFill>
                <a:srgbClr val="CE9178"/>
              </a:solidFill>
              <a:latin typeface="Menlo"/>
              <a:ea typeface="+mn-lt"/>
              <a:cs typeface="+mn-lt"/>
            </a:endParaRPr>
          </a:p>
          <a:p>
            <a:pPr algn="just"/>
            <a:r>
              <a:rPr lang="es-CL" sz="24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Veamos operaciones con </a:t>
            </a:r>
            <a:r>
              <a:rPr lang="es-CL" sz="2400" dirty="0" err="1">
                <a:solidFill>
                  <a:srgbClr val="CE9178"/>
                </a:solidFill>
                <a:latin typeface="Menlo"/>
                <a:ea typeface="+mn-lt"/>
                <a:cs typeface="+mn-lt"/>
              </a:rPr>
              <a:t>Strings</a:t>
            </a:r>
          </a:p>
          <a:p>
            <a:pPr algn="just"/>
            <a:endParaRPr lang="es-CL" sz="2400" dirty="0">
              <a:solidFill>
                <a:srgbClr val="CE9178"/>
              </a:solidFill>
              <a:latin typeface="Menlo"/>
              <a:ea typeface="+mn-lt"/>
              <a:cs typeface="+mn-lt"/>
            </a:endParaRPr>
          </a:p>
          <a:p>
            <a:pPr algn="just"/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1. Concatenación: Une dos o varios </a:t>
            </a:r>
            <a:r>
              <a:rPr lang="es-CL" sz="2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strings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en una cadena con el símbolo </a:t>
            </a:r>
            <a:r>
              <a:rPr lang="es-CL" sz="26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+</a:t>
            </a:r>
            <a:endParaRPr lang="en-US" sz="26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algn="just"/>
            <a:endParaRPr lang="es-CL" sz="26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algn="just"/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saludo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000000"/>
                </a:solidFill>
                <a:latin typeface="Menlo"/>
                <a:ea typeface="+mn-lt"/>
                <a:cs typeface="+mn-lt"/>
              </a:rPr>
              <a:t>= </a:t>
            </a:r>
            <a:r>
              <a:rPr lang="es-CL" sz="26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"Hola"</a:t>
            </a:r>
            <a:endParaRPr lang="en-US" sz="2600" dirty="0">
              <a:solidFill>
                <a:srgbClr val="000000"/>
              </a:solidFill>
              <a:latin typeface="Menlo"/>
              <a:ea typeface="+mn-lt"/>
              <a:cs typeface="+mn-lt"/>
            </a:endParaRPr>
          </a:p>
          <a:p>
            <a:pPr algn="just"/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nombre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000000"/>
                </a:solidFill>
                <a:latin typeface="Menlo"/>
                <a:ea typeface="+mn-lt"/>
                <a:cs typeface="+mn-lt"/>
              </a:rPr>
              <a:t>= </a:t>
            </a:r>
            <a:r>
              <a:rPr lang="es-CL" sz="26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"Pedro"</a:t>
            </a:r>
            <a:endParaRPr lang="es-CL" sz="2600" dirty="0">
              <a:solidFill>
                <a:srgbClr val="000000"/>
              </a:solidFill>
              <a:latin typeface="Menlo"/>
              <a:ea typeface="+mn-lt"/>
              <a:cs typeface="+mn-lt"/>
            </a:endParaRPr>
          </a:p>
          <a:p>
            <a:pPr algn="just"/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apellido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000000"/>
                </a:solidFill>
                <a:latin typeface="Menlo"/>
                <a:ea typeface="+mn-lt"/>
                <a:cs typeface="+mn-lt"/>
              </a:rPr>
              <a:t>= </a:t>
            </a:r>
            <a:r>
              <a:rPr lang="es-CL" sz="26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"Pascal"</a:t>
            </a:r>
            <a:endParaRPr lang="es-CL" sz="2600" dirty="0">
              <a:solidFill>
                <a:srgbClr val="000000"/>
              </a:solidFill>
              <a:latin typeface="Menlo"/>
              <a:ea typeface="+mn-lt"/>
              <a:cs typeface="+mn-lt"/>
            </a:endParaRPr>
          </a:p>
          <a:p>
            <a:pPr algn="just"/>
            <a:r>
              <a:rPr lang="es-CL" sz="2600" dirty="0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print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saludo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+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 "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+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nombre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+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 "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+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apellido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)</a:t>
            </a:r>
            <a:endParaRPr lang="es-CL" sz="2600" dirty="0">
              <a:solidFill>
                <a:srgbClr val="000000"/>
              </a:solidFill>
              <a:latin typeface="Menlo"/>
              <a:ea typeface="+mn-lt"/>
              <a:cs typeface="+mn-lt"/>
            </a:endParaRPr>
          </a:p>
          <a:p>
            <a:pPr algn="just"/>
            <a:endParaRPr lang="es-CL" sz="2600" dirty="0">
              <a:solidFill>
                <a:srgbClr val="000000"/>
              </a:solidFill>
              <a:latin typeface="Menlo"/>
              <a:ea typeface="+mn-lt"/>
              <a:cs typeface="+mn-lt"/>
            </a:endParaRPr>
          </a:p>
          <a:p>
            <a:pPr algn="just"/>
            <a:endParaRPr lang="es-CL" sz="2600" dirty="0">
              <a:solidFill>
                <a:srgbClr val="000000"/>
              </a:solidFill>
              <a:latin typeface="Menlo"/>
              <a:ea typeface="+mn-lt"/>
              <a:cs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2. Repetición: Repite el </a:t>
            </a:r>
            <a:r>
              <a:rPr lang="es-CL" sz="25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es-CL" sz="25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las veces que necesites con el símbolo </a:t>
            </a:r>
            <a:r>
              <a:rPr lang="es-CL" sz="2500" dirty="0">
                <a:solidFill>
                  <a:srgbClr val="FF0000"/>
                </a:solidFill>
                <a:latin typeface="Consolas"/>
                <a:ea typeface="+mn-lt"/>
                <a:cs typeface="+mn-lt"/>
              </a:rPr>
              <a:t>*</a:t>
            </a:r>
            <a:endParaRPr lang="en-US" sz="25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CL" sz="26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algn="just"/>
            <a:r>
              <a:rPr lang="es-CL" sz="2600" dirty="0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print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L" sz="26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"Hola Ignacia "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*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3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)</a:t>
            </a:r>
            <a:endParaRPr lang="es-CL" dirty="0"/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50295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50" dirty="0">
                <a:solidFill>
                  <a:srgbClr val="000000"/>
                </a:solidFill>
                <a:latin typeface="Consolas"/>
              </a:rPr>
              <a:t>Operaciones básicas con </a:t>
            </a:r>
            <a:r>
              <a:rPr lang="es-ES_tradnl" sz="4350" dirty="0" err="1">
                <a:solidFill>
                  <a:srgbClr val="000000"/>
                </a:solidFill>
                <a:latin typeface="Consolas"/>
              </a:rPr>
              <a:t>Strings</a:t>
            </a:r>
            <a:r>
              <a:rPr lang="es-ES_tradnl" sz="4350" dirty="0">
                <a:solidFill>
                  <a:srgbClr val="000000"/>
                </a:solidFill>
                <a:latin typeface="Consolas"/>
              </a:rPr>
              <a:t>​</a:t>
            </a:r>
            <a:endParaRPr lang="es-ES_tradnl" sz="4350" dirty="0">
              <a:latin typeface="Consola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60" y="1973083"/>
            <a:ext cx="16099338" cy="6032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s-CL" sz="2600" dirty="0">
              <a:solidFill>
                <a:srgbClr val="9CDCFE"/>
              </a:solidFill>
              <a:latin typeface="Menlo"/>
              <a:ea typeface="+mn-lt"/>
              <a:cs typeface="+mn-lt"/>
            </a:endParaRPr>
          </a:p>
          <a:p>
            <a:pPr algn="just"/>
            <a:endParaRPr lang="es-CL" sz="2600" dirty="0">
              <a:solidFill>
                <a:srgbClr val="FF0000"/>
              </a:solidFill>
              <a:latin typeface="Consolas"/>
              <a:ea typeface="Calibri"/>
              <a:cs typeface="Calibri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FF0000"/>
              </a:solidFill>
              <a:latin typeface="Consolas"/>
              <a:ea typeface="+mn-lt"/>
              <a:cs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es-CL" sz="2500" dirty="0">
                <a:latin typeface="Consolas"/>
                <a:ea typeface="+mn-lt"/>
                <a:cs typeface="+mn-lt"/>
              </a:rPr>
              <a:t>3. Indexación: Accede a un carácter por su índice (¿Qué es un índice?)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CL" sz="26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algn="just"/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palabra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 =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"Antonia"</a:t>
            </a:r>
            <a:endParaRPr lang="es-CL" sz="2600" dirty="0">
              <a:ea typeface="Calibri"/>
              <a:cs typeface="Calibri"/>
            </a:endParaRPr>
          </a:p>
          <a:p>
            <a:pPr algn="just"/>
            <a:r>
              <a:rPr lang="es-CL" sz="2600" dirty="0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print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palabra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[</a:t>
            </a:r>
            <a:r>
              <a:rPr lang="es-CL" sz="26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0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])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7CA668"/>
                </a:solidFill>
                <a:latin typeface="Menlo"/>
                <a:ea typeface="+mn-lt"/>
                <a:cs typeface="+mn-lt"/>
              </a:rPr>
              <a:t># accede a la primera letra</a:t>
            </a:r>
            <a:endParaRPr lang="es-CL" sz="2600" dirty="0">
              <a:ea typeface="Calibri"/>
              <a:cs typeface="Calibri"/>
            </a:endParaRPr>
          </a:p>
          <a:p>
            <a:pPr algn="just"/>
            <a:r>
              <a:rPr lang="es-CL" sz="2600" dirty="0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print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palabra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[-</a:t>
            </a:r>
            <a:r>
              <a:rPr lang="es-CL" sz="26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2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])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7CA668"/>
                </a:solidFill>
                <a:latin typeface="Menlo"/>
                <a:ea typeface="+mn-lt"/>
                <a:cs typeface="+mn-lt"/>
              </a:rPr>
              <a:t># accede a la penúltima letra</a:t>
            </a:r>
            <a:endParaRPr lang="es-CL" sz="2600" dirty="0"/>
          </a:p>
          <a:p>
            <a:pPr algn="just"/>
            <a:endParaRPr lang="es-CL" sz="2600" dirty="0">
              <a:solidFill>
                <a:srgbClr val="7CA668"/>
              </a:solidFill>
              <a:latin typeface="Menlo"/>
              <a:ea typeface="+mn-lt"/>
              <a:cs typeface="+mn-lt"/>
            </a:endParaRPr>
          </a:p>
          <a:p>
            <a:pPr algn="just"/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4. </a:t>
            </a:r>
            <a:r>
              <a:rPr lang="es-CL" sz="2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Substrings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: Obtiene una parte del </a:t>
            </a:r>
            <a:r>
              <a:rPr lang="es-CL" sz="2600" dirty="0" err="1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string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 indicando el inicio y termino de captura</a:t>
            </a:r>
          </a:p>
          <a:p>
            <a:pPr algn="just"/>
            <a:endParaRPr lang="es-CL" sz="26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algn="just"/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texto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 = </a:t>
            </a:r>
            <a:r>
              <a:rPr lang="es-CL" sz="2600" dirty="0">
                <a:solidFill>
                  <a:srgbClr val="CE9178"/>
                </a:solidFill>
                <a:latin typeface="Menlo"/>
                <a:ea typeface="+mn-lt"/>
                <a:cs typeface="+mn-lt"/>
              </a:rPr>
              <a:t>"Llanos Juan"</a:t>
            </a:r>
            <a:endParaRPr lang="es-CL" sz="2600" dirty="0">
              <a:solidFill>
                <a:srgbClr val="000000"/>
              </a:solidFill>
              <a:latin typeface="Menlo"/>
              <a:ea typeface="+mn-lt"/>
              <a:cs typeface="+mn-lt"/>
            </a:endParaRPr>
          </a:p>
          <a:p>
            <a:pPr algn="just"/>
            <a:r>
              <a:rPr lang="es-CL" sz="2600" dirty="0" err="1">
                <a:solidFill>
                  <a:srgbClr val="DCDCAA"/>
                </a:solidFill>
                <a:latin typeface="Menlo"/>
                <a:ea typeface="+mn-lt"/>
                <a:cs typeface="+mn-lt"/>
              </a:rPr>
              <a:t>print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(</a:t>
            </a:r>
            <a:r>
              <a:rPr lang="es-CL" sz="2600" dirty="0">
                <a:solidFill>
                  <a:srgbClr val="9CDCFE"/>
                </a:solidFill>
                <a:latin typeface="Menlo"/>
                <a:ea typeface="+mn-lt"/>
                <a:cs typeface="+mn-lt"/>
              </a:rPr>
              <a:t>texto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[</a:t>
            </a:r>
            <a:r>
              <a:rPr lang="es-CL" sz="26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7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:</a:t>
            </a:r>
            <a:r>
              <a:rPr lang="es-CL" sz="2600" dirty="0">
                <a:solidFill>
                  <a:srgbClr val="B5CEA8"/>
                </a:solidFill>
                <a:latin typeface="Menlo"/>
                <a:ea typeface="+mn-lt"/>
                <a:cs typeface="+mn-lt"/>
              </a:rPr>
              <a:t>11</a:t>
            </a:r>
            <a:r>
              <a:rPr lang="es-CL" sz="2600" dirty="0">
                <a:solidFill>
                  <a:srgbClr val="FF0000"/>
                </a:solidFill>
                <a:latin typeface="Menlo"/>
                <a:ea typeface="+mn-lt"/>
                <a:cs typeface="+mn-lt"/>
              </a:rPr>
              <a:t>])</a:t>
            </a:r>
            <a:r>
              <a:rPr lang="es-CL" sz="2600" dirty="0">
                <a:solidFill>
                  <a:srgbClr val="FFFFFF"/>
                </a:solidFill>
                <a:latin typeface="Menlo"/>
                <a:ea typeface="+mn-lt"/>
                <a:cs typeface="+mn-lt"/>
              </a:rPr>
              <a:t> </a:t>
            </a:r>
            <a:r>
              <a:rPr lang="es-CL" sz="2600" dirty="0">
                <a:solidFill>
                  <a:srgbClr val="7CA668"/>
                </a:solidFill>
                <a:latin typeface="Menlo"/>
                <a:ea typeface="+mn-lt"/>
                <a:cs typeface="+mn-lt"/>
              </a:rPr>
              <a:t># obtiene la palabra Juan</a:t>
            </a:r>
            <a:endParaRPr lang="es-CL" dirty="0"/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29898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50" dirty="0">
                <a:solidFill>
                  <a:srgbClr val="000000"/>
                </a:solidFill>
                <a:latin typeface="Consolas"/>
              </a:rPr>
              <a:t>Operaciones básicas con </a:t>
            </a:r>
            <a:r>
              <a:rPr lang="es-ES_tradnl" sz="4350" dirty="0" err="1">
                <a:solidFill>
                  <a:srgbClr val="000000"/>
                </a:solidFill>
                <a:latin typeface="Consolas"/>
              </a:rPr>
              <a:t>Strings</a:t>
            </a:r>
            <a:r>
              <a:rPr lang="es-ES_tradnl" sz="4350" dirty="0">
                <a:solidFill>
                  <a:srgbClr val="000000"/>
                </a:solidFill>
                <a:latin typeface="Consolas"/>
              </a:rPr>
              <a:t>​</a:t>
            </a:r>
            <a:endParaRPr lang="es-ES_tradnl" sz="4350" dirty="0">
              <a:latin typeface="Consolas"/>
            </a:endParaRPr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60" y="3750490"/>
            <a:ext cx="16099338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s-CL" sz="2600" dirty="0">
              <a:solidFill>
                <a:srgbClr val="9CDCFE"/>
              </a:solidFill>
              <a:latin typeface="Menlo"/>
              <a:ea typeface="+mn-lt"/>
              <a:cs typeface="+mn-lt"/>
            </a:endParaRPr>
          </a:p>
          <a:p>
            <a:pPr algn="just"/>
            <a:endParaRPr lang="es-CL" sz="2600" dirty="0">
              <a:latin typeface="Consolas"/>
              <a:ea typeface="Calibri"/>
              <a:cs typeface="Calibri"/>
            </a:endParaRPr>
          </a:p>
          <a:p>
            <a:pPr algn="just"/>
            <a:endParaRPr lang="es-CL" sz="2600" dirty="0">
              <a:solidFill>
                <a:srgbClr val="CE9178"/>
              </a:solidFill>
              <a:latin typeface="Menlo"/>
              <a:ea typeface="Calibri"/>
              <a:cs typeface="Calibri"/>
            </a:endParaRPr>
          </a:p>
          <a:p>
            <a:pPr algn="just"/>
            <a:endParaRPr lang="es-CL" sz="2600" dirty="0">
              <a:solidFill>
                <a:srgbClr val="FF0000"/>
              </a:solidFill>
              <a:latin typeface="Menlo"/>
              <a:ea typeface="Calibri"/>
              <a:cs typeface="Calibri"/>
            </a:endParaRPr>
          </a:p>
          <a:p>
            <a:pPr algn="just"/>
            <a:endParaRPr lang="es-CL" sz="2600" dirty="0">
              <a:solidFill>
                <a:srgbClr val="FF0000"/>
              </a:solidFill>
              <a:latin typeface="Menlo"/>
              <a:ea typeface="+mn-lt"/>
              <a:cs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3086D-DAC8-A0B3-6F3E-DE56326D377B}"/>
              </a:ext>
            </a:extLst>
          </p:cNvPr>
          <p:cNvSpPr txBox="1"/>
          <p:nvPr/>
        </p:nvSpPr>
        <p:spPr>
          <a:xfrm>
            <a:off x="2211614" y="1694543"/>
            <a:ext cx="14463485" cy="75713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7CA668"/>
                </a:solidFill>
                <a:latin typeface="Menlo"/>
              </a:rPr>
              <a:t># </a:t>
            </a:r>
            <a:r>
              <a:rPr lang="en-US" dirty="0" err="1">
                <a:solidFill>
                  <a:srgbClr val="7CA668"/>
                </a:solidFill>
                <a:latin typeface="Menlo"/>
              </a:rPr>
              <a:t>Texto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7CA668"/>
                </a:solidFill>
                <a:latin typeface="Menlo"/>
              </a:rPr>
              <a:t>inicial</a:t>
            </a:r>
          </a:p>
          <a:p>
            <a:r>
              <a:rPr lang="en-US" dirty="0" err="1">
                <a:solidFill>
                  <a:srgbClr val="9CDCFE"/>
                </a:solidFill>
                <a:latin typeface="Menlo"/>
              </a:rPr>
              <a:t>texto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 Hola, Mundo! Bienvenido a Python. Python es </a:t>
            </a:r>
            <a:r>
              <a:rPr lang="en-US" dirty="0" err="1">
                <a:solidFill>
                  <a:srgbClr val="CE9178"/>
                </a:solidFill>
                <a:latin typeface="Menlo"/>
              </a:rPr>
              <a:t>increíble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. "</a:t>
            </a:r>
          </a:p>
          <a:p>
            <a:br>
              <a:rPr lang="en-US" dirty="0">
                <a:latin typeface="Menlo"/>
              </a:rPr>
            </a:br>
            <a:r>
              <a:rPr lang="en-US" dirty="0">
                <a:solidFill>
                  <a:srgbClr val="7CA668"/>
                </a:solidFill>
                <a:latin typeface="Menlo"/>
              </a:rPr>
              <a:t># </a:t>
            </a:r>
            <a:r>
              <a:rPr lang="en-US" dirty="0" err="1">
                <a:solidFill>
                  <a:srgbClr val="7CA668"/>
                </a:solidFill>
                <a:latin typeface="Menlo"/>
              </a:rPr>
              <a:t>Aplicando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7CA668"/>
                </a:solidFill>
                <a:latin typeface="Menlo"/>
              </a:rPr>
              <a:t>métodos</a:t>
            </a:r>
          </a:p>
          <a:p>
            <a:r>
              <a:rPr lang="en-US" err="1">
                <a:solidFill>
                  <a:srgbClr val="9CDCFE"/>
                </a:solidFill>
                <a:latin typeface="Menlo"/>
              </a:rPr>
              <a:t>texto_procesado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 = 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</a:t>
            </a:r>
            <a:r>
              <a:rPr lang="en-US" err="1">
                <a:solidFill>
                  <a:srgbClr val="FF0000"/>
                </a:solidFill>
                <a:latin typeface="Menlo"/>
              </a:rPr>
              <a:t>.</a:t>
            </a:r>
            <a:r>
              <a:rPr lang="en-US" err="1">
                <a:solidFill>
                  <a:srgbClr val="DCDCAA"/>
                </a:solidFill>
                <a:latin typeface="Menlo"/>
              </a:rPr>
              <a:t>strip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# </a:t>
            </a:r>
            <a:r>
              <a:rPr lang="en-US" err="1">
                <a:solidFill>
                  <a:srgbClr val="7CA668"/>
                </a:solidFill>
                <a:latin typeface="Menlo"/>
              </a:rPr>
              <a:t>Elimina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espacios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iniciales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y finales</a:t>
            </a:r>
          </a:p>
          <a:p>
            <a:r>
              <a:rPr lang="en-US" err="1">
                <a:solidFill>
                  <a:srgbClr val="9CDCFE"/>
                </a:solidFill>
                <a:latin typeface="Menlo"/>
              </a:rPr>
              <a:t>texto_min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=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texto_procesado</a:t>
            </a:r>
            <a:r>
              <a:rPr lang="en-US" err="1">
                <a:solidFill>
                  <a:srgbClr val="FF0000"/>
                </a:solidFill>
                <a:latin typeface="Menlo"/>
              </a:rPr>
              <a:t>.</a:t>
            </a:r>
            <a:r>
              <a:rPr lang="en-US" err="1">
                <a:solidFill>
                  <a:srgbClr val="DCDCAA"/>
                </a:solidFill>
                <a:latin typeface="Menlo"/>
              </a:rPr>
              <a:t>lower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# </a:t>
            </a:r>
            <a:r>
              <a:rPr lang="en-US" err="1">
                <a:solidFill>
                  <a:srgbClr val="7CA668"/>
                </a:solidFill>
                <a:latin typeface="Menlo"/>
              </a:rPr>
              <a:t>Convierte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todo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el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texto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a </a:t>
            </a:r>
            <a:r>
              <a:rPr lang="en-US" err="1">
                <a:solidFill>
                  <a:srgbClr val="7CA668"/>
                </a:solidFill>
                <a:latin typeface="Menlo"/>
              </a:rPr>
              <a:t>minúsculas</a:t>
            </a:r>
            <a:endParaRPr lang="en-US">
              <a:solidFill>
                <a:srgbClr val="7CA668"/>
              </a:solidFill>
              <a:latin typeface="Menlo"/>
            </a:endParaRPr>
          </a:p>
          <a:p>
            <a:r>
              <a:rPr lang="en-US" err="1">
                <a:solidFill>
                  <a:srgbClr val="9CDCFE"/>
                </a:solidFill>
                <a:latin typeface="Menlo"/>
              </a:rPr>
              <a:t>texto_may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=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texto_procesado</a:t>
            </a:r>
            <a:r>
              <a:rPr lang="en-US" err="1">
                <a:solidFill>
                  <a:srgbClr val="FF0000"/>
                </a:solidFill>
                <a:latin typeface="Menlo"/>
              </a:rPr>
              <a:t>.</a:t>
            </a:r>
            <a:r>
              <a:rPr lang="en-US" err="1">
                <a:solidFill>
                  <a:srgbClr val="DCDCAA"/>
                </a:solidFill>
                <a:latin typeface="Menlo"/>
              </a:rPr>
              <a:t>upper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# </a:t>
            </a:r>
            <a:r>
              <a:rPr lang="en-US" err="1">
                <a:solidFill>
                  <a:srgbClr val="7CA668"/>
                </a:solidFill>
                <a:latin typeface="Menlo"/>
              </a:rPr>
              <a:t>Convierte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todo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el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texto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a </a:t>
            </a:r>
            <a:r>
              <a:rPr lang="en-US" err="1">
                <a:solidFill>
                  <a:srgbClr val="7CA668"/>
                </a:solidFill>
                <a:latin typeface="Menlo"/>
              </a:rPr>
              <a:t>mayúsculas</a:t>
            </a:r>
            <a:endParaRPr lang="en-US">
              <a:solidFill>
                <a:srgbClr val="7CA668"/>
              </a:solidFill>
              <a:latin typeface="Menlo"/>
            </a:endParaRPr>
          </a:p>
          <a:p>
            <a:r>
              <a:rPr lang="en-US" dirty="0" err="1">
                <a:solidFill>
                  <a:srgbClr val="9CDCFE"/>
                </a:solidFill>
                <a:latin typeface="Menlo"/>
              </a:rPr>
              <a:t>texto_reemplazado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=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 err="1">
                <a:solidFill>
                  <a:srgbClr val="9CDCFE"/>
                </a:solidFill>
                <a:latin typeface="Menlo"/>
              </a:rPr>
              <a:t>texto_min</a:t>
            </a:r>
            <a:r>
              <a:rPr lang="en-US" dirty="0" err="1">
                <a:solidFill>
                  <a:srgbClr val="FF0000"/>
                </a:solidFill>
                <a:latin typeface="Menlo"/>
              </a:rPr>
              <a:t>.</a:t>
            </a:r>
            <a:r>
              <a:rPr lang="en-US" dirty="0" err="1">
                <a:solidFill>
                  <a:srgbClr val="DCDCAA"/>
                </a:solidFill>
                <a:latin typeface="Menlo"/>
              </a:rPr>
              <a:t>replace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"python"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, 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 err="1">
                <a:solidFill>
                  <a:srgbClr val="CE9178"/>
                </a:solidFill>
                <a:latin typeface="Menlo"/>
              </a:rPr>
              <a:t>programación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 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# </a:t>
            </a:r>
            <a:r>
              <a:rPr lang="en-US" dirty="0" err="1">
                <a:solidFill>
                  <a:srgbClr val="7CA668"/>
                </a:solidFill>
                <a:latin typeface="Menlo"/>
              </a:rPr>
              <a:t>Reemplaza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"python" </a:t>
            </a:r>
            <a:r>
              <a:rPr lang="en-US" dirty="0" err="1">
                <a:solidFill>
                  <a:srgbClr val="7CA668"/>
                </a:solidFill>
                <a:latin typeface="Menlo"/>
              </a:rPr>
              <a:t>por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"</a:t>
            </a:r>
            <a:r>
              <a:rPr lang="en-US" dirty="0" err="1">
                <a:solidFill>
                  <a:srgbClr val="7CA668"/>
                </a:solidFill>
                <a:latin typeface="Menlo"/>
              </a:rPr>
              <a:t>programación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"</a:t>
            </a:r>
          </a:p>
          <a:p>
            <a:r>
              <a:rPr lang="en-US" err="1">
                <a:solidFill>
                  <a:srgbClr val="9CDCFE"/>
                </a:solidFill>
                <a:latin typeface="Menlo"/>
              </a:rPr>
              <a:t>posicion_mundo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=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texto_reemplazado</a:t>
            </a:r>
            <a:r>
              <a:rPr lang="en-US" err="1">
                <a:solidFill>
                  <a:srgbClr val="FF0000"/>
                </a:solidFill>
                <a:latin typeface="Menlo"/>
              </a:rPr>
              <a:t>.</a:t>
            </a:r>
            <a:r>
              <a:rPr lang="en-US" err="1">
                <a:solidFill>
                  <a:srgbClr val="DCDCAA"/>
                </a:solidFill>
                <a:latin typeface="Menlo"/>
              </a:rPr>
              <a:t>find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err="1">
                <a:solidFill>
                  <a:srgbClr val="CE9178"/>
                </a:solidFill>
                <a:latin typeface="Menlo"/>
              </a:rPr>
              <a:t>mundo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 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# </a:t>
            </a:r>
            <a:r>
              <a:rPr lang="en-US" err="1">
                <a:solidFill>
                  <a:srgbClr val="7CA668"/>
                </a:solidFill>
                <a:latin typeface="Menlo"/>
              </a:rPr>
              <a:t>Encuentra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la </a:t>
            </a:r>
            <a:r>
              <a:rPr lang="en-US" err="1">
                <a:solidFill>
                  <a:srgbClr val="7CA668"/>
                </a:solidFill>
                <a:latin typeface="Menlo"/>
              </a:rPr>
              <a:t>posición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de la palabra "</a:t>
            </a:r>
            <a:r>
              <a:rPr lang="en-US" err="1">
                <a:solidFill>
                  <a:srgbClr val="7CA668"/>
                </a:solidFill>
                <a:latin typeface="Menlo"/>
              </a:rPr>
              <a:t>mundo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"</a:t>
            </a:r>
          </a:p>
          <a:p>
            <a:r>
              <a:rPr lang="en-US" err="1">
                <a:solidFill>
                  <a:srgbClr val="9CDCFE"/>
                </a:solidFill>
                <a:latin typeface="Menlo"/>
              </a:rPr>
              <a:t>palabras_lista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=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texto_reemplazado</a:t>
            </a:r>
            <a:r>
              <a:rPr lang="en-US" err="1">
                <a:solidFill>
                  <a:srgbClr val="FF0000"/>
                </a:solidFill>
                <a:latin typeface="Menlo"/>
              </a:rPr>
              <a:t>.</a:t>
            </a:r>
            <a:r>
              <a:rPr lang="en-US" err="1">
                <a:solidFill>
                  <a:srgbClr val="DCDCAA"/>
                </a:solidFill>
                <a:latin typeface="Menlo"/>
              </a:rPr>
              <a:t>split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()</a:t>
            </a:r>
            <a:r>
              <a:rPr lang="en-US" dirty="0">
                <a:solidFill>
                  <a:srgbClr val="FFFFFF"/>
                </a:solidFill>
                <a:latin typeface="Menlo"/>
              </a:rPr>
              <a:t> 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# Divide </a:t>
            </a:r>
            <a:r>
              <a:rPr lang="en-US" err="1">
                <a:solidFill>
                  <a:srgbClr val="7CA668"/>
                </a:solidFill>
                <a:latin typeface="Menlo"/>
              </a:rPr>
              <a:t>el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texto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en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una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</a:t>
            </a:r>
            <a:r>
              <a:rPr lang="en-US" err="1">
                <a:solidFill>
                  <a:srgbClr val="7CA668"/>
                </a:solidFill>
                <a:latin typeface="Menlo"/>
              </a:rPr>
              <a:t>lista</a:t>
            </a:r>
            <a:r>
              <a:rPr lang="en-US" dirty="0">
                <a:solidFill>
                  <a:srgbClr val="7CA668"/>
                </a:solidFill>
                <a:latin typeface="Menlo"/>
              </a:rPr>
              <a:t> de palabras</a:t>
            </a:r>
          </a:p>
          <a:p>
            <a:br>
              <a:rPr lang="en-US" dirty="0">
                <a:latin typeface="Menlo"/>
              </a:rPr>
            </a:br>
            <a:r>
              <a:rPr lang="en-US" dirty="0">
                <a:solidFill>
                  <a:srgbClr val="7CA668"/>
                </a:solidFill>
                <a:latin typeface="Menlo"/>
              </a:rPr>
              <a:t># </a:t>
            </a:r>
            <a:r>
              <a:rPr lang="en-US" dirty="0" err="1">
                <a:solidFill>
                  <a:srgbClr val="7CA668"/>
                </a:solidFill>
                <a:latin typeface="Menlo"/>
              </a:rPr>
              <a:t>Resultados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err="1">
                <a:solidFill>
                  <a:srgbClr val="CE9178"/>
                </a:solidFill>
                <a:latin typeface="Menlo"/>
              </a:rPr>
              <a:t>Texto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original:"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>
                <a:solidFill>
                  <a:srgbClr val="569CD6"/>
                </a:solidFill>
                <a:latin typeface="Menlo"/>
              </a:rPr>
              <a:t>\</a:t>
            </a:r>
            <a:r>
              <a:rPr lang="en-US" err="1">
                <a:solidFill>
                  <a:srgbClr val="569CD6"/>
                </a:solidFill>
                <a:latin typeface="Menlo"/>
              </a:rPr>
              <a:t>n</a:t>
            </a:r>
            <a:r>
              <a:rPr lang="en-US" err="1">
                <a:solidFill>
                  <a:srgbClr val="CE9178"/>
                </a:solidFill>
                <a:latin typeface="Menlo"/>
              </a:rPr>
              <a:t>Texto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sin </a:t>
            </a:r>
            <a:r>
              <a:rPr lang="en-US" err="1">
                <a:solidFill>
                  <a:srgbClr val="CE9178"/>
                </a:solidFill>
                <a:latin typeface="Menlo"/>
              </a:rPr>
              <a:t>espacios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</a:t>
            </a:r>
            <a:r>
              <a:rPr lang="en-US" err="1">
                <a:solidFill>
                  <a:srgbClr val="CE9178"/>
                </a:solidFill>
                <a:latin typeface="Menlo"/>
              </a:rPr>
              <a:t>iniciales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y finales:"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texto_procesado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>
                <a:solidFill>
                  <a:srgbClr val="569CD6"/>
                </a:solidFill>
                <a:latin typeface="Menlo"/>
              </a:rPr>
              <a:t>\</a:t>
            </a:r>
            <a:r>
              <a:rPr lang="en-US" err="1">
                <a:solidFill>
                  <a:srgbClr val="569CD6"/>
                </a:solidFill>
                <a:latin typeface="Menlo"/>
              </a:rPr>
              <a:t>n</a:t>
            </a:r>
            <a:r>
              <a:rPr lang="en-US" err="1">
                <a:solidFill>
                  <a:srgbClr val="CE9178"/>
                </a:solidFill>
                <a:latin typeface="Menlo"/>
              </a:rPr>
              <a:t>Texto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</a:t>
            </a:r>
            <a:r>
              <a:rPr lang="en-US" err="1">
                <a:solidFill>
                  <a:srgbClr val="CE9178"/>
                </a:solidFill>
                <a:latin typeface="Menlo"/>
              </a:rPr>
              <a:t>en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</a:t>
            </a:r>
            <a:r>
              <a:rPr lang="en-US" err="1">
                <a:solidFill>
                  <a:srgbClr val="CE9178"/>
                </a:solidFill>
                <a:latin typeface="Menlo"/>
              </a:rPr>
              <a:t>minúsculas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:"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texto_min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>
                <a:solidFill>
                  <a:srgbClr val="569CD6"/>
                </a:solidFill>
                <a:latin typeface="Menlo"/>
              </a:rPr>
              <a:t>\</a:t>
            </a:r>
            <a:r>
              <a:rPr lang="en-US" err="1">
                <a:solidFill>
                  <a:srgbClr val="569CD6"/>
                </a:solidFill>
                <a:latin typeface="Menlo"/>
              </a:rPr>
              <a:t>n</a:t>
            </a:r>
            <a:r>
              <a:rPr lang="en-US" err="1">
                <a:solidFill>
                  <a:srgbClr val="CE9178"/>
                </a:solidFill>
                <a:latin typeface="Menlo"/>
              </a:rPr>
              <a:t>Texto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</a:t>
            </a:r>
            <a:r>
              <a:rPr lang="en-US" err="1">
                <a:solidFill>
                  <a:srgbClr val="CE9178"/>
                </a:solidFill>
                <a:latin typeface="Menlo"/>
              </a:rPr>
              <a:t>en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</a:t>
            </a:r>
            <a:r>
              <a:rPr lang="en-US" err="1">
                <a:solidFill>
                  <a:srgbClr val="CE9178"/>
                </a:solidFill>
                <a:latin typeface="Menlo"/>
              </a:rPr>
              <a:t>mayúsculas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:"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texto_may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>
                <a:solidFill>
                  <a:srgbClr val="569CD6"/>
                </a:solidFill>
                <a:latin typeface="Menlo"/>
              </a:rPr>
              <a:t>\</a:t>
            </a:r>
            <a:r>
              <a:rPr lang="en-US" err="1">
                <a:solidFill>
                  <a:srgbClr val="569CD6"/>
                </a:solidFill>
                <a:latin typeface="Menlo"/>
              </a:rPr>
              <a:t>n</a:t>
            </a:r>
            <a:r>
              <a:rPr lang="en-US" err="1">
                <a:solidFill>
                  <a:srgbClr val="CE9178"/>
                </a:solidFill>
                <a:latin typeface="Menlo"/>
              </a:rPr>
              <a:t>Texto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con 'Python' </a:t>
            </a:r>
            <a:r>
              <a:rPr lang="en-US" err="1">
                <a:solidFill>
                  <a:srgbClr val="CE9178"/>
                </a:solidFill>
                <a:latin typeface="Menlo"/>
              </a:rPr>
              <a:t>reemplazado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</a:t>
            </a:r>
            <a:r>
              <a:rPr lang="en-US" err="1">
                <a:solidFill>
                  <a:srgbClr val="CE9178"/>
                </a:solidFill>
                <a:latin typeface="Menlo"/>
              </a:rPr>
              <a:t>por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'</a:t>
            </a:r>
            <a:r>
              <a:rPr lang="en-US" err="1">
                <a:solidFill>
                  <a:srgbClr val="CE9178"/>
                </a:solidFill>
                <a:latin typeface="Menlo"/>
              </a:rPr>
              <a:t>programación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':"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err="1">
                <a:solidFill>
                  <a:srgbClr val="9CDCFE"/>
                </a:solidFill>
                <a:latin typeface="Menlo"/>
              </a:rPr>
              <a:t>texto_reemplazado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>
                <a:solidFill>
                  <a:srgbClr val="569CD6"/>
                </a:solidFill>
                <a:latin typeface="Menlo"/>
              </a:rPr>
              <a:t>\</a:t>
            </a:r>
            <a:r>
              <a:rPr lang="en-US" err="1">
                <a:solidFill>
                  <a:srgbClr val="569CD6"/>
                </a:solidFill>
                <a:latin typeface="Menlo"/>
              </a:rPr>
              <a:t>n</a:t>
            </a:r>
            <a:r>
              <a:rPr lang="en-US" err="1">
                <a:solidFill>
                  <a:srgbClr val="CE9178"/>
                </a:solidFill>
                <a:latin typeface="Menlo"/>
              </a:rPr>
              <a:t>Posición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de la palabra '</a:t>
            </a:r>
            <a:r>
              <a:rPr lang="en-US" err="1">
                <a:solidFill>
                  <a:srgbClr val="CE9178"/>
                </a:solidFill>
                <a:latin typeface="Menlo"/>
              </a:rPr>
              <a:t>mundo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':"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err="1">
                <a:solidFill>
                  <a:srgbClr val="9CDCFE"/>
                </a:solidFill>
                <a:latin typeface="Menlo"/>
              </a:rPr>
              <a:t>posicion_mundo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"</a:t>
            </a:r>
            <a:r>
              <a:rPr lang="en-US" dirty="0">
                <a:solidFill>
                  <a:srgbClr val="569CD6"/>
                </a:solidFill>
                <a:latin typeface="Menlo"/>
              </a:rPr>
              <a:t>\</a:t>
            </a:r>
            <a:r>
              <a:rPr lang="en-US" err="1">
                <a:solidFill>
                  <a:srgbClr val="569CD6"/>
                </a:solidFill>
                <a:latin typeface="Menlo"/>
              </a:rPr>
              <a:t>n</a:t>
            </a:r>
            <a:r>
              <a:rPr lang="en-US" err="1">
                <a:solidFill>
                  <a:srgbClr val="CE9178"/>
                </a:solidFill>
                <a:latin typeface="Menlo"/>
              </a:rPr>
              <a:t>Lista</a:t>
            </a:r>
            <a:r>
              <a:rPr lang="en-US" dirty="0">
                <a:solidFill>
                  <a:srgbClr val="CE9178"/>
                </a:solidFill>
                <a:latin typeface="Menlo"/>
              </a:rPr>
              <a:t> de palabras:"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r>
              <a:rPr lang="en-US" dirty="0">
                <a:solidFill>
                  <a:srgbClr val="DCDCAA"/>
                </a:solidFill>
                <a:latin typeface="Menlo"/>
              </a:rPr>
              <a:t>print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(</a:t>
            </a:r>
            <a:r>
              <a:rPr lang="en-US" err="1">
                <a:solidFill>
                  <a:srgbClr val="9CDCFE"/>
                </a:solidFill>
                <a:latin typeface="Menlo"/>
              </a:rPr>
              <a:t>palabras_lista</a:t>
            </a:r>
            <a:r>
              <a:rPr lang="en-US" dirty="0">
                <a:solidFill>
                  <a:srgbClr val="FF0000"/>
                </a:solidFill>
                <a:latin typeface="Menlo"/>
              </a:rPr>
              <a:t>)</a:t>
            </a:r>
          </a:p>
          <a:p>
            <a:endParaRPr lang="en-US">
              <a:solidFill>
                <a:srgbClr val="FFFFFF"/>
              </a:solidFill>
              <a:latin typeface="Menlo"/>
            </a:endParaRPr>
          </a:p>
        </p:txBody>
      </p:sp>
    </p:spTree>
    <p:extLst>
      <p:ext uri="{BB962C8B-B14F-4D97-AF65-F5344CB8AC3E}">
        <p14:creationId xmlns:p14="http://schemas.microsoft.com/office/powerpoint/2010/main" val="1306146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71202" y="-911342"/>
            <a:ext cx="17745596" cy="10286098"/>
            <a:chOff x="0" y="0"/>
            <a:chExt cx="24371995" cy="137147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71936" cy="13714857"/>
            </a:xfrm>
            <a:custGeom>
              <a:avLst/>
              <a:gdLst/>
              <a:ahLst/>
              <a:cxnLst/>
              <a:rect l="l" t="t" r="r" b="b"/>
              <a:pathLst>
                <a:path w="24371936" h="13714857">
                  <a:moveTo>
                    <a:pt x="0" y="0"/>
                  </a:moveTo>
                  <a:lnTo>
                    <a:pt x="24371936" y="0"/>
                  </a:lnTo>
                  <a:lnTo>
                    <a:pt x="24371936" y="13714857"/>
                  </a:lnTo>
                  <a:lnTo>
                    <a:pt x="0" y="137148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7377495" y="912244"/>
            <a:ext cx="8537504" cy="8513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Archivo Black Bold"/>
              </a:rPr>
              <a:t>2.2.1: Contenidos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22317" y="4543728"/>
            <a:ext cx="4164787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>
                <a:solidFill>
                  <a:srgbClr val="000000"/>
                </a:solidFill>
                <a:latin typeface="Consolas Bold"/>
              </a:rPr>
              <a:t>Programa tu primer Software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804388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87835" y="4551646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>
                <a:solidFill>
                  <a:srgbClr val="000000"/>
                </a:solidFill>
                <a:latin typeface="Consolas Bold"/>
              </a:rPr>
              <a:t>Definiciones Base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848600" y="5561427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02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96800" y="353451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03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496800" y="6585598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00" dirty="0" err="1">
                <a:solidFill>
                  <a:srgbClr val="000000"/>
                </a:solidFill>
                <a:latin typeface="Consolas Bold"/>
              </a:rPr>
              <a:t>Strings</a:t>
            </a:r>
            <a:endParaRPr lang="es-ES_tradnl" sz="2728" dirty="0" err="1">
              <a:solidFill>
                <a:srgbClr val="000000"/>
              </a:solidFill>
              <a:latin typeface="Consolas Bold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B9680555-33FA-F607-C832-4E79CAA87117}"/>
              </a:ext>
            </a:extLst>
          </p:cNvPr>
          <p:cNvSpPr txBox="1"/>
          <p:nvPr/>
        </p:nvSpPr>
        <p:spPr>
          <a:xfrm>
            <a:off x="12534749" y="5389374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6" spc="10">
                <a:solidFill>
                  <a:srgbClr val="000000"/>
                </a:solidFill>
                <a:latin typeface="Consolas Bold"/>
              </a:rPr>
              <a:t>04</a:t>
            </a: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F427F32F-F124-0475-2393-71170F8ABF9C}"/>
              </a:ext>
            </a:extLst>
          </p:cNvPr>
          <p:cNvSpPr txBox="1"/>
          <p:nvPr/>
        </p:nvSpPr>
        <p:spPr>
          <a:xfrm>
            <a:off x="7870652" y="6456826"/>
            <a:ext cx="3789042" cy="83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28">
                <a:solidFill>
                  <a:srgbClr val="000000"/>
                </a:solidFill>
                <a:latin typeface="Consolas Bold"/>
              </a:rPr>
              <a:t>Entrada – Proceso - Salida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82DB0E0C-AF71-7220-BB4B-9354CA4EF43A}"/>
              </a:ext>
            </a:extLst>
          </p:cNvPr>
          <p:cNvSpPr txBox="1"/>
          <p:nvPr/>
        </p:nvSpPr>
        <p:spPr>
          <a:xfrm>
            <a:off x="12534748" y="7475802"/>
            <a:ext cx="970278" cy="8335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48"/>
              </a:lnSpc>
            </a:pPr>
            <a:r>
              <a:rPr lang="es-ES_tradnl" sz="5450" spc="10" dirty="0">
                <a:solidFill>
                  <a:srgbClr val="000000"/>
                </a:solidFill>
                <a:latin typeface="Consolas Bold"/>
              </a:rPr>
              <a:t>05</a:t>
            </a:r>
            <a:endParaRPr lang="es-ES_tradnl" sz="5456" spc="10" dirty="0">
              <a:solidFill>
                <a:srgbClr val="000000"/>
              </a:solidFill>
              <a:latin typeface="Consolas Bold"/>
            </a:endParaRP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99225084-19FA-6CA3-BD97-D5815C6DBCA4}"/>
              </a:ext>
            </a:extLst>
          </p:cNvPr>
          <p:cNvSpPr txBox="1"/>
          <p:nvPr/>
        </p:nvSpPr>
        <p:spPr>
          <a:xfrm>
            <a:off x="12487728" y="8526883"/>
            <a:ext cx="3789042" cy="4073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74"/>
              </a:lnSpc>
            </a:pPr>
            <a:r>
              <a:rPr lang="es-ES_tradnl" sz="2700" dirty="0">
                <a:solidFill>
                  <a:srgbClr val="000000"/>
                </a:solidFill>
                <a:latin typeface="Consolas Bold"/>
              </a:rPr>
              <a:t>Reflexión</a:t>
            </a:r>
            <a:endParaRPr lang="es-ES_tradnl" sz="2728" dirty="0" err="1">
              <a:solidFill>
                <a:srgbClr val="000000"/>
              </a:solidFill>
              <a:latin typeface="Consolas Bold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5775" y="596752"/>
            <a:ext cx="2040446" cy="964120"/>
          </a:xfrm>
          <a:custGeom>
            <a:avLst/>
            <a:gdLst/>
            <a:ahLst/>
            <a:cxnLst/>
            <a:rect l="l" t="t" r="r" b="b"/>
            <a:pathLst>
              <a:path w="2040446" h="964120">
                <a:moveTo>
                  <a:pt x="0" y="0"/>
                </a:moveTo>
                <a:lnTo>
                  <a:pt x="2040445" y="0"/>
                </a:lnTo>
                <a:lnTo>
                  <a:pt x="2040445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3" name="Group 3"/>
          <p:cNvGrpSpPr/>
          <p:nvPr/>
        </p:nvGrpSpPr>
        <p:grpSpPr>
          <a:xfrm>
            <a:off x="15405859" y="9279220"/>
            <a:ext cx="1433470" cy="464925"/>
            <a:chOff x="0" y="0"/>
            <a:chExt cx="1911293" cy="6199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5" name="Freeform 5"/>
          <p:cNvSpPr/>
          <p:nvPr/>
        </p:nvSpPr>
        <p:spPr>
          <a:xfrm>
            <a:off x="16938511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6" name="Group 6"/>
          <p:cNvGrpSpPr/>
          <p:nvPr/>
        </p:nvGrpSpPr>
        <p:grpSpPr>
          <a:xfrm>
            <a:off x="17329950" y="9311467"/>
            <a:ext cx="333244" cy="434315"/>
            <a:chOff x="0" y="0"/>
            <a:chExt cx="444325" cy="57908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17616190" y="9202268"/>
            <a:ext cx="102139" cy="102110"/>
            <a:chOff x="0" y="0"/>
            <a:chExt cx="136185" cy="13614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2212002" y="459439"/>
            <a:ext cx="1545119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50" dirty="0">
                <a:solidFill>
                  <a:srgbClr val="000000"/>
                </a:solidFill>
                <a:latin typeface="Consolas"/>
              </a:rPr>
              <a:t>¿Qué es un índice?</a:t>
            </a:r>
            <a:endParaRPr lang="en-US" dirty="0"/>
          </a:p>
        </p:txBody>
      </p:sp>
      <p:sp>
        <p:nvSpPr>
          <p:cNvPr id="19" name="Rectangle 11">
            <a:extLst>
              <a:ext uri="{FF2B5EF4-FFF2-40B4-BE49-F238E27FC236}">
                <a16:creationId xmlns:a16="http://schemas.microsoft.com/office/drawing/2014/main" id="{DEBA0908-EBDB-B523-2189-4BC0329351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304211"/>
            <a:ext cx="1828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ES_tradnl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E7637572-0CD1-E23C-F6F0-7994A3F9BB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1760" y="3750490"/>
            <a:ext cx="16099338" cy="24776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endParaRPr lang="es-CL" sz="2600" dirty="0">
              <a:solidFill>
                <a:srgbClr val="9CDCFE"/>
              </a:solidFill>
              <a:latin typeface="Menlo"/>
              <a:ea typeface="+mn-lt"/>
              <a:cs typeface="+mn-lt"/>
            </a:endParaRPr>
          </a:p>
          <a:p>
            <a:pPr algn="just"/>
            <a:endParaRPr lang="es-CL" sz="2600" dirty="0">
              <a:latin typeface="Consolas"/>
              <a:ea typeface="Calibri"/>
              <a:cs typeface="Calibri"/>
            </a:endParaRPr>
          </a:p>
          <a:p>
            <a:pPr algn="just"/>
            <a:endParaRPr lang="es-CL" sz="2600" dirty="0">
              <a:solidFill>
                <a:srgbClr val="CE9178"/>
              </a:solidFill>
              <a:latin typeface="Menlo"/>
              <a:ea typeface="Calibri"/>
              <a:cs typeface="Calibri"/>
            </a:endParaRPr>
          </a:p>
          <a:p>
            <a:pPr algn="just"/>
            <a:endParaRPr lang="es-CL" sz="2600" dirty="0">
              <a:solidFill>
                <a:srgbClr val="FF0000"/>
              </a:solidFill>
              <a:latin typeface="Menlo"/>
              <a:ea typeface="Calibri"/>
              <a:cs typeface="Calibri"/>
            </a:endParaRPr>
          </a:p>
          <a:p>
            <a:pPr algn="just"/>
            <a:endParaRPr lang="es-CL" sz="2600" dirty="0">
              <a:solidFill>
                <a:srgbClr val="FF0000"/>
              </a:solidFill>
              <a:latin typeface="Menlo"/>
              <a:ea typeface="+mn-lt"/>
              <a:cs typeface="+mn-lt"/>
            </a:endParaRP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es-CL" sz="2500" dirty="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53086D-DAC8-A0B3-6F3E-DE56326D377B}"/>
              </a:ext>
            </a:extLst>
          </p:cNvPr>
          <p:cNvSpPr txBox="1"/>
          <p:nvPr/>
        </p:nvSpPr>
        <p:spPr>
          <a:xfrm>
            <a:off x="542472" y="1694543"/>
            <a:ext cx="16967198" cy="68941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Un </a:t>
            </a:r>
            <a:r>
              <a:rPr lang="es-CL" sz="2600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índice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en un texto es una posición numérica que identifica a cada carácter en una cadena de texto. En Python, los índices comienzan en </a:t>
            </a:r>
            <a:r>
              <a:rPr lang="es-CL" sz="2600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0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para el primer carácter, </a:t>
            </a:r>
            <a:r>
              <a:rPr lang="es-CL" sz="2600" b="1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1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 para el segundo, y así sucesivamente.</a:t>
            </a:r>
            <a:endParaRPr lang="es-CL" sz="2600" dirty="0">
              <a:latin typeface="Consolas"/>
            </a:endParaRPr>
          </a:p>
          <a:p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También es posible usar índices negativos para referirse a los caracteres desde el final hacia el principio: -1 es el último carácter, -2 es el penúltimo, y así sucesivamente.</a:t>
            </a:r>
            <a:endParaRPr lang="es-CL" sz="2600">
              <a:solidFill>
                <a:srgbClr val="000000"/>
              </a:solidFill>
              <a:latin typeface="Consolas"/>
              <a:ea typeface="+mn-lt"/>
              <a:cs typeface="+mn-lt"/>
            </a:endParaRPr>
          </a:p>
          <a:p>
            <a:endParaRPr lang="es-CL" sz="2600" dirty="0">
              <a:solidFill>
                <a:srgbClr val="7CA668"/>
              </a:solidFill>
              <a:latin typeface="Consolas"/>
            </a:endParaRPr>
          </a:p>
          <a:p>
            <a:endParaRPr lang="es-CL" sz="2600" dirty="0">
              <a:solidFill>
                <a:srgbClr val="7CA668"/>
              </a:solidFill>
              <a:latin typeface="Consolas"/>
            </a:endParaRPr>
          </a:p>
          <a:p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Para el texto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"Python"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 los índices serían:</a:t>
            </a:r>
            <a:endParaRPr lang="es-CL" sz="2600" dirty="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Positivos: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P(0)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y(1)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t(2)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h(3)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o(4)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n(5)</a:t>
            </a:r>
            <a:endParaRPr lang="es-CL" sz="2600" dirty="0"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Negativos: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P(-6)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y(-5)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t(-4)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h(-3)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o(-2)</a:t>
            </a:r>
            <a:r>
              <a:rPr lang="es-CL" sz="2600" dirty="0">
                <a:solidFill>
                  <a:srgbClr val="000000"/>
                </a:solidFill>
                <a:latin typeface="Consolas"/>
                <a:ea typeface="+mn-lt"/>
                <a:cs typeface="+mn-lt"/>
              </a:rPr>
              <a:t>, 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n(-1)</a:t>
            </a:r>
            <a:endParaRPr lang="es-CL" dirty="0"/>
          </a:p>
          <a:p>
            <a:pPr marL="285750" indent="-285750">
              <a:buFont typeface="Arial"/>
              <a:buChar char="•"/>
            </a:pPr>
            <a:endParaRPr lang="es-CL" sz="2600" dirty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s-CL" sz="2600" dirty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endParaRPr lang="es-CL" sz="2600" dirty="0">
              <a:solidFill>
                <a:srgbClr val="000000"/>
              </a:solidFill>
              <a:latin typeface="Consolas"/>
            </a:endParaRPr>
          </a:p>
          <a:p>
            <a:pPr marL="285750" indent="-285750">
              <a:buFont typeface="Arial"/>
              <a:buChar char="•"/>
            </a:pPr>
            <a:r>
              <a:rPr lang="es-CL" sz="2600" dirty="0">
                <a:solidFill>
                  <a:srgbClr val="000000"/>
                </a:solidFill>
                <a:latin typeface="Consolas"/>
              </a:rPr>
              <a:t>Recuerda el concepto de índices, lo revisaremos durante toda la asignatura en diferentes contextos, como manipulación de </a:t>
            </a:r>
            <a:r>
              <a:rPr lang="es-CL" sz="2600" dirty="0" err="1">
                <a:solidFill>
                  <a:srgbClr val="000000"/>
                </a:solidFill>
                <a:latin typeface="Consolas"/>
              </a:rPr>
              <a:t>Strings</a:t>
            </a:r>
            <a:r>
              <a:rPr lang="es-CL" sz="2600" dirty="0">
                <a:solidFill>
                  <a:srgbClr val="000000"/>
                </a:solidFill>
                <a:latin typeface="Consolas"/>
              </a:rPr>
              <a:t>, listas, diccionarios, y otras estructuras de datos.  </a:t>
            </a:r>
          </a:p>
          <a:p>
            <a:endParaRPr lang="es-CL" sz="2600" dirty="0">
              <a:solidFill>
                <a:srgbClr val="7CA668"/>
              </a:solidFill>
              <a:latin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345301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CBCD8BF0-1144-D34D-8793-D9BC0214A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CL" dirty="0"/>
              <a:t>Reflexionemos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281EE02D-06CB-8A21-36A3-4C6570DE527B}"/>
              </a:ext>
            </a:extLst>
          </p:cNvPr>
          <p:cNvSpPr txBox="1"/>
          <p:nvPr/>
        </p:nvSpPr>
        <p:spPr>
          <a:xfrm>
            <a:off x="1519721" y="4866254"/>
            <a:ext cx="15274410" cy="3434273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415290" indent="-415290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Debate con tu docente: ¿Qué tipos de interacciones puede haber con el usuario?</a:t>
            </a:r>
            <a:endParaRPr lang="en-US"/>
          </a:p>
          <a:p>
            <a:pPr marL="415290" indent="-415290" algn="just">
              <a:buFont typeface="Arial" panose="020B0604020202020204" pitchFamily="34" charset="0"/>
              <a:buChar char="•"/>
            </a:pPr>
            <a:r>
              <a:rPr lang="es-CL" sz="2729" dirty="0">
                <a:latin typeface="Consolas"/>
                <a:cs typeface="Consolas"/>
              </a:rPr>
              <a:t>¿Todo software que conoces procesa información?. </a:t>
            </a:r>
          </a:p>
          <a:p>
            <a:pPr marL="415290" indent="-415290" algn="just">
              <a:buFont typeface="Arial" panose="020B0604020202020204" pitchFamily="34" charset="0"/>
              <a:buChar char="•"/>
            </a:pPr>
            <a:r>
              <a:rPr lang="es-CL" sz="2700" dirty="0">
                <a:latin typeface="Consolas"/>
                <a:cs typeface="Consolas"/>
              </a:rPr>
              <a:t>¿Qué tipos de datos de entrada </a:t>
            </a:r>
            <a:r>
              <a:rPr lang="es-CL" sz="2700">
                <a:latin typeface="Consolas"/>
                <a:cs typeface="Consolas"/>
              </a:rPr>
              <a:t>puede</a:t>
            </a:r>
            <a:r>
              <a:rPr lang="es-CL" sz="2700" dirty="0">
                <a:latin typeface="Consolas"/>
                <a:cs typeface="Consolas"/>
              </a:rPr>
              <a:t> haber?</a:t>
            </a:r>
          </a:p>
          <a:p>
            <a:pPr marL="415290" indent="-415290" algn="just">
              <a:buFont typeface="Arial" panose="020B0604020202020204" pitchFamily="34" charset="0"/>
              <a:buChar char="•"/>
            </a:pPr>
            <a:r>
              <a:rPr lang="es-CL" sz="2700" dirty="0">
                <a:latin typeface="Consolas"/>
                <a:cs typeface="Consolas"/>
              </a:rPr>
              <a:t>¿Un correo o un mensaje de redes sociales se puede considerar como dato de entrada?.  </a:t>
            </a:r>
          </a:p>
          <a:p>
            <a:pPr marL="415290" indent="-415290" algn="just">
              <a:buFont typeface="Arial" panose="020B0604020202020204" pitchFamily="34" charset="0"/>
              <a:buChar char="•"/>
            </a:pPr>
            <a:r>
              <a:rPr lang="es-CL" sz="2700">
                <a:latin typeface="Consolas"/>
                <a:cs typeface="Consolas"/>
              </a:rPr>
              <a:t>¿Por qué comienza un índice por el 0 y no por el 1</a:t>
            </a:r>
            <a:r>
              <a:rPr lang="es-CL" sz="2700" dirty="0">
                <a:latin typeface="Consolas"/>
                <a:cs typeface="Consolas"/>
              </a:rPr>
              <a:t>?</a:t>
            </a:r>
          </a:p>
          <a:p>
            <a:pPr algn="just"/>
            <a:endParaRPr lang="es-CL" sz="2729" dirty="0">
              <a:latin typeface="Consolas"/>
              <a:cs typeface="Consolas"/>
            </a:endParaRPr>
          </a:p>
        </p:txBody>
      </p:sp>
      <p:pic>
        <p:nvPicPr>
          <p:cNvPr id="5" name="Google Shape;182;p17" descr="http://www.clipartroo.com/images/33/group-talking-clipart-33811.png">
            <a:extLst>
              <a:ext uri="{FF2B5EF4-FFF2-40B4-BE49-F238E27FC236}">
                <a16:creationId xmlns:a16="http://schemas.microsoft.com/office/drawing/2014/main" id="{9D2CD1C6-5DFB-698B-E265-C31844150B6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193371" y="617596"/>
            <a:ext cx="6211925" cy="385401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56958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36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Archivo Black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13349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>
                <a:solidFill>
                  <a:srgbClr val="257CE1"/>
                </a:solidFill>
                <a:latin typeface="Arial Bold"/>
              </a:rPr>
              <a:t>Programa tu primer software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10" name="Group 10"/>
          <p:cNvGrpSpPr/>
          <p:nvPr/>
        </p:nvGrpSpPr>
        <p:grpSpPr>
          <a:xfrm>
            <a:off x="12420600" y="3470273"/>
            <a:ext cx="4482726" cy="4482726"/>
            <a:chOff x="0" y="0"/>
            <a:chExt cx="5976968" cy="5976968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5977001" cy="5977001"/>
            </a:xfrm>
            <a:custGeom>
              <a:avLst/>
              <a:gdLst/>
              <a:ahLst/>
              <a:cxnLst/>
              <a:rect l="l" t="t" r="r" b="b"/>
              <a:pathLst>
                <a:path w="5977001" h="5977001">
                  <a:moveTo>
                    <a:pt x="0" y="0"/>
                  </a:moveTo>
                  <a:lnTo>
                    <a:pt x="5977001" y="0"/>
                  </a:lnTo>
                  <a:lnTo>
                    <a:pt x="5977001" y="5977001"/>
                  </a:lnTo>
                  <a:lnTo>
                    <a:pt x="0" y="597700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Copia el siguiente Código en tu Visual Studio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endParaRPr lang="es-ES_tradnl" sz="4365" dirty="0">
              <a:solidFill>
                <a:srgbClr val="0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066800" y="3495968"/>
            <a:ext cx="11634966" cy="201593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s-CL" sz="2500" b="1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Solicitar al usuario que ingrese su nombre</a:t>
            </a:r>
            <a:endParaRPr lang="es-CL" sz="2500" b="1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1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nombre</a:t>
            </a:r>
            <a:r>
              <a:rPr lang="es-CL" sz="2500" b="1" dirty="0">
                <a:solidFill>
                  <a:srgbClr val="FFFFFF"/>
                </a:solidFill>
                <a:effectLst/>
                <a:latin typeface="Consolas"/>
                <a:cs typeface="Consolas" panose="020B0609020204030204" pitchFamily="49" charset="0"/>
              </a:rPr>
              <a:t> </a:t>
            </a:r>
            <a:r>
              <a:rPr lang="es-CL" sz="2500" b="1" dirty="0">
                <a:effectLst/>
                <a:latin typeface="Consolas"/>
                <a:cs typeface="Consolas" panose="020B0609020204030204" pitchFamily="49" charset="0"/>
              </a:rPr>
              <a:t>= </a:t>
            </a:r>
            <a:r>
              <a:rPr lang="es-CL" sz="2500" b="1" dirty="0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input</a:t>
            </a:r>
            <a:r>
              <a:rPr lang="es-CL" sz="2500" b="1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"Por favor, ingresa tu nombre: "</a:t>
            </a:r>
            <a:r>
              <a:rPr lang="es-CL" sz="2500" b="1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  <a:p>
            <a:br>
              <a:rPr lang="es-CL" sz="2500" b="1" dirty="0">
                <a:solidFill>
                  <a:srgbClr val="FFFFFF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s-CL" sz="2500" b="1" dirty="0">
                <a:solidFill>
                  <a:srgbClr val="7CA668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# Imprimir un saludo personalizado</a:t>
            </a:r>
            <a:endParaRPr lang="es-CL" sz="2500" b="1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500" b="1" err="1">
                <a:solidFill>
                  <a:srgbClr val="DCDCAA"/>
                </a:solidFill>
                <a:effectLst/>
                <a:latin typeface="Consolas"/>
                <a:cs typeface="Consolas" panose="020B0609020204030204" pitchFamily="49" charset="0"/>
              </a:rPr>
              <a:t>print</a:t>
            </a:r>
            <a:r>
              <a:rPr lang="es-CL" sz="2500" b="1" dirty="0">
                <a:effectLst/>
                <a:latin typeface="Consolas"/>
                <a:cs typeface="Consolas" panose="020B0609020204030204" pitchFamily="49" charset="0"/>
              </a:rPr>
              <a:t>(</a:t>
            </a:r>
            <a:r>
              <a:rPr lang="es-CL" sz="25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"Hola,"</a:t>
            </a:r>
            <a:r>
              <a:rPr lang="es-CL" sz="2500" b="1" dirty="0">
                <a:effectLst/>
                <a:latin typeface="Consolas"/>
                <a:cs typeface="Consolas" panose="020B0609020204030204" pitchFamily="49" charset="0"/>
              </a:rPr>
              <a:t>, </a:t>
            </a:r>
            <a:r>
              <a:rPr lang="es-CL" sz="2500" b="1" dirty="0">
                <a:solidFill>
                  <a:srgbClr val="9CDCFE"/>
                </a:solidFill>
                <a:effectLst/>
                <a:latin typeface="Consolas"/>
                <a:cs typeface="Consolas" panose="020B0609020204030204" pitchFamily="49" charset="0"/>
              </a:rPr>
              <a:t>nombre</a:t>
            </a:r>
            <a:r>
              <a:rPr lang="es-CL" sz="2500" b="1" dirty="0">
                <a:effectLst/>
                <a:latin typeface="Consolas"/>
                <a:cs typeface="Consolas" panose="020B0609020204030204" pitchFamily="49" charset="0"/>
              </a:rPr>
              <a:t>, </a:t>
            </a:r>
            <a:r>
              <a:rPr lang="es-CL" sz="2500" b="1" dirty="0">
                <a:solidFill>
                  <a:srgbClr val="CE9178"/>
                </a:solidFill>
                <a:effectLst/>
                <a:latin typeface="Consolas"/>
                <a:cs typeface="Consolas" panose="020B0609020204030204" pitchFamily="49" charset="0"/>
              </a:rPr>
              <a:t>"! Bienvenido a Python."</a:t>
            </a:r>
            <a:r>
              <a:rPr lang="es-CL" sz="2500" b="1" dirty="0">
                <a:effectLst/>
                <a:latin typeface="Consolas"/>
                <a:cs typeface="Consolas" panose="020B06090202040302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1333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Copia el siguiente Código en tu Visual Studio </a:t>
            </a:r>
            <a:r>
              <a:rPr lang="es-ES_tradnl" sz="4365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Code</a:t>
            </a: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y ejecuta el código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61F41D0-AB44-6B01-4213-FCCA59E8039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7964" y="2045208"/>
            <a:ext cx="16185906" cy="309829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98FCB36-D5D5-162F-AD39-F43DF906428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094942" y="6131515"/>
            <a:ext cx="13191951" cy="2870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090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360"/>
            <a:ext cx="18285758" cy="10285737"/>
            <a:chOff x="0" y="0"/>
            <a:chExt cx="24381011" cy="1371431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0952" cy="13714349"/>
            </a:xfrm>
            <a:custGeom>
              <a:avLst/>
              <a:gdLst/>
              <a:ahLst/>
              <a:cxnLst/>
              <a:rect l="l" t="t" r="r" b="b"/>
              <a:pathLst>
                <a:path w="24380952" h="13714349">
                  <a:moveTo>
                    <a:pt x="0" y="0"/>
                  </a:moveTo>
                  <a:lnTo>
                    <a:pt x="24380952" y="0"/>
                  </a:lnTo>
                  <a:lnTo>
                    <a:pt x="24380952" y="13714349"/>
                  </a:lnTo>
                  <a:lnTo>
                    <a:pt x="0" y="137143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0" y="3038"/>
            <a:ext cx="18289880" cy="10282700"/>
            <a:chOff x="0" y="0"/>
            <a:chExt cx="24386507" cy="1371026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6539" cy="13710286"/>
            </a:xfrm>
            <a:custGeom>
              <a:avLst/>
              <a:gdLst/>
              <a:ahLst/>
              <a:cxnLst/>
              <a:rect l="l" t="t" r="r" b="b"/>
              <a:pathLst>
                <a:path w="24386539" h="13710286">
                  <a:moveTo>
                    <a:pt x="0" y="0"/>
                  </a:moveTo>
                  <a:lnTo>
                    <a:pt x="24386539" y="0"/>
                  </a:lnTo>
                  <a:lnTo>
                    <a:pt x="24386539" y="13710286"/>
                  </a:lnTo>
                  <a:lnTo>
                    <a:pt x="0" y="1371028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6" name="Freeform 6"/>
          <p:cNvSpPr/>
          <p:nvPr/>
        </p:nvSpPr>
        <p:spPr>
          <a:xfrm>
            <a:off x="687280" y="5697493"/>
            <a:ext cx="8997411" cy="2079212"/>
          </a:xfrm>
          <a:custGeom>
            <a:avLst/>
            <a:gdLst/>
            <a:ahLst/>
            <a:cxnLst/>
            <a:rect l="l" t="t" r="r" b="b"/>
            <a:pathLst>
              <a:path w="8997411" h="2079212">
                <a:moveTo>
                  <a:pt x="0" y="0"/>
                </a:moveTo>
                <a:lnTo>
                  <a:pt x="8997411" y="0"/>
                </a:lnTo>
                <a:lnTo>
                  <a:pt x="8997411" y="2079212"/>
                </a:lnTo>
                <a:lnTo>
                  <a:pt x="0" y="20792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7" name="TextBox 7"/>
          <p:cNvSpPr txBox="1"/>
          <p:nvPr/>
        </p:nvSpPr>
        <p:spPr>
          <a:xfrm>
            <a:off x="7421468" y="5666025"/>
            <a:ext cx="1732639" cy="1362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477"/>
              </a:lnSpc>
            </a:pPr>
            <a:r>
              <a:rPr lang="en-US" sz="8731" spc="16" dirty="0">
                <a:solidFill>
                  <a:srgbClr val="257CE1"/>
                </a:solidFill>
                <a:latin typeface="Archivo Black 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80335" y="6823798"/>
            <a:ext cx="7554304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257CE1"/>
                </a:solidFill>
                <a:latin typeface="Arial Bold"/>
              </a:rPr>
              <a:t>Entrada – Proceso – Salida </a:t>
            </a:r>
          </a:p>
        </p:txBody>
      </p:sp>
    </p:spTree>
    <p:extLst>
      <p:ext uri="{BB962C8B-B14F-4D97-AF65-F5344CB8AC3E}">
        <p14:creationId xmlns:p14="http://schemas.microsoft.com/office/powerpoint/2010/main" val="423220283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Esto es muy relevante!!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071283" y="2857500"/>
            <a:ext cx="1163496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CL" sz="2800" b="0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 estructura de entrada, proceso y salida (IPO / Input – Process - Output) es esencial en programación debido a su organización lógica y clara. La entrada recopila datos, el proceso manipula y procesa esos datos según la lógica del programa, y la salida presenta los resultados, que pueden ser a un usuario o a otro sistema. </a:t>
            </a:r>
            <a:endParaRPr lang="es-CL" sz="2500" b="1" dirty="0">
              <a:solidFill>
                <a:srgbClr val="FFFFFF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CL" sz="2800" dirty="0">
                <a:solidFill>
                  <a:srgbClr val="37415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Este enfoque modular facilita la comprensión, mantenimiento y reutilización del código, ya que cada parte tiene una responsabilidad clara. La IPO también promueve la adaptabilidad, permitiendo cambios en la fuente de entrada o la presentación de salida sin afectar la lógica central del programa. 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30FA4707-4121-B9A1-6BB3-336758BEBFC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407853" y="3172456"/>
            <a:ext cx="3777488" cy="429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4511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65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Esto es muy relevante!!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219200" y="1790168"/>
            <a:ext cx="16193757" cy="74174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s-CL" sz="2800" b="1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1.- Entrada</a:t>
            </a:r>
            <a:r>
              <a:rPr lang="es-CL" sz="2800" b="0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: Un programa necesita recibir datos del entorno externo para realizar alguna operación. Estos datos pueden provenir de fuentes como el usuario a través del teclado, archivos, sensores, bases de datos, etc.</a:t>
            </a:r>
          </a:p>
          <a:p>
            <a:pPr algn="l"/>
            <a:endParaRPr lang="es-CL" sz="2800" b="0" i="0" u="none" strike="noStrike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l"/>
            <a:endParaRPr lang="es-CL" sz="2800" b="0" i="0" u="none" strike="noStrike" dirty="0">
              <a:solidFill>
                <a:srgbClr val="37415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1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2.- Proceso:</a:t>
            </a:r>
            <a:r>
              <a:rPr lang="es-CL" sz="2800" b="0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Después de recibir los datos de entrada, el programa realiza operaciones, cálculos o manipulaciones sobre esos datos. Esta es la parte central donde ocurre la lógica del programa.</a:t>
            </a:r>
          </a:p>
          <a:p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s-CL" sz="2800" dirty="0">
              <a:solidFill>
                <a:srgbClr val="37415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s-CL" sz="2800" b="1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3.- Salida:</a:t>
            </a:r>
            <a:r>
              <a:rPr lang="es-CL" sz="2800" b="0" i="0" u="none" strike="noStrike" dirty="0">
                <a:solidFill>
                  <a:srgbClr val="37415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Finalmente, el programa produce resultados o información que generalmente se presenta al usuario o se almacena en algún lugar (como un archivo o una base de datos).</a:t>
            </a:r>
          </a:p>
        </p:txBody>
      </p:sp>
      <p:sp>
        <p:nvSpPr>
          <p:cNvPr id="10" name="Flecha abajo 9">
            <a:extLst>
              <a:ext uri="{FF2B5EF4-FFF2-40B4-BE49-F238E27FC236}">
                <a16:creationId xmlns:a16="http://schemas.microsoft.com/office/drawing/2014/main" id="{063D48DC-DDD4-DD82-5818-7B9993EF05CB}"/>
              </a:ext>
            </a:extLst>
          </p:cNvPr>
          <p:cNvSpPr/>
          <p:nvPr/>
        </p:nvSpPr>
        <p:spPr>
          <a:xfrm>
            <a:off x="8017535" y="3314700"/>
            <a:ext cx="1371600" cy="1447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  <p:sp>
        <p:nvSpPr>
          <p:cNvPr id="11" name="Flecha abajo 10">
            <a:extLst>
              <a:ext uri="{FF2B5EF4-FFF2-40B4-BE49-F238E27FC236}">
                <a16:creationId xmlns:a16="http://schemas.microsoft.com/office/drawing/2014/main" id="{699E6A94-3912-E718-BB8E-6FB35BB2B790}"/>
              </a:ext>
            </a:extLst>
          </p:cNvPr>
          <p:cNvSpPr/>
          <p:nvPr/>
        </p:nvSpPr>
        <p:spPr>
          <a:xfrm>
            <a:off x="7944478" y="6236488"/>
            <a:ext cx="1371600" cy="1447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99980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1429" y="9279220"/>
            <a:ext cx="1433470" cy="464925"/>
            <a:chOff x="0" y="0"/>
            <a:chExt cx="1911293" cy="6199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11350" cy="619887"/>
            </a:xfrm>
            <a:custGeom>
              <a:avLst/>
              <a:gdLst/>
              <a:ahLst/>
              <a:cxnLst/>
              <a:rect l="l" t="t" r="r" b="b"/>
              <a:pathLst>
                <a:path w="1911350" h="619887">
                  <a:moveTo>
                    <a:pt x="0" y="0"/>
                  </a:moveTo>
                  <a:lnTo>
                    <a:pt x="1911350" y="0"/>
                  </a:lnTo>
                  <a:lnTo>
                    <a:pt x="1911350" y="619887"/>
                  </a:lnTo>
                  <a:lnTo>
                    <a:pt x="0" y="61988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5" r="2" b="-27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4" name="Freeform 4"/>
          <p:cNvSpPr/>
          <p:nvPr/>
        </p:nvSpPr>
        <p:spPr>
          <a:xfrm>
            <a:off x="2194083" y="9318328"/>
            <a:ext cx="343853" cy="427386"/>
          </a:xfrm>
          <a:custGeom>
            <a:avLst/>
            <a:gdLst/>
            <a:ahLst/>
            <a:cxnLst/>
            <a:rect l="l" t="t" r="r" b="b"/>
            <a:pathLst>
              <a:path w="343853" h="427386">
                <a:moveTo>
                  <a:pt x="0" y="0"/>
                </a:moveTo>
                <a:lnTo>
                  <a:pt x="343853" y="0"/>
                </a:lnTo>
                <a:lnTo>
                  <a:pt x="343853" y="427386"/>
                </a:lnTo>
                <a:lnTo>
                  <a:pt x="0" y="4273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grpSp>
        <p:nvGrpSpPr>
          <p:cNvPr id="5" name="Group 5"/>
          <p:cNvGrpSpPr/>
          <p:nvPr/>
        </p:nvGrpSpPr>
        <p:grpSpPr>
          <a:xfrm>
            <a:off x="2585521" y="9311467"/>
            <a:ext cx="333244" cy="434315"/>
            <a:chOff x="0" y="0"/>
            <a:chExt cx="444325" cy="579087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4373" cy="579120"/>
            </a:xfrm>
            <a:custGeom>
              <a:avLst/>
              <a:gdLst/>
              <a:ahLst/>
              <a:cxnLst/>
              <a:rect l="l" t="t" r="r" b="b"/>
              <a:pathLst>
                <a:path w="444373" h="579120">
                  <a:moveTo>
                    <a:pt x="0" y="0"/>
                  </a:moveTo>
                  <a:lnTo>
                    <a:pt x="444373" y="0"/>
                  </a:lnTo>
                  <a:lnTo>
                    <a:pt x="444373" y="579120"/>
                  </a:lnTo>
                  <a:lnTo>
                    <a:pt x="0" y="5791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t="-421" r="10" b="-415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2871762" y="9202268"/>
            <a:ext cx="102139" cy="102110"/>
            <a:chOff x="0" y="0"/>
            <a:chExt cx="136185" cy="13614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36144" cy="136144"/>
            </a:xfrm>
            <a:custGeom>
              <a:avLst/>
              <a:gdLst/>
              <a:ahLst/>
              <a:cxnLst/>
              <a:rect l="l" t="t" r="r" b="b"/>
              <a:pathLst>
                <a:path w="136144" h="136144">
                  <a:moveTo>
                    <a:pt x="0" y="0"/>
                  </a:moveTo>
                  <a:lnTo>
                    <a:pt x="136144" y="0"/>
                  </a:lnTo>
                  <a:lnTo>
                    <a:pt x="136144" y="136144"/>
                  </a:lnTo>
                  <a:lnTo>
                    <a:pt x="0" y="1361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t="-14" r="-30" b="-16"/>
              </a:stretch>
            </a:blipFill>
          </p:spPr>
          <p:txBody>
            <a:bodyPr/>
            <a:lstStyle/>
            <a:p>
              <a:endParaRPr lang="es-ES_tradnl"/>
            </a:p>
          </p:txBody>
        </p:sp>
      </p:grpSp>
      <p:sp>
        <p:nvSpPr>
          <p:cNvPr id="9" name="Freeform 9"/>
          <p:cNvSpPr/>
          <p:nvPr/>
        </p:nvSpPr>
        <p:spPr>
          <a:xfrm>
            <a:off x="16226408" y="596752"/>
            <a:ext cx="2040445" cy="964120"/>
          </a:xfrm>
          <a:custGeom>
            <a:avLst/>
            <a:gdLst/>
            <a:ahLst/>
            <a:cxnLst/>
            <a:rect l="l" t="t" r="r" b="b"/>
            <a:pathLst>
              <a:path w="2040445" h="964120">
                <a:moveTo>
                  <a:pt x="0" y="0"/>
                </a:moveTo>
                <a:lnTo>
                  <a:pt x="2040446" y="0"/>
                </a:lnTo>
                <a:lnTo>
                  <a:pt x="2040446" y="964120"/>
                </a:lnTo>
                <a:lnTo>
                  <a:pt x="0" y="96412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_tradnl"/>
          </a:p>
        </p:txBody>
      </p:sp>
      <p:sp>
        <p:nvSpPr>
          <p:cNvPr id="12" name="TextBox 12"/>
          <p:cNvSpPr txBox="1"/>
          <p:nvPr/>
        </p:nvSpPr>
        <p:spPr>
          <a:xfrm>
            <a:off x="381000" y="622989"/>
            <a:ext cx="15273071" cy="668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5238"/>
              </a:lnSpc>
            </a:pPr>
            <a:r>
              <a:rPr lang="es-ES_tradnl" sz="4350" dirty="0">
                <a:solidFill>
                  <a:srgbClr val="000000"/>
                </a:solidFill>
                <a:latin typeface="Consolas"/>
              </a:rPr>
              <a:t>Revisión Bibliográfica</a:t>
            </a:r>
            <a:endParaRPr lang="es-ES" dirty="0" err="1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B345BD19-76AC-1107-BA99-E7B2CAF57522}"/>
              </a:ext>
            </a:extLst>
          </p:cNvPr>
          <p:cNvSpPr txBox="1"/>
          <p:nvPr/>
        </p:nvSpPr>
        <p:spPr>
          <a:xfrm>
            <a:off x="1219200" y="1790168"/>
            <a:ext cx="15254173" cy="4154984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onsolas"/>
                <a:cs typeface="Arial"/>
              </a:rPr>
              <a:t>Profundiza en el concepto de entrada, proceso y salida en Python consultando a:</a:t>
            </a:r>
            <a:endParaRPr lang="es-ES">
              <a:solidFill>
                <a:srgbClr val="000000"/>
              </a:solidFill>
              <a:latin typeface="Consolas"/>
              <a:ea typeface="Calibri"/>
              <a:cs typeface="Calibri"/>
            </a:endParaRPr>
          </a:p>
          <a:p>
            <a:endParaRPr lang="es-ES" sz="2800" b="1" dirty="0">
              <a:solidFill>
                <a:srgbClr val="000000"/>
              </a:solidFill>
              <a:latin typeface="Consolas"/>
              <a:cs typeface="Arial"/>
            </a:endParaRPr>
          </a:p>
          <a:p>
            <a:r>
              <a:rPr lang="es-ES" sz="2800" b="1" dirty="0">
                <a:solidFill>
                  <a:srgbClr val="000000"/>
                </a:solidFill>
                <a:latin typeface="Consolas"/>
                <a:cs typeface="Arial"/>
              </a:rPr>
              <a:t>Cuevas Álvarez, A.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(2021). Capítulo 2.4 Algunas funciones interesantes del intérprete Python. En </a:t>
            </a:r>
            <a:r>
              <a:rPr lang="es-ES" sz="2800" i="1" dirty="0">
                <a:solidFill>
                  <a:srgbClr val="000000"/>
                </a:solidFill>
                <a:latin typeface="Consolas"/>
                <a:cs typeface="Arial"/>
              </a:rPr>
              <a:t>Programación en Python</a:t>
            </a:r>
            <a:r>
              <a:rPr lang="es-ES" sz="2800" dirty="0">
                <a:solidFill>
                  <a:srgbClr val="000000"/>
                </a:solidFill>
                <a:latin typeface="Consolas"/>
                <a:cs typeface="Arial"/>
              </a:rPr>
              <a:t> (pp. 56-57). Editorial Ra-Ma. URL: </a:t>
            </a:r>
            <a:r>
              <a:rPr lang="es-ES" sz="2800" u="sng" dirty="0">
                <a:solidFill>
                  <a:srgbClr val="374151"/>
                </a:solidFill>
                <a:latin typeface="Consolas"/>
                <a:cs typeface="Arial"/>
                <a:hlinkClick r:id="rId10"/>
              </a:rPr>
              <a:t>http://biblioteca.duoc.cl.webezproxy.duoc.cl/bdigital/elibros/a50155-Programacion_en_Python/</a:t>
            </a:r>
            <a:endParaRPr lang="es-CL" sz="2800">
              <a:solidFill>
                <a:srgbClr val="000000"/>
              </a:solidFill>
              <a:latin typeface="Consolas"/>
              <a:cs typeface="Times New Roman"/>
            </a:endParaRPr>
          </a:p>
          <a:p>
            <a:endParaRPr lang="es-CL" sz="1200" dirty="0">
              <a:latin typeface="Consolas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79157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ECCD43CACF4314287F6553AB71AA2AF" ma:contentTypeVersion="8" ma:contentTypeDescription="Crear nuevo documento." ma:contentTypeScope="" ma:versionID="adf557f8ae41b94a7a2ec7566059c856">
  <xsd:schema xmlns:xsd="http://www.w3.org/2001/XMLSchema" xmlns:xs="http://www.w3.org/2001/XMLSchema" xmlns:p="http://schemas.microsoft.com/office/2006/metadata/properties" xmlns:ns2="8a379243-45ec-495f-a22e-237b638f26a0" targetNamespace="http://schemas.microsoft.com/office/2006/metadata/properties" ma:root="true" ma:fieldsID="6ffb951460d3fc8841f62ecb3798a2bc" ns2:_="">
    <xsd:import namespace="8a379243-45ec-495f-a22e-237b638f26a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379243-45ec-495f-a22e-237b638f26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14EC163-5994-483B-8A87-FC8F3EF6340C}">
  <ds:schemaRefs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schemas.openxmlformats.org/package/2006/metadata/core-properties"/>
    <ds:schemaRef ds:uri="8a379243-45ec-495f-a22e-237b638f26a0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B735F02-F44B-4207-8596-83A00069D9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D6F6B32-35D7-4C65-BC83-EF31E1CB175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379243-45ec-495f-a22e-237b638f26a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164</TotalTime>
  <Words>1357</Words>
  <Application>Microsoft Office PowerPoint</Application>
  <PresentationFormat>Personalizado</PresentationFormat>
  <Paragraphs>167</Paragraphs>
  <Slides>21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9" baseType="lpstr">
      <vt:lpstr>Arial</vt:lpstr>
      <vt:lpstr>Menlo</vt:lpstr>
      <vt:lpstr>Consolas Bold</vt:lpstr>
      <vt:lpstr>Arial Bold</vt:lpstr>
      <vt:lpstr>Calibri</vt:lpstr>
      <vt:lpstr>Consolas</vt:lpstr>
      <vt:lpstr>Archivo Black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1.1.1.pptx</dc:title>
  <cp:lastModifiedBy>Antonio Rioseco A.</cp:lastModifiedBy>
  <cp:revision>219</cp:revision>
  <dcterms:created xsi:type="dcterms:W3CDTF">2006-08-16T00:00:00Z</dcterms:created>
  <dcterms:modified xsi:type="dcterms:W3CDTF">2025-01-17T15:28:24Z</dcterms:modified>
  <dc:identifier>DAF2KA-PXbM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0x0101001ECCD43CACF4314287F6553AB71AA2AF</vt:lpwstr>
  </property>
</Properties>
</file>