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7" r:id="rId9"/>
    <p:sldId id="266" r:id="rId10"/>
    <p:sldId id="275" r:id="rId11"/>
    <p:sldId id="267" r:id="rId12"/>
    <p:sldId id="268" r:id="rId13"/>
    <p:sldId id="278" r:id="rId14"/>
    <p:sldId id="279" r:id="rId15"/>
    <p:sldId id="273" r:id="rId16"/>
    <p:sldId id="274" r:id="rId17"/>
    <p:sldId id="269" r:id="rId18"/>
    <p:sldId id="272" r:id="rId19"/>
    <p:sldId id="270" r:id="rId20"/>
    <p:sldId id="271" r:id="rId21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827019C-51A5-4911-8B24-5680E6A9AAAF}" type="datetimeFigureOut">
              <a:rPr lang="es-CR" smtClean="0"/>
              <a:t>29/2/2016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6381328"/>
            <a:ext cx="6264696" cy="389384"/>
          </a:xfrm>
        </p:spPr>
        <p:txBody>
          <a:bodyPr>
            <a:normAutofit fontScale="85000" lnSpcReduction="10000"/>
          </a:bodyPr>
          <a:lstStyle/>
          <a:p>
            <a:r>
              <a:rPr lang="es-CR" dirty="0" smtClean="0">
                <a:solidFill>
                  <a:srgbClr val="FFFF00"/>
                </a:solidFill>
              </a:rPr>
              <a:t>Lic. Santiago Rodríguez Paniagua. (Actualizado Oct. 2015)</a:t>
            </a:r>
            <a:endParaRPr lang="es-CR" dirty="0">
              <a:solidFill>
                <a:srgbClr val="FFFF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Entrada y Salida: </a:t>
            </a:r>
            <a:br>
              <a:rPr lang="es-C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s-C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 y escribir de pantalla con Android Studio</a:t>
            </a:r>
            <a:endParaRPr lang="es-CR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6" y="228600"/>
            <a:ext cx="8468046" cy="68012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Modificamos el tipo de la clase: </a:t>
            </a:r>
            <a:r>
              <a:rPr lang="es-CR" u="sng" dirty="0" smtClean="0">
                <a:solidFill>
                  <a:srgbClr val="FFFF00"/>
                </a:solidFill>
              </a:rPr>
              <a:t>Explicación</a:t>
            </a:r>
            <a:endParaRPr lang="es-CR" u="sng" dirty="0">
              <a:solidFill>
                <a:srgbClr val="FFFF00"/>
              </a:solidFill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452736" y="1340768"/>
            <a:ext cx="81517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Al Cambiar el tipo de clase y pasar de:</a:t>
            </a:r>
          </a:p>
          <a:p>
            <a:endParaRPr lang="es-CR" sz="2000" dirty="0" smtClean="0"/>
          </a:p>
          <a:p>
            <a:r>
              <a:rPr lang="en-US" sz="2000" dirty="0">
                <a:solidFill>
                  <a:srgbClr val="00B0F0"/>
                </a:solidFill>
              </a:rPr>
              <a:t>public class </a:t>
            </a:r>
            <a:r>
              <a:rPr lang="en-US" sz="2000" dirty="0" err="1"/>
              <a:t>MainActivity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extends</a:t>
            </a:r>
            <a:r>
              <a:rPr lang="en-US" sz="2000" dirty="0"/>
              <a:t> </a:t>
            </a:r>
            <a:r>
              <a:rPr lang="en-US" sz="2000" dirty="0" err="1" smtClean="0"/>
              <a:t>AppCompatActivity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A:</a:t>
            </a:r>
          </a:p>
          <a:p>
            <a:endParaRPr lang="en-US" sz="2000" dirty="0" smtClean="0"/>
          </a:p>
          <a:p>
            <a:r>
              <a:rPr lang="en-US" sz="2000" dirty="0">
                <a:solidFill>
                  <a:srgbClr val="00B0F0"/>
                </a:solidFill>
              </a:rPr>
              <a:t>public class </a:t>
            </a:r>
            <a:r>
              <a:rPr lang="en-US" sz="2000" dirty="0" err="1"/>
              <a:t>MainActivity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extends</a:t>
            </a:r>
            <a:r>
              <a:rPr lang="en-US" sz="2000" dirty="0"/>
              <a:t> </a:t>
            </a:r>
            <a:r>
              <a:rPr lang="en-US" sz="2000" dirty="0" smtClean="0"/>
              <a:t>Activity </a:t>
            </a:r>
            <a:r>
              <a:rPr lang="en-US" sz="2000" dirty="0" smtClean="0">
                <a:solidFill>
                  <a:srgbClr val="00B0F0"/>
                </a:solidFill>
              </a:rPr>
              <a:t>implements</a:t>
            </a:r>
            <a:r>
              <a:rPr lang="en-US" sz="2000" dirty="0" smtClean="0"/>
              <a:t> </a:t>
            </a:r>
            <a:r>
              <a:rPr lang="en-US" sz="2000" dirty="0" err="1" smtClean="0"/>
              <a:t>view.OnClickListener</a:t>
            </a:r>
            <a:endParaRPr lang="en-US" sz="2000" dirty="0"/>
          </a:p>
          <a:p>
            <a:endParaRPr lang="en-US" sz="2000" dirty="0"/>
          </a:p>
          <a:p>
            <a:r>
              <a:rPr lang="es-CR" sz="2000" dirty="0" smtClean="0"/>
              <a:t>Lo que estamos haciendo es habilitando la clase para que “escuche” el evento </a:t>
            </a:r>
            <a:r>
              <a:rPr lang="es-CR" sz="2000" dirty="0" err="1" smtClean="0"/>
              <a:t>click</a:t>
            </a:r>
            <a:r>
              <a:rPr lang="es-CR" sz="2000" dirty="0" smtClean="0"/>
              <a:t> de objetos de pantalla como los botones.</a:t>
            </a:r>
          </a:p>
          <a:p>
            <a:endParaRPr lang="es-CR" sz="2000" dirty="0"/>
          </a:p>
          <a:p>
            <a:r>
              <a:rPr lang="es-CR" sz="2000" dirty="0" smtClean="0"/>
              <a:t>Además al hacer esto estamos “neutralizando” los menú de pantalla.</a:t>
            </a:r>
          </a:p>
          <a:p>
            <a:endParaRPr lang="es-CR" sz="2000" dirty="0"/>
          </a:p>
          <a:p>
            <a:r>
              <a:rPr lang="es-CR" sz="2000" dirty="0" smtClean="0">
                <a:solidFill>
                  <a:srgbClr val="FFFF00"/>
                </a:solidFill>
              </a:rPr>
              <a:t>Esto último no tiene nada que ver con el evento del </a:t>
            </a:r>
            <a:r>
              <a:rPr lang="es-CR" sz="2000" dirty="0" err="1" smtClean="0">
                <a:solidFill>
                  <a:srgbClr val="FFFF00"/>
                </a:solidFill>
              </a:rPr>
              <a:t>click</a:t>
            </a:r>
            <a:r>
              <a:rPr lang="es-CR" sz="2000" dirty="0" smtClean="0">
                <a:solidFill>
                  <a:srgbClr val="FFFF00"/>
                </a:solidFill>
              </a:rPr>
              <a:t> pero yo personalmente sugiero hacerlo al menos en las primeras aplicaciones, solamente para reducir código y entender un poco más el código.</a:t>
            </a:r>
          </a:p>
        </p:txBody>
      </p:sp>
    </p:spTree>
    <p:extLst>
      <p:ext uri="{BB962C8B-B14F-4D97-AF65-F5344CB8AC3E}">
        <p14:creationId xmlns:p14="http://schemas.microsoft.com/office/powerpoint/2010/main" val="32593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8012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Agregamos acción al botón</a:t>
            </a:r>
            <a:endParaRPr lang="es-C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45691" r="1177" b="9976"/>
          <a:stretch/>
        </p:blipFill>
        <p:spPr bwMode="auto">
          <a:xfrm>
            <a:off x="179512" y="1916832"/>
            <a:ext cx="871450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7544" y="4869160"/>
            <a:ext cx="7391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 smtClean="0"/>
              <a:t>Creamos un método que haga </a:t>
            </a:r>
            <a:r>
              <a:rPr lang="es-CR" sz="2400" dirty="0" err="1" smtClean="0"/>
              <a:t>Override</a:t>
            </a:r>
            <a:r>
              <a:rPr lang="es-CR" sz="2400" dirty="0" smtClean="0"/>
              <a:t> al evento </a:t>
            </a:r>
            <a:r>
              <a:rPr lang="es-CR" sz="2400" dirty="0" err="1" smtClean="0"/>
              <a:t>onClick</a:t>
            </a:r>
            <a:r>
              <a:rPr lang="es-CR" sz="2400" dirty="0" smtClean="0"/>
              <a:t> </a:t>
            </a:r>
          </a:p>
          <a:p>
            <a:r>
              <a:rPr lang="es-CR" sz="2400" dirty="0" smtClean="0"/>
              <a:t>en donde le agregamos la acción a nuestro botón.</a:t>
            </a:r>
          </a:p>
          <a:p>
            <a:endParaRPr lang="es-CR" sz="2400" dirty="0"/>
          </a:p>
          <a:p>
            <a:r>
              <a:rPr lang="es-CR" sz="2400" dirty="0" smtClean="0"/>
              <a:t>Eventualmente más botones usaran este método.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2089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5" y="228600"/>
            <a:ext cx="8584435" cy="824136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Asociamos </a:t>
            </a:r>
            <a:r>
              <a:rPr lang="es-CR" dirty="0"/>
              <a:t>el método </a:t>
            </a:r>
            <a:r>
              <a:rPr lang="es-CR" dirty="0" smtClean="0"/>
              <a:t>del evento </a:t>
            </a:r>
            <a:r>
              <a:rPr lang="es-CR" dirty="0"/>
              <a:t>al </a:t>
            </a:r>
            <a:r>
              <a:rPr lang="es-CR" dirty="0" smtClean="0"/>
              <a:t>botón</a:t>
            </a:r>
            <a:endParaRPr lang="es-C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t="1359" r="17032" b="55660"/>
          <a:stretch/>
        </p:blipFill>
        <p:spPr bwMode="auto">
          <a:xfrm>
            <a:off x="395536" y="1340768"/>
            <a:ext cx="854132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7544" y="4869160"/>
            <a:ext cx="7878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 smtClean="0"/>
              <a:t>Con esta instrucción le estamos agregando el evento </a:t>
            </a:r>
            <a:r>
              <a:rPr lang="es-CR" sz="2400" dirty="0" err="1" smtClean="0"/>
              <a:t>OnClick</a:t>
            </a:r>
            <a:endParaRPr lang="es-CR" sz="2400" dirty="0" smtClean="0"/>
          </a:p>
          <a:p>
            <a:r>
              <a:rPr lang="es-CR" sz="2400" dirty="0" smtClean="0"/>
              <a:t>a nuestro botón y casualmente ese evento disparara</a:t>
            </a:r>
          </a:p>
          <a:p>
            <a:r>
              <a:rPr lang="es-CR" sz="2400" dirty="0" smtClean="0"/>
              <a:t>el método que recién creamos.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2880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6" y="228600"/>
            <a:ext cx="8468046" cy="68012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Y si no modificamos el tipo de la clase?</a:t>
            </a:r>
            <a:endParaRPr lang="es-CR" u="sng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5" y="1124744"/>
            <a:ext cx="754562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6" y="228600"/>
            <a:ext cx="8468046" cy="68012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Y si no modificamos el tipo de la clase</a:t>
            </a:r>
            <a:r>
              <a:rPr lang="es-CR" dirty="0" smtClean="0"/>
              <a:t>? #2</a:t>
            </a:r>
            <a:endParaRPr lang="es-CR" u="sng" dirty="0">
              <a:solidFill>
                <a:srgbClr val="FFFF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504" y="2910714"/>
            <a:ext cx="892899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CR" altLang="es-C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R" altLang="es-CR" sz="1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s-CR" altLang="es-CR" sz="1400" b="1" i="1" u="sng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Sig_Btn</a:t>
            </a:r>
            <a:r>
              <a:rPr kumimoji="0" lang="es-CR" altLang="es-C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CR" altLang="es-C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setOnClickListener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R" altLang="es-C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R" altLang="es-C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R" altLang="es-CR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R" altLang="es-C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R" altLang="es-C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R" altLang="es-C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R" altLang="es-C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R" altLang="es-C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R" altLang="es-C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R" altLang="es-C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(Ventana1.</a:t>
            </a:r>
            <a:r>
              <a:rPr kumimoji="0" lang="es-CR" altLang="es-C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Ventana2.</a:t>
            </a:r>
            <a:r>
              <a:rPr kumimoji="0" lang="es-CR" altLang="es-C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R" altLang="es-C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s-CR" altLang="es-C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352426" y="5733256"/>
            <a:ext cx="7680960" cy="741824"/>
          </a:xfrm>
        </p:spPr>
        <p:txBody>
          <a:bodyPr/>
          <a:lstStyle/>
          <a:p>
            <a:r>
              <a:rPr lang="es-CR" dirty="0" smtClean="0"/>
              <a:t>Agregamos llamamos un </a:t>
            </a:r>
            <a:r>
              <a:rPr lang="es-CR" dirty="0" err="1" smtClean="0"/>
              <a:t>Toast</a:t>
            </a:r>
            <a:r>
              <a:rPr lang="es-CR" dirty="0" smtClean="0"/>
              <a:t> en el mismo evento </a:t>
            </a:r>
            <a:r>
              <a:rPr lang="es-CR" dirty="0" err="1" smtClean="0"/>
              <a:t>OnClick</a:t>
            </a:r>
            <a:r>
              <a:rPr lang="es-CR" dirty="0" smtClean="0"/>
              <a:t> en el que mostramos el mensaje anterior.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Mostramos el saludo en un </a:t>
            </a:r>
            <a:r>
              <a:rPr lang="es-CR" b="1" dirty="0" err="1" smtClean="0">
                <a:solidFill>
                  <a:srgbClr val="FFFF00"/>
                </a:solidFill>
              </a:rPr>
              <a:t>Toast</a:t>
            </a:r>
            <a:endParaRPr lang="es-CR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" y="1700808"/>
            <a:ext cx="7680960" cy="33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467544" y="1916832"/>
            <a:ext cx="7680960" cy="2326535"/>
          </a:xfrm>
        </p:spPr>
        <p:txBody>
          <a:bodyPr/>
          <a:lstStyle/>
          <a:p>
            <a:r>
              <a:rPr lang="es-CR" dirty="0" smtClean="0"/>
              <a:t>El </a:t>
            </a:r>
            <a:r>
              <a:rPr lang="es-CR" b="1" u="sng" dirty="0" err="1" smtClean="0">
                <a:solidFill>
                  <a:srgbClr val="FFFF00"/>
                </a:solidFill>
              </a:rPr>
              <a:t>Toast</a:t>
            </a:r>
            <a:r>
              <a:rPr lang="es-CR" dirty="0" smtClean="0">
                <a:solidFill>
                  <a:srgbClr val="FFFF00"/>
                </a:solidFill>
              </a:rPr>
              <a:t> </a:t>
            </a:r>
            <a:r>
              <a:rPr lang="es-CR" dirty="0" smtClean="0"/>
              <a:t>tiene 3 partes:</a:t>
            </a:r>
          </a:p>
          <a:p>
            <a:endParaRPr lang="es-CR" dirty="0"/>
          </a:p>
          <a:p>
            <a:pPr marL="342900" indent="-342900">
              <a:buFont typeface="+mj-lt"/>
              <a:buAutoNum type="arabicPeriod"/>
            </a:pPr>
            <a:r>
              <a:rPr lang="es-CR" dirty="0" smtClean="0"/>
              <a:t>El contexto en el cual es llamado.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 smtClean="0"/>
              <a:t>El </a:t>
            </a:r>
            <a:r>
              <a:rPr lang="es-CR" dirty="0" err="1" smtClean="0"/>
              <a:t>String</a:t>
            </a:r>
            <a:r>
              <a:rPr lang="es-CR" dirty="0" smtClean="0"/>
              <a:t> del mensaje que queremos mostrar.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 smtClean="0"/>
              <a:t>La duración del mensaje en pantalla.</a:t>
            </a:r>
          </a:p>
          <a:p>
            <a:pPr marL="342900" indent="-342900">
              <a:buFont typeface="+mj-lt"/>
              <a:buAutoNum type="arabicPeriod"/>
            </a:pPr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Mostramos el saludo en un </a:t>
            </a:r>
            <a:r>
              <a:rPr lang="es-CR" b="1" dirty="0" err="1" smtClean="0">
                <a:solidFill>
                  <a:srgbClr val="FFFF00"/>
                </a:solidFill>
              </a:rPr>
              <a:t>Toast</a:t>
            </a:r>
            <a:r>
              <a:rPr lang="es-CR" b="1" dirty="0" smtClean="0">
                <a:solidFill>
                  <a:srgbClr val="FFFF00"/>
                </a:solidFill>
              </a:rPr>
              <a:t> </a:t>
            </a:r>
            <a:r>
              <a:rPr lang="es-CR" dirty="0"/>
              <a:t>#2</a:t>
            </a:r>
            <a:endParaRPr lang="es-CR" b="1" dirty="0">
              <a:solidFill>
                <a:srgbClr val="FFFF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262" y="5373216"/>
            <a:ext cx="897210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s-CR" altLang="es-C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s-CR" altLang="es-C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R" altLang="es-C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CR" altLang="es-C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CR" altLang="es-C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"Mensaje"</a:t>
            </a:r>
            <a:r>
              <a:rPr kumimoji="0" lang="es-CR" altLang="es-C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CR" altLang="es-C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s-CR" altLang="es-CR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CR" altLang="es-C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endParaRPr kumimoji="0" lang="es-CR" altLang="es-C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1556792"/>
            <a:ext cx="3145956" cy="472440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Corremos el App</a:t>
            </a:r>
            <a:endParaRPr lang="es-CR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1619672" y="2420888"/>
            <a:ext cx="2952328" cy="0"/>
          </a:xfrm>
          <a:prstGeom prst="straightConnector1">
            <a:avLst/>
          </a:prstGeom>
          <a:ln w="5715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572000" y="2204864"/>
            <a:ext cx="4176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Leemos de un </a:t>
            </a:r>
            <a:r>
              <a:rPr lang="es-CR" b="1" u="sng" dirty="0" err="1" smtClean="0">
                <a:solidFill>
                  <a:srgbClr val="FFFF00"/>
                </a:solidFill>
              </a:rPr>
              <a:t>EditText</a:t>
            </a:r>
            <a:r>
              <a:rPr lang="es-CR" dirty="0" smtClean="0"/>
              <a:t>.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Imprimimos en un </a:t>
            </a:r>
            <a:r>
              <a:rPr lang="es-CR" b="1" u="sng" dirty="0" err="1" smtClean="0">
                <a:solidFill>
                  <a:srgbClr val="FFFF00"/>
                </a:solidFill>
              </a:rPr>
              <a:t>TextView</a:t>
            </a:r>
            <a:r>
              <a:rPr lang="es-CR" dirty="0" smtClean="0"/>
              <a:t>.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Mostramos un </a:t>
            </a:r>
            <a:r>
              <a:rPr lang="es-CR" b="1" u="sng" dirty="0" err="1" smtClean="0">
                <a:solidFill>
                  <a:srgbClr val="FFFF00"/>
                </a:solidFill>
              </a:rPr>
              <a:t>Toast</a:t>
            </a:r>
            <a:r>
              <a:rPr lang="es-CR" dirty="0" smtClean="0"/>
              <a:t>.</a:t>
            </a:r>
            <a:endParaRPr lang="es-CR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2483768" y="3501008"/>
            <a:ext cx="2088232" cy="0"/>
          </a:xfrm>
          <a:prstGeom prst="straightConnector1">
            <a:avLst/>
          </a:prstGeom>
          <a:ln w="5715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2604585" y="5661248"/>
            <a:ext cx="1967415" cy="0"/>
          </a:xfrm>
          <a:prstGeom prst="straightConnector1">
            <a:avLst/>
          </a:prstGeom>
          <a:ln w="5715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Usando </a:t>
            </a:r>
            <a:r>
              <a:rPr lang="es-CR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Strings</a:t>
            </a:r>
            <a:r>
              <a:rPr lang="es-C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compartidos</a:t>
            </a:r>
            <a:br>
              <a:rPr lang="es-C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s-CR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(opcional)</a:t>
            </a:r>
            <a:endParaRPr lang="es-CR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Modificamos el Archivo strings.xml</a:t>
            </a:r>
            <a:endParaRPr lang="es-C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26791" cy="344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1520" y="5507816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Agregamos previamente todos los textos que vamos a ocupar en los mensajes, </a:t>
            </a:r>
            <a:r>
              <a:rPr lang="es-CR" sz="2000" dirty="0" err="1" smtClean="0"/>
              <a:t>Labels</a:t>
            </a:r>
            <a:r>
              <a:rPr lang="es-CR" sz="2000" dirty="0" smtClean="0"/>
              <a:t> o rótulos de la pantalla.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0896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iniciar Android Studio</a:t>
            </a:r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203"/>
            <a:ext cx="5960145" cy="452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6" y="228600"/>
            <a:ext cx="8540054" cy="1066800"/>
          </a:xfrm>
        </p:spPr>
        <p:txBody>
          <a:bodyPr>
            <a:normAutofit/>
          </a:bodyPr>
          <a:lstStyle/>
          <a:p>
            <a:r>
              <a:rPr lang="es-CR" sz="3200" dirty="0" smtClean="0"/>
              <a:t>Agregamos los textos a los elementos de pantalla</a:t>
            </a:r>
            <a:endParaRPr lang="es-CR" sz="32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98" b="25103"/>
          <a:stretch/>
        </p:blipFill>
        <p:spPr bwMode="auto">
          <a:xfrm>
            <a:off x="395536" y="1484784"/>
            <a:ext cx="3456384" cy="352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14731" y="5445224"/>
            <a:ext cx="7455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 dar doble clic a cada elemento en la pantalla aparece una ventana de propiedades en donde podemos  fijar el texto de ese elemento ya sea con un texto fijo o seleccionando un </a:t>
            </a:r>
            <a:r>
              <a:rPr lang="es-CR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s-C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previamente guardado en el  XML de </a:t>
            </a:r>
            <a:r>
              <a:rPr lang="es-CR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strings</a:t>
            </a:r>
            <a:r>
              <a:rPr lang="es-C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3327"/>
            <a:ext cx="365853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2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iniciar Android Studio #2</a:t>
            </a:r>
            <a:endParaRPr lang="es-C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2" y="1628801"/>
            <a:ext cx="4227984" cy="338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15" y="3120644"/>
            <a:ext cx="4516016" cy="361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1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iniciar Android Studio #3</a:t>
            </a:r>
            <a:endParaRPr lang="es-CR" dirty="0"/>
          </a:p>
        </p:txBody>
      </p:sp>
      <p:sp>
        <p:nvSpPr>
          <p:cNvPr id="5" name="1 Marcador de contenido"/>
          <p:cNvSpPr>
            <a:spLocks noGrp="1"/>
          </p:cNvSpPr>
          <p:nvPr>
            <p:ph sz="quarter" idx="13"/>
          </p:nvPr>
        </p:nvSpPr>
        <p:spPr>
          <a:xfrm>
            <a:off x="376924" y="5661248"/>
            <a:ext cx="8347933" cy="792088"/>
          </a:xfrm>
        </p:spPr>
        <p:txBody>
          <a:bodyPr>
            <a:normAutofit/>
          </a:bodyPr>
          <a:lstStyle/>
          <a:p>
            <a:r>
              <a:rPr lang="es-CR" dirty="0" smtClean="0"/>
              <a:t>Seleccionamos </a:t>
            </a:r>
            <a:r>
              <a:rPr lang="es-CR" b="1" u="sng" dirty="0" err="1">
                <a:solidFill>
                  <a:srgbClr val="FFFF00"/>
                </a:solidFill>
              </a:rPr>
              <a:t>Blank</a:t>
            </a:r>
            <a:r>
              <a:rPr lang="es-CR" b="1" u="sng" dirty="0">
                <a:solidFill>
                  <a:srgbClr val="FFFF00"/>
                </a:solidFill>
              </a:rPr>
              <a:t> </a:t>
            </a:r>
            <a:r>
              <a:rPr lang="es-CR" b="1" u="sng" dirty="0" err="1">
                <a:solidFill>
                  <a:srgbClr val="FFFF00"/>
                </a:solidFill>
              </a:rPr>
              <a:t>Activity</a:t>
            </a:r>
            <a:r>
              <a:rPr lang="es-CR" dirty="0" smtClean="0"/>
              <a:t>.</a:t>
            </a:r>
            <a:r>
              <a:rPr lang="es-CR" dirty="0"/>
              <a:t/>
            </a:r>
            <a:br>
              <a:rPr lang="es-CR" dirty="0"/>
            </a:br>
            <a:r>
              <a:rPr lang="es-CR" dirty="0" smtClean="0"/>
              <a:t>Un </a:t>
            </a:r>
            <a:r>
              <a:rPr lang="es-CR" b="1" u="sng" dirty="0" err="1" smtClean="0">
                <a:solidFill>
                  <a:srgbClr val="FFFF00"/>
                </a:solidFill>
              </a:rPr>
              <a:t>Activity</a:t>
            </a:r>
            <a:r>
              <a:rPr lang="es-CR" dirty="0" smtClean="0">
                <a:solidFill>
                  <a:srgbClr val="FFFF00"/>
                </a:solidFill>
              </a:rPr>
              <a:t> </a:t>
            </a:r>
            <a:r>
              <a:rPr lang="es-CR" dirty="0" smtClean="0"/>
              <a:t>es el equivalente a un </a:t>
            </a:r>
            <a:r>
              <a:rPr lang="es-CR" b="1" u="sng" dirty="0" smtClean="0">
                <a:solidFill>
                  <a:srgbClr val="FFFF00"/>
                </a:solidFill>
              </a:rPr>
              <a:t>Formulario o </a:t>
            </a:r>
            <a:r>
              <a:rPr lang="es-CR" b="1" u="sng" dirty="0" err="1" smtClean="0">
                <a:solidFill>
                  <a:srgbClr val="FFFF00"/>
                </a:solidFill>
              </a:rPr>
              <a:t>Form</a:t>
            </a:r>
            <a:r>
              <a:rPr lang="es-CR" b="1" u="sng" dirty="0" smtClean="0">
                <a:solidFill>
                  <a:srgbClr val="FFFF00"/>
                </a:solidFill>
              </a:rPr>
              <a:t> o </a:t>
            </a:r>
            <a:r>
              <a:rPr lang="es-CR" b="1" u="sng" dirty="0" err="1" smtClean="0">
                <a:solidFill>
                  <a:srgbClr val="FFFF00"/>
                </a:solidFill>
              </a:rPr>
              <a:t>Frame</a:t>
            </a:r>
            <a:r>
              <a:rPr lang="es-CR" dirty="0" smtClean="0"/>
              <a:t>.</a:t>
            </a:r>
          </a:p>
          <a:p>
            <a:endParaRPr lang="es-C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0591"/>
            <a:ext cx="4553277" cy="274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42828"/>
            <a:ext cx="3641632" cy="295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3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6" y="228600"/>
            <a:ext cx="8396038" cy="10668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Agregamos algunos elementos a la pantalla</a:t>
            </a:r>
            <a:endParaRPr lang="es-C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624736" cy="409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15616" y="5934611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Los </a:t>
            </a:r>
            <a:r>
              <a:rPr lang="es-CR" b="1" u="sng" dirty="0" err="1" smtClean="0">
                <a:solidFill>
                  <a:srgbClr val="FFFF00"/>
                </a:solidFill>
              </a:rPr>
              <a:t>TextView</a:t>
            </a:r>
            <a:r>
              <a:rPr lang="es-CR" dirty="0" smtClean="0">
                <a:solidFill>
                  <a:srgbClr val="FFFF00"/>
                </a:solidFill>
              </a:rPr>
              <a:t> </a:t>
            </a:r>
            <a:r>
              <a:rPr lang="es-CR" dirty="0" smtClean="0"/>
              <a:t>son los equivalentes a los </a:t>
            </a:r>
            <a:r>
              <a:rPr lang="es-CR" b="1" u="sng" dirty="0" err="1" smtClean="0">
                <a:solidFill>
                  <a:srgbClr val="FFFF00"/>
                </a:solidFill>
              </a:rPr>
              <a:t>Label</a:t>
            </a:r>
            <a:r>
              <a:rPr lang="es-CR" dirty="0" smtClean="0">
                <a:solidFill>
                  <a:srgbClr val="FFFF00"/>
                </a:solidFill>
              </a:rPr>
              <a:t> </a:t>
            </a:r>
            <a:r>
              <a:rPr lang="es-CR" dirty="0" smtClean="0"/>
              <a:t>y los </a:t>
            </a:r>
            <a:r>
              <a:rPr lang="es-CR" b="1" u="sng" dirty="0" err="1" smtClean="0">
                <a:solidFill>
                  <a:srgbClr val="FFFF00"/>
                </a:solidFill>
              </a:rPr>
              <a:t>EditText</a:t>
            </a:r>
            <a:r>
              <a:rPr lang="es-CR" dirty="0" smtClean="0">
                <a:solidFill>
                  <a:srgbClr val="FFFF00"/>
                </a:solidFill>
              </a:rPr>
              <a:t> </a:t>
            </a:r>
            <a:r>
              <a:rPr lang="es-CR" dirty="0" smtClean="0"/>
              <a:t>son los equivalentes a los </a:t>
            </a:r>
            <a:r>
              <a:rPr lang="es-CR" b="1" u="sng" dirty="0" err="1" smtClean="0">
                <a:solidFill>
                  <a:srgbClr val="FFFF00"/>
                </a:solidFill>
              </a:rPr>
              <a:t>TextBox</a:t>
            </a:r>
            <a:endParaRPr lang="es-CR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Código Java</a:t>
            </a:r>
            <a:endParaRPr lang="es-C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9" y="1700808"/>
            <a:ext cx="857134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1520" y="5085184"/>
            <a:ext cx="5601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/>
              <a:t>Creamos 3 variables para referenciar </a:t>
            </a:r>
            <a:r>
              <a:rPr lang="es-CR" sz="2000" dirty="0" smtClean="0"/>
              <a:t>los elementos </a:t>
            </a:r>
          </a:p>
          <a:p>
            <a:r>
              <a:rPr lang="es-CR" sz="2000" dirty="0" smtClean="0"/>
              <a:t>de pantalla que necesitamos controlar.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35285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Código Java #2</a:t>
            </a:r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452736" y="5254342"/>
            <a:ext cx="8010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 smtClean="0"/>
              <a:t>Es altamente recomendable que permitamos que aparezca el </a:t>
            </a:r>
          </a:p>
          <a:p>
            <a:r>
              <a:rPr lang="es-CR" sz="2400" dirty="0" smtClean="0"/>
              <a:t>menú contextual y seleccionemos la opción deseada para que </a:t>
            </a:r>
          </a:p>
          <a:p>
            <a:r>
              <a:rPr lang="es-CR" sz="2400" dirty="0" smtClean="0"/>
              <a:t>automáticamente nos </a:t>
            </a:r>
            <a:r>
              <a:rPr lang="es-CR" sz="2400" dirty="0" err="1" smtClean="0"/>
              <a:t>agrege</a:t>
            </a:r>
            <a:r>
              <a:rPr lang="es-CR" sz="2400" dirty="0" smtClean="0"/>
              <a:t> los </a:t>
            </a:r>
            <a:r>
              <a:rPr lang="es-CR" sz="2400" dirty="0" err="1" smtClean="0"/>
              <a:t>imports</a:t>
            </a:r>
            <a:r>
              <a:rPr lang="es-CR" sz="2400" dirty="0" smtClean="0"/>
              <a:t> necesarios.</a:t>
            </a:r>
            <a:endParaRPr lang="es-C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36477"/>
            <a:ext cx="5753032" cy="363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4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s-CR" dirty="0" smtClean="0"/>
              <a:t>Inicializamos las variables</a:t>
            </a:r>
            <a:endParaRPr lang="es-CR" dirty="0"/>
          </a:p>
        </p:txBody>
      </p:sp>
      <p:sp>
        <p:nvSpPr>
          <p:cNvPr id="4" name="3 CuadroTexto"/>
          <p:cNvSpPr txBox="1"/>
          <p:nvPr/>
        </p:nvSpPr>
        <p:spPr>
          <a:xfrm>
            <a:off x="487582" y="5373216"/>
            <a:ext cx="7807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 smtClean="0"/>
              <a:t>Dentro del evento </a:t>
            </a:r>
            <a:r>
              <a:rPr lang="es-CR" sz="2400" dirty="0" err="1" smtClean="0"/>
              <a:t>onCreate</a:t>
            </a:r>
            <a:r>
              <a:rPr lang="es-CR" sz="2400" dirty="0" smtClean="0"/>
              <a:t> llamamos una función en donde</a:t>
            </a:r>
          </a:p>
          <a:p>
            <a:r>
              <a:rPr lang="es-CR" sz="2400" dirty="0" smtClean="0"/>
              <a:t> inicializamos y asociamos las variables con los elementos </a:t>
            </a:r>
          </a:p>
          <a:p>
            <a:r>
              <a:rPr lang="es-CR" sz="2400" dirty="0" smtClean="0"/>
              <a:t>en pantalla.</a:t>
            </a:r>
            <a:endParaRPr lang="es-CR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26247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9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8012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Modificamos el tipo de la clase</a:t>
            </a:r>
            <a:endParaRPr lang="es-C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6" y="1153886"/>
            <a:ext cx="4650858" cy="16901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479" t="29794" r="1674" b="36724"/>
          <a:stretch/>
        </p:blipFill>
        <p:spPr>
          <a:xfrm>
            <a:off x="497206" y="3089184"/>
            <a:ext cx="8237715" cy="7920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b="36454"/>
          <a:stretch/>
        </p:blipFill>
        <p:spPr>
          <a:xfrm>
            <a:off x="497206" y="4293096"/>
            <a:ext cx="6473599" cy="2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303</TotalTime>
  <Words>490</Words>
  <Application>Microsoft Office PowerPoint</Application>
  <PresentationFormat>Presentación en pantalla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Corbel</vt:lpstr>
      <vt:lpstr>Courier New</vt:lpstr>
      <vt:lpstr>Tahoma</vt:lpstr>
      <vt:lpstr>Tunga</vt:lpstr>
      <vt:lpstr>Mylar</vt:lpstr>
      <vt:lpstr>Entrada y Salida:  Leer y escribir de pantalla con Android Studio</vt:lpstr>
      <vt:lpstr>Como iniciar Android Studio</vt:lpstr>
      <vt:lpstr>Como iniciar Android Studio #2</vt:lpstr>
      <vt:lpstr>Como iniciar Android Studio #3</vt:lpstr>
      <vt:lpstr>Agregamos algunos elementos a la pantalla</vt:lpstr>
      <vt:lpstr>Agregamos Código Java</vt:lpstr>
      <vt:lpstr>Agregamos Código Java #2</vt:lpstr>
      <vt:lpstr>Inicializamos las variables</vt:lpstr>
      <vt:lpstr>Modificamos el tipo de la clase</vt:lpstr>
      <vt:lpstr>Modificamos el tipo de la clase: Explicación</vt:lpstr>
      <vt:lpstr>Agregamos acción al botón</vt:lpstr>
      <vt:lpstr>Asociamos el método del evento al botón</vt:lpstr>
      <vt:lpstr>Y si no modificamos el tipo de la clase?</vt:lpstr>
      <vt:lpstr>Y si no modificamos el tipo de la clase? #2</vt:lpstr>
      <vt:lpstr>Mostramos el saludo en un Toast</vt:lpstr>
      <vt:lpstr>Mostramos el saludo en un Toast #2</vt:lpstr>
      <vt:lpstr>Corremos el App</vt:lpstr>
      <vt:lpstr>Usando Strings compartidos (opcional)</vt:lpstr>
      <vt:lpstr>Modificamos el Archivo strings.xml</vt:lpstr>
      <vt:lpstr>Agregamos los textos a los elementos de pantalla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y Salida: Leer y escribir de pantalla con Android Studio</dc:title>
  <dc:creator>SantiRodriguez</dc:creator>
  <cp:lastModifiedBy>Santiago Rodriguez Paniagua</cp:lastModifiedBy>
  <cp:revision>34</cp:revision>
  <dcterms:created xsi:type="dcterms:W3CDTF">2015-02-21T07:47:04Z</dcterms:created>
  <dcterms:modified xsi:type="dcterms:W3CDTF">2016-02-29T12:43:19Z</dcterms:modified>
</cp:coreProperties>
</file>