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76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91577" y="1419897"/>
            <a:ext cx="9710670" cy="2262781"/>
          </a:xfrm>
        </p:spPr>
        <p:txBody>
          <a:bodyPr>
            <a:normAutofit/>
          </a:bodyPr>
          <a:lstStyle/>
          <a:p>
            <a:r>
              <a:rPr lang="es-CR" dirty="0"/>
              <a:t>Como pasar valores entre </a:t>
            </a:r>
            <a:r>
              <a:rPr lang="es-CR" dirty="0" err="1"/>
              <a:t>activities</a:t>
            </a:r>
            <a:r>
              <a:rPr lang="es-CR" dirty="0"/>
              <a:t> (Ventanas o </a:t>
            </a:r>
            <a:r>
              <a:rPr lang="es-CR" dirty="0" err="1"/>
              <a:t>Forms</a:t>
            </a:r>
            <a:r>
              <a:rPr lang="es-CR" dirty="0"/>
              <a:t>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br>
              <a:rPr lang="es-CR" dirty="0"/>
            </a:br>
            <a:br>
              <a:rPr lang="es-CR" dirty="0"/>
            </a:br>
            <a:br>
              <a:rPr lang="es-CR" dirty="0"/>
            </a:br>
            <a:r>
              <a:rPr lang="es-CR" dirty="0"/>
              <a:t>Lic. Santiago Rodríguez Paniagua (2016).</a:t>
            </a:r>
          </a:p>
        </p:txBody>
      </p:sp>
    </p:spTree>
    <p:extLst>
      <p:ext uri="{BB962C8B-B14F-4D97-AF65-F5344CB8AC3E}">
        <p14:creationId xmlns:p14="http://schemas.microsoft.com/office/powerpoint/2010/main" val="188695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Creamos en la Clase las variables para manejar las preferencias compartidas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546551"/>
            <a:ext cx="8873639" cy="314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8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Creamos los constructores de la clase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09" r="1843"/>
          <a:stretch/>
        </p:blipFill>
        <p:spPr>
          <a:xfrm>
            <a:off x="253516" y="2588702"/>
            <a:ext cx="11847444" cy="215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07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Creamos un método que guarde preferencias compartidas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3054059"/>
            <a:ext cx="7898412" cy="176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09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Creamos una función para cargar y leer las preferencias compartidas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771326"/>
            <a:ext cx="12191858" cy="308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06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Creamos e inicializamos las instancias de nuestra clase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364" y="2189295"/>
            <a:ext cx="11495694" cy="340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48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Llamamos las funciones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152" t="73798" r="1986"/>
          <a:stretch/>
        </p:blipFill>
        <p:spPr>
          <a:xfrm>
            <a:off x="397565" y="3312226"/>
            <a:ext cx="10847621" cy="91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72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Llamamos las funciones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49957" b="5830"/>
          <a:stretch/>
        </p:blipFill>
        <p:spPr>
          <a:xfrm>
            <a:off x="132522" y="5209089"/>
            <a:ext cx="12266350" cy="780757"/>
          </a:xfrm>
          <a:prstGeom prst="rect">
            <a:avLst/>
          </a:prstGeom>
        </p:spPr>
      </p:pic>
      <p:pic>
        <p:nvPicPr>
          <p:cNvPr id="6" name="Imagen 4">
            <a:extLst>
              <a:ext uri="{FF2B5EF4-FFF2-40B4-BE49-F238E27FC236}">
                <a16:creationId xmlns:a16="http://schemas.microsoft.com/office/drawing/2014/main" id="{9A48C0BE-AF24-46A7-A25A-5A9A92A719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545" b="53776"/>
          <a:stretch/>
        </p:blipFill>
        <p:spPr>
          <a:xfrm>
            <a:off x="132522" y="2095102"/>
            <a:ext cx="11941225" cy="1639956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5784BF-90A2-4168-88E9-FC6366BB5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4303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61375" y="965916"/>
            <a:ext cx="9984905" cy="4159195"/>
          </a:xfrm>
        </p:spPr>
        <p:txBody>
          <a:bodyPr>
            <a:normAutofit/>
          </a:bodyPr>
          <a:lstStyle/>
          <a:p>
            <a:r>
              <a:rPr lang="es-CR" sz="4800" dirty="0"/>
              <a:t>Enviar valores </a:t>
            </a:r>
            <a:r>
              <a:rPr lang="es-CR" sz="4800" dirty="0" err="1"/>
              <a:t>usando“Extras</a:t>
            </a:r>
            <a:r>
              <a:rPr lang="es-CR" sz="4800" dirty="0"/>
              <a:t>”</a:t>
            </a:r>
            <a:br>
              <a:rPr lang="es-CR" sz="4800" dirty="0"/>
            </a:br>
            <a:br>
              <a:rPr lang="es-CR" sz="4800" dirty="0"/>
            </a:br>
            <a:r>
              <a:rPr lang="es-CR" sz="4800" dirty="0"/>
              <a:t>Paso #1: Enviar los valores al otro </a:t>
            </a:r>
            <a:r>
              <a:rPr lang="es-CR" sz="4800" dirty="0" err="1"/>
              <a:t>Activity</a:t>
            </a:r>
            <a:endParaRPr lang="es-CR" sz="4800" dirty="0"/>
          </a:p>
        </p:txBody>
      </p:sp>
    </p:spTree>
    <p:extLst>
      <p:ext uri="{BB962C8B-B14F-4D97-AF65-F5344CB8AC3E}">
        <p14:creationId xmlns:p14="http://schemas.microsoft.com/office/powerpoint/2010/main" val="32346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9254-A56A-4795-9145-8AAB02D9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3" y="624110"/>
            <a:ext cx="9715569" cy="1280890"/>
          </a:xfrm>
        </p:spPr>
        <p:txBody>
          <a:bodyPr/>
          <a:lstStyle/>
          <a:p>
            <a:r>
              <a:rPr lang="es-CR" dirty="0"/>
              <a:t>Como modificar la instrucción </a:t>
            </a:r>
            <a:r>
              <a:rPr lang="es-CR" dirty="0" err="1"/>
              <a:t>StartActivity</a:t>
            </a:r>
            <a:endParaRPr lang="es-CR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435E5B4-2314-4D01-9D2D-A3D735338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05000"/>
            <a:ext cx="12192000" cy="495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s-CR" sz="2800" dirty="0"/>
              <a:t>Pasamos de:</a:t>
            </a:r>
          </a:p>
          <a:p>
            <a:pPr marL="0" indent="0">
              <a:buNone/>
            </a:pPr>
            <a:r>
              <a:rPr lang="es-CR" sz="2800" dirty="0" err="1">
                <a:solidFill>
                  <a:schemeClr val="accent5">
                    <a:lumMod val="75000"/>
                  </a:schemeClr>
                </a:solidFill>
              </a:rPr>
              <a:t>startActivity</a:t>
            </a:r>
            <a:r>
              <a:rPr lang="es-CR" sz="2800" dirty="0"/>
              <a:t>(</a:t>
            </a:r>
            <a:r>
              <a:rPr lang="es-CR" sz="2800" b="1" dirty="0">
                <a:solidFill>
                  <a:srgbClr val="0070C0"/>
                </a:solidFill>
              </a:rPr>
              <a:t>new</a:t>
            </a:r>
            <a:r>
              <a:rPr lang="es-CR" sz="2800" dirty="0">
                <a:solidFill>
                  <a:srgbClr val="0070C0"/>
                </a:solidFill>
              </a:rPr>
              <a:t> </a:t>
            </a:r>
            <a:r>
              <a:rPr lang="es-CR" sz="2800" dirty="0" err="1">
                <a:solidFill>
                  <a:srgbClr val="00B050"/>
                </a:solidFill>
              </a:rPr>
              <a:t>Intent</a:t>
            </a:r>
            <a:r>
              <a:rPr lang="es-CR" sz="2800" dirty="0"/>
              <a:t>(</a:t>
            </a:r>
            <a:r>
              <a:rPr lang="es-CR" sz="2800" dirty="0" err="1">
                <a:solidFill>
                  <a:schemeClr val="accent5">
                    <a:lumMod val="75000"/>
                  </a:schemeClr>
                </a:solidFill>
              </a:rPr>
              <a:t>getApplicationContext</a:t>
            </a:r>
            <a:r>
              <a:rPr lang="es-CR" sz="2800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es-CR" sz="2800" dirty="0"/>
              <a:t>, Ventana1.</a:t>
            </a:r>
            <a:r>
              <a:rPr lang="es-CR" sz="2800" b="1" dirty="0">
                <a:solidFill>
                  <a:srgbClr val="0070C0"/>
                </a:solidFill>
              </a:rPr>
              <a:t>class</a:t>
            </a:r>
            <a:r>
              <a:rPr lang="es-CR" sz="2800" dirty="0"/>
              <a:t>));</a:t>
            </a:r>
          </a:p>
          <a:p>
            <a:pPr marL="0" indent="0">
              <a:buNone/>
            </a:pPr>
            <a:endParaRPr lang="es-CR" sz="2800" dirty="0"/>
          </a:p>
          <a:p>
            <a:pPr marL="0" indent="0">
              <a:buNone/>
            </a:pPr>
            <a:r>
              <a:rPr lang="es-CR" sz="2800" dirty="0"/>
              <a:t>A esto otro:</a:t>
            </a:r>
          </a:p>
          <a:p>
            <a:pPr marL="0" indent="0">
              <a:buNone/>
            </a:pPr>
            <a:endParaRPr lang="es-CR" sz="2800" dirty="0"/>
          </a:p>
          <a:p>
            <a:pPr marL="0" indent="0">
              <a:buNone/>
            </a:pPr>
            <a:r>
              <a:rPr lang="es-CR" sz="2700" dirty="0" err="1">
                <a:solidFill>
                  <a:srgbClr val="00B050"/>
                </a:solidFill>
              </a:rPr>
              <a:t>Intent</a:t>
            </a:r>
            <a:r>
              <a:rPr lang="es-CR" sz="2700" dirty="0"/>
              <a:t> </a:t>
            </a:r>
            <a:r>
              <a:rPr lang="es-CR" sz="2700" dirty="0" err="1">
                <a:solidFill>
                  <a:srgbClr val="C00000"/>
                </a:solidFill>
              </a:rPr>
              <a:t>myIntent</a:t>
            </a:r>
            <a:r>
              <a:rPr lang="es-CR" sz="2700" dirty="0"/>
              <a:t> = </a:t>
            </a:r>
            <a:r>
              <a:rPr lang="es-CR" sz="2700" b="1" dirty="0">
                <a:solidFill>
                  <a:srgbClr val="0070C0"/>
                </a:solidFill>
              </a:rPr>
              <a:t>new</a:t>
            </a:r>
            <a:r>
              <a:rPr lang="es-CR" sz="2700" dirty="0">
                <a:solidFill>
                  <a:srgbClr val="0070C0"/>
                </a:solidFill>
              </a:rPr>
              <a:t> </a:t>
            </a:r>
            <a:r>
              <a:rPr lang="es-CR" sz="2800" dirty="0" err="1">
                <a:solidFill>
                  <a:srgbClr val="00B050"/>
                </a:solidFill>
              </a:rPr>
              <a:t>Intent</a:t>
            </a:r>
            <a:r>
              <a:rPr lang="es-CR" sz="2700" dirty="0"/>
              <a:t>(</a:t>
            </a:r>
            <a:r>
              <a:rPr lang="es-CR" sz="2700" dirty="0" err="1">
                <a:solidFill>
                  <a:schemeClr val="accent5">
                    <a:lumMod val="75000"/>
                  </a:schemeClr>
                </a:solidFill>
              </a:rPr>
              <a:t>getApplicationContext</a:t>
            </a:r>
            <a:r>
              <a:rPr lang="es-CR" sz="2700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es-CR" sz="2700" dirty="0"/>
              <a:t>, Ventana1.</a:t>
            </a:r>
            <a:r>
              <a:rPr lang="es-CR" sz="2700" b="1" dirty="0">
                <a:solidFill>
                  <a:srgbClr val="0070C0"/>
                </a:solidFill>
              </a:rPr>
              <a:t>class</a:t>
            </a:r>
            <a:r>
              <a:rPr lang="es-CR" sz="2700" dirty="0"/>
              <a:t>);</a:t>
            </a:r>
          </a:p>
          <a:p>
            <a:pPr marL="0" indent="0">
              <a:buNone/>
            </a:pPr>
            <a:r>
              <a:rPr lang="es-CR" sz="2700" dirty="0" err="1">
                <a:solidFill>
                  <a:schemeClr val="accent5">
                    <a:lumMod val="75000"/>
                  </a:schemeClr>
                </a:solidFill>
              </a:rPr>
              <a:t>startActivity</a:t>
            </a:r>
            <a:r>
              <a:rPr lang="es-CR" sz="2700" dirty="0"/>
              <a:t>(</a:t>
            </a:r>
            <a:r>
              <a:rPr lang="es-CR" sz="2700" dirty="0" err="1">
                <a:solidFill>
                  <a:srgbClr val="C00000"/>
                </a:solidFill>
              </a:rPr>
              <a:t>myIntent</a:t>
            </a:r>
            <a:r>
              <a:rPr lang="es-CR" sz="2700" dirty="0"/>
              <a:t>);</a:t>
            </a:r>
          </a:p>
          <a:p>
            <a:pPr marL="0" indent="0">
              <a:buNone/>
            </a:pP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3306279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Como usar el “</a:t>
            </a:r>
            <a:r>
              <a:rPr lang="es-CR" u="dbl" dirty="0" err="1">
                <a:uFill>
                  <a:solidFill>
                    <a:srgbClr val="FF0000"/>
                  </a:solidFill>
                </a:uFill>
              </a:rPr>
              <a:t>putExtra</a:t>
            </a:r>
            <a:r>
              <a:rPr lang="es-CR" dirty="0"/>
              <a:t>”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2035" y="1584101"/>
            <a:ext cx="11979965" cy="48829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s-CR" sz="2400" dirty="0"/>
              <a:t>Al llamar a otro formulario le agregamos una nueva instrucción: </a:t>
            </a:r>
            <a:r>
              <a:rPr lang="es-CR" sz="2400" u="dbl" dirty="0" err="1">
                <a:uFill>
                  <a:solidFill>
                    <a:srgbClr val="FF0000"/>
                  </a:solidFill>
                </a:uFill>
              </a:rPr>
              <a:t>putExtra</a:t>
            </a:r>
            <a:endParaRPr lang="es-CR" sz="2400" dirty="0"/>
          </a:p>
          <a:p>
            <a:pPr marL="0" indent="0">
              <a:buNone/>
            </a:pPr>
            <a:endParaRPr lang="es-CR" sz="2400" dirty="0"/>
          </a:p>
          <a:p>
            <a:pPr marL="400050" lvl="1" indent="0">
              <a:buNone/>
            </a:pPr>
            <a:r>
              <a:rPr lang="es-CR" sz="2400" dirty="0" err="1"/>
              <a:t>Intent</a:t>
            </a:r>
            <a:r>
              <a:rPr lang="es-CR" sz="2400" dirty="0"/>
              <a:t> </a:t>
            </a:r>
            <a:r>
              <a:rPr lang="es-CR" sz="2400" dirty="0" err="1"/>
              <a:t>myIntent</a:t>
            </a:r>
            <a:r>
              <a:rPr lang="es-CR" sz="2400" dirty="0"/>
              <a:t> = </a:t>
            </a:r>
            <a:r>
              <a:rPr lang="es-CR" sz="2400" b="1" dirty="0">
                <a:solidFill>
                  <a:srgbClr val="0070C0"/>
                </a:solidFill>
              </a:rPr>
              <a:t>new</a:t>
            </a:r>
            <a:r>
              <a:rPr lang="es-CR" sz="2400" dirty="0">
                <a:solidFill>
                  <a:srgbClr val="0070C0"/>
                </a:solidFill>
              </a:rPr>
              <a:t> </a:t>
            </a:r>
            <a:r>
              <a:rPr lang="es-CR" sz="2400" dirty="0" err="1"/>
              <a:t>Intent</a:t>
            </a:r>
            <a:r>
              <a:rPr lang="es-CR" sz="2400" dirty="0"/>
              <a:t>(</a:t>
            </a:r>
            <a:r>
              <a:rPr lang="es-CR" sz="2400" dirty="0" err="1"/>
              <a:t>getApplicationContext</a:t>
            </a:r>
            <a:r>
              <a:rPr lang="es-CR" sz="2400" dirty="0"/>
              <a:t>(), Ventana1.</a:t>
            </a:r>
            <a:r>
              <a:rPr lang="es-CR" sz="2400" b="1" dirty="0">
                <a:solidFill>
                  <a:srgbClr val="0070C0"/>
                </a:solidFill>
              </a:rPr>
              <a:t>class</a:t>
            </a:r>
            <a:r>
              <a:rPr lang="es-CR" sz="2400" dirty="0"/>
              <a:t>);</a:t>
            </a:r>
          </a:p>
          <a:p>
            <a:pPr marL="400050" lvl="1" indent="0">
              <a:buNone/>
            </a:pPr>
            <a:r>
              <a:rPr lang="es-CR" sz="2400" b="1" u="dbl" dirty="0" err="1">
                <a:uFill>
                  <a:solidFill>
                    <a:srgbClr val="FF0000"/>
                  </a:solidFill>
                </a:uFill>
              </a:rPr>
              <a:t>elIntent.putExtra</a:t>
            </a:r>
            <a:r>
              <a:rPr lang="es-CR" sz="2400" b="1" u="dbl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s-CR" sz="2400" b="1" u="dbl" dirty="0">
                <a:solidFill>
                  <a:srgbClr val="00B050"/>
                </a:solidFill>
                <a:uFill>
                  <a:solidFill>
                    <a:srgbClr val="FF0000"/>
                  </a:solidFill>
                </a:uFill>
              </a:rPr>
              <a:t>"</a:t>
            </a:r>
            <a:r>
              <a:rPr lang="es-CR" sz="2400" b="1" u="dbl" dirty="0" err="1">
                <a:solidFill>
                  <a:srgbClr val="00B050"/>
                </a:solidFill>
                <a:uFill>
                  <a:solidFill>
                    <a:srgbClr val="FF0000"/>
                  </a:solidFill>
                </a:uFill>
              </a:rPr>
              <a:t>elValor</a:t>
            </a:r>
            <a:r>
              <a:rPr lang="es-CR" sz="2400" b="1" u="dbl" dirty="0">
                <a:solidFill>
                  <a:srgbClr val="00B050"/>
                </a:solidFill>
                <a:uFill>
                  <a:solidFill>
                    <a:srgbClr val="FF0000"/>
                  </a:solidFill>
                </a:uFill>
              </a:rPr>
              <a:t>"</a:t>
            </a:r>
            <a:r>
              <a:rPr lang="es-CR" sz="2400" b="1" u="dbl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s-CR" sz="2400" b="1" u="dbl" dirty="0">
                <a:solidFill>
                  <a:srgbClr val="00B050"/>
                </a:solidFill>
                <a:uFill>
                  <a:solidFill>
                    <a:srgbClr val="FF0000"/>
                  </a:solidFill>
                </a:uFill>
              </a:rPr>
              <a:t>"Hola Muchachos"</a:t>
            </a:r>
            <a:r>
              <a:rPr lang="es-CR" sz="2400" b="1" u="dbl" dirty="0">
                <a:uFill>
                  <a:solidFill>
                    <a:srgbClr val="FF0000"/>
                  </a:solidFill>
                </a:uFill>
              </a:rPr>
              <a:t>);</a:t>
            </a:r>
          </a:p>
          <a:p>
            <a:pPr marL="400050" lvl="1" indent="0">
              <a:buNone/>
            </a:pPr>
            <a:r>
              <a:rPr lang="es-CR" sz="2400" dirty="0" err="1"/>
              <a:t>startActivity</a:t>
            </a:r>
            <a:r>
              <a:rPr lang="es-CR" sz="2400" dirty="0"/>
              <a:t>(</a:t>
            </a:r>
            <a:r>
              <a:rPr lang="es-CR" sz="2400" dirty="0" err="1"/>
              <a:t>myIntent</a:t>
            </a:r>
            <a:r>
              <a:rPr lang="es-CR" sz="2400" dirty="0"/>
              <a:t>);</a:t>
            </a:r>
          </a:p>
          <a:p>
            <a:pPr marL="0" indent="0">
              <a:buNone/>
            </a:pPr>
            <a:endParaRPr lang="es-CR" sz="2400" dirty="0"/>
          </a:p>
          <a:p>
            <a:r>
              <a:rPr lang="es-CR" sz="2400" dirty="0"/>
              <a:t>Como podemos ver </a:t>
            </a:r>
            <a:r>
              <a:rPr lang="es-CR" sz="2400" dirty="0" err="1"/>
              <a:t>putExtra</a:t>
            </a:r>
            <a:r>
              <a:rPr lang="es-CR" sz="2400" dirty="0"/>
              <a:t> tiene 2 parámetros, el primero es el nombre del valor que queremos enviar y el segundo es el contenido de ese valor.</a:t>
            </a:r>
          </a:p>
        </p:txBody>
      </p:sp>
    </p:spTree>
    <p:extLst>
      <p:ext uri="{BB962C8B-B14F-4D97-AF65-F5344CB8AC3E}">
        <p14:creationId xmlns:p14="http://schemas.microsoft.com/office/powerpoint/2010/main" val="22249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80315" y="1378039"/>
            <a:ext cx="9813702" cy="4353060"/>
          </a:xfrm>
        </p:spPr>
        <p:txBody>
          <a:bodyPr>
            <a:normAutofit/>
          </a:bodyPr>
          <a:lstStyle/>
          <a:p>
            <a:r>
              <a:rPr lang="es-CR" sz="4400" dirty="0"/>
              <a:t>Enviar valores usando “Extras”</a:t>
            </a:r>
            <a:br>
              <a:rPr lang="es-CR" sz="4400" dirty="0"/>
            </a:br>
            <a:br>
              <a:rPr lang="es-CR" sz="4400" dirty="0"/>
            </a:br>
            <a:r>
              <a:rPr lang="es-CR" sz="4400" dirty="0"/>
              <a:t>Paso #2: Leer los valores enviados en los extras desde el primer </a:t>
            </a:r>
            <a:r>
              <a:rPr lang="es-CR" sz="4400" dirty="0" err="1"/>
              <a:t>Activity</a:t>
            </a:r>
            <a:endParaRPr lang="es-CR" sz="4400" dirty="0"/>
          </a:p>
        </p:txBody>
      </p:sp>
    </p:spTree>
    <p:extLst>
      <p:ext uri="{BB962C8B-B14F-4D97-AF65-F5344CB8AC3E}">
        <p14:creationId xmlns:p14="http://schemas.microsoft.com/office/powerpoint/2010/main" val="137916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Leemos los “Extras” enviados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57589" y="2133600"/>
            <a:ext cx="9547023" cy="3777622"/>
          </a:xfrm>
        </p:spPr>
        <p:txBody>
          <a:bodyPr>
            <a:normAutofit/>
          </a:bodyPr>
          <a:lstStyle/>
          <a:p>
            <a:r>
              <a:rPr lang="es-CR" sz="2400" dirty="0"/>
              <a:t>Agregamos el siguiente código al final de evento: </a:t>
            </a:r>
            <a:r>
              <a:rPr lang="es-CR" sz="2400" b="1" dirty="0" err="1"/>
              <a:t>onCreate</a:t>
            </a:r>
            <a:r>
              <a:rPr lang="es-CR" sz="2400" dirty="0"/>
              <a:t>. </a:t>
            </a:r>
          </a:p>
          <a:p>
            <a:endParaRPr lang="es-CR" dirty="0"/>
          </a:p>
          <a:p>
            <a:pPr marL="0" indent="0">
              <a:buNone/>
            </a:pPr>
            <a:r>
              <a:rPr lang="es-CR" sz="2800" dirty="0" err="1"/>
              <a:t>String</a:t>
            </a:r>
            <a:r>
              <a:rPr lang="es-CR" sz="2800" dirty="0"/>
              <a:t> </a:t>
            </a:r>
            <a:r>
              <a:rPr lang="es-CR" sz="2800" dirty="0" err="1"/>
              <a:t>elString</a:t>
            </a:r>
            <a:r>
              <a:rPr lang="es-CR" sz="2800" dirty="0"/>
              <a:t> </a:t>
            </a:r>
            <a:r>
              <a:rPr lang="es-CR" sz="2800"/>
              <a:t>= “ ";</a:t>
            </a:r>
            <a:endParaRPr lang="es-CR" sz="2800" dirty="0"/>
          </a:p>
          <a:p>
            <a:pPr marL="0" indent="0">
              <a:buNone/>
            </a:pPr>
            <a:r>
              <a:rPr lang="es-CR" sz="2800" dirty="0" err="1"/>
              <a:t>Bundle</a:t>
            </a:r>
            <a:r>
              <a:rPr lang="es-CR" sz="2800" dirty="0"/>
              <a:t> extras = </a:t>
            </a:r>
            <a:r>
              <a:rPr lang="es-CR" sz="2800" dirty="0" err="1"/>
              <a:t>getIntent</a:t>
            </a:r>
            <a:r>
              <a:rPr lang="es-CR" sz="2800" dirty="0"/>
              <a:t>().</a:t>
            </a:r>
            <a:r>
              <a:rPr lang="es-CR" sz="2800" dirty="0" err="1"/>
              <a:t>getExtras</a:t>
            </a:r>
            <a:r>
              <a:rPr lang="es-CR" sz="2800" dirty="0"/>
              <a:t>();</a:t>
            </a:r>
          </a:p>
          <a:p>
            <a:pPr marL="0" indent="0">
              <a:buNone/>
            </a:pPr>
            <a:r>
              <a:rPr lang="es-CR" sz="2800" b="1" dirty="0" err="1">
                <a:solidFill>
                  <a:srgbClr val="0070C0"/>
                </a:solidFill>
              </a:rPr>
              <a:t>if</a:t>
            </a:r>
            <a:r>
              <a:rPr lang="es-CR" sz="2800" dirty="0"/>
              <a:t> (extras != </a:t>
            </a:r>
            <a:r>
              <a:rPr lang="es-CR" sz="2800" b="1" dirty="0" err="1">
                <a:solidFill>
                  <a:srgbClr val="0070C0"/>
                </a:solidFill>
              </a:rPr>
              <a:t>null</a:t>
            </a:r>
            <a:r>
              <a:rPr lang="es-CR" sz="2800" dirty="0"/>
              <a:t>) {</a:t>
            </a:r>
          </a:p>
          <a:p>
            <a:pPr marL="0" indent="0">
              <a:buNone/>
            </a:pPr>
            <a:r>
              <a:rPr lang="es-CR" sz="2800" dirty="0"/>
              <a:t>	</a:t>
            </a:r>
            <a:r>
              <a:rPr lang="es-CR" sz="2800" dirty="0" err="1"/>
              <a:t>elString</a:t>
            </a:r>
            <a:r>
              <a:rPr lang="es-CR" sz="2800" dirty="0"/>
              <a:t> = </a:t>
            </a:r>
            <a:r>
              <a:rPr lang="es-CR" sz="2800" dirty="0" err="1"/>
              <a:t>extras.getString</a:t>
            </a:r>
            <a:r>
              <a:rPr lang="es-CR" sz="2800" dirty="0"/>
              <a:t>(</a:t>
            </a:r>
            <a:r>
              <a:rPr lang="es-CR" sz="2800" dirty="0">
                <a:solidFill>
                  <a:srgbClr val="00B050"/>
                </a:solidFill>
              </a:rPr>
              <a:t>"</a:t>
            </a:r>
            <a:r>
              <a:rPr lang="es-CR" sz="2800" dirty="0" err="1">
                <a:solidFill>
                  <a:srgbClr val="00B050"/>
                </a:solidFill>
              </a:rPr>
              <a:t>elValor</a:t>
            </a:r>
            <a:r>
              <a:rPr lang="es-CR" sz="2800" dirty="0">
                <a:solidFill>
                  <a:srgbClr val="00B050"/>
                </a:solidFill>
              </a:rPr>
              <a:t>"</a:t>
            </a:r>
            <a:r>
              <a:rPr lang="es-CR" sz="2800" dirty="0"/>
              <a:t>);</a:t>
            </a:r>
          </a:p>
          <a:p>
            <a:pPr marL="0" indent="0">
              <a:buNone/>
            </a:pPr>
            <a:r>
              <a:rPr lang="es-CR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5044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Leemos los “Extras” enviados (#2)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06073" y="2133600"/>
            <a:ext cx="9598539" cy="429296"/>
          </a:xfrm>
        </p:spPr>
        <p:txBody>
          <a:bodyPr>
            <a:normAutofit lnSpcReduction="10000"/>
          </a:bodyPr>
          <a:lstStyle/>
          <a:p>
            <a:r>
              <a:rPr lang="es-CR" sz="2400" dirty="0"/>
              <a:t>Agregamos el siguiente código al final de evento: </a:t>
            </a:r>
            <a:r>
              <a:rPr lang="es-CR" sz="2400" b="1" dirty="0" err="1"/>
              <a:t>onCreate</a:t>
            </a:r>
            <a:r>
              <a:rPr lang="es-CR" sz="2400" dirty="0"/>
              <a:t>. </a:t>
            </a:r>
          </a:p>
          <a:p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1" y="3445565"/>
            <a:ext cx="11820782" cy="181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18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41679" y="965916"/>
            <a:ext cx="9804601" cy="4159195"/>
          </a:xfrm>
        </p:spPr>
        <p:txBody>
          <a:bodyPr>
            <a:normAutofit/>
          </a:bodyPr>
          <a:lstStyle/>
          <a:p>
            <a:pPr algn="ctr"/>
            <a:r>
              <a:rPr lang="es-CR" sz="4400" dirty="0"/>
              <a:t>Enviar valores usando “</a:t>
            </a:r>
            <a:r>
              <a:rPr lang="es-CR" sz="4400" dirty="0" err="1"/>
              <a:t>SharedPreferences</a:t>
            </a:r>
            <a:r>
              <a:rPr lang="es-CR" sz="4400" dirty="0"/>
              <a:t>”</a:t>
            </a:r>
            <a:br>
              <a:rPr lang="es-CR" sz="4400" dirty="0"/>
            </a:br>
            <a:br>
              <a:rPr lang="es-CR" sz="4400" dirty="0"/>
            </a:br>
            <a:endParaRPr lang="es-CR" sz="4400" dirty="0"/>
          </a:p>
        </p:txBody>
      </p:sp>
    </p:spTree>
    <p:extLst>
      <p:ext uri="{BB962C8B-B14F-4D97-AF65-F5344CB8AC3E}">
        <p14:creationId xmlns:p14="http://schemas.microsoft.com/office/powerpoint/2010/main" val="42306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Creamos una clase nueva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444" y="2043605"/>
            <a:ext cx="11607621" cy="340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067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1892</TotalTime>
  <Words>247</Words>
  <Application>Microsoft Office PowerPoint</Application>
  <PresentationFormat>Widescreen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Espiral</vt:lpstr>
      <vt:lpstr>Como pasar valores entre activities (Ventanas o Forms)</vt:lpstr>
      <vt:lpstr>Enviar valores usando“Extras”  Paso #1: Enviar los valores al otro Activity</vt:lpstr>
      <vt:lpstr>Como modificar la instrucción StartActivity</vt:lpstr>
      <vt:lpstr>Como usar el “putExtra”</vt:lpstr>
      <vt:lpstr>Enviar valores usando “Extras”  Paso #2: Leer los valores enviados en los extras desde el primer Activity</vt:lpstr>
      <vt:lpstr>Leemos los “Extras” enviados</vt:lpstr>
      <vt:lpstr>Leemos los “Extras” enviados (#2)</vt:lpstr>
      <vt:lpstr>Enviar valores usando “SharedPreferences”  </vt:lpstr>
      <vt:lpstr>Creamos una clase nueva</vt:lpstr>
      <vt:lpstr>Creamos en la Clase las variables para manejar las preferencias compartidas</vt:lpstr>
      <vt:lpstr>Creamos los constructores de la clase</vt:lpstr>
      <vt:lpstr>Creamos un método que guarde preferencias compartidas</vt:lpstr>
      <vt:lpstr>Creamos una función para cargar y leer las preferencias compartidas</vt:lpstr>
      <vt:lpstr>Creamos e inicializamos las instancias de nuestra clase</vt:lpstr>
      <vt:lpstr>Llamamos las funciones</vt:lpstr>
      <vt:lpstr>Llamamos las funciones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Rodriguez Paniagua</dc:creator>
  <cp:lastModifiedBy>Santiago Rodriguez Paniagua</cp:lastModifiedBy>
  <cp:revision>56</cp:revision>
  <dcterms:created xsi:type="dcterms:W3CDTF">2015-07-20T15:00:00Z</dcterms:created>
  <dcterms:modified xsi:type="dcterms:W3CDTF">2018-09-29T02:52:23Z</dcterms:modified>
</cp:coreProperties>
</file>