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0100" y="1500174"/>
            <a:ext cx="7772400" cy="642942"/>
          </a:xfrm>
        </p:spPr>
        <p:txBody>
          <a:bodyPr/>
          <a:lstStyle/>
          <a:p>
            <a:r>
              <a:rPr lang="es-ES" dirty="0" smtClean="0"/>
              <a:t>Diseño de Interfaz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(Teoría Básica)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5949280"/>
            <a:ext cx="4895850" cy="550863"/>
          </a:xfrm>
          <a:prstGeom prst="rect">
            <a:avLst/>
          </a:prstGeom>
        </p:spPr>
        <p:txBody>
          <a:bodyPr vert="horz" lIns="100584" tIns="4572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Santiago Rodríguez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Paniagua. (2010)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7) Utilizar un solo Botón para guardar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571612"/>
            <a:ext cx="7772400" cy="4783948"/>
          </a:xfrm>
        </p:spPr>
        <p:txBody>
          <a:bodyPr>
            <a:normAutofit/>
          </a:bodyPr>
          <a:lstStyle/>
          <a:p>
            <a:r>
              <a:rPr lang="es-ES" dirty="0" smtClean="0"/>
              <a:t>Es muy común en proyectos de software universitarios ver: un botón para insertar y otro para actualizar…</a:t>
            </a:r>
          </a:p>
          <a:p>
            <a:endParaRPr lang="es-ES_tradnl" dirty="0" smtClean="0"/>
          </a:p>
          <a:p>
            <a:r>
              <a:rPr lang="es-ES_tradnl" dirty="0" smtClean="0"/>
              <a:t>Se recomienda utilizar un solo botón que:</a:t>
            </a:r>
          </a:p>
          <a:p>
            <a:pPr lvl="1"/>
            <a:r>
              <a:rPr lang="es-ES_tradnl" dirty="0" smtClean="0"/>
              <a:t>Busque el registro actual que está en pantalla,</a:t>
            </a:r>
          </a:p>
          <a:p>
            <a:pPr lvl="1"/>
            <a:r>
              <a:rPr lang="es-ES_tradnl" dirty="0" smtClean="0"/>
              <a:t>Si lo encuentra actualiza los datos,</a:t>
            </a:r>
          </a:p>
          <a:p>
            <a:pPr lvl="1"/>
            <a:r>
              <a:rPr lang="es-ES_tradnl" dirty="0" smtClean="0"/>
              <a:t>Si no encuentra Inserta el nuevo registro.</a:t>
            </a:r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8) Notificarle al usuario el estado o resultado de cada operación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785926"/>
            <a:ext cx="4643470" cy="4569634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Ya sea al ingresar un nuevo Elemento a la Base de Datos o al actualizar un registro existente, se le debe mostrar al usuario un mensaje con el estado de la transacción actual.</a:t>
            </a:r>
          </a:p>
          <a:p>
            <a:pPr>
              <a:buNone/>
            </a:pPr>
            <a:r>
              <a:rPr lang="es-ES_tradnl" sz="2400" dirty="0" smtClean="0"/>
              <a:t> </a:t>
            </a:r>
          </a:p>
          <a:p>
            <a:r>
              <a:rPr lang="es-ES_tradnl" sz="2400" dirty="0" smtClean="0"/>
              <a:t>De esta manera el usuario se dará cuenta si se realizó o no satisfactoriamente la operación que acaba de realizar. </a:t>
            </a:r>
            <a:endParaRPr lang="es-E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2958" t="16602" r="33349" b="20899"/>
          <a:stretch>
            <a:fillRect/>
          </a:stretch>
        </p:blipFill>
        <p:spPr bwMode="auto">
          <a:xfrm>
            <a:off x="5500694" y="1857364"/>
            <a:ext cx="323480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9) Utilizar una resolución de pantalla y configuración de colores Adecuados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14488"/>
            <a:ext cx="7772400" cy="464107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Se deben tomar en cuenta las especificaciones del equipo del cliente al diseñar la interfaz para que el sistema a desarrollar sea capaz de ejecutarse en los equipos del cliente.</a:t>
            </a:r>
          </a:p>
          <a:p>
            <a:pPr>
              <a:buNone/>
            </a:pPr>
            <a:endParaRPr lang="es-ES" dirty="0" smtClean="0"/>
          </a:p>
          <a:p>
            <a:r>
              <a:rPr lang="es-ES_tradnl" dirty="0" smtClean="0"/>
              <a:t>A si mismo es importante analizar tomar en cuenta el tipo de usuario final  que va a tener el sistema a desarrollar a la hora de diseñar las pantallas para que estas sean agradables a la vista del cliente.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1)Interfaz consecuente e intuitiva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357298"/>
            <a:ext cx="7772400" cy="4998262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Las pantallas del sistema deben ser fáciles de entender para cualquier usuario a primera vista.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debe mantener un diseño constante, es decir que las tareas y funciones similares deben compartir un diseño de interfaz similar. </a:t>
            </a:r>
          </a:p>
          <a:p>
            <a:endParaRPr lang="es-ES" dirty="0" smtClean="0"/>
          </a:p>
          <a:p>
            <a:r>
              <a:rPr lang="es-ES" dirty="0" smtClean="0"/>
              <a:t>Ejemplo: Cuentas por cobrar y cuentas por pagar son 2 módulos que aunque son muy diferentes el uno del otro, comparten una Interfaz idéntica.</a:t>
            </a:r>
          </a:p>
          <a:p>
            <a:endParaRPr lang="es-ES" dirty="0" smtClean="0"/>
          </a:p>
          <a:p>
            <a:r>
              <a:rPr lang="es-ES" dirty="0" smtClean="0"/>
              <a:t>Otro ejemplo son los programas de la familia de </a:t>
            </a:r>
            <a:r>
              <a:rPr lang="es-ES" dirty="0" smtClean="0">
                <a:solidFill>
                  <a:srgbClr val="FFFF00"/>
                </a:solidFill>
              </a:rPr>
              <a:t>Microsoft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FF00"/>
                </a:solidFill>
              </a:rPr>
              <a:t>Office</a:t>
            </a:r>
            <a:r>
              <a:rPr lang="es-ES" dirty="0" smtClean="0"/>
              <a:t>, los cuales aunque son programas con funciones muy distintas comparten una interfaz idéntica para aquellas funciones comunes.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2) Automatización de Procesos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428736"/>
            <a:ext cx="5643602" cy="507209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Entre menos información tenga que digitar el usuario es mejor.</a:t>
            </a:r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Un ejemplo son los cálculos matemáticos como los del precio de venta de un producto, en donde el usuario  digita solo el precio de costo y  la utilidad del producto y el sistema calcula automáticamente el precio de venta .</a:t>
            </a:r>
            <a:endParaRPr lang="es-E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727" t="42871" r="34328" b="15167"/>
          <a:stretch>
            <a:fillRect/>
          </a:stretch>
        </p:blipFill>
        <p:spPr bwMode="auto">
          <a:xfrm>
            <a:off x="6429388" y="1928802"/>
            <a:ext cx="235745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3) Permitir al usuario navegar en los formularios por medio del teclado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28802"/>
            <a:ext cx="7772400" cy="4426758"/>
          </a:xfrm>
        </p:spPr>
        <p:txBody>
          <a:bodyPr>
            <a:normAutofit/>
          </a:bodyPr>
          <a:lstStyle/>
          <a:p>
            <a:r>
              <a:rPr lang="es-ES" dirty="0" smtClean="0"/>
              <a:t>Se le debe permitir al usuario moverse de un lugar a otro por medio del mouse y del teclado de igual manera.</a:t>
            </a:r>
          </a:p>
          <a:p>
            <a:endParaRPr lang="es-ES" dirty="0" smtClean="0"/>
          </a:p>
          <a:p>
            <a:r>
              <a:rPr lang="es-ES" dirty="0" smtClean="0"/>
              <a:t>Un detalle muy importante es ordenar el </a:t>
            </a:r>
            <a:r>
              <a:rPr lang="es-ES" dirty="0" err="1" smtClean="0"/>
              <a:t>Tabindex</a:t>
            </a:r>
            <a:r>
              <a:rPr lang="es-ES" dirty="0" smtClean="0"/>
              <a:t> de cada objeto para pasar de un objeto a otro por medio de la tecla </a:t>
            </a:r>
            <a:r>
              <a:rPr lang="es-ES" dirty="0" err="1" smtClean="0"/>
              <a:t>Tab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3.1) Utilizar Teclas rápidas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428736"/>
            <a:ext cx="7772400" cy="4426758"/>
          </a:xfrm>
        </p:spPr>
        <p:txBody>
          <a:bodyPr>
            <a:normAutofit/>
          </a:bodyPr>
          <a:lstStyle/>
          <a:p>
            <a:r>
              <a:rPr lang="es-ES" dirty="0" smtClean="0"/>
              <a:t>Se deben agregar combinaciones de teclas rápidas para acceder a los Ítems del menú (</a:t>
            </a:r>
            <a:r>
              <a:rPr lang="es-ES" dirty="0" err="1" smtClean="0"/>
              <a:t>Alt+F</a:t>
            </a:r>
            <a:r>
              <a:rPr lang="es-ES" dirty="0" smtClean="0"/>
              <a:t>, </a:t>
            </a:r>
            <a:r>
              <a:rPr lang="es-ES" dirty="0" err="1" smtClean="0"/>
              <a:t>Alt+F</a:t>
            </a:r>
            <a:r>
              <a:rPr lang="es-ES" dirty="0" smtClean="0"/>
              <a:t>, </a:t>
            </a:r>
            <a:r>
              <a:rPr lang="es-ES" dirty="0" err="1" smtClean="0"/>
              <a:t>Ctrl</a:t>
            </a:r>
            <a:r>
              <a:rPr lang="es-ES" dirty="0" smtClean="0"/>
              <a:t>) .</a:t>
            </a:r>
          </a:p>
          <a:p>
            <a:endParaRPr lang="es-ES" dirty="0" smtClean="0"/>
          </a:p>
          <a:p>
            <a:r>
              <a:rPr lang="es-ES" dirty="0" smtClean="0"/>
              <a:t>También se recomienda hacer uso de las teclas de función (F2, F3, F4, </a:t>
            </a:r>
            <a:r>
              <a:rPr lang="es-ES" dirty="0" err="1" smtClean="0"/>
              <a:t>etc</a:t>
            </a:r>
            <a:r>
              <a:rPr lang="es-ES" dirty="0" smtClean="0"/>
              <a:t>) para acceder las funciones más importantes del sistema (Buscar, Guardar, Salir, etc.).</a:t>
            </a:r>
          </a:p>
          <a:p>
            <a:pPr>
              <a:buNone/>
            </a:pPr>
            <a:endParaRPr lang="es-E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882" t="21428" r="84559" b="68368"/>
          <a:stretch>
            <a:fillRect/>
          </a:stretch>
        </p:blipFill>
        <p:spPr bwMode="auto">
          <a:xfrm>
            <a:off x="7286644" y="5214950"/>
            <a:ext cx="1571636" cy="120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3.2) Cambio de Foco(</a:t>
            </a:r>
            <a:r>
              <a:rPr lang="es-ES" sz="2800" dirty="0" err="1" smtClean="0"/>
              <a:t>Focus</a:t>
            </a:r>
            <a:r>
              <a:rPr lang="es-ES" sz="2800" dirty="0" smtClean="0"/>
              <a:t>) automático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571612"/>
            <a:ext cx="7772400" cy="478394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Al digitar en una caja de texto y presionar </a:t>
            </a:r>
            <a:r>
              <a:rPr lang="es-ES" dirty="0" err="1" smtClean="0"/>
              <a:t>enter</a:t>
            </a:r>
            <a:r>
              <a:rPr lang="es-ES" dirty="0" smtClean="0"/>
              <a:t>, el foco se pasa automáticamente al siguiente objeto (caja de texto, botón, etc.).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Esto le ayuda al usuario a no despegar las manos del teclado cuando llena un formulario.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Es importante que </a:t>
            </a:r>
            <a:r>
              <a:rPr lang="es-ES" b="1" u="sng" dirty="0" smtClean="0"/>
              <a:t>no</a:t>
            </a:r>
            <a:r>
              <a:rPr lang="es-ES" dirty="0" smtClean="0"/>
              <a:t> se le permita al usuario dejar espacios vacíos.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4) Búsquedas textuales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357298"/>
            <a:ext cx="7772400" cy="4712510"/>
          </a:xfrm>
        </p:spPr>
        <p:txBody>
          <a:bodyPr/>
          <a:lstStyle/>
          <a:p>
            <a:r>
              <a:rPr lang="es-ES" sz="2400" dirty="0" smtClean="0"/>
              <a:t>Es común que se hagan búsquedas por el identificador (Id, Número, Código de Barras, Cedula, etc.) del Ítem a buscar pero no siempre se cuenta con esta información…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smtClean="0"/>
              <a:t>Por eso, adicionalmente hay que permitirle al usuario hacer búsquedas por el nombre o parte del nombre del Ítem a buscar.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41" t="11224" r="67647" b="72449"/>
          <a:stretch>
            <a:fillRect/>
          </a:stretch>
        </p:blipFill>
        <p:spPr bwMode="auto">
          <a:xfrm>
            <a:off x="3643306" y="4429132"/>
            <a:ext cx="500066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5) Mostrar Información en Tiempo Real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571612"/>
            <a:ext cx="4000528" cy="4498196"/>
          </a:xfrm>
        </p:spPr>
        <p:txBody>
          <a:bodyPr/>
          <a:lstStyle/>
          <a:p>
            <a:r>
              <a:rPr lang="es-ES" sz="2400" dirty="0" smtClean="0"/>
              <a:t>Mostrar en tiempo real por medio de tablas y/o listas la información o los datos que recién se insertan o actualizan.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_tradnl" sz="2400" dirty="0" smtClean="0"/>
              <a:t>Es decir que el usuario pueda ver en todo momento los datos en los que él está trabajando.</a:t>
            </a:r>
            <a:endParaRPr lang="es-E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2958" t="16602" r="33349" b="20899"/>
          <a:stretch>
            <a:fillRect/>
          </a:stretch>
        </p:blipFill>
        <p:spPr bwMode="auto">
          <a:xfrm>
            <a:off x="5143504" y="1285860"/>
            <a:ext cx="3777284" cy="525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6) Mostrar mensajes de ayuda en pantalla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571612"/>
            <a:ext cx="7858180" cy="2214578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Desplegar globos de ayuda con mensajes que le indiquen al usuario por medio de instrucciones sencillas que información debe ingresar en cada caja de texto.</a:t>
            </a:r>
          </a:p>
          <a:p>
            <a:endParaRPr lang="es-ES" sz="2400" dirty="0" smtClean="0"/>
          </a:p>
          <a:p>
            <a:r>
              <a:rPr lang="es-ES" sz="2400" dirty="0" smtClean="0"/>
              <a:t>Esto se logra con la propiedades:  </a:t>
            </a:r>
            <a:r>
              <a:rPr lang="es-ES" sz="2400" dirty="0" err="1" smtClean="0"/>
              <a:t>tooltiptext</a:t>
            </a:r>
            <a:r>
              <a:rPr lang="es-ES" sz="2400" dirty="0" smtClean="0"/>
              <a:t> (</a:t>
            </a:r>
            <a:r>
              <a:rPr lang="es-ES" sz="2400" dirty="0" err="1" smtClean="0"/>
              <a:t>NetBeans</a:t>
            </a:r>
            <a:r>
              <a:rPr lang="es-ES" sz="2400" dirty="0" smtClean="0"/>
              <a:t> y VB6) y con la herramienta: </a:t>
            </a:r>
            <a:r>
              <a:rPr lang="es-ES" sz="2400" dirty="0" err="1" smtClean="0"/>
              <a:t>ToolTip</a:t>
            </a:r>
            <a:r>
              <a:rPr lang="es-ES" sz="2400" dirty="0" smtClean="0"/>
              <a:t> (VB2008)</a:t>
            </a:r>
          </a:p>
          <a:p>
            <a:endParaRPr lang="es-ES" sz="2400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3428992" y="4357694"/>
            <a:ext cx="5435782" cy="2214578"/>
            <a:chOff x="3500430" y="2214554"/>
            <a:chExt cx="5435782" cy="221457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676" t="12245" r="56617" b="65306"/>
            <a:stretch>
              <a:fillRect/>
            </a:stretch>
          </p:blipFill>
          <p:spPr bwMode="auto">
            <a:xfrm>
              <a:off x="3500430" y="2214554"/>
              <a:ext cx="5435782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6 Elipse"/>
            <p:cNvSpPr/>
            <p:nvPr/>
          </p:nvSpPr>
          <p:spPr>
            <a:xfrm>
              <a:off x="5214942" y="3143248"/>
              <a:ext cx="3357586" cy="8572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826</TotalTime>
  <Words>735</Words>
  <Application>Microsoft Office PowerPoint</Application>
  <PresentationFormat>Presentación en pantalla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Metro</vt:lpstr>
      <vt:lpstr>Diseño de Interfaz  (Teoría Básica)</vt:lpstr>
      <vt:lpstr>1)Interfaz consecuente e intuitiva</vt:lpstr>
      <vt:lpstr>2) Automatización de Procesos</vt:lpstr>
      <vt:lpstr>3) Permitir al usuario navegar en los formularios por medio del teclado</vt:lpstr>
      <vt:lpstr>3.1) Utilizar Teclas rápidas</vt:lpstr>
      <vt:lpstr>3.2) Cambio de Foco(Focus) automático</vt:lpstr>
      <vt:lpstr>4) Búsquedas textuales</vt:lpstr>
      <vt:lpstr>5) Mostrar Información en Tiempo Real</vt:lpstr>
      <vt:lpstr>6) Mostrar mensajes de ayuda en pantalla</vt:lpstr>
      <vt:lpstr>7) Utilizar un solo Botón para guardar</vt:lpstr>
      <vt:lpstr>8) Notificarle al usuario el estado o resultado de cada operación</vt:lpstr>
      <vt:lpstr>9) Utilizar una resolución de pantalla y configuración de colores Adecuados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Interfaz</dc:title>
  <cp:lastModifiedBy>Santiago Rodriguez Paniagua</cp:lastModifiedBy>
  <cp:revision>31</cp:revision>
  <dcterms:modified xsi:type="dcterms:W3CDTF">2014-01-28T02:32:14Z</dcterms:modified>
</cp:coreProperties>
</file>