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326" r:id="rId2"/>
    <p:sldId id="346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</p:sldIdLst>
  <p:sldSz cx="9144000" cy="6858000" type="screen4x3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/>
    <p:restoredTop sz="62105" autoAdjust="0"/>
  </p:normalViewPr>
  <p:slideViewPr>
    <p:cSldViewPr>
      <p:cViewPr varScale="1">
        <p:scale>
          <a:sx n="72" d="100"/>
          <a:sy n="72" d="100"/>
        </p:scale>
        <p:origin x="66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FA8E-1C94-4CE7-8B6F-F4D2A2612154}" type="datetimeFigureOut">
              <a:rPr lang="es-CR" smtClean="0"/>
              <a:pPr/>
              <a:t>5/10/2018</a:t>
            </a:fld>
            <a:endParaRPr lang="es-CR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A8BA-E84C-4FBC-93A1-823EA7BD9C65}" type="slidenum">
              <a:rPr lang="es-CR" smtClean="0"/>
              <a:pPr/>
              <a:t>‹#›</a:t>
            </a:fld>
            <a:endParaRPr lang="es-CR"/>
          </a:p>
        </p:txBody>
      </p:sp>
      <p:sp>
        <p:nvSpPr>
          <p:cNvPr id="32" name="31 Rectángulo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38 Rectángulo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39 Rectángulo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40 Rectángulo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41 Rectángulo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56" name="55 Rectángulo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64 Rectángulo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65 Rectángulo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66 Rectángulo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FA8E-1C94-4CE7-8B6F-F4D2A2612154}" type="datetimeFigureOut">
              <a:rPr lang="es-CR" smtClean="0"/>
              <a:pPr/>
              <a:t>5/10/2018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A8BA-E84C-4FBC-93A1-823EA7BD9C65}" type="slidenum">
              <a:rPr lang="es-CR" smtClean="0"/>
              <a:pPr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FA8E-1C94-4CE7-8B6F-F4D2A2612154}" type="datetimeFigureOut">
              <a:rPr lang="es-CR" smtClean="0"/>
              <a:pPr/>
              <a:t>5/10/2018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A8BA-E84C-4FBC-93A1-823EA7BD9C65}" type="slidenum">
              <a:rPr lang="es-CR" smtClean="0"/>
              <a:pPr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FA8E-1C94-4CE7-8B6F-F4D2A2612154}" type="datetimeFigureOut">
              <a:rPr lang="es-CR" smtClean="0"/>
              <a:pPr/>
              <a:t>5/10/2018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A8BA-E84C-4FBC-93A1-823EA7BD9C65}" type="slidenum">
              <a:rPr lang="es-CR" smtClean="0"/>
              <a:pPr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Forma libre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Forma libre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Forma libre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Forma libre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Forma libre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Forma libre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Forma libre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20 Forma libre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Forma libre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22 Forma libre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23 Forma libre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24 Forma libre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25 Forma libre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Forma libre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FA8E-1C94-4CE7-8B6F-F4D2A2612154}" type="datetimeFigureOut">
              <a:rPr lang="es-CR" smtClean="0"/>
              <a:pPr/>
              <a:t>5/10/2018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A8BA-E84C-4FBC-93A1-823EA7BD9C65}" type="slidenum">
              <a:rPr lang="es-CR" smtClean="0"/>
              <a:pPr/>
              <a:t>‹#›</a:t>
            </a:fld>
            <a:endParaRPr lang="es-CR"/>
          </a:p>
        </p:txBody>
      </p:sp>
      <p:sp>
        <p:nvSpPr>
          <p:cNvPr id="7" name="6 Rectángulo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8 Rectángulo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9 Rectángulo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11 Rectángulo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FA8E-1C94-4CE7-8B6F-F4D2A2612154}" type="datetimeFigureOut">
              <a:rPr lang="es-CR" smtClean="0"/>
              <a:pPr/>
              <a:t>5/10/2018</a:t>
            </a:fld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A8BA-E84C-4FBC-93A1-823EA7BD9C65}" type="slidenum">
              <a:rPr lang="es-CR" smtClean="0"/>
              <a:pPr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24 Rectángulo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FA8E-1C94-4CE7-8B6F-F4D2A2612154}" type="datetimeFigureOut">
              <a:rPr lang="es-CR" smtClean="0"/>
              <a:pPr/>
              <a:t>5/10/2018</a:t>
            </a:fld>
            <a:endParaRPr lang="es-C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A8BA-E84C-4FBC-93A1-823EA7BD9C65}" type="slidenum">
              <a:rPr lang="es-CR" smtClean="0"/>
              <a:pPr/>
              <a:t>‹#›</a:t>
            </a:fld>
            <a:endParaRPr lang="es-CR"/>
          </a:p>
        </p:txBody>
      </p:sp>
      <p:sp>
        <p:nvSpPr>
          <p:cNvPr id="16" name="15 Rectángulo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16 Rectángulo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Rectángulo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Rectángulo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Rectángulo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Rectángulo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Rectángulo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29 Rectángulo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FA8E-1C94-4CE7-8B6F-F4D2A2612154}" type="datetimeFigureOut">
              <a:rPr lang="es-CR" smtClean="0"/>
              <a:pPr/>
              <a:t>5/10/2018</a:t>
            </a:fld>
            <a:endParaRPr lang="es-C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A8BA-E84C-4FBC-93A1-823EA7BD9C65}" type="slidenum">
              <a:rPr lang="es-CR" smtClean="0"/>
              <a:pPr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FA8E-1C94-4CE7-8B6F-F4D2A2612154}" type="datetimeFigureOut">
              <a:rPr lang="es-CR" smtClean="0"/>
              <a:pPr/>
              <a:t>5/10/2018</a:t>
            </a:fld>
            <a:endParaRPr lang="es-C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A8BA-E84C-4FBC-93A1-823EA7BD9C65}" type="slidenum">
              <a:rPr lang="es-CR" smtClean="0"/>
              <a:pPr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FA8E-1C94-4CE7-8B6F-F4D2A2612154}" type="datetimeFigureOut">
              <a:rPr lang="es-CR" smtClean="0"/>
              <a:pPr/>
              <a:t>5/10/2018</a:t>
            </a:fld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A8BA-E84C-4FBC-93A1-823EA7BD9C65}" type="slidenum">
              <a:rPr lang="es-CR" smtClean="0"/>
              <a:pPr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8 Conector recto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9 Grupo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14 Conector recto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/>
              <a:t>Haga clic en el icono para agregar una imagen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grpSp>
        <p:nvGrpSpPr>
          <p:cNvPr id="14" name="13 Grupo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10 Conector recto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17 Grupo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18 Conector recto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D425FA8E-1C94-4CE7-8B6F-F4D2A2612154}" type="datetimeFigureOut">
              <a:rPr lang="es-CR" smtClean="0"/>
              <a:pPr/>
              <a:t>5/10/2018</a:t>
            </a:fld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0857A8BA-E84C-4FBC-93A1-823EA7BD9C65}" type="slidenum">
              <a:rPr lang="es-CR" smtClean="0"/>
              <a:pPr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11 Rectángulo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14 Rectángulo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15 Rectángulo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16 Rectángulo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425FA8E-1C94-4CE7-8B6F-F4D2A2612154}" type="datetimeFigureOut">
              <a:rPr lang="es-CR" smtClean="0"/>
              <a:pPr/>
              <a:t>5/10/2018</a:t>
            </a:fld>
            <a:endParaRPr lang="es-C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s-CR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0857A8BA-E84C-4FBC-93A1-823EA7BD9C65}" type="slidenum">
              <a:rPr lang="es-CR" smtClean="0"/>
              <a:pPr/>
              <a:t>‹#›</a:t>
            </a:fld>
            <a:endParaRPr lang="es-C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1472" y="1268413"/>
            <a:ext cx="8072493" cy="1231893"/>
          </a:xfrm>
        </p:spPr>
        <p:txBody>
          <a:bodyPr>
            <a:normAutofit/>
          </a:bodyPr>
          <a:lstStyle/>
          <a:p>
            <a:pPr algn="ctr"/>
            <a:r>
              <a:rPr lang="es-ES" sz="3600" cap="none">
                <a:solidFill>
                  <a:srgbClr val="FFFF00"/>
                </a:solidFill>
              </a:rPr>
              <a:t>Introducción </a:t>
            </a:r>
            <a:r>
              <a:rPr lang="es-ES" sz="3600" cap="none" dirty="0">
                <a:solidFill>
                  <a:srgbClr val="FFFF00"/>
                </a:solidFill>
              </a:rPr>
              <a:t>a la Arquitectura de 3 Capas en Java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979613" y="3068638"/>
            <a:ext cx="497046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0" lang="es-ES" sz="2400" b="1" dirty="0">
                <a:solidFill>
                  <a:srgbClr val="FFC000"/>
                </a:solidFill>
              </a:rPr>
              <a:t>Segunda Capa (Lógica de Negocios)</a:t>
            </a:r>
          </a:p>
          <a:p>
            <a:r>
              <a:rPr kumimoji="0" lang="es-ES" sz="2400" b="1" dirty="0">
                <a:solidFill>
                  <a:srgbClr val="FFC000"/>
                </a:solidFill>
              </a:rPr>
              <a:t>= Librería de Clases (Java) </a:t>
            </a:r>
          </a:p>
          <a:p>
            <a:r>
              <a:rPr kumimoji="0" lang="es-ES" sz="2400" b="1" dirty="0">
                <a:solidFill>
                  <a:srgbClr val="FFC000"/>
                </a:solidFill>
              </a:rPr>
              <a:t>= DLL  (VB, C++,C#, Delphi, etc.)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39552" y="6084240"/>
            <a:ext cx="4895850" cy="550862"/>
          </a:xfrm>
          <a:prstGeom prst="rect">
            <a:avLst/>
          </a:prstGeom>
        </p:spPr>
        <p:txBody>
          <a:bodyPr vert="horz" lIns="100584" tIns="45720" anchor="b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Lic. Santiago Rodríguez Paniagua (2014)</a:t>
            </a:r>
          </a:p>
        </p:txBody>
      </p:sp>
    </p:spTree>
    <p:extLst>
      <p:ext uri="{BB962C8B-B14F-4D97-AF65-F5344CB8AC3E}">
        <p14:creationId xmlns:p14="http://schemas.microsoft.com/office/powerpoint/2010/main" val="3617617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5786" y="928670"/>
            <a:ext cx="7772400" cy="914400"/>
          </a:xfrm>
        </p:spPr>
        <p:txBody>
          <a:bodyPr/>
          <a:lstStyle/>
          <a:p>
            <a:r>
              <a:rPr lang="es-CR" sz="3200" dirty="0"/>
              <a:t>Paso 4: Guardar, Compilar y Generar…</a:t>
            </a: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857224" y="3286124"/>
            <a:ext cx="7772400" cy="2428892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3200" b="0" i="0" u="none" strike="noStrike" kern="1200" cap="none" spc="-100" normalizeH="0" baseline="0" noProof="0" dirty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…Segunda</a:t>
            </a:r>
            <a:r>
              <a:rPr kumimoji="0" lang="es-CR" sz="3200" b="0" i="0" u="none" strike="noStrike" kern="1200" cap="none" spc="-100" normalizeH="0" noProof="0" dirty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Parte: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R" sz="3200" b="0" i="0" u="none" strike="noStrike" kern="1200" cap="none" spc="-100" normalizeH="0" noProof="0" dirty="0">
              <a:ln>
                <a:noFill/>
              </a:ln>
              <a:solidFill>
                <a:schemeClr val="tx2">
                  <a:satMod val="20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CR" sz="3200" spc="-100" dirty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Vincular la segunda capa con la Tercera: Agregar la Librería de Clases a la Aplicación.</a:t>
            </a:r>
            <a:endParaRPr kumimoji="0" lang="es-CR" sz="3200" b="0" i="0" u="none" strike="noStrike" kern="1200" cap="none" spc="-100" normalizeH="0" noProof="0" dirty="0">
              <a:ln>
                <a:noFill/>
              </a:ln>
              <a:solidFill>
                <a:schemeClr val="tx2">
                  <a:satMod val="20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R" sz="3200" spc="-100" baseline="0" dirty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	</a:t>
            </a:r>
            <a:endParaRPr kumimoji="0" lang="es-CR" sz="3200" b="0" i="0" u="none" strike="noStrike" kern="1200" cap="none" spc="-100" normalizeH="0" baseline="0" noProof="0" dirty="0">
              <a:ln>
                <a:noFill/>
              </a:ln>
              <a:solidFill>
                <a:schemeClr val="tx2">
                  <a:satMod val="20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50395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214290"/>
            <a:ext cx="8129590" cy="914400"/>
          </a:xfrm>
        </p:spPr>
        <p:txBody>
          <a:bodyPr/>
          <a:lstStyle/>
          <a:p>
            <a:r>
              <a:rPr lang="es-CR" sz="3200" dirty="0"/>
              <a:t>Paso 1B: Nuevo Proyecto,</a:t>
            </a:r>
            <a:br>
              <a:rPr lang="es-CR" sz="3200" dirty="0"/>
            </a:br>
            <a:r>
              <a:rPr lang="es-CR" sz="3200" dirty="0"/>
              <a:t>Una Aplicación de Java para la Capa 3</a:t>
            </a:r>
          </a:p>
        </p:txBody>
      </p:sp>
      <p:grpSp>
        <p:nvGrpSpPr>
          <p:cNvPr id="9" name="8 Grupo"/>
          <p:cNvGrpSpPr/>
          <p:nvPr/>
        </p:nvGrpSpPr>
        <p:grpSpPr>
          <a:xfrm>
            <a:off x="1142976" y="1571612"/>
            <a:ext cx="6943725" cy="4724400"/>
            <a:chOff x="1142976" y="1571612"/>
            <a:chExt cx="6943725" cy="4724400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42976" y="1571612"/>
              <a:ext cx="6943725" cy="472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6" name="5 Conector recto de flecha"/>
            <p:cNvCxnSpPr/>
            <p:nvPr/>
          </p:nvCxnSpPr>
          <p:spPr>
            <a:xfrm rot="16200000" flipV="1">
              <a:off x="6965173" y="2464587"/>
              <a:ext cx="427834" cy="213520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7 Conector recto de flecha"/>
            <p:cNvCxnSpPr/>
            <p:nvPr/>
          </p:nvCxnSpPr>
          <p:spPr>
            <a:xfrm rot="10800000">
              <a:off x="3857620" y="2357430"/>
              <a:ext cx="571504" cy="21431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429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sz="3600" dirty="0"/>
              <a:t>Paso 2B: Agregar un Formulario a la Capa 3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857364"/>
            <a:ext cx="6943725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40034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sz="3600" dirty="0"/>
              <a:t>Paso 3B: Agregar la Librería de Clases a la Capa 3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 r="79685" b="47266"/>
          <a:stretch>
            <a:fillRect/>
          </a:stretch>
        </p:blipFill>
        <p:spPr bwMode="auto">
          <a:xfrm>
            <a:off x="2857488" y="2071678"/>
            <a:ext cx="2643174" cy="3857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6 Grupo"/>
          <p:cNvGrpSpPr/>
          <p:nvPr/>
        </p:nvGrpSpPr>
        <p:grpSpPr>
          <a:xfrm>
            <a:off x="1142976" y="3857628"/>
            <a:ext cx="2214578" cy="923330"/>
            <a:chOff x="785786" y="2786058"/>
            <a:chExt cx="2214578" cy="923330"/>
          </a:xfrm>
        </p:grpSpPr>
        <p:sp>
          <p:nvSpPr>
            <p:cNvPr id="4" name="3 CuadroTexto"/>
            <p:cNvSpPr txBox="1"/>
            <p:nvPr/>
          </p:nvSpPr>
          <p:spPr>
            <a:xfrm>
              <a:off x="785786" y="2786058"/>
              <a:ext cx="11430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R" dirty="0"/>
                <a:t>No poner nombre al Paquete</a:t>
              </a:r>
            </a:p>
          </p:txBody>
        </p:sp>
        <p:cxnSp>
          <p:nvCxnSpPr>
            <p:cNvPr id="5" name="4 Conector recto de flecha"/>
            <p:cNvCxnSpPr/>
            <p:nvPr/>
          </p:nvCxnSpPr>
          <p:spPr>
            <a:xfrm>
              <a:off x="2000232" y="3214686"/>
              <a:ext cx="1000132" cy="1588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8 CuadroTexto"/>
          <p:cNvSpPr txBox="1"/>
          <p:nvPr/>
        </p:nvSpPr>
        <p:spPr>
          <a:xfrm>
            <a:off x="6715140" y="4000504"/>
            <a:ext cx="1143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Agregar una  Librería</a:t>
            </a:r>
          </a:p>
        </p:txBody>
      </p:sp>
      <p:cxnSp>
        <p:nvCxnSpPr>
          <p:cNvPr id="10" name="9 Conector recto de flecha"/>
          <p:cNvCxnSpPr>
            <a:stCxn id="9" idx="1"/>
          </p:cNvCxnSpPr>
          <p:nvPr/>
        </p:nvCxnSpPr>
        <p:spPr>
          <a:xfrm rot="10800000" flipV="1">
            <a:off x="4929190" y="4462168"/>
            <a:ext cx="1785950" cy="681341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914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sz="3200" dirty="0"/>
              <a:t>Paso 3B: Agregar la Librería de Clases a la Capa 3 (2)</a:t>
            </a:r>
          </a:p>
        </p:txBody>
      </p:sp>
      <p:grpSp>
        <p:nvGrpSpPr>
          <p:cNvPr id="14" name="13 Grupo"/>
          <p:cNvGrpSpPr/>
          <p:nvPr/>
        </p:nvGrpSpPr>
        <p:grpSpPr>
          <a:xfrm>
            <a:off x="2000232" y="1857364"/>
            <a:ext cx="6215106" cy="3857652"/>
            <a:chOff x="2000232" y="1857364"/>
            <a:chExt cx="6215106" cy="3857652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2"/>
            <a:srcRect l="36237" t="23437" r="15995" b="23828"/>
            <a:stretch>
              <a:fillRect/>
            </a:stretch>
          </p:blipFill>
          <p:spPr bwMode="auto">
            <a:xfrm>
              <a:off x="2000232" y="1857364"/>
              <a:ext cx="6215106" cy="38576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0" name="9 Conector recto de flecha"/>
            <p:cNvCxnSpPr/>
            <p:nvPr/>
          </p:nvCxnSpPr>
          <p:spPr>
            <a:xfrm rot="10800000">
              <a:off x="5214942" y="2500304"/>
              <a:ext cx="1143008" cy="571507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3990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sz="3200" dirty="0"/>
              <a:t>Paso 4B: Buscar y Cargar la Librería de Clases en la Capa 3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000240"/>
            <a:ext cx="458152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8 Conector recto de flecha"/>
          <p:cNvCxnSpPr>
            <a:stCxn id="12" idx="1"/>
          </p:cNvCxnSpPr>
          <p:nvPr/>
        </p:nvCxnSpPr>
        <p:spPr>
          <a:xfrm rot="10800000">
            <a:off x="5786446" y="3357579"/>
            <a:ext cx="857256" cy="39021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6643702" y="3286124"/>
            <a:ext cx="1857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Buscamos la Librería generada  anteriormente</a:t>
            </a:r>
          </a:p>
        </p:txBody>
      </p:sp>
    </p:spTree>
    <p:extLst>
      <p:ext uri="{BB962C8B-B14F-4D97-AF65-F5344CB8AC3E}">
        <p14:creationId xmlns:p14="http://schemas.microsoft.com/office/powerpoint/2010/main" val="3538480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071678"/>
            <a:ext cx="5661285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sz="3200" dirty="0"/>
              <a:t>Paso 4B: Buscar y Cargar la Librería de Clases en la Capa 3 (2)</a:t>
            </a:r>
          </a:p>
        </p:txBody>
      </p:sp>
      <p:cxnSp>
        <p:nvCxnSpPr>
          <p:cNvPr id="9" name="8 Conector recto de flecha"/>
          <p:cNvCxnSpPr>
            <a:stCxn id="12" idx="1"/>
          </p:cNvCxnSpPr>
          <p:nvPr/>
        </p:nvCxnSpPr>
        <p:spPr>
          <a:xfrm rot="10800000" flipV="1">
            <a:off x="4000496" y="4024788"/>
            <a:ext cx="2857520" cy="97584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6858016" y="3286124"/>
            <a:ext cx="2000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La  Librería generada (*.jar) está en la carpeta: </a:t>
            </a:r>
            <a:r>
              <a:rPr lang="es-CR" dirty="0" err="1"/>
              <a:t>dist</a:t>
            </a:r>
            <a:r>
              <a:rPr lang="es-CR" dirty="0"/>
              <a:t>, del proyecto anterior</a:t>
            </a:r>
          </a:p>
        </p:txBody>
      </p:sp>
      <p:cxnSp>
        <p:nvCxnSpPr>
          <p:cNvPr id="8" name="7 Conector recto de flecha"/>
          <p:cNvCxnSpPr>
            <a:stCxn id="12" idx="1"/>
          </p:cNvCxnSpPr>
          <p:nvPr/>
        </p:nvCxnSpPr>
        <p:spPr>
          <a:xfrm rot="10800000">
            <a:off x="3571868" y="2357432"/>
            <a:ext cx="3286148" cy="166735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>
            <a:stCxn id="12" idx="1"/>
          </p:cNvCxnSpPr>
          <p:nvPr/>
        </p:nvCxnSpPr>
        <p:spPr>
          <a:xfrm rot="10800000">
            <a:off x="2643174" y="2786060"/>
            <a:ext cx="4214842" cy="123872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259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/>
          <a:srcRect r="79685" b="35547"/>
          <a:stretch>
            <a:fillRect/>
          </a:stretch>
        </p:blipFill>
        <p:spPr bwMode="auto">
          <a:xfrm>
            <a:off x="4214842" y="1785950"/>
            <a:ext cx="2643174" cy="4714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sz="3200" dirty="0"/>
              <a:t>Paso 4B: Buscar y Cargar la Librería de Clases en la Capa 3 (3)</a:t>
            </a:r>
          </a:p>
        </p:txBody>
      </p:sp>
      <p:grpSp>
        <p:nvGrpSpPr>
          <p:cNvPr id="14" name="13 Grupo"/>
          <p:cNvGrpSpPr/>
          <p:nvPr/>
        </p:nvGrpSpPr>
        <p:grpSpPr>
          <a:xfrm>
            <a:off x="714348" y="1785926"/>
            <a:ext cx="3143272" cy="3571900"/>
            <a:chOff x="1714480" y="2357430"/>
            <a:chExt cx="3486150" cy="3733800"/>
          </a:xfrm>
        </p:grpSpPr>
        <p:pic>
          <p:nvPicPr>
            <p:cNvPr id="13314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714480" y="2357430"/>
              <a:ext cx="3486150" cy="3733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9" name="8 Conector recto de flecha"/>
            <p:cNvCxnSpPr/>
            <p:nvPr/>
          </p:nvCxnSpPr>
          <p:spPr>
            <a:xfrm rot="10800000" flipV="1">
              <a:off x="4143372" y="5286388"/>
              <a:ext cx="571504" cy="42862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14 Conector recto de flecha"/>
          <p:cNvCxnSpPr>
            <a:stCxn id="16" idx="1"/>
          </p:cNvCxnSpPr>
          <p:nvPr/>
        </p:nvCxnSpPr>
        <p:spPr>
          <a:xfrm rot="10800000" flipV="1">
            <a:off x="6429388" y="4600669"/>
            <a:ext cx="571504" cy="75715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7000892" y="4000504"/>
            <a:ext cx="1857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Se puede observar la Clase en la librería de la Segunda Capa</a:t>
            </a:r>
          </a:p>
        </p:txBody>
      </p:sp>
      <p:cxnSp>
        <p:nvCxnSpPr>
          <p:cNvPr id="18" name="17 Conector recto de flecha"/>
          <p:cNvCxnSpPr>
            <a:stCxn id="16" idx="1"/>
          </p:cNvCxnSpPr>
          <p:nvPr/>
        </p:nvCxnSpPr>
        <p:spPr>
          <a:xfrm rot="10800000">
            <a:off x="6143636" y="3429001"/>
            <a:ext cx="857256" cy="117166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464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sz="3200" dirty="0"/>
              <a:t>Paso 5B: Crear un Formulario en la Capa 3</a:t>
            </a:r>
          </a:p>
        </p:txBody>
      </p:sp>
      <p:grpSp>
        <p:nvGrpSpPr>
          <p:cNvPr id="10" name="9 Grupo"/>
          <p:cNvGrpSpPr/>
          <p:nvPr/>
        </p:nvGrpSpPr>
        <p:grpSpPr>
          <a:xfrm>
            <a:off x="1285852" y="2214554"/>
            <a:ext cx="6833162" cy="3929090"/>
            <a:chOff x="1285852" y="2214554"/>
            <a:chExt cx="6833162" cy="3929090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/>
            <a:srcRect l="1" t="13184" r="60468" b="46386"/>
            <a:stretch>
              <a:fillRect/>
            </a:stretch>
          </p:blipFill>
          <p:spPr bwMode="auto">
            <a:xfrm>
              <a:off x="1285852" y="2214554"/>
              <a:ext cx="6833162" cy="39290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5" name="4 Conector recto de flecha"/>
            <p:cNvCxnSpPr/>
            <p:nvPr/>
          </p:nvCxnSpPr>
          <p:spPr>
            <a:xfrm rot="10800000">
              <a:off x="2786050" y="3929066"/>
              <a:ext cx="571504" cy="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5 Conector recto de flecha"/>
            <p:cNvCxnSpPr/>
            <p:nvPr/>
          </p:nvCxnSpPr>
          <p:spPr>
            <a:xfrm flipV="1">
              <a:off x="1357292" y="4643442"/>
              <a:ext cx="785816" cy="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6 Conector recto de flecha"/>
            <p:cNvCxnSpPr/>
            <p:nvPr/>
          </p:nvCxnSpPr>
          <p:spPr>
            <a:xfrm rot="10800000">
              <a:off x="7429520" y="5572140"/>
              <a:ext cx="571504" cy="42863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3670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sz="3200" dirty="0"/>
              <a:t>Paso 6B: Creación de una Instancia de la Clase en el formulario de la Capa 3</a:t>
            </a:r>
          </a:p>
        </p:txBody>
      </p:sp>
      <p:grpSp>
        <p:nvGrpSpPr>
          <p:cNvPr id="17" name="16 Grupo"/>
          <p:cNvGrpSpPr/>
          <p:nvPr/>
        </p:nvGrpSpPr>
        <p:grpSpPr>
          <a:xfrm>
            <a:off x="1142976" y="2285992"/>
            <a:ext cx="7358115" cy="4143404"/>
            <a:chOff x="1142976" y="2285992"/>
            <a:chExt cx="7358115" cy="4143404"/>
          </a:xfrm>
        </p:grpSpPr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2"/>
            <a:srcRect r="42697" b="40009"/>
            <a:stretch>
              <a:fillRect/>
            </a:stretch>
          </p:blipFill>
          <p:spPr bwMode="auto">
            <a:xfrm>
              <a:off x="1142976" y="2285992"/>
              <a:ext cx="7039461" cy="4143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5" name="4 Conector recto de flecha"/>
            <p:cNvCxnSpPr/>
            <p:nvPr/>
          </p:nvCxnSpPr>
          <p:spPr>
            <a:xfrm rot="10800000">
              <a:off x="8072462" y="5000636"/>
              <a:ext cx="428629" cy="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7 Conector recto de flecha"/>
            <p:cNvCxnSpPr/>
            <p:nvPr/>
          </p:nvCxnSpPr>
          <p:spPr>
            <a:xfrm flipV="1">
              <a:off x="1142976" y="5715016"/>
              <a:ext cx="785816" cy="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9 Conector recto de flecha"/>
            <p:cNvCxnSpPr/>
            <p:nvPr/>
          </p:nvCxnSpPr>
          <p:spPr>
            <a:xfrm flipV="1">
              <a:off x="1142976" y="4929198"/>
              <a:ext cx="785816" cy="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Conector recto de flecha"/>
            <p:cNvCxnSpPr/>
            <p:nvPr/>
          </p:nvCxnSpPr>
          <p:spPr>
            <a:xfrm flipV="1">
              <a:off x="1142976" y="3786190"/>
              <a:ext cx="785816" cy="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7084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0551" y="548680"/>
            <a:ext cx="5257800" cy="5334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s-CR" altLang="es-CR" sz="3200" b="1" dirty="0">
                <a:solidFill>
                  <a:schemeClr val="folHlink"/>
                </a:solidFill>
              </a:rPr>
              <a:t>Arquitectura de n-Capas</a:t>
            </a:r>
            <a:endParaRPr lang="es-ES" altLang="es-CR" sz="3200" b="1" dirty="0">
              <a:solidFill>
                <a:schemeClr val="folHlink"/>
              </a:solidFill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295400" y="1828800"/>
            <a:ext cx="533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s-CR" sz="2400">
              <a:latin typeface="Arial Narrow" pitchFamily="34" charset="0"/>
            </a:endParaRP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805513" y="1362670"/>
            <a:ext cx="743889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s-CR" altLang="es-CR" sz="1800" dirty="0"/>
              <a:t>Es un modelo arquitectónico evolutivo que mejora la arquitectura cliente / Servidor que puede ejecutarse en un solo equipo o distribuido en varios equipos en una red de área local.</a:t>
            </a:r>
            <a:endParaRPr kumimoji="0" lang="es-ES" altLang="es-CR" sz="1800" dirty="0"/>
          </a:p>
        </p:txBody>
      </p:sp>
      <p:sp>
        <p:nvSpPr>
          <p:cNvPr id="4101" name="Rectangle 29"/>
          <p:cNvSpPr>
            <a:spLocks noChangeArrowheads="1"/>
          </p:cNvSpPr>
          <p:nvPr/>
        </p:nvSpPr>
        <p:spPr bwMode="auto">
          <a:xfrm>
            <a:off x="6611938" y="4429125"/>
            <a:ext cx="2505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s-CR" sz="2400">
              <a:latin typeface="Verdana" pitchFamily="34" charset="0"/>
            </a:endParaRPr>
          </a:p>
        </p:txBody>
      </p:sp>
      <p:grpSp>
        <p:nvGrpSpPr>
          <p:cNvPr id="4102" name="Group 39"/>
          <p:cNvGrpSpPr>
            <a:grpSpLocks/>
          </p:cNvGrpSpPr>
          <p:nvPr/>
        </p:nvGrpSpPr>
        <p:grpSpPr bwMode="auto">
          <a:xfrm>
            <a:off x="448468" y="2979737"/>
            <a:ext cx="8243887" cy="3713163"/>
            <a:chOff x="567" y="2008"/>
            <a:chExt cx="5193" cy="2339"/>
          </a:xfrm>
        </p:grpSpPr>
        <p:pic>
          <p:nvPicPr>
            <p:cNvPr id="4103" name="Picture 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" y="2590"/>
              <a:ext cx="435" cy="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08" name="Rectangle 8"/>
            <p:cNvSpPr>
              <a:spLocks noChangeArrowheads="1"/>
            </p:cNvSpPr>
            <p:nvPr/>
          </p:nvSpPr>
          <p:spPr bwMode="auto">
            <a:xfrm>
              <a:off x="768" y="2008"/>
              <a:ext cx="846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defRPr/>
              </a:pPr>
              <a:r>
                <a:rPr kumimoji="0"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1º Datos</a:t>
              </a:r>
            </a:p>
          </p:txBody>
        </p:sp>
        <p:sp>
          <p:nvSpPr>
            <p:cNvPr id="25609" name="Rectangle 9"/>
            <p:cNvSpPr>
              <a:spLocks noChangeArrowheads="1"/>
            </p:cNvSpPr>
            <p:nvPr/>
          </p:nvSpPr>
          <p:spPr bwMode="auto">
            <a:xfrm>
              <a:off x="567" y="3485"/>
              <a:ext cx="1084" cy="8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defRPr/>
              </a:pPr>
              <a:r>
                <a:rPr kumimoji="0" lang="en-US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-Tablas</a:t>
              </a:r>
            </a:p>
            <a:p>
              <a:pPr eaLnBrk="0" hangingPunct="0">
                <a:defRPr/>
              </a:pPr>
              <a:r>
                <a:rPr kumimoji="0" lang="en-US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-Procedim.</a:t>
              </a:r>
            </a:p>
            <a:p>
              <a:pPr eaLnBrk="0" hangingPunct="0">
                <a:defRPr/>
              </a:pPr>
              <a:r>
                <a:rPr kumimoji="0" lang="en-US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Almacenados</a:t>
              </a:r>
            </a:p>
            <a:p>
              <a:pPr eaLnBrk="0" hangingPunct="0">
                <a:defRPr/>
              </a:pPr>
              <a:endParaRPr kumimoji="0"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25610" name="Rectangle 10"/>
            <p:cNvSpPr>
              <a:spLocks noChangeArrowheads="1"/>
            </p:cNvSpPr>
            <p:nvPr/>
          </p:nvSpPr>
          <p:spPr bwMode="auto">
            <a:xfrm>
              <a:off x="2489" y="2028"/>
              <a:ext cx="911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defRPr/>
              </a:pPr>
              <a:r>
                <a:rPr kumimoji="0"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2º Lógica</a:t>
              </a:r>
            </a:p>
          </p:txBody>
        </p:sp>
        <p:grpSp>
          <p:nvGrpSpPr>
            <p:cNvPr id="4107" name="Group 11"/>
            <p:cNvGrpSpPr>
              <a:grpSpLocks/>
            </p:cNvGrpSpPr>
            <p:nvPr/>
          </p:nvGrpSpPr>
          <p:grpSpPr bwMode="auto">
            <a:xfrm>
              <a:off x="1598" y="2243"/>
              <a:ext cx="945" cy="1396"/>
              <a:chOff x="1247" y="1109"/>
              <a:chExt cx="945" cy="1396"/>
            </a:xfrm>
          </p:grpSpPr>
          <p:sp>
            <p:nvSpPr>
              <p:cNvPr id="4129" name="Line 12"/>
              <p:cNvSpPr>
                <a:spLocks noChangeShapeType="1"/>
              </p:cNvSpPr>
              <p:nvPr/>
            </p:nvSpPr>
            <p:spPr bwMode="auto">
              <a:xfrm>
                <a:off x="1774" y="1109"/>
                <a:ext cx="0" cy="13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CR"/>
              </a:p>
            </p:txBody>
          </p:sp>
          <p:pic>
            <p:nvPicPr>
              <p:cNvPr id="4130" name="Picture 13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67" y="1340"/>
                <a:ext cx="177" cy="7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31" name="Line 14"/>
              <p:cNvSpPr>
                <a:spLocks noChangeShapeType="1"/>
              </p:cNvSpPr>
              <p:nvPr/>
            </p:nvSpPr>
            <p:spPr bwMode="auto">
              <a:xfrm>
                <a:off x="1247" y="1797"/>
                <a:ext cx="352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CR"/>
              </a:p>
            </p:txBody>
          </p:sp>
          <p:sp>
            <p:nvSpPr>
              <p:cNvPr id="4132" name="Line 15"/>
              <p:cNvSpPr>
                <a:spLocks noChangeShapeType="1"/>
              </p:cNvSpPr>
              <p:nvPr/>
            </p:nvSpPr>
            <p:spPr bwMode="auto">
              <a:xfrm>
                <a:off x="1840" y="1833"/>
                <a:ext cx="352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CR"/>
              </a:p>
            </p:txBody>
          </p:sp>
        </p:grpSp>
        <p:grpSp>
          <p:nvGrpSpPr>
            <p:cNvPr id="4108" name="Group 16"/>
            <p:cNvGrpSpPr>
              <a:grpSpLocks/>
            </p:cNvGrpSpPr>
            <p:nvPr/>
          </p:nvGrpSpPr>
          <p:grpSpPr bwMode="auto">
            <a:xfrm>
              <a:off x="2604" y="2452"/>
              <a:ext cx="1114" cy="848"/>
              <a:chOff x="2253" y="1318"/>
              <a:chExt cx="1114" cy="848"/>
            </a:xfrm>
          </p:grpSpPr>
          <p:pic>
            <p:nvPicPr>
              <p:cNvPr id="4118" name="Picture 17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83" y="1390"/>
                <a:ext cx="184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19" name="Arc 18"/>
              <p:cNvSpPr>
                <a:spLocks/>
              </p:cNvSpPr>
              <p:nvPr/>
            </p:nvSpPr>
            <p:spPr bwMode="auto">
              <a:xfrm>
                <a:off x="2856" y="1886"/>
                <a:ext cx="248" cy="14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50800" cap="rnd">
                <a:solidFill>
                  <a:srgbClr val="FCFEB9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CR"/>
              </a:p>
            </p:txBody>
          </p:sp>
          <p:pic>
            <p:nvPicPr>
              <p:cNvPr id="4120" name="Picture 19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59" y="1978"/>
                <a:ext cx="184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21" name="Arc 20"/>
              <p:cNvSpPr>
                <a:spLocks/>
              </p:cNvSpPr>
              <p:nvPr/>
            </p:nvSpPr>
            <p:spPr bwMode="auto">
              <a:xfrm>
                <a:off x="2945" y="1526"/>
                <a:ext cx="164" cy="20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722"/>
                      <a:pt x="9590" y="72"/>
                      <a:pt x="21468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722"/>
                      <a:pt x="9590" y="72"/>
                      <a:pt x="21468" y="0"/>
                    </a:cubicBez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 w="50800" cap="rnd">
                <a:solidFill>
                  <a:srgbClr val="FCFEB9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CR"/>
              </a:p>
            </p:txBody>
          </p:sp>
          <p:sp>
            <p:nvSpPr>
              <p:cNvPr id="4122" name="Arc 21"/>
              <p:cNvSpPr>
                <a:spLocks/>
              </p:cNvSpPr>
              <p:nvPr/>
            </p:nvSpPr>
            <p:spPr bwMode="auto">
              <a:xfrm>
                <a:off x="2537" y="1442"/>
                <a:ext cx="296" cy="27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699"/>
                      <a:pt x="9626" y="40"/>
                      <a:pt x="21527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699"/>
                      <a:pt x="9626" y="40"/>
                      <a:pt x="21527" y="0"/>
                    </a:cubicBez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 w="50800" cap="rnd">
                <a:solidFill>
                  <a:srgbClr val="FCFEB9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CR"/>
              </a:p>
            </p:txBody>
          </p:sp>
          <p:pic>
            <p:nvPicPr>
              <p:cNvPr id="4123" name="Picture 22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62" y="1318"/>
                <a:ext cx="184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124" name="Group 23"/>
              <p:cNvGrpSpPr>
                <a:grpSpLocks/>
              </p:cNvGrpSpPr>
              <p:nvPr/>
            </p:nvGrpSpPr>
            <p:grpSpPr bwMode="auto">
              <a:xfrm>
                <a:off x="2253" y="1531"/>
                <a:ext cx="760" cy="570"/>
                <a:chOff x="2253" y="1531"/>
                <a:chExt cx="760" cy="570"/>
              </a:xfrm>
            </p:grpSpPr>
            <p:pic>
              <p:nvPicPr>
                <p:cNvPr id="4125" name="Picture 24"/>
                <p:cNvPicPr>
                  <a:picLocks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53" y="1531"/>
                  <a:ext cx="760" cy="5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126" name="Oval 25"/>
                <p:cNvSpPr>
                  <a:spLocks noChangeArrowheads="1"/>
                </p:cNvSpPr>
                <p:nvPr/>
              </p:nvSpPr>
              <p:spPr bwMode="auto">
                <a:xfrm>
                  <a:off x="2677" y="1903"/>
                  <a:ext cx="61" cy="6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FFFF00"/>
                    </a:buClr>
                    <a:buSzPct val="80000"/>
                    <a:buFont typeface="Wingdings" pitchFamily="2" charset="2"/>
                    <a:buChar char="®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rgbClr val="CC0000"/>
                    </a:buClr>
                    <a:buSzPct val="70000"/>
                    <a:buFont typeface="Wingdings" pitchFamily="2" charset="2"/>
                    <a:buChar char="®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rgbClr val="009900"/>
                    </a:buClr>
                    <a:buSzPct val="60000"/>
                    <a:buFont typeface="Wingdings" pitchFamily="2" charset="2"/>
                    <a:buChar char="®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s-CR" sz="2400">
                    <a:latin typeface="Verdana" pitchFamily="34" charset="0"/>
                  </a:endParaRPr>
                </a:p>
              </p:txBody>
            </p:sp>
            <p:sp>
              <p:nvSpPr>
                <p:cNvPr id="4127" name="Oval 26"/>
                <p:cNvSpPr>
                  <a:spLocks noChangeArrowheads="1"/>
                </p:cNvSpPr>
                <p:nvPr/>
              </p:nvSpPr>
              <p:spPr bwMode="auto">
                <a:xfrm>
                  <a:off x="2400" y="1678"/>
                  <a:ext cx="80" cy="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FFFF00"/>
                    </a:buClr>
                    <a:buSzPct val="80000"/>
                    <a:buFont typeface="Wingdings" pitchFamily="2" charset="2"/>
                    <a:buChar char="®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rgbClr val="CC0000"/>
                    </a:buClr>
                    <a:buSzPct val="70000"/>
                    <a:buFont typeface="Wingdings" pitchFamily="2" charset="2"/>
                    <a:buChar char="®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rgbClr val="009900"/>
                    </a:buClr>
                    <a:buSzPct val="60000"/>
                    <a:buFont typeface="Wingdings" pitchFamily="2" charset="2"/>
                    <a:buChar char="®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s-CR" sz="2400">
                    <a:latin typeface="Verdana" pitchFamily="34" charset="0"/>
                  </a:endParaRPr>
                </a:p>
              </p:txBody>
            </p:sp>
            <p:sp>
              <p:nvSpPr>
                <p:cNvPr id="4128" name="Oval 27"/>
                <p:cNvSpPr>
                  <a:spLocks noChangeArrowheads="1"/>
                </p:cNvSpPr>
                <p:nvPr/>
              </p:nvSpPr>
              <p:spPr bwMode="auto">
                <a:xfrm>
                  <a:off x="2868" y="1688"/>
                  <a:ext cx="40" cy="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FFFF00"/>
                    </a:buClr>
                    <a:buSzPct val="80000"/>
                    <a:buFont typeface="Wingdings" pitchFamily="2" charset="2"/>
                    <a:buChar char="®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rgbClr val="CC0000"/>
                    </a:buClr>
                    <a:buSzPct val="70000"/>
                    <a:buFont typeface="Wingdings" pitchFamily="2" charset="2"/>
                    <a:buChar char="®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rgbClr val="009900"/>
                    </a:buClr>
                    <a:buSzPct val="60000"/>
                    <a:buFont typeface="Wingdings" pitchFamily="2" charset="2"/>
                    <a:buChar char="®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s-CR" sz="2400">
                    <a:latin typeface="Verdana" pitchFamily="34" charset="0"/>
                  </a:endParaRPr>
                </a:p>
              </p:txBody>
            </p:sp>
          </p:grpSp>
        </p:grpSp>
        <p:sp>
          <p:nvSpPr>
            <p:cNvPr id="25628" name="Rectangle 28"/>
            <p:cNvSpPr>
              <a:spLocks noChangeArrowheads="1"/>
            </p:cNvSpPr>
            <p:nvPr/>
          </p:nvSpPr>
          <p:spPr bwMode="auto">
            <a:xfrm>
              <a:off x="2153" y="3539"/>
              <a:ext cx="1750" cy="4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defRPr/>
              </a:pPr>
              <a:r>
                <a:rPr kumimoji="0" lang="en-US" sz="18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-</a:t>
              </a:r>
              <a:r>
                <a:rPr kumimoji="0" lang="en-US" sz="1800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Librerías</a:t>
              </a:r>
              <a:r>
                <a:rPr kumimoji="0" lang="en-US" sz="18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*.DLL</a:t>
              </a:r>
            </a:p>
            <a:p>
              <a:pPr eaLnBrk="0" hangingPunct="0">
                <a:defRPr/>
              </a:pPr>
              <a:r>
                <a:rPr kumimoji="0" lang="es-CR" sz="18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-Librerías de Clases: *.</a:t>
              </a:r>
              <a:r>
                <a:rPr kumimoji="0" lang="es-CR" sz="1800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jar</a:t>
              </a:r>
              <a:endParaRPr kumimoji="0" lang="en-US" sz="1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pic>
          <p:nvPicPr>
            <p:cNvPr id="4110" name="Picture 30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7" y="2553"/>
              <a:ext cx="1059" cy="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31" name="Rectangle 31"/>
            <p:cNvSpPr>
              <a:spLocks noChangeArrowheads="1"/>
            </p:cNvSpPr>
            <p:nvPr/>
          </p:nvSpPr>
          <p:spPr bwMode="auto">
            <a:xfrm>
              <a:off x="4048" y="2028"/>
              <a:ext cx="1466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defRPr/>
              </a:pPr>
              <a:r>
                <a:rPr kumimoji="0"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3º Presentación</a:t>
              </a:r>
            </a:p>
          </p:txBody>
        </p:sp>
        <p:grpSp>
          <p:nvGrpSpPr>
            <p:cNvPr id="4112" name="Group 32"/>
            <p:cNvGrpSpPr>
              <a:grpSpLocks/>
            </p:cNvGrpSpPr>
            <p:nvPr/>
          </p:nvGrpSpPr>
          <p:grpSpPr bwMode="auto">
            <a:xfrm>
              <a:off x="3523" y="2263"/>
              <a:ext cx="906" cy="1420"/>
              <a:chOff x="3172" y="1129"/>
              <a:chExt cx="906" cy="1420"/>
            </a:xfrm>
          </p:grpSpPr>
          <p:sp>
            <p:nvSpPr>
              <p:cNvPr id="4114" name="Line 33"/>
              <p:cNvSpPr>
                <a:spLocks noChangeShapeType="1"/>
              </p:cNvSpPr>
              <p:nvPr/>
            </p:nvSpPr>
            <p:spPr bwMode="auto">
              <a:xfrm flipH="1">
                <a:off x="3620" y="1129"/>
                <a:ext cx="20" cy="14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CR"/>
              </a:p>
            </p:txBody>
          </p:sp>
          <p:pic>
            <p:nvPicPr>
              <p:cNvPr id="4115" name="Picture 34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41" y="1348"/>
                <a:ext cx="177" cy="7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16" name="Line 35"/>
              <p:cNvSpPr>
                <a:spLocks noChangeShapeType="1"/>
              </p:cNvSpPr>
              <p:nvPr/>
            </p:nvSpPr>
            <p:spPr bwMode="auto">
              <a:xfrm>
                <a:off x="3172" y="1833"/>
                <a:ext cx="352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CR"/>
              </a:p>
            </p:txBody>
          </p:sp>
          <p:sp>
            <p:nvSpPr>
              <p:cNvPr id="4117" name="Line 36"/>
              <p:cNvSpPr>
                <a:spLocks noChangeShapeType="1"/>
              </p:cNvSpPr>
              <p:nvPr/>
            </p:nvSpPr>
            <p:spPr bwMode="auto">
              <a:xfrm>
                <a:off x="3713" y="1833"/>
                <a:ext cx="365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CR"/>
              </a:p>
            </p:txBody>
          </p:sp>
        </p:grpSp>
        <p:sp>
          <p:nvSpPr>
            <p:cNvPr id="25637" name="Rectangle 37"/>
            <p:cNvSpPr>
              <a:spLocks noChangeArrowheads="1"/>
            </p:cNvSpPr>
            <p:nvPr/>
          </p:nvSpPr>
          <p:spPr bwMode="auto">
            <a:xfrm>
              <a:off x="4110" y="3505"/>
              <a:ext cx="1650" cy="4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defRPr/>
              </a:pPr>
              <a:r>
                <a:rPr kumimoji="0" lang="en-US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-Prog. Ejecutables</a:t>
              </a:r>
            </a:p>
            <a:p>
              <a:pPr eaLnBrk="0" hangingPunct="0">
                <a:defRPr/>
              </a:pPr>
              <a:r>
                <a:rPr kumimoji="0" lang="en-US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-Páginas ASP / JSP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10659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 l="21962" t="44922" r="11054" b="48242"/>
          <a:stretch>
            <a:fillRect/>
          </a:stretch>
        </p:blipFill>
        <p:spPr bwMode="auto">
          <a:xfrm>
            <a:off x="0" y="5572140"/>
            <a:ext cx="9144000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214290"/>
            <a:ext cx="7772400" cy="914400"/>
          </a:xfrm>
        </p:spPr>
        <p:txBody>
          <a:bodyPr/>
          <a:lstStyle/>
          <a:p>
            <a:r>
              <a:rPr lang="es-CR" sz="2800" dirty="0"/>
              <a:t>Paso 7B: Agregar Código a los Botones</a:t>
            </a:r>
            <a:r>
              <a:rPr lang="es-CR" dirty="0"/>
              <a:t> 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 l="19765" t="35156" r="21486" b="56597"/>
          <a:stretch>
            <a:fillRect/>
          </a:stretch>
        </p:blipFill>
        <p:spPr bwMode="auto">
          <a:xfrm>
            <a:off x="500034" y="1500174"/>
            <a:ext cx="8280855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 l="19012" t="22740" r="61564" b="48591"/>
          <a:stretch>
            <a:fillRect/>
          </a:stretch>
        </p:blipFill>
        <p:spPr bwMode="auto">
          <a:xfrm>
            <a:off x="500034" y="2714620"/>
            <a:ext cx="3357586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6 Conector recto de flecha"/>
          <p:cNvCxnSpPr/>
          <p:nvPr/>
        </p:nvCxnSpPr>
        <p:spPr>
          <a:xfrm rot="5400000" flipH="1" flipV="1">
            <a:off x="2964643" y="2750341"/>
            <a:ext cx="1000136" cy="7143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 rot="16200000" flipH="1">
            <a:off x="2964647" y="4464853"/>
            <a:ext cx="1643070" cy="85725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053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785926"/>
            <a:ext cx="265747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3857628"/>
            <a:ext cx="25527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500034" y="214290"/>
            <a:ext cx="7772400" cy="914400"/>
          </a:xfrm>
        </p:spPr>
        <p:txBody>
          <a:bodyPr/>
          <a:lstStyle/>
          <a:p>
            <a:r>
              <a:rPr lang="es-CR" sz="2800" dirty="0"/>
              <a:t>Paso 8B: Ejecutar el programa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792913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214290"/>
            <a:ext cx="7772400" cy="914400"/>
          </a:xfrm>
        </p:spPr>
        <p:txBody>
          <a:bodyPr/>
          <a:lstStyle/>
          <a:p>
            <a:r>
              <a:rPr lang="es-CR" sz="2800" dirty="0"/>
              <a:t>Paso 1: Nuevo Proyecto: Librería de Clases para la Capa 2</a:t>
            </a:r>
          </a:p>
        </p:txBody>
      </p:sp>
      <p:grpSp>
        <p:nvGrpSpPr>
          <p:cNvPr id="11" name="10 Grupo"/>
          <p:cNvGrpSpPr/>
          <p:nvPr/>
        </p:nvGrpSpPr>
        <p:grpSpPr>
          <a:xfrm>
            <a:off x="500034" y="1285860"/>
            <a:ext cx="8358246" cy="5429264"/>
            <a:chOff x="1000100" y="1500174"/>
            <a:chExt cx="6943725" cy="47244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1500174"/>
              <a:ext cx="6943725" cy="472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6" name="5 Conector recto de flecha"/>
            <p:cNvCxnSpPr/>
            <p:nvPr/>
          </p:nvCxnSpPr>
          <p:spPr>
            <a:xfrm rot="16200000" flipV="1">
              <a:off x="7108049" y="2821777"/>
              <a:ext cx="427834" cy="213520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7 Conector recto de flecha"/>
            <p:cNvCxnSpPr/>
            <p:nvPr/>
          </p:nvCxnSpPr>
          <p:spPr>
            <a:xfrm rot="10800000">
              <a:off x="3857620" y="2357430"/>
              <a:ext cx="571504" cy="21431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1207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Paso 2: Agregar una Clase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r="58272" b="39453"/>
          <a:stretch>
            <a:fillRect/>
          </a:stretch>
        </p:blipFill>
        <p:spPr bwMode="auto">
          <a:xfrm>
            <a:off x="2285984" y="1857364"/>
            <a:ext cx="5429256" cy="4429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785786" y="2786058"/>
            <a:ext cx="1143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No poner nombre al Paquete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 rot="16200000" flipV="1">
            <a:off x="7108049" y="3964785"/>
            <a:ext cx="427834" cy="21352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>
            <a:off x="2000232" y="3214686"/>
            <a:ext cx="1000132" cy="1588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589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Paso 2: Agregar una Clase(2)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643050"/>
            <a:ext cx="6943725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72219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sz="3200" dirty="0"/>
              <a:t>Paso 3: Agregar miembros de Clase y Constructores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r="43997" b="37500"/>
          <a:stretch>
            <a:fillRect/>
          </a:stretch>
        </p:blipFill>
        <p:spPr bwMode="auto">
          <a:xfrm>
            <a:off x="1071538" y="1785926"/>
            <a:ext cx="7286644" cy="4572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4 Conector recto de flecha"/>
          <p:cNvCxnSpPr>
            <a:stCxn id="8" idx="3"/>
          </p:cNvCxnSpPr>
          <p:nvPr/>
        </p:nvCxnSpPr>
        <p:spPr>
          <a:xfrm flipV="1">
            <a:off x="4286248" y="4214818"/>
            <a:ext cx="1357322" cy="443029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2571736" y="3857628"/>
            <a:ext cx="1714512" cy="1600438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CR" sz="1400" dirty="0">
                <a:solidFill>
                  <a:schemeClr val="bg1"/>
                </a:solidFill>
              </a:rPr>
              <a:t>Luego  de agregar las variables miembros de clase, Dar clic con el botón derecho y seleccionar: </a:t>
            </a:r>
          </a:p>
          <a:p>
            <a:r>
              <a:rPr lang="es-CR" sz="1400" dirty="0">
                <a:solidFill>
                  <a:schemeClr val="bg1"/>
                </a:solidFill>
              </a:rPr>
              <a:t>Insertar Código</a:t>
            </a:r>
          </a:p>
        </p:txBody>
      </p:sp>
    </p:spTree>
    <p:extLst>
      <p:ext uri="{BB962C8B-B14F-4D97-AF65-F5344CB8AC3E}">
        <p14:creationId xmlns:p14="http://schemas.microsoft.com/office/powerpoint/2010/main" val="1921420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42910" y="214290"/>
            <a:ext cx="7772400" cy="914400"/>
          </a:xfrm>
        </p:spPr>
        <p:txBody>
          <a:bodyPr/>
          <a:lstStyle/>
          <a:p>
            <a:r>
              <a:rPr lang="es-CR" sz="3200" dirty="0"/>
              <a:t>Paso 3: Agregar miembros de Clase y Constructores (2)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32943" t="16601" r="49487" b="43359"/>
          <a:stretch>
            <a:fillRect/>
          </a:stretch>
        </p:blipFill>
        <p:spPr bwMode="auto">
          <a:xfrm>
            <a:off x="2143108" y="1357298"/>
            <a:ext cx="2286016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4 Conector recto de flecha"/>
          <p:cNvCxnSpPr>
            <a:stCxn id="8" idx="3"/>
          </p:cNvCxnSpPr>
          <p:nvPr/>
        </p:nvCxnSpPr>
        <p:spPr>
          <a:xfrm flipV="1">
            <a:off x="2071670" y="3000372"/>
            <a:ext cx="428628" cy="26161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357158" y="3000372"/>
            <a:ext cx="1714512" cy="523220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CR" sz="1400" dirty="0">
                <a:solidFill>
                  <a:schemeClr val="bg1"/>
                </a:solidFill>
              </a:rPr>
              <a:t>Agregar un Constructor</a:t>
            </a:r>
          </a:p>
        </p:txBody>
      </p:sp>
      <p:grpSp>
        <p:nvGrpSpPr>
          <p:cNvPr id="23" name="22 Grupo"/>
          <p:cNvGrpSpPr/>
          <p:nvPr/>
        </p:nvGrpSpPr>
        <p:grpSpPr>
          <a:xfrm>
            <a:off x="5000628" y="1357298"/>
            <a:ext cx="3633797" cy="2882933"/>
            <a:chOff x="5000628" y="1142984"/>
            <a:chExt cx="3633797" cy="2882933"/>
          </a:xfrm>
        </p:grpSpPr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357950" y="1142984"/>
              <a:ext cx="2276475" cy="2514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1" name="10 Conector recto de flecha"/>
            <p:cNvCxnSpPr>
              <a:stCxn id="12" idx="0"/>
            </p:cNvCxnSpPr>
            <p:nvPr/>
          </p:nvCxnSpPr>
          <p:spPr>
            <a:xfrm rot="5400000" flipH="1" flipV="1">
              <a:off x="5822165" y="2178835"/>
              <a:ext cx="928694" cy="857256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11 CuadroTexto"/>
            <p:cNvSpPr txBox="1"/>
            <p:nvPr/>
          </p:nvSpPr>
          <p:spPr>
            <a:xfrm>
              <a:off x="5000628" y="3071810"/>
              <a:ext cx="1714512" cy="954107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CR" sz="1400" dirty="0">
                  <a:solidFill>
                    <a:schemeClr val="bg1"/>
                  </a:solidFill>
                </a:rPr>
                <a:t>Se seleccionan los miembros de clase que van a estar en el Constructor</a:t>
              </a:r>
            </a:p>
          </p:txBody>
        </p:sp>
      </p:grp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/>
          <a:srcRect l="31296" t="18145" r="20388" b="51613"/>
          <a:stretch>
            <a:fillRect/>
          </a:stretch>
        </p:blipFill>
        <p:spPr bwMode="auto">
          <a:xfrm>
            <a:off x="1500166" y="4500570"/>
            <a:ext cx="6286544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78397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sz="2800" dirty="0"/>
              <a:t>Paso 3.5: Agregar </a:t>
            </a:r>
            <a:r>
              <a:rPr lang="es-CR" sz="2800" dirty="0" err="1"/>
              <a:t>Getters</a:t>
            </a:r>
            <a:r>
              <a:rPr lang="es-CR" sz="2800" dirty="0"/>
              <a:t> y </a:t>
            </a:r>
            <a:r>
              <a:rPr lang="es-CR" sz="2800" dirty="0" err="1"/>
              <a:t>Setters</a:t>
            </a:r>
            <a:r>
              <a:rPr lang="es-CR" sz="2800" dirty="0"/>
              <a:t> para mostrar datos en la capa 3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31845" t="18554" r="48938" b="30664"/>
          <a:stretch>
            <a:fillRect/>
          </a:stretch>
        </p:blipFill>
        <p:spPr bwMode="auto">
          <a:xfrm>
            <a:off x="3500430" y="1928802"/>
            <a:ext cx="2500330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 l="34041" t="32227" r="46193" b="38476"/>
          <a:stretch>
            <a:fillRect/>
          </a:stretch>
        </p:blipFill>
        <p:spPr bwMode="auto">
          <a:xfrm>
            <a:off x="571472" y="1928802"/>
            <a:ext cx="2571768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7950" y="1928802"/>
            <a:ext cx="240982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67546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sz="2800" dirty="0"/>
              <a:t>Paso 3.5: Agregar </a:t>
            </a:r>
            <a:r>
              <a:rPr lang="es-CR" sz="2800" dirty="0" err="1"/>
              <a:t>Getters</a:t>
            </a:r>
            <a:r>
              <a:rPr lang="es-CR" sz="2800" dirty="0"/>
              <a:t> y </a:t>
            </a:r>
            <a:r>
              <a:rPr lang="es-CR" sz="2800" dirty="0" err="1"/>
              <a:t>Setters</a:t>
            </a:r>
            <a:r>
              <a:rPr lang="es-CR" sz="2800" dirty="0"/>
              <a:t> para mostrar datos en la capa 3 (2)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17020" t="18554" r="51135" b="20898"/>
          <a:stretch>
            <a:fillRect/>
          </a:stretch>
        </p:blipFill>
        <p:spPr bwMode="auto">
          <a:xfrm>
            <a:off x="2214546" y="2000240"/>
            <a:ext cx="4143404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33781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2382</TotalTime>
  <Words>434</Words>
  <Application>Microsoft Office PowerPoint</Application>
  <PresentationFormat>On-screen Show (4:3)</PresentationFormat>
  <Paragraphs>50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Arial Narrow</vt:lpstr>
      <vt:lpstr>Consolas</vt:lpstr>
      <vt:lpstr>Corbel</vt:lpstr>
      <vt:lpstr>Verdana</vt:lpstr>
      <vt:lpstr>Wingdings</vt:lpstr>
      <vt:lpstr>Wingdings 2</vt:lpstr>
      <vt:lpstr>Wingdings 3</vt:lpstr>
      <vt:lpstr>Metro</vt:lpstr>
      <vt:lpstr>Introducción a la Arquitectura de 3 Capas en Java</vt:lpstr>
      <vt:lpstr>Arquitectura de n-Capas</vt:lpstr>
      <vt:lpstr>Paso 1: Nuevo Proyecto: Librería de Clases para la Capa 2</vt:lpstr>
      <vt:lpstr>Paso 2: Agregar una Clase</vt:lpstr>
      <vt:lpstr>Paso 2: Agregar una Clase(2)</vt:lpstr>
      <vt:lpstr>Paso 3: Agregar miembros de Clase y Constructores</vt:lpstr>
      <vt:lpstr>Paso 3: Agregar miembros de Clase y Constructores (2)</vt:lpstr>
      <vt:lpstr>Paso 3.5: Agregar Getters y Setters para mostrar datos en la capa 3</vt:lpstr>
      <vt:lpstr>Paso 3.5: Agregar Getters y Setters para mostrar datos en la capa 3 (2)</vt:lpstr>
      <vt:lpstr>Paso 4: Guardar, Compilar y Generar…</vt:lpstr>
      <vt:lpstr>Paso 1B: Nuevo Proyecto, Una Aplicación de Java para la Capa 3</vt:lpstr>
      <vt:lpstr>Paso 2B: Agregar un Formulario a la Capa 3</vt:lpstr>
      <vt:lpstr>Paso 3B: Agregar la Librería de Clases a la Capa 3</vt:lpstr>
      <vt:lpstr>Paso 3B: Agregar la Librería de Clases a la Capa 3 (2)</vt:lpstr>
      <vt:lpstr>Paso 4B: Buscar y Cargar la Librería de Clases en la Capa 3</vt:lpstr>
      <vt:lpstr>Paso 4B: Buscar y Cargar la Librería de Clases en la Capa 3 (2)</vt:lpstr>
      <vt:lpstr>Paso 4B: Buscar y Cargar la Librería de Clases en la Capa 3 (3)</vt:lpstr>
      <vt:lpstr>Paso 5B: Crear un Formulario en la Capa 3</vt:lpstr>
      <vt:lpstr>Paso 6B: Creación de una Instancia de la Clase en el formulario de la Capa 3</vt:lpstr>
      <vt:lpstr>Paso 7B: Agregar Código a los Botones  </vt:lpstr>
      <vt:lpstr>Paso 8B: Ejecutar el programa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Santiago</dc:creator>
  <cp:lastModifiedBy>Santiago Rodriguez Paniagua</cp:lastModifiedBy>
  <cp:revision>144</cp:revision>
  <dcterms:created xsi:type="dcterms:W3CDTF">2009-11-23T04:45:04Z</dcterms:created>
  <dcterms:modified xsi:type="dcterms:W3CDTF">2018-10-05T11:56:59Z</dcterms:modified>
</cp:coreProperties>
</file>