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notesMasterIdLst>
    <p:notesMasterId r:id="rId9"/>
  </p:notesMasterIdLst>
  <p:sldIdLst>
    <p:sldId id="273" r:id="rId2"/>
    <p:sldId id="265" r:id="rId3"/>
    <p:sldId id="266" r:id="rId4"/>
    <p:sldId id="267" r:id="rId5"/>
    <p:sldId id="274" r:id="rId6"/>
    <p:sldId id="259" r:id="rId7"/>
    <p:sldId id="258" r:id="rId8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9" autoAdjust="0"/>
    <p:restoredTop sz="94660"/>
  </p:normalViewPr>
  <p:slideViewPr>
    <p:cSldViewPr>
      <p:cViewPr varScale="1">
        <p:scale>
          <a:sx n="69" d="100"/>
          <a:sy n="69" d="100"/>
        </p:scale>
        <p:origin x="-14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29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A8217CD-74B5-4412-8D0B-56EE97FFD86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31151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8217CD-74B5-4412-8D0B-56EE97FFD868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7378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F3EF94-2E7D-40EC-BC38-B3B75F70F37D}" type="slidenum">
              <a:rPr lang="es-ES" altLang="en-US" smtClean="0"/>
              <a:pPr eaLnBrk="1" hangingPunct="1">
                <a:spcBef>
                  <a:spcPct val="0"/>
                </a:spcBef>
              </a:pPr>
              <a:t>6</a:t>
            </a:fld>
            <a:endParaRPr lang="es-ES" alt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0163" y="803275"/>
            <a:ext cx="4259262" cy="319405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0263" y="4344988"/>
            <a:ext cx="5197475" cy="38481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0BEEF4E-229E-4BF6-B931-245F04A4B19C}" type="slidenum">
              <a:rPr lang="es-ES" altLang="en-US" smtClean="0"/>
              <a:pPr eaLnBrk="1" hangingPunct="1">
                <a:spcBef>
                  <a:spcPct val="0"/>
                </a:spcBef>
              </a:pPr>
              <a:t>7</a:t>
            </a:fld>
            <a:endParaRPr lang="es-ES" altLang="en-US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0163" y="803275"/>
            <a:ext cx="4259262" cy="3194050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0263" y="4344988"/>
            <a:ext cx="5197475" cy="38481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r>
              <a:rPr lang="es-ES_tradnl" altLang="en-US" sz="1000" dirty="0" smtClean="0">
                <a:latin typeface="Tahoma" charset="0"/>
              </a:rPr>
              <a:t>El proceso propuesto tiene mucho en común con el modelo de proceso propuesto por Barry </a:t>
            </a:r>
            <a:r>
              <a:rPr lang="es-ES_tradnl" altLang="en-US" sz="1000" dirty="0" err="1" smtClean="0">
                <a:latin typeface="Tahoma" charset="0"/>
              </a:rPr>
              <a:t>Bohem</a:t>
            </a:r>
            <a:r>
              <a:rPr lang="es-ES_tradnl" altLang="en-US" sz="1000" dirty="0" smtClean="0">
                <a:latin typeface="Tahoma" charset="0"/>
              </a:rPr>
              <a:t> en 1988: “El modelo espiral”. Los cuadrantes de la espiral son: 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s-ES_tradnl" altLang="en-US" sz="1000" dirty="0" smtClean="0">
                <a:latin typeface="Tahoma" charset="0"/>
              </a:rPr>
              <a:t>Determinar objetivos, alternativas y restricciones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s-ES_tradnl" altLang="en-US" sz="1000" dirty="0" smtClean="0">
                <a:latin typeface="Tahoma" charset="0"/>
              </a:rPr>
              <a:t> Evaluar alternativas, identificar y resolver riesgos, construir </a:t>
            </a:r>
            <a:r>
              <a:rPr lang="es-ES_tradnl" altLang="en-US" sz="1000" dirty="0" err="1" smtClean="0">
                <a:latin typeface="Tahoma" charset="0"/>
              </a:rPr>
              <a:t>proptotipos</a:t>
            </a:r>
            <a:endParaRPr lang="es-ES_tradnl" altLang="en-US" sz="1000" dirty="0" smtClean="0">
              <a:latin typeface="Tahoma" charset="0"/>
            </a:endParaRPr>
          </a:p>
          <a:p>
            <a:pPr marL="228600" indent="-228600" eaLnBrk="1" hangingPunct="1">
              <a:buFontTx/>
              <a:buAutoNum type="arabicPeriod"/>
            </a:pPr>
            <a:r>
              <a:rPr lang="es-ES_tradnl" altLang="en-US" sz="1000" dirty="0" smtClean="0">
                <a:latin typeface="Tahoma" charset="0"/>
              </a:rPr>
              <a:t>Desarrollo y verificación del producto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s-ES_tradnl" altLang="en-US" sz="1000" dirty="0" smtClean="0">
                <a:latin typeface="Tahoma" charset="0"/>
              </a:rPr>
              <a:t>Planificación de las siguientes fases</a:t>
            </a:r>
            <a:endParaRPr lang="es-ES" altLang="en-US" sz="1000" dirty="0" smtClean="0">
              <a:latin typeface="Tahoma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0F76BAB-D401-4948-B7B5-F3643CD81B45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5B9F72-1018-4DA5-9686-18C69A048D45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7E4207-F1DC-4C3F-B724-F151990523A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4B6EC-DB20-4577-9078-DA5F4C74CCB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508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A0AB84-A2B8-42C4-B35F-387742AA873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7A3C44-168E-4EBE-BD41-9D26967076D7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D7A03F-8D6D-4F0D-82A7-C7BF5C19AC03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5785C3-FB4F-462D-B89A-DDD06DFE2F70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782A65-C2BC-4B00-B524-8A0C4367705B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0EE38-75A6-4DF1-8319-10C92BD4E079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19B3BF-EB28-4288-A3B6-17C03BA6764C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F8ADBC-6412-4988-B7D6-1B160DC70A51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34433DF-57CA-4C45-8AF6-EF2A52667E3F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55576" y="1052736"/>
            <a:ext cx="7772400" cy="1736725"/>
          </a:xfrm>
        </p:spPr>
        <p:txBody>
          <a:bodyPr/>
          <a:lstStyle/>
          <a:p>
            <a:pPr eaLnBrk="1" hangingPunct="1">
              <a:defRPr/>
            </a:pPr>
            <a:r>
              <a:rPr lang="es-ES" sz="4400" dirty="0" smtClean="0"/>
              <a:t>Modelos de Desarrollo de Software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5536" y="5877272"/>
            <a:ext cx="6400800" cy="550862"/>
          </a:xfrm>
        </p:spPr>
        <p:txBody>
          <a:bodyPr/>
          <a:lstStyle/>
          <a:p>
            <a:pPr algn="l" eaLnBrk="1" hangingPunct="1">
              <a:defRPr/>
            </a:pPr>
            <a:r>
              <a:rPr lang="es-ES" sz="2000" dirty="0" smtClean="0"/>
              <a:t>Lic. Santiago Rodríguez Paniagua. (</a:t>
            </a:r>
            <a:r>
              <a:rPr lang="es-ES" sz="2000" dirty="0" smtClean="0"/>
              <a:t>2014)</a:t>
            </a:r>
            <a:endParaRPr lang="es-E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348880"/>
            <a:ext cx="8229600" cy="1440483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/>
              <a:t>Llamado algunas veces el ciclo de vida básico o modelo en cascada, es el paradigma más antiguo y más extensamente utilizado en la ingeniería del Software.</a:t>
            </a:r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sz="4400" b="1" dirty="0" smtClean="0"/>
              <a:t>Modelo Secuencial Lineal</a:t>
            </a:r>
          </a:p>
        </p:txBody>
      </p:sp>
      <p:grpSp>
        <p:nvGrpSpPr>
          <p:cNvPr id="13316" name="Group 12"/>
          <p:cNvGrpSpPr>
            <a:grpSpLocks/>
          </p:cNvGrpSpPr>
          <p:nvPr/>
        </p:nvGrpSpPr>
        <p:grpSpPr bwMode="auto">
          <a:xfrm>
            <a:off x="467544" y="4801132"/>
            <a:ext cx="8136904" cy="586037"/>
            <a:chOff x="657" y="2659"/>
            <a:chExt cx="4330" cy="294"/>
          </a:xfrm>
        </p:grpSpPr>
        <p:sp>
          <p:nvSpPr>
            <p:cNvPr id="13317" name="Text Box 5"/>
            <p:cNvSpPr txBox="1">
              <a:spLocks noChangeArrowheads="1"/>
            </p:cNvSpPr>
            <p:nvPr/>
          </p:nvSpPr>
          <p:spPr bwMode="auto">
            <a:xfrm>
              <a:off x="1845" y="2659"/>
              <a:ext cx="77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n-US" sz="2400"/>
                <a:t>Diseño</a:t>
              </a:r>
            </a:p>
          </p:txBody>
        </p:sp>
        <p:sp>
          <p:nvSpPr>
            <p:cNvPr id="13318" name="Text Box 6"/>
            <p:cNvSpPr txBox="1">
              <a:spLocks noChangeArrowheads="1"/>
            </p:cNvSpPr>
            <p:nvPr/>
          </p:nvSpPr>
          <p:spPr bwMode="auto">
            <a:xfrm>
              <a:off x="3023" y="2659"/>
              <a:ext cx="77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n-US" sz="2400"/>
                <a:t>Código</a:t>
              </a:r>
            </a:p>
          </p:txBody>
        </p:sp>
        <p:sp>
          <p:nvSpPr>
            <p:cNvPr id="13319" name="Text Box 7"/>
            <p:cNvSpPr txBox="1">
              <a:spLocks noChangeArrowheads="1"/>
            </p:cNvSpPr>
            <p:nvPr/>
          </p:nvSpPr>
          <p:spPr bwMode="auto">
            <a:xfrm>
              <a:off x="4215" y="2659"/>
              <a:ext cx="77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n-US" sz="2400"/>
                <a:t>Prueba</a:t>
              </a:r>
            </a:p>
          </p:txBody>
        </p:sp>
        <p:sp>
          <p:nvSpPr>
            <p:cNvPr id="13320" name="Text Box 4"/>
            <p:cNvSpPr txBox="1">
              <a:spLocks noChangeArrowheads="1"/>
            </p:cNvSpPr>
            <p:nvPr/>
          </p:nvSpPr>
          <p:spPr bwMode="auto">
            <a:xfrm>
              <a:off x="657" y="2659"/>
              <a:ext cx="77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n-US" sz="2400"/>
                <a:t>Análisis</a:t>
              </a:r>
            </a:p>
          </p:txBody>
        </p:sp>
        <p:sp>
          <p:nvSpPr>
            <p:cNvPr id="13321" name="Line 8"/>
            <p:cNvSpPr>
              <a:spLocks noChangeShapeType="1"/>
            </p:cNvSpPr>
            <p:nvPr/>
          </p:nvSpPr>
          <p:spPr bwMode="auto">
            <a:xfrm>
              <a:off x="1429" y="2804"/>
              <a:ext cx="4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3322" name="Line 10"/>
            <p:cNvSpPr>
              <a:spLocks noChangeShapeType="1"/>
            </p:cNvSpPr>
            <p:nvPr/>
          </p:nvSpPr>
          <p:spPr bwMode="auto">
            <a:xfrm>
              <a:off x="2617" y="2804"/>
              <a:ext cx="4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3323" name="Line 11"/>
            <p:cNvSpPr>
              <a:spLocks noChangeShapeType="1"/>
            </p:cNvSpPr>
            <p:nvPr/>
          </p:nvSpPr>
          <p:spPr bwMode="auto">
            <a:xfrm>
              <a:off x="3796" y="2813"/>
              <a:ext cx="4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" sz="4000" b="1" dirty="0" smtClean="0"/>
              <a:t>Modelo de Construcción de Prototipos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1520" y="1832666"/>
            <a:ext cx="3456384" cy="396081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endParaRPr lang="es-ES" sz="2400" dirty="0" smtClean="0"/>
          </a:p>
          <a:p>
            <a:pPr eaLnBrk="1" hangingPunct="1">
              <a:defRPr/>
            </a:pPr>
            <a:r>
              <a:rPr lang="es-ES" sz="2400" dirty="0" smtClean="0"/>
              <a:t>Cuando el cliente tiene una necesidad legitima pero está desorientado sobre los detalles, el primer paso es desarrollar un prototipo.</a:t>
            </a:r>
          </a:p>
        </p:txBody>
      </p:sp>
      <p:grpSp>
        <p:nvGrpSpPr>
          <p:cNvPr id="2" name="Diagram 5"/>
          <p:cNvGrpSpPr>
            <a:grpSpLocks/>
          </p:cNvGrpSpPr>
          <p:nvPr/>
        </p:nvGrpSpPr>
        <p:grpSpPr bwMode="auto">
          <a:xfrm>
            <a:off x="4403482" y="1589971"/>
            <a:ext cx="4182046" cy="4032150"/>
            <a:chOff x="1586" y="707"/>
            <a:chExt cx="2544" cy="2854"/>
          </a:xfrm>
        </p:grpSpPr>
        <p:sp>
          <p:nvSpPr>
            <p:cNvPr id="3" name="_s1028"/>
            <p:cNvSpPr>
              <a:spLocks noChangeArrowheads="1" noTextEdit="1"/>
            </p:cNvSpPr>
            <p:nvPr/>
          </p:nvSpPr>
          <p:spPr bwMode="auto">
            <a:xfrm>
              <a:off x="1935" y="919"/>
              <a:ext cx="1847" cy="1847"/>
            </a:xfrm>
            <a:custGeom>
              <a:avLst/>
              <a:gdLst>
                <a:gd name="G0" fmla="+- -5242880 0 0"/>
                <a:gd name="G1" fmla="+- -8519680 0 0"/>
                <a:gd name="G2" fmla="+- -5242880 0 -8519680"/>
                <a:gd name="G3" fmla="+- 10800 0 0"/>
                <a:gd name="G4" fmla="+- 0 0 -524288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8519680"/>
                <a:gd name="G10" fmla="+- 7200 0 2700"/>
                <a:gd name="G11" fmla="cos G10 -5242880"/>
                <a:gd name="G12" fmla="sin G10 -5242880"/>
                <a:gd name="G13" fmla="cos 13500 -5242880"/>
                <a:gd name="G14" fmla="sin 13500 -5242880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242880"/>
                <a:gd name="G22" fmla="sin G20 -5242880"/>
                <a:gd name="G23" fmla="+- G21 10800 0"/>
                <a:gd name="G24" fmla="+- G12 G23 G22"/>
                <a:gd name="G25" fmla="+- G22 G23 G11"/>
                <a:gd name="G26" fmla="cos 10800 -5242880"/>
                <a:gd name="G27" fmla="sin 10800 -5242880"/>
                <a:gd name="G28" fmla="cos 7200 -5242880"/>
                <a:gd name="G29" fmla="sin 7200 -524288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8519680"/>
                <a:gd name="G36" fmla="sin G34 -8519680"/>
                <a:gd name="G37" fmla="+/ -8519680 -524288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004 w 21600"/>
                <a:gd name="T5" fmla="*/ 368 h 21600"/>
                <a:gd name="T6" fmla="*/ 5014 w 21600"/>
                <a:gd name="T7" fmla="*/ 3905 h 21600"/>
                <a:gd name="T8" fmla="*/ 8936 w 21600"/>
                <a:gd name="T9" fmla="*/ 3845 h 21600"/>
                <a:gd name="T10" fmla="*/ 13144 w 21600"/>
                <a:gd name="T11" fmla="*/ -2495 h 21600"/>
                <a:gd name="T12" fmla="*/ 16794 w 21600"/>
                <a:gd name="T13" fmla="*/ 2717 h 21600"/>
                <a:gd name="T14" fmla="*/ 11581 w 21600"/>
                <a:gd name="T15" fmla="*/ 6368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2050" y="3709"/>
                  </a:moveTo>
                  <a:cubicBezTo>
                    <a:pt x="11637" y="3636"/>
                    <a:pt x="11219" y="3600"/>
                    <a:pt x="10800" y="3600"/>
                  </a:cubicBezTo>
                  <a:cubicBezTo>
                    <a:pt x="9107" y="3599"/>
                    <a:pt x="7468" y="4196"/>
                    <a:pt x="6171" y="5284"/>
                  </a:cubicBezTo>
                  <a:lnTo>
                    <a:pt x="3857" y="2526"/>
                  </a:lnTo>
                  <a:cubicBezTo>
                    <a:pt x="5802" y="894"/>
                    <a:pt x="8260" y="-1"/>
                    <a:pt x="10800" y="0"/>
                  </a:cubicBezTo>
                  <a:cubicBezTo>
                    <a:pt x="11428" y="0"/>
                    <a:pt x="12056" y="54"/>
                    <a:pt x="12675" y="164"/>
                  </a:cubicBezTo>
                  <a:lnTo>
                    <a:pt x="13144" y="-2495"/>
                  </a:lnTo>
                  <a:lnTo>
                    <a:pt x="16794" y="2717"/>
                  </a:lnTo>
                  <a:lnTo>
                    <a:pt x="11581" y="6368"/>
                  </a:lnTo>
                  <a:lnTo>
                    <a:pt x="12050" y="3709"/>
                  </a:lnTo>
                  <a:close/>
                </a:path>
              </a:pathLst>
            </a:custGeom>
            <a:solidFill>
              <a:srgbClr val="9966FF"/>
            </a:solidFill>
            <a:ln w="28575">
              <a:solidFill>
                <a:srgbClr val="5F0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s-CR"/>
            </a:p>
          </p:txBody>
        </p:sp>
        <p:sp>
          <p:nvSpPr>
            <p:cNvPr id="4" name="_s1029"/>
            <p:cNvSpPr>
              <a:spLocks noChangeArrowheads="1" noTextEdit="1"/>
            </p:cNvSpPr>
            <p:nvPr/>
          </p:nvSpPr>
          <p:spPr bwMode="auto">
            <a:xfrm rot="7200000">
              <a:off x="2188" y="1357"/>
              <a:ext cx="1847" cy="1847"/>
            </a:xfrm>
            <a:custGeom>
              <a:avLst/>
              <a:gdLst>
                <a:gd name="G0" fmla="+- -5242880 0 0"/>
                <a:gd name="G1" fmla="+- -8519680 0 0"/>
                <a:gd name="G2" fmla="+- -5242880 0 -8519680"/>
                <a:gd name="G3" fmla="+- 10800 0 0"/>
                <a:gd name="G4" fmla="+- 0 0 -524288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8519680"/>
                <a:gd name="G10" fmla="+- 7200 0 2700"/>
                <a:gd name="G11" fmla="cos G10 -5242880"/>
                <a:gd name="G12" fmla="sin G10 -5242880"/>
                <a:gd name="G13" fmla="cos 13500 -5242880"/>
                <a:gd name="G14" fmla="sin 13500 -5242880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242880"/>
                <a:gd name="G22" fmla="sin G20 -5242880"/>
                <a:gd name="G23" fmla="+- G21 10800 0"/>
                <a:gd name="G24" fmla="+- G12 G23 G22"/>
                <a:gd name="G25" fmla="+- G22 G23 G11"/>
                <a:gd name="G26" fmla="cos 10800 -5242880"/>
                <a:gd name="G27" fmla="sin 10800 -5242880"/>
                <a:gd name="G28" fmla="cos 7200 -5242880"/>
                <a:gd name="G29" fmla="sin 7200 -524288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8519680"/>
                <a:gd name="G36" fmla="sin G34 -8519680"/>
                <a:gd name="G37" fmla="+/ -8519680 -524288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004 w 21600"/>
                <a:gd name="T5" fmla="*/ 368 h 21600"/>
                <a:gd name="T6" fmla="*/ 5014 w 21600"/>
                <a:gd name="T7" fmla="*/ 3905 h 21600"/>
                <a:gd name="T8" fmla="*/ 8936 w 21600"/>
                <a:gd name="T9" fmla="*/ 3845 h 21600"/>
                <a:gd name="T10" fmla="*/ 13144 w 21600"/>
                <a:gd name="T11" fmla="*/ -2495 h 21600"/>
                <a:gd name="T12" fmla="*/ 16794 w 21600"/>
                <a:gd name="T13" fmla="*/ 2717 h 21600"/>
                <a:gd name="T14" fmla="*/ 11581 w 21600"/>
                <a:gd name="T15" fmla="*/ 6368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2050" y="3709"/>
                  </a:moveTo>
                  <a:cubicBezTo>
                    <a:pt x="11637" y="3636"/>
                    <a:pt x="11219" y="3600"/>
                    <a:pt x="10800" y="3600"/>
                  </a:cubicBezTo>
                  <a:cubicBezTo>
                    <a:pt x="9107" y="3599"/>
                    <a:pt x="7468" y="4196"/>
                    <a:pt x="6171" y="5284"/>
                  </a:cubicBezTo>
                  <a:lnTo>
                    <a:pt x="3857" y="2526"/>
                  </a:lnTo>
                  <a:cubicBezTo>
                    <a:pt x="5802" y="894"/>
                    <a:pt x="8260" y="-1"/>
                    <a:pt x="10800" y="0"/>
                  </a:cubicBezTo>
                  <a:cubicBezTo>
                    <a:pt x="11428" y="0"/>
                    <a:pt x="12056" y="54"/>
                    <a:pt x="12675" y="164"/>
                  </a:cubicBezTo>
                  <a:lnTo>
                    <a:pt x="13144" y="-2495"/>
                  </a:lnTo>
                  <a:lnTo>
                    <a:pt x="16794" y="2717"/>
                  </a:lnTo>
                  <a:lnTo>
                    <a:pt x="11581" y="6368"/>
                  </a:lnTo>
                  <a:lnTo>
                    <a:pt x="12050" y="3709"/>
                  </a:lnTo>
                  <a:close/>
                </a:path>
              </a:pathLst>
            </a:custGeom>
            <a:solidFill>
              <a:srgbClr val="F1FD09"/>
            </a:solidFill>
            <a:ln w="28575">
              <a:solidFill>
                <a:srgbClr val="CAD402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s-CR"/>
            </a:p>
          </p:txBody>
        </p:sp>
        <p:sp>
          <p:nvSpPr>
            <p:cNvPr id="5" name="_s1030"/>
            <p:cNvSpPr>
              <a:spLocks noChangeArrowheads="1" noTextEdit="1"/>
            </p:cNvSpPr>
            <p:nvPr/>
          </p:nvSpPr>
          <p:spPr bwMode="auto">
            <a:xfrm rot="14400000">
              <a:off x="1682" y="1357"/>
              <a:ext cx="1847" cy="1847"/>
            </a:xfrm>
            <a:custGeom>
              <a:avLst/>
              <a:gdLst>
                <a:gd name="G0" fmla="+- -5242880 0 0"/>
                <a:gd name="G1" fmla="+- -8519680 0 0"/>
                <a:gd name="G2" fmla="+- -5242880 0 -8519680"/>
                <a:gd name="G3" fmla="+- 10800 0 0"/>
                <a:gd name="G4" fmla="+- 0 0 -524288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8519680"/>
                <a:gd name="G10" fmla="+- 7200 0 2700"/>
                <a:gd name="G11" fmla="cos G10 -5242880"/>
                <a:gd name="G12" fmla="sin G10 -5242880"/>
                <a:gd name="G13" fmla="cos 13500 -5242880"/>
                <a:gd name="G14" fmla="sin 13500 -5242880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242880"/>
                <a:gd name="G22" fmla="sin G20 -5242880"/>
                <a:gd name="G23" fmla="+- G21 10800 0"/>
                <a:gd name="G24" fmla="+- G12 G23 G22"/>
                <a:gd name="G25" fmla="+- G22 G23 G11"/>
                <a:gd name="G26" fmla="cos 10800 -5242880"/>
                <a:gd name="G27" fmla="sin 10800 -5242880"/>
                <a:gd name="G28" fmla="cos 7200 -5242880"/>
                <a:gd name="G29" fmla="sin 7200 -524288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8519680"/>
                <a:gd name="G36" fmla="sin G34 -8519680"/>
                <a:gd name="G37" fmla="+/ -8519680 -524288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004 w 21600"/>
                <a:gd name="T5" fmla="*/ 368 h 21600"/>
                <a:gd name="T6" fmla="*/ 5014 w 21600"/>
                <a:gd name="T7" fmla="*/ 3905 h 21600"/>
                <a:gd name="T8" fmla="*/ 8936 w 21600"/>
                <a:gd name="T9" fmla="*/ 3845 h 21600"/>
                <a:gd name="T10" fmla="*/ 13144 w 21600"/>
                <a:gd name="T11" fmla="*/ -2495 h 21600"/>
                <a:gd name="T12" fmla="*/ 16794 w 21600"/>
                <a:gd name="T13" fmla="*/ 2717 h 21600"/>
                <a:gd name="T14" fmla="*/ 11581 w 21600"/>
                <a:gd name="T15" fmla="*/ 6368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2050" y="3709"/>
                  </a:moveTo>
                  <a:cubicBezTo>
                    <a:pt x="11637" y="3636"/>
                    <a:pt x="11219" y="3600"/>
                    <a:pt x="10800" y="3600"/>
                  </a:cubicBezTo>
                  <a:cubicBezTo>
                    <a:pt x="9107" y="3599"/>
                    <a:pt x="7468" y="4196"/>
                    <a:pt x="6171" y="5284"/>
                  </a:cubicBezTo>
                  <a:lnTo>
                    <a:pt x="3857" y="2526"/>
                  </a:lnTo>
                  <a:cubicBezTo>
                    <a:pt x="5802" y="894"/>
                    <a:pt x="8260" y="-1"/>
                    <a:pt x="10800" y="0"/>
                  </a:cubicBezTo>
                  <a:cubicBezTo>
                    <a:pt x="11428" y="0"/>
                    <a:pt x="12056" y="54"/>
                    <a:pt x="12675" y="164"/>
                  </a:cubicBezTo>
                  <a:lnTo>
                    <a:pt x="13144" y="-2495"/>
                  </a:lnTo>
                  <a:lnTo>
                    <a:pt x="16794" y="2717"/>
                  </a:lnTo>
                  <a:lnTo>
                    <a:pt x="11581" y="6368"/>
                  </a:lnTo>
                  <a:lnTo>
                    <a:pt x="12050" y="3709"/>
                  </a:lnTo>
                  <a:close/>
                </a:path>
              </a:pathLst>
            </a:custGeom>
            <a:solidFill>
              <a:srgbClr val="0399FF"/>
            </a:solidFill>
            <a:ln w="28575">
              <a:solidFill>
                <a:srgbClr val="4B595B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s-CR"/>
            </a:p>
          </p:txBody>
        </p:sp>
        <p:sp>
          <p:nvSpPr>
            <p:cNvPr id="6" name="_s1031"/>
            <p:cNvSpPr>
              <a:spLocks noChangeArrowheads="1"/>
            </p:cNvSpPr>
            <p:nvPr/>
          </p:nvSpPr>
          <p:spPr bwMode="auto">
            <a:xfrm>
              <a:off x="3364" y="1257"/>
              <a:ext cx="741" cy="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CR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Construir /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CR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Revisar la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CR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Maqueta</a:t>
              </a:r>
            </a:p>
          </p:txBody>
        </p:sp>
        <p:sp>
          <p:nvSpPr>
            <p:cNvPr id="7" name="_s1032"/>
            <p:cNvSpPr>
              <a:spLocks noChangeArrowheads="1"/>
            </p:cNvSpPr>
            <p:nvPr/>
          </p:nvSpPr>
          <p:spPr bwMode="auto">
            <a:xfrm>
              <a:off x="2489" y="2776"/>
              <a:ext cx="741" cy="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CR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El Cliente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CR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Aprueba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CR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La Maqueta</a:t>
              </a:r>
            </a:p>
          </p:txBody>
        </p:sp>
        <p:sp>
          <p:nvSpPr>
            <p:cNvPr id="8" name="_s1033"/>
            <p:cNvSpPr>
              <a:spLocks noChangeArrowheads="1"/>
            </p:cNvSpPr>
            <p:nvPr/>
          </p:nvSpPr>
          <p:spPr bwMode="auto">
            <a:xfrm>
              <a:off x="1611" y="1258"/>
              <a:ext cx="741" cy="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CR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Escuchar al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CR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Cliente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141288" y="2276872"/>
            <a:ext cx="8713787" cy="1224136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s-ES" sz="2400" dirty="0" smtClean="0"/>
              <a:t>Es una adaptación a “Alta Velocidad” del modelo secuencial lineal en el que se logra el desarrollo rápido en equipos utilizando una construcción basada en componentes integrables entre sí.</a:t>
            </a:r>
            <a:r>
              <a:rPr lang="es-ES" sz="2800" dirty="0" smtClean="0"/>
              <a:t> </a:t>
            </a:r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570156"/>
            <a:ext cx="8353623" cy="1054250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s-ES" sz="3200" b="1" dirty="0" smtClean="0"/>
              <a:t>(DRA) Desarrollo Rápido </a:t>
            </a:r>
            <a:r>
              <a:rPr lang="es-ES" sz="3200" b="1" dirty="0" smtClean="0"/>
              <a:t>de Aplicaciones</a:t>
            </a:r>
            <a:endParaRPr lang="es-ES" sz="3200" b="1" dirty="0" smtClean="0"/>
          </a:p>
        </p:txBody>
      </p:sp>
      <p:grpSp>
        <p:nvGrpSpPr>
          <p:cNvPr id="14340" name="Group 35"/>
          <p:cNvGrpSpPr>
            <a:grpSpLocks/>
          </p:cNvGrpSpPr>
          <p:nvPr/>
        </p:nvGrpSpPr>
        <p:grpSpPr bwMode="auto">
          <a:xfrm>
            <a:off x="250825" y="3889647"/>
            <a:ext cx="8604250" cy="835025"/>
            <a:chOff x="0" y="2432"/>
            <a:chExt cx="5420" cy="526"/>
          </a:xfrm>
        </p:grpSpPr>
        <p:sp>
          <p:nvSpPr>
            <p:cNvPr id="14363" name="Text Box 28"/>
            <p:cNvSpPr txBox="1">
              <a:spLocks noChangeArrowheads="1"/>
            </p:cNvSpPr>
            <p:nvPr/>
          </p:nvSpPr>
          <p:spPr bwMode="auto">
            <a:xfrm>
              <a:off x="0" y="2432"/>
              <a:ext cx="72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n-US" sz="1800"/>
                <a:t>Equipo #1</a:t>
              </a:r>
            </a:p>
          </p:txBody>
        </p:sp>
        <p:sp>
          <p:nvSpPr>
            <p:cNvPr id="14364" name="Text Box 5"/>
            <p:cNvSpPr txBox="1">
              <a:spLocks noChangeArrowheads="1"/>
            </p:cNvSpPr>
            <p:nvPr/>
          </p:nvSpPr>
          <p:spPr bwMode="auto">
            <a:xfrm>
              <a:off x="1791" y="2432"/>
              <a:ext cx="647" cy="3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n-US" sz="1600"/>
                <a:t>Modelado de Datos</a:t>
              </a:r>
            </a:p>
          </p:txBody>
        </p:sp>
        <p:sp>
          <p:nvSpPr>
            <p:cNvPr id="14365" name="Text Box 6"/>
            <p:cNvSpPr txBox="1">
              <a:spLocks noChangeArrowheads="1"/>
            </p:cNvSpPr>
            <p:nvPr/>
          </p:nvSpPr>
          <p:spPr bwMode="auto">
            <a:xfrm>
              <a:off x="2776" y="2432"/>
              <a:ext cx="646" cy="5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n-US" sz="1600"/>
                <a:t>Modelado de Procesos</a:t>
              </a:r>
            </a:p>
          </p:txBody>
        </p:sp>
        <p:sp>
          <p:nvSpPr>
            <p:cNvPr id="14366" name="Text Box 7"/>
            <p:cNvSpPr txBox="1">
              <a:spLocks noChangeArrowheads="1"/>
            </p:cNvSpPr>
            <p:nvPr/>
          </p:nvSpPr>
          <p:spPr bwMode="auto">
            <a:xfrm>
              <a:off x="3774" y="2432"/>
              <a:ext cx="646" cy="3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n-US" sz="1600"/>
                <a:t>Gen. de Aplic.</a:t>
              </a:r>
            </a:p>
          </p:txBody>
        </p:sp>
        <p:sp>
          <p:nvSpPr>
            <p:cNvPr id="14367" name="Text Box 8"/>
            <p:cNvSpPr txBox="1">
              <a:spLocks noChangeArrowheads="1"/>
            </p:cNvSpPr>
            <p:nvPr/>
          </p:nvSpPr>
          <p:spPr bwMode="auto">
            <a:xfrm>
              <a:off x="793" y="2432"/>
              <a:ext cx="646" cy="5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n-US" sz="1600" dirty="0"/>
                <a:t>Modelado de Gestión</a:t>
              </a:r>
            </a:p>
          </p:txBody>
        </p:sp>
        <p:sp>
          <p:nvSpPr>
            <p:cNvPr id="14368" name="Line 9"/>
            <p:cNvSpPr>
              <a:spLocks noChangeShapeType="1"/>
            </p:cNvSpPr>
            <p:nvPr/>
          </p:nvSpPr>
          <p:spPr bwMode="auto">
            <a:xfrm>
              <a:off x="1439" y="2577"/>
              <a:ext cx="34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4369" name="Line 10"/>
            <p:cNvSpPr>
              <a:spLocks noChangeShapeType="1"/>
            </p:cNvSpPr>
            <p:nvPr/>
          </p:nvSpPr>
          <p:spPr bwMode="auto">
            <a:xfrm>
              <a:off x="2435" y="2577"/>
              <a:ext cx="34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4370" name="Line 11"/>
            <p:cNvSpPr>
              <a:spLocks noChangeShapeType="1"/>
            </p:cNvSpPr>
            <p:nvPr/>
          </p:nvSpPr>
          <p:spPr bwMode="auto">
            <a:xfrm>
              <a:off x="3423" y="2586"/>
              <a:ext cx="34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4371" name="Text Box 31"/>
            <p:cNvSpPr txBox="1">
              <a:spLocks noChangeArrowheads="1"/>
            </p:cNvSpPr>
            <p:nvPr/>
          </p:nvSpPr>
          <p:spPr bwMode="auto">
            <a:xfrm>
              <a:off x="4774" y="2432"/>
              <a:ext cx="646" cy="3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n-US" sz="1600"/>
                <a:t>Pruebas y Entrega</a:t>
              </a:r>
            </a:p>
          </p:txBody>
        </p:sp>
        <p:sp>
          <p:nvSpPr>
            <p:cNvPr id="14372" name="Line 32"/>
            <p:cNvSpPr>
              <a:spLocks noChangeShapeType="1"/>
            </p:cNvSpPr>
            <p:nvPr/>
          </p:nvSpPr>
          <p:spPr bwMode="auto">
            <a:xfrm>
              <a:off x="4433" y="2577"/>
              <a:ext cx="34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</p:grpSp>
      <p:grpSp>
        <p:nvGrpSpPr>
          <p:cNvPr id="14341" name="Group 36"/>
          <p:cNvGrpSpPr>
            <a:grpSpLocks/>
          </p:cNvGrpSpPr>
          <p:nvPr/>
        </p:nvGrpSpPr>
        <p:grpSpPr bwMode="auto">
          <a:xfrm>
            <a:off x="250825" y="4897710"/>
            <a:ext cx="8604250" cy="835025"/>
            <a:chOff x="0" y="2432"/>
            <a:chExt cx="5420" cy="526"/>
          </a:xfrm>
        </p:grpSpPr>
        <p:sp>
          <p:nvSpPr>
            <p:cNvPr id="14353" name="Text Box 37"/>
            <p:cNvSpPr txBox="1">
              <a:spLocks noChangeArrowheads="1"/>
            </p:cNvSpPr>
            <p:nvPr/>
          </p:nvSpPr>
          <p:spPr bwMode="auto">
            <a:xfrm>
              <a:off x="0" y="2432"/>
              <a:ext cx="72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n-US" sz="1800"/>
                <a:t>Equipo #2</a:t>
              </a:r>
            </a:p>
          </p:txBody>
        </p:sp>
        <p:sp>
          <p:nvSpPr>
            <p:cNvPr id="14354" name="Text Box 38"/>
            <p:cNvSpPr txBox="1">
              <a:spLocks noChangeArrowheads="1"/>
            </p:cNvSpPr>
            <p:nvPr/>
          </p:nvSpPr>
          <p:spPr bwMode="auto">
            <a:xfrm>
              <a:off x="1791" y="2432"/>
              <a:ext cx="647" cy="3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n-US" sz="1600"/>
                <a:t>Modelado de Datos</a:t>
              </a:r>
            </a:p>
          </p:txBody>
        </p:sp>
        <p:sp>
          <p:nvSpPr>
            <p:cNvPr id="14355" name="Text Box 39"/>
            <p:cNvSpPr txBox="1">
              <a:spLocks noChangeArrowheads="1"/>
            </p:cNvSpPr>
            <p:nvPr/>
          </p:nvSpPr>
          <p:spPr bwMode="auto">
            <a:xfrm>
              <a:off x="2776" y="2432"/>
              <a:ext cx="646" cy="5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n-US" sz="1600"/>
                <a:t>Modelado de Procesos</a:t>
              </a:r>
            </a:p>
          </p:txBody>
        </p:sp>
        <p:sp>
          <p:nvSpPr>
            <p:cNvPr id="14356" name="Text Box 40"/>
            <p:cNvSpPr txBox="1">
              <a:spLocks noChangeArrowheads="1"/>
            </p:cNvSpPr>
            <p:nvPr/>
          </p:nvSpPr>
          <p:spPr bwMode="auto">
            <a:xfrm>
              <a:off x="3774" y="2432"/>
              <a:ext cx="646" cy="3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n-US" sz="1600"/>
                <a:t>Gen. de Aplic.</a:t>
              </a:r>
            </a:p>
          </p:txBody>
        </p:sp>
        <p:sp>
          <p:nvSpPr>
            <p:cNvPr id="14357" name="Text Box 41"/>
            <p:cNvSpPr txBox="1">
              <a:spLocks noChangeArrowheads="1"/>
            </p:cNvSpPr>
            <p:nvPr/>
          </p:nvSpPr>
          <p:spPr bwMode="auto">
            <a:xfrm>
              <a:off x="793" y="2432"/>
              <a:ext cx="646" cy="5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n-US" sz="1600" dirty="0"/>
                <a:t>Modelado de Gestión</a:t>
              </a:r>
            </a:p>
          </p:txBody>
        </p:sp>
        <p:sp>
          <p:nvSpPr>
            <p:cNvPr id="14358" name="Line 42"/>
            <p:cNvSpPr>
              <a:spLocks noChangeShapeType="1"/>
            </p:cNvSpPr>
            <p:nvPr/>
          </p:nvSpPr>
          <p:spPr bwMode="auto">
            <a:xfrm>
              <a:off x="1439" y="2577"/>
              <a:ext cx="34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4359" name="Line 43"/>
            <p:cNvSpPr>
              <a:spLocks noChangeShapeType="1"/>
            </p:cNvSpPr>
            <p:nvPr/>
          </p:nvSpPr>
          <p:spPr bwMode="auto">
            <a:xfrm>
              <a:off x="2435" y="2577"/>
              <a:ext cx="34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4360" name="Line 44"/>
            <p:cNvSpPr>
              <a:spLocks noChangeShapeType="1"/>
            </p:cNvSpPr>
            <p:nvPr/>
          </p:nvSpPr>
          <p:spPr bwMode="auto">
            <a:xfrm>
              <a:off x="3423" y="2586"/>
              <a:ext cx="34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4361" name="Text Box 45"/>
            <p:cNvSpPr txBox="1">
              <a:spLocks noChangeArrowheads="1"/>
            </p:cNvSpPr>
            <p:nvPr/>
          </p:nvSpPr>
          <p:spPr bwMode="auto">
            <a:xfrm>
              <a:off x="4774" y="2432"/>
              <a:ext cx="646" cy="3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n-US" sz="1600"/>
                <a:t>Pruebas y Entrega</a:t>
              </a:r>
            </a:p>
          </p:txBody>
        </p:sp>
        <p:sp>
          <p:nvSpPr>
            <p:cNvPr id="14362" name="Line 46"/>
            <p:cNvSpPr>
              <a:spLocks noChangeShapeType="1"/>
            </p:cNvSpPr>
            <p:nvPr/>
          </p:nvSpPr>
          <p:spPr bwMode="auto">
            <a:xfrm>
              <a:off x="4433" y="2577"/>
              <a:ext cx="34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</p:grpSp>
      <p:grpSp>
        <p:nvGrpSpPr>
          <p:cNvPr id="14342" name="Group 47"/>
          <p:cNvGrpSpPr>
            <a:grpSpLocks/>
          </p:cNvGrpSpPr>
          <p:nvPr/>
        </p:nvGrpSpPr>
        <p:grpSpPr bwMode="auto">
          <a:xfrm>
            <a:off x="250825" y="5834335"/>
            <a:ext cx="8604250" cy="835025"/>
            <a:chOff x="0" y="2432"/>
            <a:chExt cx="5420" cy="526"/>
          </a:xfrm>
        </p:grpSpPr>
        <p:sp>
          <p:nvSpPr>
            <p:cNvPr id="14343" name="Text Box 48"/>
            <p:cNvSpPr txBox="1">
              <a:spLocks noChangeArrowheads="1"/>
            </p:cNvSpPr>
            <p:nvPr/>
          </p:nvSpPr>
          <p:spPr bwMode="auto">
            <a:xfrm>
              <a:off x="0" y="2432"/>
              <a:ext cx="72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n-US" sz="1800"/>
                <a:t>Equipo #3</a:t>
              </a:r>
            </a:p>
          </p:txBody>
        </p:sp>
        <p:sp>
          <p:nvSpPr>
            <p:cNvPr id="14344" name="Text Box 49"/>
            <p:cNvSpPr txBox="1">
              <a:spLocks noChangeArrowheads="1"/>
            </p:cNvSpPr>
            <p:nvPr/>
          </p:nvSpPr>
          <p:spPr bwMode="auto">
            <a:xfrm>
              <a:off x="1791" y="2432"/>
              <a:ext cx="647" cy="3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n-US" sz="1600"/>
                <a:t>Modelado de Datos</a:t>
              </a:r>
            </a:p>
          </p:txBody>
        </p:sp>
        <p:sp>
          <p:nvSpPr>
            <p:cNvPr id="14345" name="Text Box 50"/>
            <p:cNvSpPr txBox="1">
              <a:spLocks noChangeArrowheads="1"/>
            </p:cNvSpPr>
            <p:nvPr/>
          </p:nvSpPr>
          <p:spPr bwMode="auto">
            <a:xfrm>
              <a:off x="2776" y="2432"/>
              <a:ext cx="646" cy="5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n-US" sz="1600"/>
                <a:t>Modelado de Procesos</a:t>
              </a:r>
            </a:p>
          </p:txBody>
        </p:sp>
        <p:sp>
          <p:nvSpPr>
            <p:cNvPr id="14346" name="Text Box 51"/>
            <p:cNvSpPr txBox="1">
              <a:spLocks noChangeArrowheads="1"/>
            </p:cNvSpPr>
            <p:nvPr/>
          </p:nvSpPr>
          <p:spPr bwMode="auto">
            <a:xfrm>
              <a:off x="3774" y="2432"/>
              <a:ext cx="646" cy="3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n-US" sz="1600"/>
                <a:t>Gen. de Aplic.</a:t>
              </a:r>
            </a:p>
          </p:txBody>
        </p:sp>
        <p:sp>
          <p:nvSpPr>
            <p:cNvPr id="14347" name="Text Box 52"/>
            <p:cNvSpPr txBox="1">
              <a:spLocks noChangeArrowheads="1"/>
            </p:cNvSpPr>
            <p:nvPr/>
          </p:nvSpPr>
          <p:spPr bwMode="auto">
            <a:xfrm>
              <a:off x="793" y="2432"/>
              <a:ext cx="646" cy="5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n-US" sz="1600" dirty="0"/>
                <a:t>Modelado de Gestión</a:t>
              </a:r>
            </a:p>
          </p:txBody>
        </p:sp>
        <p:sp>
          <p:nvSpPr>
            <p:cNvPr id="14348" name="Line 53"/>
            <p:cNvSpPr>
              <a:spLocks noChangeShapeType="1"/>
            </p:cNvSpPr>
            <p:nvPr/>
          </p:nvSpPr>
          <p:spPr bwMode="auto">
            <a:xfrm>
              <a:off x="1439" y="2577"/>
              <a:ext cx="34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4349" name="Line 54"/>
            <p:cNvSpPr>
              <a:spLocks noChangeShapeType="1"/>
            </p:cNvSpPr>
            <p:nvPr/>
          </p:nvSpPr>
          <p:spPr bwMode="auto">
            <a:xfrm>
              <a:off x="2435" y="2577"/>
              <a:ext cx="34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4350" name="Line 55"/>
            <p:cNvSpPr>
              <a:spLocks noChangeShapeType="1"/>
            </p:cNvSpPr>
            <p:nvPr/>
          </p:nvSpPr>
          <p:spPr bwMode="auto">
            <a:xfrm>
              <a:off x="3423" y="2586"/>
              <a:ext cx="34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4351" name="Text Box 56"/>
            <p:cNvSpPr txBox="1">
              <a:spLocks noChangeArrowheads="1"/>
            </p:cNvSpPr>
            <p:nvPr/>
          </p:nvSpPr>
          <p:spPr bwMode="auto">
            <a:xfrm>
              <a:off x="4774" y="2432"/>
              <a:ext cx="646" cy="3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n-US" sz="1600"/>
                <a:t>Pruebas y Entrega</a:t>
              </a:r>
            </a:p>
          </p:txBody>
        </p:sp>
        <p:sp>
          <p:nvSpPr>
            <p:cNvPr id="14352" name="Line 57"/>
            <p:cNvSpPr>
              <a:spLocks noChangeShapeType="1"/>
            </p:cNvSpPr>
            <p:nvPr/>
          </p:nvSpPr>
          <p:spPr bwMode="auto">
            <a:xfrm>
              <a:off x="4433" y="2577"/>
              <a:ext cx="34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0"/>
          <p:cNvSpPr>
            <a:spLocks noGrp="1" noChangeArrowheads="1"/>
          </p:cNvSpPr>
          <p:nvPr>
            <p:ph idx="1"/>
          </p:nvPr>
        </p:nvSpPr>
        <p:spPr>
          <a:xfrm>
            <a:off x="251520" y="2564904"/>
            <a:ext cx="8642350" cy="2304256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s-ES" altLang="en-US" b="1" dirty="0" smtClean="0">
                <a:effectLst/>
              </a:rPr>
              <a:t>Rapid </a:t>
            </a:r>
            <a:r>
              <a:rPr lang="es-ES" altLang="en-US" b="1" dirty="0" err="1" smtClean="0">
                <a:effectLst/>
              </a:rPr>
              <a:t>application</a:t>
            </a:r>
            <a:r>
              <a:rPr lang="es-ES" altLang="en-US" b="1" dirty="0" smtClean="0">
                <a:effectLst/>
              </a:rPr>
              <a:t> </a:t>
            </a:r>
            <a:r>
              <a:rPr lang="es-ES" altLang="en-US" b="1" dirty="0" err="1" smtClean="0">
                <a:effectLst/>
              </a:rPr>
              <a:t>development</a:t>
            </a:r>
            <a:r>
              <a:rPr lang="es-ES" altLang="en-US" dirty="0" smtClean="0">
                <a:effectLst/>
              </a:rPr>
              <a:t> (</a:t>
            </a:r>
            <a:r>
              <a:rPr lang="es-ES" altLang="en-US" b="1" dirty="0" smtClean="0">
                <a:effectLst/>
              </a:rPr>
              <a:t>RAD</a:t>
            </a:r>
            <a:r>
              <a:rPr lang="es-ES" altLang="en-US" dirty="0" smtClean="0">
                <a:effectLst/>
              </a:rPr>
              <a:t>), es un proceso de desarrollo de software, desarrollado inicialmente por James Martin en 1980. </a:t>
            </a:r>
          </a:p>
          <a:p>
            <a:pPr eaLnBrk="1" hangingPunct="1">
              <a:lnSpc>
                <a:spcPct val="80000"/>
              </a:lnSpc>
            </a:pPr>
            <a:endParaRPr lang="es-ES" altLang="en-US" dirty="0" smtClean="0">
              <a:effectLst/>
            </a:endParaRPr>
          </a:p>
          <a:p>
            <a:pPr eaLnBrk="1" hangingPunct="1">
              <a:lnSpc>
                <a:spcPct val="80000"/>
              </a:lnSpc>
            </a:pPr>
            <a:r>
              <a:rPr lang="es-ES" altLang="en-US" dirty="0" smtClean="0">
                <a:effectLst/>
              </a:rPr>
              <a:t>El método comprende el desarrollo interactivo, la construcción de prototipos y el uso de utilidades CASE (</a:t>
            </a:r>
            <a:r>
              <a:rPr lang="es-ES" altLang="en-US" dirty="0" err="1" smtClean="0">
                <a:effectLst/>
              </a:rPr>
              <a:t>Computer</a:t>
            </a:r>
            <a:r>
              <a:rPr lang="es-ES" altLang="en-US" dirty="0" smtClean="0">
                <a:effectLst/>
              </a:rPr>
              <a:t> </a:t>
            </a:r>
            <a:r>
              <a:rPr lang="es-ES" altLang="en-US" dirty="0" err="1" smtClean="0">
                <a:effectLst/>
              </a:rPr>
              <a:t>Aided</a:t>
            </a:r>
            <a:r>
              <a:rPr lang="es-ES" altLang="en-US" dirty="0" smtClean="0">
                <a:effectLst/>
              </a:rPr>
              <a:t> Software </a:t>
            </a:r>
            <a:r>
              <a:rPr lang="es-ES" altLang="en-US" dirty="0" err="1" smtClean="0">
                <a:effectLst/>
              </a:rPr>
              <a:t>Engineering</a:t>
            </a:r>
            <a:r>
              <a:rPr lang="es-ES" altLang="en-US" dirty="0" smtClean="0">
                <a:effectLst/>
              </a:rPr>
              <a:t>). 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570156"/>
            <a:ext cx="8497639" cy="1054250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s-ES" sz="3200" b="1" dirty="0" smtClean="0"/>
              <a:t>(DRA) Desarrollo Rápido </a:t>
            </a:r>
            <a:r>
              <a:rPr lang="es-ES" sz="3200" b="1" dirty="0" smtClean="0"/>
              <a:t>de Aplicaciones #2</a:t>
            </a:r>
            <a:endParaRPr lang="es-ES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idx="1"/>
          </p:nvPr>
        </p:nvSpPr>
        <p:spPr>
          <a:xfrm>
            <a:off x="3548888" y="2179588"/>
            <a:ext cx="5273904" cy="1406525"/>
          </a:xfrm>
        </p:spPr>
        <p:txBody>
          <a:bodyPr>
            <a:noAutofit/>
          </a:bodyPr>
          <a:lstStyle/>
          <a:p>
            <a:pPr eaLnBrk="1" hangingPunct="1">
              <a:buSzTx/>
              <a:buFont typeface="Wingdings" pitchFamily="2" charset="2"/>
              <a:buChar char="§"/>
              <a:defRPr/>
            </a:pPr>
            <a:r>
              <a:rPr lang="es-ES" smtClean="0"/>
              <a:t>Las actividades se encadenan en una mini-cascada con un alcance limitado por los objetivos de la iteración</a:t>
            </a:r>
          </a:p>
        </p:txBody>
      </p:sp>
      <p:sp>
        <p:nvSpPr>
          <p:cNvPr id="85006" name="Rectangle 14"/>
          <p:cNvSpPr>
            <a:spLocks noGrp="1" noChangeArrowheads="1"/>
          </p:cNvSpPr>
          <p:nvPr>
            <p:ph type="title"/>
          </p:nvPr>
        </p:nvSpPr>
        <p:spPr>
          <a:xfrm>
            <a:off x="403205" y="620688"/>
            <a:ext cx="8301037" cy="714375"/>
          </a:xfrm>
        </p:spPr>
        <p:txBody>
          <a:bodyPr lIns="90488" tIns="44450" rIns="90488" bIns="44450" anchor="b">
            <a:normAutofit/>
          </a:bodyPr>
          <a:lstStyle/>
          <a:p>
            <a:pPr eaLnBrk="1" hangingPunct="1">
              <a:defRPr/>
            </a:pPr>
            <a:r>
              <a:rPr lang="es-ES" sz="4000" b="1" dirty="0" smtClean="0"/>
              <a:t>Modelo Iterativo e Incremental (2)</a:t>
            </a:r>
            <a:endParaRPr lang="en-US" sz="4000" b="1" dirty="0" smtClean="0"/>
          </a:p>
        </p:txBody>
      </p:sp>
      <p:grpSp>
        <p:nvGrpSpPr>
          <p:cNvPr id="19459" name="Group 15"/>
          <p:cNvGrpSpPr>
            <a:grpSpLocks/>
          </p:cNvGrpSpPr>
          <p:nvPr/>
        </p:nvGrpSpPr>
        <p:grpSpPr bwMode="auto">
          <a:xfrm>
            <a:off x="419874" y="3058280"/>
            <a:ext cx="4133850" cy="2678112"/>
            <a:chOff x="1047" y="2015"/>
            <a:chExt cx="3471" cy="1994"/>
          </a:xfrm>
        </p:grpSpPr>
        <p:sp>
          <p:nvSpPr>
            <p:cNvPr id="19473" name="Rectangle 4"/>
            <p:cNvSpPr>
              <a:spLocks noChangeArrowheads="1"/>
            </p:cNvSpPr>
            <p:nvPr/>
          </p:nvSpPr>
          <p:spPr bwMode="auto">
            <a:xfrm>
              <a:off x="1215" y="2015"/>
              <a:ext cx="784" cy="56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latin typeface="Tahoma" charset="0"/>
                </a:rPr>
                <a:t>Análisis</a:t>
              </a:r>
            </a:p>
          </p:txBody>
        </p:sp>
        <p:sp>
          <p:nvSpPr>
            <p:cNvPr id="19474" name="Rectangle 5"/>
            <p:cNvSpPr>
              <a:spLocks noChangeArrowheads="1"/>
            </p:cNvSpPr>
            <p:nvPr/>
          </p:nvSpPr>
          <p:spPr bwMode="auto">
            <a:xfrm>
              <a:off x="1948" y="2443"/>
              <a:ext cx="783" cy="56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 err="1">
                  <a:latin typeface="Tahoma" charset="0"/>
                </a:rPr>
                <a:t>Diseño</a:t>
              </a:r>
              <a:endParaRPr lang="en-US" altLang="en-US" sz="1600" b="1" dirty="0">
                <a:latin typeface="Tahoma" charset="0"/>
              </a:endParaRPr>
            </a:p>
          </p:txBody>
        </p:sp>
        <p:sp>
          <p:nvSpPr>
            <p:cNvPr id="19475" name="Rectangle 6"/>
            <p:cNvSpPr>
              <a:spLocks noChangeArrowheads="1"/>
            </p:cNvSpPr>
            <p:nvPr/>
          </p:nvSpPr>
          <p:spPr bwMode="auto">
            <a:xfrm>
              <a:off x="2664" y="2925"/>
              <a:ext cx="784" cy="56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latin typeface="Tahoma" charset="0"/>
                </a:rPr>
                <a:t>Codific.</a:t>
              </a:r>
            </a:p>
          </p:txBody>
        </p:sp>
        <p:sp>
          <p:nvSpPr>
            <p:cNvPr id="19476" name="Rectangle 7"/>
            <p:cNvSpPr>
              <a:spLocks noChangeArrowheads="1"/>
            </p:cNvSpPr>
            <p:nvPr/>
          </p:nvSpPr>
          <p:spPr bwMode="auto">
            <a:xfrm>
              <a:off x="3367" y="3323"/>
              <a:ext cx="1151" cy="56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latin typeface="Tahoma" charset="0"/>
                </a:rPr>
                <a:t>Pruebas 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latin typeface="Tahoma" charset="0"/>
                </a:rPr>
                <a:t>Integración</a:t>
              </a:r>
            </a:p>
          </p:txBody>
        </p:sp>
        <p:sp>
          <p:nvSpPr>
            <p:cNvPr id="19477" name="Line 8"/>
            <p:cNvSpPr>
              <a:spLocks noChangeShapeType="1"/>
            </p:cNvSpPr>
            <p:nvPr/>
          </p:nvSpPr>
          <p:spPr bwMode="auto">
            <a:xfrm>
              <a:off x="2025" y="2186"/>
              <a:ext cx="421" cy="2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19478" name="Line 9"/>
            <p:cNvSpPr>
              <a:spLocks noChangeShapeType="1"/>
            </p:cNvSpPr>
            <p:nvPr/>
          </p:nvSpPr>
          <p:spPr bwMode="auto">
            <a:xfrm>
              <a:off x="2774" y="2640"/>
              <a:ext cx="421" cy="2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19479" name="Line 10"/>
            <p:cNvSpPr>
              <a:spLocks noChangeShapeType="1"/>
            </p:cNvSpPr>
            <p:nvPr/>
          </p:nvSpPr>
          <p:spPr bwMode="auto">
            <a:xfrm>
              <a:off x="3461" y="3034"/>
              <a:ext cx="483" cy="2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19480" name="Freeform 11"/>
            <p:cNvSpPr>
              <a:spLocks/>
            </p:cNvSpPr>
            <p:nvPr/>
          </p:nvSpPr>
          <p:spPr bwMode="auto">
            <a:xfrm>
              <a:off x="1615" y="2670"/>
              <a:ext cx="1651" cy="1339"/>
            </a:xfrm>
            <a:custGeom>
              <a:avLst/>
              <a:gdLst>
                <a:gd name="T0" fmla="*/ 1651 w 1840"/>
                <a:gd name="T1" fmla="*/ 1140 h 1518"/>
                <a:gd name="T2" fmla="*/ 349 w 1840"/>
                <a:gd name="T3" fmla="*/ 1149 h 1518"/>
                <a:gd name="T4" fmla="*/ 0 w 1840"/>
                <a:gd name="T5" fmla="*/ 0 h 1518"/>
                <a:gd name="T6" fmla="*/ 0 60000 65536"/>
                <a:gd name="T7" fmla="*/ 0 60000 65536"/>
                <a:gd name="T8" fmla="*/ 0 60000 65536"/>
                <a:gd name="T9" fmla="*/ 0 w 1840"/>
                <a:gd name="T10" fmla="*/ 0 h 1518"/>
                <a:gd name="T11" fmla="*/ 1840 w 1840"/>
                <a:gd name="T12" fmla="*/ 1518 h 15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0" h="1518">
                  <a:moveTo>
                    <a:pt x="1840" y="1292"/>
                  </a:moveTo>
                  <a:cubicBezTo>
                    <a:pt x="1268" y="1405"/>
                    <a:pt x="696" y="1518"/>
                    <a:pt x="389" y="1303"/>
                  </a:cubicBezTo>
                  <a:cubicBezTo>
                    <a:pt x="82" y="1088"/>
                    <a:pt x="41" y="544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19481" name="Text Box 12"/>
            <p:cNvSpPr txBox="1">
              <a:spLocks noChangeArrowheads="1"/>
            </p:cNvSpPr>
            <p:nvPr/>
          </p:nvSpPr>
          <p:spPr bwMode="auto">
            <a:xfrm>
              <a:off x="1047" y="3430"/>
              <a:ext cx="770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latin typeface="Tahoma" charset="0"/>
                </a:rPr>
                <a:t>n veces</a:t>
              </a:r>
            </a:p>
          </p:txBody>
        </p:sp>
      </p:grpSp>
      <p:grpSp>
        <p:nvGrpSpPr>
          <p:cNvPr id="19461" name="Group 16"/>
          <p:cNvGrpSpPr>
            <a:grpSpLocks/>
          </p:cNvGrpSpPr>
          <p:nvPr/>
        </p:nvGrpSpPr>
        <p:grpSpPr bwMode="auto">
          <a:xfrm>
            <a:off x="3924300" y="4252648"/>
            <a:ext cx="5219700" cy="2424113"/>
            <a:chOff x="975" y="1313"/>
            <a:chExt cx="3288" cy="1527"/>
          </a:xfrm>
        </p:grpSpPr>
        <p:grpSp>
          <p:nvGrpSpPr>
            <p:cNvPr id="19462" name="Group 17"/>
            <p:cNvGrpSpPr>
              <a:grpSpLocks/>
            </p:cNvGrpSpPr>
            <p:nvPr/>
          </p:nvGrpSpPr>
          <p:grpSpPr bwMode="auto">
            <a:xfrm>
              <a:off x="975" y="1313"/>
              <a:ext cx="3288" cy="1527"/>
              <a:chOff x="975" y="1316"/>
              <a:chExt cx="3875" cy="1867"/>
            </a:xfrm>
          </p:grpSpPr>
          <p:sp>
            <p:nvSpPr>
              <p:cNvPr id="19464" name="Freeform 18"/>
              <p:cNvSpPr>
                <a:spLocks/>
              </p:cNvSpPr>
              <p:nvPr/>
            </p:nvSpPr>
            <p:spPr bwMode="auto">
              <a:xfrm>
                <a:off x="1811" y="1343"/>
                <a:ext cx="1002" cy="693"/>
              </a:xfrm>
              <a:custGeom>
                <a:avLst/>
                <a:gdLst>
                  <a:gd name="T0" fmla="*/ 135 w 744"/>
                  <a:gd name="T1" fmla="*/ 692 h 479"/>
                  <a:gd name="T2" fmla="*/ 143 w 744"/>
                  <a:gd name="T3" fmla="*/ 667 h 479"/>
                  <a:gd name="T4" fmla="*/ 154 w 744"/>
                  <a:gd name="T5" fmla="*/ 639 h 479"/>
                  <a:gd name="T6" fmla="*/ 164 w 744"/>
                  <a:gd name="T7" fmla="*/ 616 h 479"/>
                  <a:gd name="T8" fmla="*/ 174 w 744"/>
                  <a:gd name="T9" fmla="*/ 592 h 479"/>
                  <a:gd name="T10" fmla="*/ 187 w 744"/>
                  <a:gd name="T11" fmla="*/ 566 h 479"/>
                  <a:gd name="T12" fmla="*/ 203 w 744"/>
                  <a:gd name="T13" fmla="*/ 540 h 479"/>
                  <a:gd name="T14" fmla="*/ 214 w 744"/>
                  <a:gd name="T15" fmla="*/ 524 h 479"/>
                  <a:gd name="T16" fmla="*/ 232 w 744"/>
                  <a:gd name="T17" fmla="*/ 502 h 479"/>
                  <a:gd name="T18" fmla="*/ 246 w 744"/>
                  <a:gd name="T19" fmla="*/ 479 h 479"/>
                  <a:gd name="T20" fmla="*/ 259 w 744"/>
                  <a:gd name="T21" fmla="*/ 462 h 479"/>
                  <a:gd name="T22" fmla="*/ 277 w 744"/>
                  <a:gd name="T23" fmla="*/ 440 h 479"/>
                  <a:gd name="T24" fmla="*/ 303 w 744"/>
                  <a:gd name="T25" fmla="*/ 411 h 479"/>
                  <a:gd name="T26" fmla="*/ 327 w 744"/>
                  <a:gd name="T27" fmla="*/ 386 h 479"/>
                  <a:gd name="T28" fmla="*/ 357 w 744"/>
                  <a:gd name="T29" fmla="*/ 360 h 479"/>
                  <a:gd name="T30" fmla="*/ 385 w 744"/>
                  <a:gd name="T31" fmla="*/ 340 h 479"/>
                  <a:gd name="T32" fmla="*/ 419 w 744"/>
                  <a:gd name="T33" fmla="*/ 314 h 479"/>
                  <a:gd name="T34" fmla="*/ 453 w 744"/>
                  <a:gd name="T35" fmla="*/ 292 h 479"/>
                  <a:gd name="T36" fmla="*/ 490 w 744"/>
                  <a:gd name="T37" fmla="*/ 271 h 479"/>
                  <a:gd name="T38" fmla="*/ 524 w 744"/>
                  <a:gd name="T39" fmla="*/ 256 h 479"/>
                  <a:gd name="T40" fmla="*/ 558 w 744"/>
                  <a:gd name="T41" fmla="*/ 242 h 479"/>
                  <a:gd name="T42" fmla="*/ 594 w 744"/>
                  <a:gd name="T43" fmla="*/ 229 h 479"/>
                  <a:gd name="T44" fmla="*/ 629 w 744"/>
                  <a:gd name="T45" fmla="*/ 217 h 479"/>
                  <a:gd name="T46" fmla="*/ 669 w 744"/>
                  <a:gd name="T47" fmla="*/ 208 h 479"/>
                  <a:gd name="T48" fmla="*/ 708 w 744"/>
                  <a:gd name="T49" fmla="*/ 198 h 479"/>
                  <a:gd name="T50" fmla="*/ 750 w 744"/>
                  <a:gd name="T51" fmla="*/ 194 h 479"/>
                  <a:gd name="T52" fmla="*/ 796 w 744"/>
                  <a:gd name="T53" fmla="*/ 191 h 479"/>
                  <a:gd name="T54" fmla="*/ 835 w 744"/>
                  <a:gd name="T55" fmla="*/ 191 h 479"/>
                  <a:gd name="T56" fmla="*/ 1001 w 744"/>
                  <a:gd name="T57" fmla="*/ 124 h 479"/>
                  <a:gd name="T58" fmla="*/ 835 w 744"/>
                  <a:gd name="T59" fmla="*/ 48 h 479"/>
                  <a:gd name="T60" fmla="*/ 787 w 744"/>
                  <a:gd name="T61" fmla="*/ 48 h 479"/>
                  <a:gd name="T62" fmla="*/ 741 w 744"/>
                  <a:gd name="T63" fmla="*/ 52 h 479"/>
                  <a:gd name="T64" fmla="*/ 700 w 744"/>
                  <a:gd name="T65" fmla="*/ 56 h 479"/>
                  <a:gd name="T66" fmla="*/ 659 w 744"/>
                  <a:gd name="T67" fmla="*/ 64 h 479"/>
                  <a:gd name="T68" fmla="*/ 621 w 744"/>
                  <a:gd name="T69" fmla="*/ 72 h 479"/>
                  <a:gd name="T70" fmla="*/ 576 w 744"/>
                  <a:gd name="T71" fmla="*/ 82 h 479"/>
                  <a:gd name="T72" fmla="*/ 539 w 744"/>
                  <a:gd name="T73" fmla="*/ 95 h 479"/>
                  <a:gd name="T74" fmla="*/ 497 w 744"/>
                  <a:gd name="T75" fmla="*/ 110 h 479"/>
                  <a:gd name="T76" fmla="*/ 461 w 744"/>
                  <a:gd name="T77" fmla="*/ 127 h 479"/>
                  <a:gd name="T78" fmla="*/ 422 w 744"/>
                  <a:gd name="T79" fmla="*/ 146 h 479"/>
                  <a:gd name="T80" fmla="*/ 385 w 744"/>
                  <a:gd name="T81" fmla="*/ 165 h 479"/>
                  <a:gd name="T82" fmla="*/ 350 w 744"/>
                  <a:gd name="T83" fmla="*/ 187 h 479"/>
                  <a:gd name="T84" fmla="*/ 318 w 744"/>
                  <a:gd name="T85" fmla="*/ 210 h 479"/>
                  <a:gd name="T86" fmla="*/ 284 w 744"/>
                  <a:gd name="T87" fmla="*/ 236 h 479"/>
                  <a:gd name="T88" fmla="*/ 255 w 744"/>
                  <a:gd name="T89" fmla="*/ 259 h 479"/>
                  <a:gd name="T90" fmla="*/ 226 w 744"/>
                  <a:gd name="T91" fmla="*/ 284 h 479"/>
                  <a:gd name="T92" fmla="*/ 197 w 744"/>
                  <a:gd name="T93" fmla="*/ 314 h 479"/>
                  <a:gd name="T94" fmla="*/ 172 w 744"/>
                  <a:gd name="T95" fmla="*/ 340 h 479"/>
                  <a:gd name="T96" fmla="*/ 147 w 744"/>
                  <a:gd name="T97" fmla="*/ 370 h 479"/>
                  <a:gd name="T98" fmla="*/ 124 w 744"/>
                  <a:gd name="T99" fmla="*/ 402 h 479"/>
                  <a:gd name="T100" fmla="*/ 101 w 744"/>
                  <a:gd name="T101" fmla="*/ 433 h 479"/>
                  <a:gd name="T102" fmla="*/ 86 w 744"/>
                  <a:gd name="T103" fmla="*/ 456 h 479"/>
                  <a:gd name="T104" fmla="*/ 73 w 744"/>
                  <a:gd name="T105" fmla="*/ 475 h 479"/>
                  <a:gd name="T106" fmla="*/ 65 w 744"/>
                  <a:gd name="T107" fmla="*/ 492 h 479"/>
                  <a:gd name="T108" fmla="*/ 54 w 744"/>
                  <a:gd name="T109" fmla="*/ 511 h 479"/>
                  <a:gd name="T110" fmla="*/ 46 w 744"/>
                  <a:gd name="T111" fmla="*/ 528 h 479"/>
                  <a:gd name="T112" fmla="*/ 35 w 744"/>
                  <a:gd name="T113" fmla="*/ 548 h 479"/>
                  <a:gd name="T114" fmla="*/ 24 w 744"/>
                  <a:gd name="T115" fmla="*/ 570 h 479"/>
                  <a:gd name="T116" fmla="*/ 18 w 744"/>
                  <a:gd name="T117" fmla="*/ 589 h 479"/>
                  <a:gd name="T118" fmla="*/ 11 w 744"/>
                  <a:gd name="T119" fmla="*/ 611 h 479"/>
                  <a:gd name="T120" fmla="*/ 1 w 744"/>
                  <a:gd name="T121" fmla="*/ 629 h 47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44"/>
                  <a:gd name="T184" fmla="*/ 0 h 479"/>
                  <a:gd name="T185" fmla="*/ 744 w 744"/>
                  <a:gd name="T186" fmla="*/ 479 h 479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44" h="479">
                    <a:moveTo>
                      <a:pt x="0" y="441"/>
                    </a:moveTo>
                    <a:lnTo>
                      <a:pt x="100" y="478"/>
                    </a:lnTo>
                    <a:lnTo>
                      <a:pt x="103" y="471"/>
                    </a:lnTo>
                    <a:lnTo>
                      <a:pt x="106" y="461"/>
                    </a:lnTo>
                    <a:lnTo>
                      <a:pt x="110" y="451"/>
                    </a:lnTo>
                    <a:lnTo>
                      <a:pt x="114" y="442"/>
                    </a:lnTo>
                    <a:lnTo>
                      <a:pt x="117" y="434"/>
                    </a:lnTo>
                    <a:lnTo>
                      <a:pt x="122" y="426"/>
                    </a:lnTo>
                    <a:lnTo>
                      <a:pt x="127" y="416"/>
                    </a:lnTo>
                    <a:lnTo>
                      <a:pt x="129" y="409"/>
                    </a:lnTo>
                    <a:lnTo>
                      <a:pt x="136" y="400"/>
                    </a:lnTo>
                    <a:lnTo>
                      <a:pt x="139" y="391"/>
                    </a:lnTo>
                    <a:lnTo>
                      <a:pt x="146" y="383"/>
                    </a:lnTo>
                    <a:lnTo>
                      <a:pt x="151" y="373"/>
                    </a:lnTo>
                    <a:lnTo>
                      <a:pt x="154" y="368"/>
                    </a:lnTo>
                    <a:lnTo>
                      <a:pt x="159" y="362"/>
                    </a:lnTo>
                    <a:lnTo>
                      <a:pt x="165" y="353"/>
                    </a:lnTo>
                    <a:lnTo>
                      <a:pt x="172" y="347"/>
                    </a:lnTo>
                    <a:lnTo>
                      <a:pt x="176" y="340"/>
                    </a:lnTo>
                    <a:lnTo>
                      <a:pt x="183" y="331"/>
                    </a:lnTo>
                    <a:lnTo>
                      <a:pt x="187" y="327"/>
                    </a:lnTo>
                    <a:lnTo>
                      <a:pt x="192" y="319"/>
                    </a:lnTo>
                    <a:lnTo>
                      <a:pt x="199" y="312"/>
                    </a:lnTo>
                    <a:lnTo>
                      <a:pt x="206" y="304"/>
                    </a:lnTo>
                    <a:lnTo>
                      <a:pt x="216" y="293"/>
                    </a:lnTo>
                    <a:lnTo>
                      <a:pt x="225" y="284"/>
                    </a:lnTo>
                    <a:lnTo>
                      <a:pt x="234" y="275"/>
                    </a:lnTo>
                    <a:lnTo>
                      <a:pt x="243" y="267"/>
                    </a:lnTo>
                    <a:lnTo>
                      <a:pt x="256" y="256"/>
                    </a:lnTo>
                    <a:lnTo>
                      <a:pt x="265" y="249"/>
                    </a:lnTo>
                    <a:lnTo>
                      <a:pt x="275" y="242"/>
                    </a:lnTo>
                    <a:lnTo>
                      <a:pt x="286" y="235"/>
                    </a:lnTo>
                    <a:lnTo>
                      <a:pt x="298" y="225"/>
                    </a:lnTo>
                    <a:lnTo>
                      <a:pt x="311" y="217"/>
                    </a:lnTo>
                    <a:lnTo>
                      <a:pt x="322" y="209"/>
                    </a:lnTo>
                    <a:lnTo>
                      <a:pt x="336" y="202"/>
                    </a:lnTo>
                    <a:lnTo>
                      <a:pt x="350" y="195"/>
                    </a:lnTo>
                    <a:lnTo>
                      <a:pt x="364" y="187"/>
                    </a:lnTo>
                    <a:lnTo>
                      <a:pt x="376" y="182"/>
                    </a:lnTo>
                    <a:lnTo>
                      <a:pt x="389" y="177"/>
                    </a:lnTo>
                    <a:lnTo>
                      <a:pt x="402" y="171"/>
                    </a:lnTo>
                    <a:lnTo>
                      <a:pt x="414" y="167"/>
                    </a:lnTo>
                    <a:lnTo>
                      <a:pt x="426" y="163"/>
                    </a:lnTo>
                    <a:lnTo>
                      <a:pt x="441" y="158"/>
                    </a:lnTo>
                    <a:lnTo>
                      <a:pt x="455" y="153"/>
                    </a:lnTo>
                    <a:lnTo>
                      <a:pt x="467" y="150"/>
                    </a:lnTo>
                    <a:lnTo>
                      <a:pt x="482" y="147"/>
                    </a:lnTo>
                    <a:lnTo>
                      <a:pt x="497" y="144"/>
                    </a:lnTo>
                    <a:lnTo>
                      <a:pt x="511" y="140"/>
                    </a:lnTo>
                    <a:lnTo>
                      <a:pt x="526" y="137"/>
                    </a:lnTo>
                    <a:lnTo>
                      <a:pt x="542" y="134"/>
                    </a:lnTo>
                    <a:lnTo>
                      <a:pt x="557" y="134"/>
                    </a:lnTo>
                    <a:lnTo>
                      <a:pt x="572" y="132"/>
                    </a:lnTo>
                    <a:lnTo>
                      <a:pt x="591" y="132"/>
                    </a:lnTo>
                    <a:lnTo>
                      <a:pt x="603" y="132"/>
                    </a:lnTo>
                    <a:lnTo>
                      <a:pt x="620" y="132"/>
                    </a:lnTo>
                    <a:lnTo>
                      <a:pt x="620" y="167"/>
                    </a:lnTo>
                    <a:lnTo>
                      <a:pt x="743" y="86"/>
                    </a:lnTo>
                    <a:lnTo>
                      <a:pt x="620" y="0"/>
                    </a:lnTo>
                    <a:lnTo>
                      <a:pt x="620" y="33"/>
                    </a:lnTo>
                    <a:lnTo>
                      <a:pt x="601" y="33"/>
                    </a:lnTo>
                    <a:lnTo>
                      <a:pt x="584" y="33"/>
                    </a:lnTo>
                    <a:lnTo>
                      <a:pt x="566" y="35"/>
                    </a:lnTo>
                    <a:lnTo>
                      <a:pt x="550" y="36"/>
                    </a:lnTo>
                    <a:lnTo>
                      <a:pt x="535" y="36"/>
                    </a:lnTo>
                    <a:lnTo>
                      <a:pt x="520" y="39"/>
                    </a:lnTo>
                    <a:lnTo>
                      <a:pt x="503" y="41"/>
                    </a:lnTo>
                    <a:lnTo>
                      <a:pt x="489" y="44"/>
                    </a:lnTo>
                    <a:lnTo>
                      <a:pt x="477" y="45"/>
                    </a:lnTo>
                    <a:lnTo>
                      <a:pt x="461" y="50"/>
                    </a:lnTo>
                    <a:lnTo>
                      <a:pt x="442" y="54"/>
                    </a:lnTo>
                    <a:lnTo>
                      <a:pt x="428" y="57"/>
                    </a:lnTo>
                    <a:lnTo>
                      <a:pt x="412" y="62"/>
                    </a:lnTo>
                    <a:lnTo>
                      <a:pt x="400" y="66"/>
                    </a:lnTo>
                    <a:lnTo>
                      <a:pt x="384" y="72"/>
                    </a:lnTo>
                    <a:lnTo>
                      <a:pt x="369" y="76"/>
                    </a:lnTo>
                    <a:lnTo>
                      <a:pt x="354" y="82"/>
                    </a:lnTo>
                    <a:lnTo>
                      <a:pt x="342" y="88"/>
                    </a:lnTo>
                    <a:lnTo>
                      <a:pt x="327" y="95"/>
                    </a:lnTo>
                    <a:lnTo>
                      <a:pt x="313" y="101"/>
                    </a:lnTo>
                    <a:lnTo>
                      <a:pt x="298" y="107"/>
                    </a:lnTo>
                    <a:lnTo>
                      <a:pt x="286" y="114"/>
                    </a:lnTo>
                    <a:lnTo>
                      <a:pt x="274" y="121"/>
                    </a:lnTo>
                    <a:lnTo>
                      <a:pt x="260" y="129"/>
                    </a:lnTo>
                    <a:lnTo>
                      <a:pt x="250" y="134"/>
                    </a:lnTo>
                    <a:lnTo>
                      <a:pt x="236" y="145"/>
                    </a:lnTo>
                    <a:lnTo>
                      <a:pt x="223" y="152"/>
                    </a:lnTo>
                    <a:lnTo>
                      <a:pt x="211" y="163"/>
                    </a:lnTo>
                    <a:lnTo>
                      <a:pt x="199" y="170"/>
                    </a:lnTo>
                    <a:lnTo>
                      <a:pt x="189" y="179"/>
                    </a:lnTo>
                    <a:lnTo>
                      <a:pt x="178" y="187"/>
                    </a:lnTo>
                    <a:lnTo>
                      <a:pt x="168" y="196"/>
                    </a:lnTo>
                    <a:lnTo>
                      <a:pt x="158" y="205"/>
                    </a:lnTo>
                    <a:lnTo>
                      <a:pt x="146" y="217"/>
                    </a:lnTo>
                    <a:lnTo>
                      <a:pt x="137" y="225"/>
                    </a:lnTo>
                    <a:lnTo>
                      <a:pt x="128" y="235"/>
                    </a:lnTo>
                    <a:lnTo>
                      <a:pt x="119" y="246"/>
                    </a:lnTo>
                    <a:lnTo>
                      <a:pt x="109" y="256"/>
                    </a:lnTo>
                    <a:lnTo>
                      <a:pt x="100" y="268"/>
                    </a:lnTo>
                    <a:lnTo>
                      <a:pt x="92" y="278"/>
                    </a:lnTo>
                    <a:lnTo>
                      <a:pt x="83" y="290"/>
                    </a:lnTo>
                    <a:lnTo>
                      <a:pt x="75" y="299"/>
                    </a:lnTo>
                    <a:lnTo>
                      <a:pt x="69" y="309"/>
                    </a:lnTo>
                    <a:lnTo>
                      <a:pt x="64" y="315"/>
                    </a:lnTo>
                    <a:lnTo>
                      <a:pt x="57" y="322"/>
                    </a:lnTo>
                    <a:lnTo>
                      <a:pt x="54" y="328"/>
                    </a:lnTo>
                    <a:lnTo>
                      <a:pt x="52" y="333"/>
                    </a:lnTo>
                    <a:lnTo>
                      <a:pt x="48" y="340"/>
                    </a:lnTo>
                    <a:lnTo>
                      <a:pt x="45" y="346"/>
                    </a:lnTo>
                    <a:lnTo>
                      <a:pt x="40" y="353"/>
                    </a:lnTo>
                    <a:lnTo>
                      <a:pt x="37" y="360"/>
                    </a:lnTo>
                    <a:lnTo>
                      <a:pt x="34" y="365"/>
                    </a:lnTo>
                    <a:lnTo>
                      <a:pt x="30" y="372"/>
                    </a:lnTo>
                    <a:lnTo>
                      <a:pt x="26" y="379"/>
                    </a:lnTo>
                    <a:lnTo>
                      <a:pt x="23" y="386"/>
                    </a:lnTo>
                    <a:lnTo>
                      <a:pt x="18" y="394"/>
                    </a:lnTo>
                    <a:lnTo>
                      <a:pt x="15" y="402"/>
                    </a:lnTo>
                    <a:lnTo>
                      <a:pt x="13" y="407"/>
                    </a:lnTo>
                    <a:lnTo>
                      <a:pt x="11" y="415"/>
                    </a:lnTo>
                    <a:lnTo>
                      <a:pt x="8" y="422"/>
                    </a:lnTo>
                    <a:lnTo>
                      <a:pt x="4" y="429"/>
                    </a:lnTo>
                    <a:lnTo>
                      <a:pt x="1" y="435"/>
                    </a:lnTo>
                  </a:path>
                </a:pathLst>
              </a:custGeom>
              <a:solidFill>
                <a:schemeClr val="hlink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9465" name="Freeform 19"/>
              <p:cNvSpPr>
                <a:spLocks/>
              </p:cNvSpPr>
              <p:nvPr/>
            </p:nvSpPr>
            <p:spPr bwMode="auto">
              <a:xfrm>
                <a:off x="2864" y="1422"/>
                <a:ext cx="701" cy="1013"/>
              </a:xfrm>
              <a:custGeom>
                <a:avLst/>
                <a:gdLst>
                  <a:gd name="T0" fmla="*/ 51 w 521"/>
                  <a:gd name="T1" fmla="*/ 0 h 700"/>
                  <a:gd name="T2" fmla="*/ 13 w 521"/>
                  <a:gd name="T3" fmla="*/ 139 h 700"/>
                  <a:gd name="T4" fmla="*/ 36 w 521"/>
                  <a:gd name="T5" fmla="*/ 148 h 700"/>
                  <a:gd name="T6" fmla="*/ 65 w 521"/>
                  <a:gd name="T7" fmla="*/ 159 h 700"/>
                  <a:gd name="T8" fmla="*/ 87 w 521"/>
                  <a:gd name="T9" fmla="*/ 166 h 700"/>
                  <a:gd name="T10" fmla="*/ 112 w 521"/>
                  <a:gd name="T11" fmla="*/ 181 h 700"/>
                  <a:gd name="T12" fmla="*/ 137 w 521"/>
                  <a:gd name="T13" fmla="*/ 192 h 700"/>
                  <a:gd name="T14" fmla="*/ 160 w 521"/>
                  <a:gd name="T15" fmla="*/ 208 h 700"/>
                  <a:gd name="T16" fmla="*/ 179 w 521"/>
                  <a:gd name="T17" fmla="*/ 220 h 700"/>
                  <a:gd name="T18" fmla="*/ 200 w 521"/>
                  <a:gd name="T19" fmla="*/ 236 h 700"/>
                  <a:gd name="T20" fmla="*/ 225 w 521"/>
                  <a:gd name="T21" fmla="*/ 250 h 700"/>
                  <a:gd name="T22" fmla="*/ 241 w 521"/>
                  <a:gd name="T23" fmla="*/ 262 h 700"/>
                  <a:gd name="T24" fmla="*/ 261 w 521"/>
                  <a:gd name="T25" fmla="*/ 285 h 700"/>
                  <a:gd name="T26" fmla="*/ 289 w 521"/>
                  <a:gd name="T27" fmla="*/ 310 h 700"/>
                  <a:gd name="T28" fmla="*/ 319 w 521"/>
                  <a:gd name="T29" fmla="*/ 334 h 700"/>
                  <a:gd name="T30" fmla="*/ 339 w 521"/>
                  <a:gd name="T31" fmla="*/ 362 h 700"/>
                  <a:gd name="T32" fmla="*/ 362 w 521"/>
                  <a:gd name="T33" fmla="*/ 391 h 700"/>
                  <a:gd name="T34" fmla="*/ 385 w 521"/>
                  <a:gd name="T35" fmla="*/ 424 h 700"/>
                  <a:gd name="T36" fmla="*/ 409 w 521"/>
                  <a:gd name="T37" fmla="*/ 457 h 700"/>
                  <a:gd name="T38" fmla="*/ 429 w 521"/>
                  <a:gd name="T39" fmla="*/ 496 h 700"/>
                  <a:gd name="T40" fmla="*/ 444 w 521"/>
                  <a:gd name="T41" fmla="*/ 530 h 700"/>
                  <a:gd name="T42" fmla="*/ 459 w 521"/>
                  <a:gd name="T43" fmla="*/ 564 h 700"/>
                  <a:gd name="T44" fmla="*/ 472 w 521"/>
                  <a:gd name="T45" fmla="*/ 601 h 700"/>
                  <a:gd name="T46" fmla="*/ 484 w 521"/>
                  <a:gd name="T47" fmla="*/ 637 h 700"/>
                  <a:gd name="T48" fmla="*/ 492 w 521"/>
                  <a:gd name="T49" fmla="*/ 677 h 700"/>
                  <a:gd name="T50" fmla="*/ 502 w 521"/>
                  <a:gd name="T51" fmla="*/ 719 h 700"/>
                  <a:gd name="T52" fmla="*/ 507 w 521"/>
                  <a:gd name="T53" fmla="*/ 760 h 700"/>
                  <a:gd name="T54" fmla="*/ 509 w 521"/>
                  <a:gd name="T55" fmla="*/ 805 h 700"/>
                  <a:gd name="T56" fmla="*/ 509 w 521"/>
                  <a:gd name="T57" fmla="*/ 847 h 700"/>
                  <a:gd name="T58" fmla="*/ 575 w 521"/>
                  <a:gd name="T59" fmla="*/ 1012 h 700"/>
                  <a:gd name="T60" fmla="*/ 651 w 521"/>
                  <a:gd name="T61" fmla="*/ 847 h 700"/>
                  <a:gd name="T62" fmla="*/ 651 w 521"/>
                  <a:gd name="T63" fmla="*/ 796 h 700"/>
                  <a:gd name="T64" fmla="*/ 646 w 521"/>
                  <a:gd name="T65" fmla="*/ 748 h 700"/>
                  <a:gd name="T66" fmla="*/ 642 w 521"/>
                  <a:gd name="T67" fmla="*/ 709 h 700"/>
                  <a:gd name="T68" fmla="*/ 635 w 521"/>
                  <a:gd name="T69" fmla="*/ 667 h 700"/>
                  <a:gd name="T70" fmla="*/ 627 w 521"/>
                  <a:gd name="T71" fmla="*/ 628 h 700"/>
                  <a:gd name="T72" fmla="*/ 616 w 521"/>
                  <a:gd name="T73" fmla="*/ 583 h 700"/>
                  <a:gd name="T74" fmla="*/ 605 w 521"/>
                  <a:gd name="T75" fmla="*/ 548 h 700"/>
                  <a:gd name="T76" fmla="*/ 589 w 521"/>
                  <a:gd name="T77" fmla="*/ 505 h 700"/>
                  <a:gd name="T78" fmla="*/ 573 w 521"/>
                  <a:gd name="T79" fmla="*/ 467 h 700"/>
                  <a:gd name="T80" fmla="*/ 553 w 521"/>
                  <a:gd name="T81" fmla="*/ 427 h 700"/>
                  <a:gd name="T82" fmla="*/ 534 w 521"/>
                  <a:gd name="T83" fmla="*/ 391 h 700"/>
                  <a:gd name="T84" fmla="*/ 514 w 521"/>
                  <a:gd name="T85" fmla="*/ 357 h 700"/>
                  <a:gd name="T86" fmla="*/ 491 w 521"/>
                  <a:gd name="T87" fmla="*/ 323 h 700"/>
                  <a:gd name="T88" fmla="*/ 466 w 521"/>
                  <a:gd name="T89" fmla="*/ 291 h 700"/>
                  <a:gd name="T90" fmla="*/ 440 w 521"/>
                  <a:gd name="T91" fmla="*/ 259 h 700"/>
                  <a:gd name="T92" fmla="*/ 417 w 521"/>
                  <a:gd name="T93" fmla="*/ 233 h 700"/>
                  <a:gd name="T94" fmla="*/ 388 w 521"/>
                  <a:gd name="T95" fmla="*/ 204 h 700"/>
                  <a:gd name="T96" fmla="*/ 361 w 521"/>
                  <a:gd name="T97" fmla="*/ 178 h 700"/>
                  <a:gd name="T98" fmla="*/ 331 w 521"/>
                  <a:gd name="T99" fmla="*/ 152 h 700"/>
                  <a:gd name="T100" fmla="*/ 300 w 521"/>
                  <a:gd name="T101" fmla="*/ 129 h 700"/>
                  <a:gd name="T102" fmla="*/ 270 w 521"/>
                  <a:gd name="T103" fmla="*/ 106 h 700"/>
                  <a:gd name="T104" fmla="*/ 245 w 521"/>
                  <a:gd name="T105" fmla="*/ 90 h 700"/>
                  <a:gd name="T106" fmla="*/ 227 w 521"/>
                  <a:gd name="T107" fmla="*/ 78 h 700"/>
                  <a:gd name="T108" fmla="*/ 213 w 521"/>
                  <a:gd name="T109" fmla="*/ 69 h 700"/>
                  <a:gd name="T110" fmla="*/ 192 w 521"/>
                  <a:gd name="T111" fmla="*/ 59 h 700"/>
                  <a:gd name="T112" fmla="*/ 174 w 521"/>
                  <a:gd name="T113" fmla="*/ 48 h 700"/>
                  <a:gd name="T114" fmla="*/ 153 w 521"/>
                  <a:gd name="T115" fmla="*/ 38 h 700"/>
                  <a:gd name="T116" fmla="*/ 131 w 521"/>
                  <a:gd name="T117" fmla="*/ 27 h 700"/>
                  <a:gd name="T118" fmla="*/ 114 w 521"/>
                  <a:gd name="T119" fmla="*/ 20 h 700"/>
                  <a:gd name="T120" fmla="*/ 94 w 521"/>
                  <a:gd name="T121" fmla="*/ 13 h 700"/>
                  <a:gd name="T122" fmla="*/ 74 w 521"/>
                  <a:gd name="T123" fmla="*/ 6 h 700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521"/>
                  <a:gd name="T187" fmla="*/ 0 h 700"/>
                  <a:gd name="T188" fmla="*/ 521 w 521"/>
                  <a:gd name="T189" fmla="*/ 700 h 700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521" h="700">
                    <a:moveTo>
                      <a:pt x="49" y="1"/>
                    </a:moveTo>
                    <a:lnTo>
                      <a:pt x="38" y="0"/>
                    </a:lnTo>
                    <a:lnTo>
                      <a:pt x="0" y="92"/>
                    </a:lnTo>
                    <a:lnTo>
                      <a:pt x="10" y="96"/>
                    </a:lnTo>
                    <a:lnTo>
                      <a:pt x="17" y="98"/>
                    </a:lnTo>
                    <a:lnTo>
                      <a:pt x="27" y="102"/>
                    </a:lnTo>
                    <a:lnTo>
                      <a:pt x="38" y="105"/>
                    </a:lnTo>
                    <a:lnTo>
                      <a:pt x="48" y="110"/>
                    </a:lnTo>
                    <a:lnTo>
                      <a:pt x="57" y="112"/>
                    </a:lnTo>
                    <a:lnTo>
                      <a:pt x="65" y="115"/>
                    </a:lnTo>
                    <a:lnTo>
                      <a:pt x="75" y="121"/>
                    </a:lnTo>
                    <a:lnTo>
                      <a:pt x="83" y="125"/>
                    </a:lnTo>
                    <a:lnTo>
                      <a:pt x="92" y="129"/>
                    </a:lnTo>
                    <a:lnTo>
                      <a:pt x="102" y="133"/>
                    </a:lnTo>
                    <a:lnTo>
                      <a:pt x="111" y="139"/>
                    </a:lnTo>
                    <a:lnTo>
                      <a:pt x="119" y="144"/>
                    </a:lnTo>
                    <a:lnTo>
                      <a:pt x="127" y="148"/>
                    </a:lnTo>
                    <a:lnTo>
                      <a:pt x="133" y="152"/>
                    </a:lnTo>
                    <a:lnTo>
                      <a:pt x="141" y="158"/>
                    </a:lnTo>
                    <a:lnTo>
                      <a:pt x="149" y="163"/>
                    </a:lnTo>
                    <a:lnTo>
                      <a:pt x="158" y="168"/>
                    </a:lnTo>
                    <a:lnTo>
                      <a:pt x="167" y="173"/>
                    </a:lnTo>
                    <a:lnTo>
                      <a:pt x="171" y="178"/>
                    </a:lnTo>
                    <a:lnTo>
                      <a:pt x="179" y="181"/>
                    </a:lnTo>
                    <a:lnTo>
                      <a:pt x="186" y="189"/>
                    </a:lnTo>
                    <a:lnTo>
                      <a:pt x="194" y="197"/>
                    </a:lnTo>
                    <a:lnTo>
                      <a:pt x="207" y="204"/>
                    </a:lnTo>
                    <a:lnTo>
                      <a:pt x="215" y="214"/>
                    </a:lnTo>
                    <a:lnTo>
                      <a:pt x="225" y="221"/>
                    </a:lnTo>
                    <a:lnTo>
                      <a:pt x="237" y="231"/>
                    </a:lnTo>
                    <a:lnTo>
                      <a:pt x="246" y="242"/>
                    </a:lnTo>
                    <a:lnTo>
                      <a:pt x="252" y="250"/>
                    </a:lnTo>
                    <a:lnTo>
                      <a:pt x="261" y="261"/>
                    </a:lnTo>
                    <a:lnTo>
                      <a:pt x="269" y="270"/>
                    </a:lnTo>
                    <a:lnTo>
                      <a:pt x="279" y="281"/>
                    </a:lnTo>
                    <a:lnTo>
                      <a:pt x="286" y="293"/>
                    </a:lnTo>
                    <a:lnTo>
                      <a:pt x="296" y="305"/>
                    </a:lnTo>
                    <a:lnTo>
                      <a:pt x="304" y="316"/>
                    </a:lnTo>
                    <a:lnTo>
                      <a:pt x="312" y="331"/>
                    </a:lnTo>
                    <a:lnTo>
                      <a:pt x="319" y="343"/>
                    </a:lnTo>
                    <a:lnTo>
                      <a:pt x="324" y="356"/>
                    </a:lnTo>
                    <a:lnTo>
                      <a:pt x="330" y="366"/>
                    </a:lnTo>
                    <a:lnTo>
                      <a:pt x="336" y="379"/>
                    </a:lnTo>
                    <a:lnTo>
                      <a:pt x="341" y="390"/>
                    </a:lnTo>
                    <a:lnTo>
                      <a:pt x="346" y="403"/>
                    </a:lnTo>
                    <a:lnTo>
                      <a:pt x="351" y="415"/>
                    </a:lnTo>
                    <a:lnTo>
                      <a:pt x="355" y="430"/>
                    </a:lnTo>
                    <a:lnTo>
                      <a:pt x="360" y="440"/>
                    </a:lnTo>
                    <a:lnTo>
                      <a:pt x="363" y="455"/>
                    </a:lnTo>
                    <a:lnTo>
                      <a:pt x="366" y="468"/>
                    </a:lnTo>
                    <a:lnTo>
                      <a:pt x="370" y="481"/>
                    </a:lnTo>
                    <a:lnTo>
                      <a:pt x="373" y="497"/>
                    </a:lnTo>
                    <a:lnTo>
                      <a:pt x="375" y="512"/>
                    </a:lnTo>
                    <a:lnTo>
                      <a:pt x="377" y="525"/>
                    </a:lnTo>
                    <a:lnTo>
                      <a:pt x="378" y="540"/>
                    </a:lnTo>
                    <a:lnTo>
                      <a:pt x="378" y="556"/>
                    </a:lnTo>
                    <a:lnTo>
                      <a:pt x="378" y="569"/>
                    </a:lnTo>
                    <a:lnTo>
                      <a:pt x="378" y="585"/>
                    </a:lnTo>
                    <a:lnTo>
                      <a:pt x="341" y="585"/>
                    </a:lnTo>
                    <a:lnTo>
                      <a:pt x="427" y="699"/>
                    </a:lnTo>
                    <a:lnTo>
                      <a:pt x="520" y="585"/>
                    </a:lnTo>
                    <a:lnTo>
                      <a:pt x="484" y="585"/>
                    </a:lnTo>
                    <a:lnTo>
                      <a:pt x="484" y="567"/>
                    </a:lnTo>
                    <a:lnTo>
                      <a:pt x="484" y="550"/>
                    </a:lnTo>
                    <a:lnTo>
                      <a:pt x="482" y="534"/>
                    </a:lnTo>
                    <a:lnTo>
                      <a:pt x="480" y="517"/>
                    </a:lnTo>
                    <a:lnTo>
                      <a:pt x="480" y="504"/>
                    </a:lnTo>
                    <a:lnTo>
                      <a:pt x="477" y="490"/>
                    </a:lnTo>
                    <a:lnTo>
                      <a:pt x="475" y="475"/>
                    </a:lnTo>
                    <a:lnTo>
                      <a:pt x="472" y="461"/>
                    </a:lnTo>
                    <a:lnTo>
                      <a:pt x="471" y="449"/>
                    </a:lnTo>
                    <a:lnTo>
                      <a:pt x="466" y="434"/>
                    </a:lnTo>
                    <a:lnTo>
                      <a:pt x="462" y="416"/>
                    </a:lnTo>
                    <a:lnTo>
                      <a:pt x="458" y="403"/>
                    </a:lnTo>
                    <a:lnTo>
                      <a:pt x="453" y="390"/>
                    </a:lnTo>
                    <a:lnTo>
                      <a:pt x="450" y="379"/>
                    </a:lnTo>
                    <a:lnTo>
                      <a:pt x="443" y="362"/>
                    </a:lnTo>
                    <a:lnTo>
                      <a:pt x="438" y="349"/>
                    </a:lnTo>
                    <a:lnTo>
                      <a:pt x="431" y="336"/>
                    </a:lnTo>
                    <a:lnTo>
                      <a:pt x="426" y="323"/>
                    </a:lnTo>
                    <a:lnTo>
                      <a:pt x="418" y="308"/>
                    </a:lnTo>
                    <a:lnTo>
                      <a:pt x="411" y="295"/>
                    </a:lnTo>
                    <a:lnTo>
                      <a:pt x="405" y="281"/>
                    </a:lnTo>
                    <a:lnTo>
                      <a:pt x="397" y="270"/>
                    </a:lnTo>
                    <a:lnTo>
                      <a:pt x="390" y="260"/>
                    </a:lnTo>
                    <a:lnTo>
                      <a:pt x="382" y="247"/>
                    </a:lnTo>
                    <a:lnTo>
                      <a:pt x="375" y="236"/>
                    </a:lnTo>
                    <a:lnTo>
                      <a:pt x="365" y="223"/>
                    </a:lnTo>
                    <a:lnTo>
                      <a:pt x="356" y="211"/>
                    </a:lnTo>
                    <a:lnTo>
                      <a:pt x="346" y="201"/>
                    </a:lnTo>
                    <a:lnTo>
                      <a:pt x="338" y="189"/>
                    </a:lnTo>
                    <a:lnTo>
                      <a:pt x="327" y="179"/>
                    </a:lnTo>
                    <a:lnTo>
                      <a:pt x="319" y="168"/>
                    </a:lnTo>
                    <a:lnTo>
                      <a:pt x="310" y="161"/>
                    </a:lnTo>
                    <a:lnTo>
                      <a:pt x="300" y="149"/>
                    </a:lnTo>
                    <a:lnTo>
                      <a:pt x="288" y="141"/>
                    </a:lnTo>
                    <a:lnTo>
                      <a:pt x="279" y="131"/>
                    </a:lnTo>
                    <a:lnTo>
                      <a:pt x="268" y="123"/>
                    </a:lnTo>
                    <a:lnTo>
                      <a:pt x="257" y="114"/>
                    </a:lnTo>
                    <a:lnTo>
                      <a:pt x="246" y="105"/>
                    </a:lnTo>
                    <a:lnTo>
                      <a:pt x="233" y="96"/>
                    </a:lnTo>
                    <a:lnTo>
                      <a:pt x="223" y="89"/>
                    </a:lnTo>
                    <a:lnTo>
                      <a:pt x="210" y="79"/>
                    </a:lnTo>
                    <a:lnTo>
                      <a:pt x="201" y="73"/>
                    </a:lnTo>
                    <a:lnTo>
                      <a:pt x="189" y="65"/>
                    </a:lnTo>
                    <a:lnTo>
                      <a:pt x="182" y="62"/>
                    </a:lnTo>
                    <a:lnTo>
                      <a:pt x="176" y="57"/>
                    </a:lnTo>
                    <a:lnTo>
                      <a:pt x="169" y="54"/>
                    </a:lnTo>
                    <a:lnTo>
                      <a:pt x="165" y="51"/>
                    </a:lnTo>
                    <a:lnTo>
                      <a:pt x="158" y="48"/>
                    </a:lnTo>
                    <a:lnTo>
                      <a:pt x="150" y="44"/>
                    </a:lnTo>
                    <a:lnTo>
                      <a:pt x="143" y="41"/>
                    </a:lnTo>
                    <a:lnTo>
                      <a:pt x="135" y="36"/>
                    </a:lnTo>
                    <a:lnTo>
                      <a:pt x="129" y="33"/>
                    </a:lnTo>
                    <a:lnTo>
                      <a:pt x="123" y="30"/>
                    </a:lnTo>
                    <a:lnTo>
                      <a:pt x="114" y="26"/>
                    </a:lnTo>
                    <a:lnTo>
                      <a:pt x="107" y="23"/>
                    </a:lnTo>
                    <a:lnTo>
                      <a:pt x="97" y="19"/>
                    </a:lnTo>
                    <a:lnTo>
                      <a:pt x="92" y="17"/>
                    </a:lnTo>
                    <a:lnTo>
                      <a:pt x="85" y="14"/>
                    </a:lnTo>
                    <a:lnTo>
                      <a:pt x="77" y="11"/>
                    </a:lnTo>
                    <a:lnTo>
                      <a:pt x="70" y="9"/>
                    </a:lnTo>
                    <a:lnTo>
                      <a:pt x="61" y="6"/>
                    </a:lnTo>
                    <a:lnTo>
                      <a:pt x="55" y="4"/>
                    </a:lnTo>
                  </a:path>
                </a:pathLst>
              </a:custGeom>
              <a:solidFill>
                <a:srgbClr val="3399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9466" name="Freeform 20"/>
              <p:cNvSpPr>
                <a:spLocks/>
              </p:cNvSpPr>
              <p:nvPr/>
            </p:nvSpPr>
            <p:spPr bwMode="auto">
              <a:xfrm>
                <a:off x="1716" y="2082"/>
                <a:ext cx="699" cy="1017"/>
              </a:xfrm>
              <a:custGeom>
                <a:avLst/>
                <a:gdLst>
                  <a:gd name="T0" fmla="*/ 644 w 519"/>
                  <a:gd name="T1" fmla="*/ 1016 h 703"/>
                  <a:gd name="T2" fmla="*/ 686 w 519"/>
                  <a:gd name="T3" fmla="*/ 874 h 703"/>
                  <a:gd name="T4" fmla="*/ 661 w 519"/>
                  <a:gd name="T5" fmla="*/ 865 h 703"/>
                  <a:gd name="T6" fmla="*/ 634 w 519"/>
                  <a:gd name="T7" fmla="*/ 855 h 703"/>
                  <a:gd name="T8" fmla="*/ 609 w 519"/>
                  <a:gd name="T9" fmla="*/ 845 h 703"/>
                  <a:gd name="T10" fmla="*/ 585 w 519"/>
                  <a:gd name="T11" fmla="*/ 833 h 703"/>
                  <a:gd name="T12" fmla="*/ 559 w 519"/>
                  <a:gd name="T13" fmla="*/ 819 h 703"/>
                  <a:gd name="T14" fmla="*/ 536 w 519"/>
                  <a:gd name="T15" fmla="*/ 806 h 703"/>
                  <a:gd name="T16" fmla="*/ 517 w 519"/>
                  <a:gd name="T17" fmla="*/ 793 h 703"/>
                  <a:gd name="T18" fmla="*/ 496 w 519"/>
                  <a:gd name="T19" fmla="*/ 778 h 703"/>
                  <a:gd name="T20" fmla="*/ 474 w 519"/>
                  <a:gd name="T21" fmla="*/ 761 h 703"/>
                  <a:gd name="T22" fmla="*/ 458 w 519"/>
                  <a:gd name="T23" fmla="*/ 751 h 703"/>
                  <a:gd name="T24" fmla="*/ 435 w 519"/>
                  <a:gd name="T25" fmla="*/ 729 h 703"/>
                  <a:gd name="T26" fmla="*/ 407 w 519"/>
                  <a:gd name="T27" fmla="*/ 703 h 703"/>
                  <a:gd name="T28" fmla="*/ 380 w 519"/>
                  <a:gd name="T29" fmla="*/ 678 h 703"/>
                  <a:gd name="T30" fmla="*/ 357 w 519"/>
                  <a:gd name="T31" fmla="*/ 650 h 703"/>
                  <a:gd name="T32" fmla="*/ 334 w 519"/>
                  <a:gd name="T33" fmla="*/ 624 h 703"/>
                  <a:gd name="T34" fmla="*/ 311 w 519"/>
                  <a:gd name="T35" fmla="*/ 586 h 703"/>
                  <a:gd name="T36" fmla="*/ 290 w 519"/>
                  <a:gd name="T37" fmla="*/ 553 h 703"/>
                  <a:gd name="T38" fmla="*/ 268 w 519"/>
                  <a:gd name="T39" fmla="*/ 516 h 703"/>
                  <a:gd name="T40" fmla="*/ 252 w 519"/>
                  <a:gd name="T41" fmla="*/ 480 h 703"/>
                  <a:gd name="T42" fmla="*/ 237 w 519"/>
                  <a:gd name="T43" fmla="*/ 447 h 703"/>
                  <a:gd name="T44" fmla="*/ 224 w 519"/>
                  <a:gd name="T45" fmla="*/ 412 h 703"/>
                  <a:gd name="T46" fmla="*/ 214 w 519"/>
                  <a:gd name="T47" fmla="*/ 375 h 703"/>
                  <a:gd name="T48" fmla="*/ 203 w 519"/>
                  <a:gd name="T49" fmla="*/ 336 h 703"/>
                  <a:gd name="T50" fmla="*/ 194 w 519"/>
                  <a:gd name="T51" fmla="*/ 292 h 703"/>
                  <a:gd name="T52" fmla="*/ 190 w 519"/>
                  <a:gd name="T53" fmla="*/ 253 h 703"/>
                  <a:gd name="T54" fmla="*/ 189 w 519"/>
                  <a:gd name="T55" fmla="*/ 208 h 703"/>
                  <a:gd name="T56" fmla="*/ 189 w 519"/>
                  <a:gd name="T57" fmla="*/ 165 h 703"/>
                  <a:gd name="T58" fmla="*/ 121 w 519"/>
                  <a:gd name="T59" fmla="*/ 0 h 703"/>
                  <a:gd name="T60" fmla="*/ 46 w 519"/>
                  <a:gd name="T61" fmla="*/ 165 h 703"/>
                  <a:gd name="T62" fmla="*/ 46 w 519"/>
                  <a:gd name="T63" fmla="*/ 214 h 703"/>
                  <a:gd name="T64" fmla="*/ 50 w 519"/>
                  <a:gd name="T65" fmla="*/ 260 h 703"/>
                  <a:gd name="T66" fmla="*/ 54 w 519"/>
                  <a:gd name="T67" fmla="*/ 304 h 703"/>
                  <a:gd name="T68" fmla="*/ 61 w 519"/>
                  <a:gd name="T69" fmla="*/ 344 h 703"/>
                  <a:gd name="T70" fmla="*/ 69 w 519"/>
                  <a:gd name="T71" fmla="*/ 385 h 703"/>
                  <a:gd name="T72" fmla="*/ 82 w 519"/>
                  <a:gd name="T73" fmla="*/ 428 h 703"/>
                  <a:gd name="T74" fmla="*/ 92 w 519"/>
                  <a:gd name="T75" fmla="*/ 466 h 703"/>
                  <a:gd name="T76" fmla="*/ 109 w 519"/>
                  <a:gd name="T77" fmla="*/ 508 h 703"/>
                  <a:gd name="T78" fmla="*/ 124 w 519"/>
                  <a:gd name="T79" fmla="*/ 547 h 703"/>
                  <a:gd name="T80" fmla="*/ 141 w 519"/>
                  <a:gd name="T81" fmla="*/ 584 h 703"/>
                  <a:gd name="T82" fmla="*/ 164 w 519"/>
                  <a:gd name="T83" fmla="*/ 624 h 703"/>
                  <a:gd name="T84" fmla="*/ 183 w 519"/>
                  <a:gd name="T85" fmla="*/ 654 h 703"/>
                  <a:gd name="T86" fmla="*/ 206 w 519"/>
                  <a:gd name="T87" fmla="*/ 689 h 703"/>
                  <a:gd name="T88" fmla="*/ 230 w 519"/>
                  <a:gd name="T89" fmla="*/ 723 h 703"/>
                  <a:gd name="T90" fmla="*/ 256 w 519"/>
                  <a:gd name="T91" fmla="*/ 755 h 703"/>
                  <a:gd name="T92" fmla="*/ 279 w 519"/>
                  <a:gd name="T93" fmla="*/ 780 h 703"/>
                  <a:gd name="T94" fmla="*/ 308 w 519"/>
                  <a:gd name="T95" fmla="*/ 810 h 703"/>
                  <a:gd name="T96" fmla="*/ 337 w 519"/>
                  <a:gd name="T97" fmla="*/ 836 h 703"/>
                  <a:gd name="T98" fmla="*/ 366 w 519"/>
                  <a:gd name="T99" fmla="*/ 861 h 703"/>
                  <a:gd name="T100" fmla="*/ 396 w 519"/>
                  <a:gd name="T101" fmla="*/ 885 h 703"/>
                  <a:gd name="T102" fmla="*/ 428 w 519"/>
                  <a:gd name="T103" fmla="*/ 909 h 703"/>
                  <a:gd name="T104" fmla="*/ 451 w 519"/>
                  <a:gd name="T105" fmla="*/ 923 h 703"/>
                  <a:gd name="T106" fmla="*/ 467 w 519"/>
                  <a:gd name="T107" fmla="*/ 936 h 703"/>
                  <a:gd name="T108" fmla="*/ 485 w 519"/>
                  <a:gd name="T109" fmla="*/ 943 h 703"/>
                  <a:gd name="T110" fmla="*/ 506 w 519"/>
                  <a:gd name="T111" fmla="*/ 955 h 703"/>
                  <a:gd name="T112" fmla="*/ 523 w 519"/>
                  <a:gd name="T113" fmla="*/ 966 h 703"/>
                  <a:gd name="T114" fmla="*/ 543 w 519"/>
                  <a:gd name="T115" fmla="*/ 974 h 703"/>
                  <a:gd name="T116" fmla="*/ 566 w 519"/>
                  <a:gd name="T117" fmla="*/ 987 h 703"/>
                  <a:gd name="T118" fmla="*/ 585 w 519"/>
                  <a:gd name="T119" fmla="*/ 992 h 703"/>
                  <a:gd name="T120" fmla="*/ 605 w 519"/>
                  <a:gd name="T121" fmla="*/ 1001 h 703"/>
                  <a:gd name="T122" fmla="*/ 621 w 519"/>
                  <a:gd name="T123" fmla="*/ 1008 h 703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519"/>
                  <a:gd name="T187" fmla="*/ 0 h 703"/>
                  <a:gd name="T188" fmla="*/ 519 w 519"/>
                  <a:gd name="T189" fmla="*/ 703 h 703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519" h="703">
                    <a:moveTo>
                      <a:pt x="469" y="700"/>
                    </a:moveTo>
                    <a:lnTo>
                      <a:pt x="478" y="702"/>
                    </a:lnTo>
                    <a:lnTo>
                      <a:pt x="518" y="607"/>
                    </a:lnTo>
                    <a:lnTo>
                      <a:pt x="509" y="604"/>
                    </a:lnTo>
                    <a:lnTo>
                      <a:pt x="499" y="601"/>
                    </a:lnTo>
                    <a:lnTo>
                      <a:pt x="491" y="598"/>
                    </a:lnTo>
                    <a:lnTo>
                      <a:pt x="478" y="595"/>
                    </a:lnTo>
                    <a:lnTo>
                      <a:pt x="471" y="591"/>
                    </a:lnTo>
                    <a:lnTo>
                      <a:pt x="460" y="586"/>
                    </a:lnTo>
                    <a:lnTo>
                      <a:pt x="452" y="584"/>
                    </a:lnTo>
                    <a:lnTo>
                      <a:pt x="441" y="579"/>
                    </a:lnTo>
                    <a:lnTo>
                      <a:pt x="434" y="576"/>
                    </a:lnTo>
                    <a:lnTo>
                      <a:pt x="424" y="570"/>
                    </a:lnTo>
                    <a:lnTo>
                      <a:pt x="415" y="566"/>
                    </a:lnTo>
                    <a:lnTo>
                      <a:pt x="407" y="562"/>
                    </a:lnTo>
                    <a:lnTo>
                      <a:pt x="398" y="557"/>
                    </a:lnTo>
                    <a:lnTo>
                      <a:pt x="391" y="551"/>
                    </a:lnTo>
                    <a:lnTo>
                      <a:pt x="384" y="548"/>
                    </a:lnTo>
                    <a:lnTo>
                      <a:pt x="376" y="542"/>
                    </a:lnTo>
                    <a:lnTo>
                      <a:pt x="368" y="538"/>
                    </a:lnTo>
                    <a:lnTo>
                      <a:pt x="360" y="532"/>
                    </a:lnTo>
                    <a:lnTo>
                      <a:pt x="352" y="526"/>
                    </a:lnTo>
                    <a:lnTo>
                      <a:pt x="346" y="523"/>
                    </a:lnTo>
                    <a:lnTo>
                      <a:pt x="340" y="519"/>
                    </a:lnTo>
                    <a:lnTo>
                      <a:pt x="330" y="512"/>
                    </a:lnTo>
                    <a:lnTo>
                      <a:pt x="323" y="504"/>
                    </a:lnTo>
                    <a:lnTo>
                      <a:pt x="311" y="495"/>
                    </a:lnTo>
                    <a:lnTo>
                      <a:pt x="302" y="486"/>
                    </a:lnTo>
                    <a:lnTo>
                      <a:pt x="291" y="478"/>
                    </a:lnTo>
                    <a:lnTo>
                      <a:pt x="282" y="469"/>
                    </a:lnTo>
                    <a:lnTo>
                      <a:pt x="272" y="457"/>
                    </a:lnTo>
                    <a:lnTo>
                      <a:pt x="265" y="449"/>
                    </a:lnTo>
                    <a:lnTo>
                      <a:pt x="257" y="439"/>
                    </a:lnTo>
                    <a:lnTo>
                      <a:pt x="248" y="431"/>
                    </a:lnTo>
                    <a:lnTo>
                      <a:pt x="240" y="419"/>
                    </a:lnTo>
                    <a:lnTo>
                      <a:pt x="231" y="405"/>
                    </a:lnTo>
                    <a:lnTo>
                      <a:pt x="223" y="395"/>
                    </a:lnTo>
                    <a:lnTo>
                      <a:pt x="215" y="382"/>
                    </a:lnTo>
                    <a:lnTo>
                      <a:pt x="206" y="369"/>
                    </a:lnTo>
                    <a:lnTo>
                      <a:pt x="199" y="357"/>
                    </a:lnTo>
                    <a:lnTo>
                      <a:pt x="193" y="344"/>
                    </a:lnTo>
                    <a:lnTo>
                      <a:pt x="187" y="332"/>
                    </a:lnTo>
                    <a:lnTo>
                      <a:pt x="182" y="322"/>
                    </a:lnTo>
                    <a:lnTo>
                      <a:pt x="176" y="309"/>
                    </a:lnTo>
                    <a:lnTo>
                      <a:pt x="171" y="297"/>
                    </a:lnTo>
                    <a:lnTo>
                      <a:pt x="166" y="285"/>
                    </a:lnTo>
                    <a:lnTo>
                      <a:pt x="162" y="270"/>
                    </a:lnTo>
                    <a:lnTo>
                      <a:pt x="159" y="259"/>
                    </a:lnTo>
                    <a:lnTo>
                      <a:pt x="156" y="246"/>
                    </a:lnTo>
                    <a:lnTo>
                      <a:pt x="151" y="232"/>
                    </a:lnTo>
                    <a:lnTo>
                      <a:pt x="148" y="217"/>
                    </a:lnTo>
                    <a:lnTo>
                      <a:pt x="144" y="202"/>
                    </a:lnTo>
                    <a:lnTo>
                      <a:pt x="143" y="188"/>
                    </a:lnTo>
                    <a:lnTo>
                      <a:pt x="141" y="175"/>
                    </a:lnTo>
                    <a:lnTo>
                      <a:pt x="140" y="160"/>
                    </a:lnTo>
                    <a:lnTo>
                      <a:pt x="140" y="144"/>
                    </a:lnTo>
                    <a:lnTo>
                      <a:pt x="140" y="130"/>
                    </a:lnTo>
                    <a:lnTo>
                      <a:pt x="140" y="114"/>
                    </a:lnTo>
                    <a:lnTo>
                      <a:pt x="176" y="114"/>
                    </a:lnTo>
                    <a:lnTo>
                      <a:pt x="90" y="0"/>
                    </a:lnTo>
                    <a:lnTo>
                      <a:pt x="0" y="114"/>
                    </a:lnTo>
                    <a:lnTo>
                      <a:pt x="34" y="114"/>
                    </a:lnTo>
                    <a:lnTo>
                      <a:pt x="34" y="132"/>
                    </a:lnTo>
                    <a:lnTo>
                      <a:pt x="34" y="148"/>
                    </a:lnTo>
                    <a:lnTo>
                      <a:pt x="35" y="166"/>
                    </a:lnTo>
                    <a:lnTo>
                      <a:pt x="37" y="180"/>
                    </a:lnTo>
                    <a:lnTo>
                      <a:pt x="39" y="196"/>
                    </a:lnTo>
                    <a:lnTo>
                      <a:pt x="40" y="210"/>
                    </a:lnTo>
                    <a:lnTo>
                      <a:pt x="43" y="225"/>
                    </a:lnTo>
                    <a:lnTo>
                      <a:pt x="45" y="238"/>
                    </a:lnTo>
                    <a:lnTo>
                      <a:pt x="48" y="251"/>
                    </a:lnTo>
                    <a:lnTo>
                      <a:pt x="51" y="266"/>
                    </a:lnTo>
                    <a:lnTo>
                      <a:pt x="56" y="283"/>
                    </a:lnTo>
                    <a:lnTo>
                      <a:pt x="61" y="296"/>
                    </a:lnTo>
                    <a:lnTo>
                      <a:pt x="64" y="309"/>
                    </a:lnTo>
                    <a:lnTo>
                      <a:pt x="68" y="322"/>
                    </a:lnTo>
                    <a:lnTo>
                      <a:pt x="74" y="338"/>
                    </a:lnTo>
                    <a:lnTo>
                      <a:pt x="81" y="351"/>
                    </a:lnTo>
                    <a:lnTo>
                      <a:pt x="85" y="365"/>
                    </a:lnTo>
                    <a:lnTo>
                      <a:pt x="92" y="378"/>
                    </a:lnTo>
                    <a:lnTo>
                      <a:pt x="100" y="392"/>
                    </a:lnTo>
                    <a:lnTo>
                      <a:pt x="105" y="404"/>
                    </a:lnTo>
                    <a:lnTo>
                      <a:pt x="114" y="417"/>
                    </a:lnTo>
                    <a:lnTo>
                      <a:pt x="122" y="431"/>
                    </a:lnTo>
                    <a:lnTo>
                      <a:pt x="127" y="441"/>
                    </a:lnTo>
                    <a:lnTo>
                      <a:pt x="136" y="452"/>
                    </a:lnTo>
                    <a:lnTo>
                      <a:pt x="143" y="465"/>
                    </a:lnTo>
                    <a:lnTo>
                      <a:pt x="153" y="476"/>
                    </a:lnTo>
                    <a:lnTo>
                      <a:pt x="162" y="489"/>
                    </a:lnTo>
                    <a:lnTo>
                      <a:pt x="171" y="500"/>
                    </a:lnTo>
                    <a:lnTo>
                      <a:pt x="180" y="510"/>
                    </a:lnTo>
                    <a:lnTo>
                      <a:pt x="190" y="522"/>
                    </a:lnTo>
                    <a:lnTo>
                      <a:pt x="199" y="531"/>
                    </a:lnTo>
                    <a:lnTo>
                      <a:pt x="207" y="539"/>
                    </a:lnTo>
                    <a:lnTo>
                      <a:pt x="218" y="550"/>
                    </a:lnTo>
                    <a:lnTo>
                      <a:pt x="229" y="560"/>
                    </a:lnTo>
                    <a:lnTo>
                      <a:pt x="238" y="568"/>
                    </a:lnTo>
                    <a:lnTo>
                      <a:pt x="250" y="578"/>
                    </a:lnTo>
                    <a:lnTo>
                      <a:pt x="260" y="586"/>
                    </a:lnTo>
                    <a:lnTo>
                      <a:pt x="272" y="595"/>
                    </a:lnTo>
                    <a:lnTo>
                      <a:pt x="284" y="604"/>
                    </a:lnTo>
                    <a:lnTo>
                      <a:pt x="294" y="612"/>
                    </a:lnTo>
                    <a:lnTo>
                      <a:pt x="307" y="620"/>
                    </a:lnTo>
                    <a:lnTo>
                      <a:pt x="318" y="628"/>
                    </a:lnTo>
                    <a:lnTo>
                      <a:pt x="328" y="635"/>
                    </a:lnTo>
                    <a:lnTo>
                      <a:pt x="335" y="638"/>
                    </a:lnTo>
                    <a:lnTo>
                      <a:pt x="342" y="644"/>
                    </a:lnTo>
                    <a:lnTo>
                      <a:pt x="347" y="647"/>
                    </a:lnTo>
                    <a:lnTo>
                      <a:pt x="354" y="650"/>
                    </a:lnTo>
                    <a:lnTo>
                      <a:pt x="360" y="652"/>
                    </a:lnTo>
                    <a:lnTo>
                      <a:pt x="368" y="655"/>
                    </a:lnTo>
                    <a:lnTo>
                      <a:pt x="376" y="660"/>
                    </a:lnTo>
                    <a:lnTo>
                      <a:pt x="382" y="665"/>
                    </a:lnTo>
                    <a:lnTo>
                      <a:pt x="388" y="668"/>
                    </a:lnTo>
                    <a:lnTo>
                      <a:pt x="396" y="670"/>
                    </a:lnTo>
                    <a:lnTo>
                      <a:pt x="403" y="673"/>
                    </a:lnTo>
                    <a:lnTo>
                      <a:pt x="412" y="676"/>
                    </a:lnTo>
                    <a:lnTo>
                      <a:pt x="420" y="682"/>
                    </a:lnTo>
                    <a:lnTo>
                      <a:pt x="427" y="684"/>
                    </a:lnTo>
                    <a:lnTo>
                      <a:pt x="434" y="686"/>
                    </a:lnTo>
                    <a:lnTo>
                      <a:pt x="440" y="689"/>
                    </a:lnTo>
                    <a:lnTo>
                      <a:pt x="449" y="692"/>
                    </a:lnTo>
                    <a:lnTo>
                      <a:pt x="456" y="694"/>
                    </a:lnTo>
                    <a:lnTo>
                      <a:pt x="461" y="697"/>
                    </a:lnTo>
                  </a:path>
                </a:pathLst>
              </a:custGeom>
              <a:solidFill>
                <a:srgbClr val="33CC33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9467" name="Freeform 21"/>
              <p:cNvSpPr>
                <a:spLocks/>
              </p:cNvSpPr>
              <p:nvPr/>
            </p:nvSpPr>
            <p:spPr bwMode="auto">
              <a:xfrm>
                <a:off x="2476" y="2487"/>
                <a:ext cx="1000" cy="696"/>
              </a:xfrm>
              <a:custGeom>
                <a:avLst/>
                <a:gdLst>
                  <a:gd name="T0" fmla="*/ 861 w 743"/>
                  <a:gd name="T1" fmla="*/ 0 h 481"/>
                  <a:gd name="T2" fmla="*/ 853 w 743"/>
                  <a:gd name="T3" fmla="*/ 23 h 481"/>
                  <a:gd name="T4" fmla="*/ 843 w 743"/>
                  <a:gd name="T5" fmla="*/ 51 h 481"/>
                  <a:gd name="T6" fmla="*/ 832 w 743"/>
                  <a:gd name="T7" fmla="*/ 74 h 481"/>
                  <a:gd name="T8" fmla="*/ 821 w 743"/>
                  <a:gd name="T9" fmla="*/ 100 h 481"/>
                  <a:gd name="T10" fmla="*/ 809 w 743"/>
                  <a:gd name="T11" fmla="*/ 124 h 481"/>
                  <a:gd name="T12" fmla="*/ 794 w 743"/>
                  <a:gd name="T13" fmla="*/ 149 h 481"/>
                  <a:gd name="T14" fmla="*/ 782 w 743"/>
                  <a:gd name="T15" fmla="*/ 168 h 481"/>
                  <a:gd name="T16" fmla="*/ 766 w 743"/>
                  <a:gd name="T17" fmla="*/ 190 h 481"/>
                  <a:gd name="T18" fmla="*/ 750 w 743"/>
                  <a:gd name="T19" fmla="*/ 213 h 481"/>
                  <a:gd name="T20" fmla="*/ 739 w 743"/>
                  <a:gd name="T21" fmla="*/ 230 h 481"/>
                  <a:gd name="T22" fmla="*/ 719 w 743"/>
                  <a:gd name="T23" fmla="*/ 250 h 481"/>
                  <a:gd name="T24" fmla="*/ 694 w 743"/>
                  <a:gd name="T25" fmla="*/ 281 h 481"/>
                  <a:gd name="T26" fmla="*/ 668 w 743"/>
                  <a:gd name="T27" fmla="*/ 307 h 481"/>
                  <a:gd name="T28" fmla="*/ 641 w 743"/>
                  <a:gd name="T29" fmla="*/ 333 h 481"/>
                  <a:gd name="T30" fmla="*/ 612 w 743"/>
                  <a:gd name="T31" fmla="*/ 353 h 481"/>
                  <a:gd name="T32" fmla="*/ 580 w 743"/>
                  <a:gd name="T33" fmla="*/ 379 h 481"/>
                  <a:gd name="T34" fmla="*/ 544 w 743"/>
                  <a:gd name="T35" fmla="*/ 399 h 481"/>
                  <a:gd name="T36" fmla="*/ 509 w 743"/>
                  <a:gd name="T37" fmla="*/ 420 h 481"/>
                  <a:gd name="T38" fmla="*/ 475 w 743"/>
                  <a:gd name="T39" fmla="*/ 437 h 481"/>
                  <a:gd name="T40" fmla="*/ 439 w 743"/>
                  <a:gd name="T41" fmla="*/ 451 h 481"/>
                  <a:gd name="T42" fmla="*/ 405 w 743"/>
                  <a:gd name="T43" fmla="*/ 463 h 481"/>
                  <a:gd name="T44" fmla="*/ 369 w 743"/>
                  <a:gd name="T45" fmla="*/ 478 h 481"/>
                  <a:gd name="T46" fmla="*/ 330 w 743"/>
                  <a:gd name="T47" fmla="*/ 486 h 481"/>
                  <a:gd name="T48" fmla="*/ 289 w 743"/>
                  <a:gd name="T49" fmla="*/ 493 h 481"/>
                  <a:gd name="T50" fmla="*/ 248 w 743"/>
                  <a:gd name="T51" fmla="*/ 498 h 481"/>
                  <a:gd name="T52" fmla="*/ 203 w 743"/>
                  <a:gd name="T53" fmla="*/ 502 h 481"/>
                  <a:gd name="T54" fmla="*/ 160 w 743"/>
                  <a:gd name="T55" fmla="*/ 502 h 481"/>
                  <a:gd name="T56" fmla="*/ 0 w 743"/>
                  <a:gd name="T57" fmla="*/ 569 h 481"/>
                  <a:gd name="T58" fmla="*/ 160 w 743"/>
                  <a:gd name="T59" fmla="*/ 645 h 481"/>
                  <a:gd name="T60" fmla="*/ 211 w 743"/>
                  <a:gd name="T61" fmla="*/ 645 h 481"/>
                  <a:gd name="T62" fmla="*/ 256 w 743"/>
                  <a:gd name="T63" fmla="*/ 641 h 481"/>
                  <a:gd name="T64" fmla="*/ 297 w 743"/>
                  <a:gd name="T65" fmla="*/ 637 h 481"/>
                  <a:gd name="T66" fmla="*/ 339 w 743"/>
                  <a:gd name="T67" fmla="*/ 631 h 481"/>
                  <a:gd name="T68" fmla="*/ 378 w 743"/>
                  <a:gd name="T69" fmla="*/ 622 h 481"/>
                  <a:gd name="T70" fmla="*/ 421 w 743"/>
                  <a:gd name="T71" fmla="*/ 611 h 481"/>
                  <a:gd name="T72" fmla="*/ 458 w 743"/>
                  <a:gd name="T73" fmla="*/ 598 h 481"/>
                  <a:gd name="T74" fmla="*/ 499 w 743"/>
                  <a:gd name="T75" fmla="*/ 583 h 481"/>
                  <a:gd name="T76" fmla="*/ 537 w 743"/>
                  <a:gd name="T77" fmla="*/ 566 h 481"/>
                  <a:gd name="T78" fmla="*/ 577 w 743"/>
                  <a:gd name="T79" fmla="*/ 547 h 481"/>
                  <a:gd name="T80" fmla="*/ 612 w 743"/>
                  <a:gd name="T81" fmla="*/ 528 h 481"/>
                  <a:gd name="T82" fmla="*/ 645 w 743"/>
                  <a:gd name="T83" fmla="*/ 506 h 481"/>
                  <a:gd name="T84" fmla="*/ 681 w 743"/>
                  <a:gd name="T85" fmla="*/ 486 h 481"/>
                  <a:gd name="T86" fmla="*/ 713 w 743"/>
                  <a:gd name="T87" fmla="*/ 460 h 481"/>
                  <a:gd name="T88" fmla="*/ 743 w 743"/>
                  <a:gd name="T89" fmla="*/ 434 h 481"/>
                  <a:gd name="T90" fmla="*/ 769 w 743"/>
                  <a:gd name="T91" fmla="*/ 409 h 481"/>
                  <a:gd name="T92" fmla="*/ 798 w 743"/>
                  <a:gd name="T93" fmla="*/ 379 h 481"/>
                  <a:gd name="T94" fmla="*/ 824 w 743"/>
                  <a:gd name="T95" fmla="*/ 352 h 481"/>
                  <a:gd name="T96" fmla="*/ 849 w 743"/>
                  <a:gd name="T97" fmla="*/ 321 h 481"/>
                  <a:gd name="T98" fmla="*/ 872 w 743"/>
                  <a:gd name="T99" fmla="*/ 289 h 481"/>
                  <a:gd name="T100" fmla="*/ 895 w 743"/>
                  <a:gd name="T101" fmla="*/ 260 h 481"/>
                  <a:gd name="T102" fmla="*/ 910 w 743"/>
                  <a:gd name="T103" fmla="*/ 234 h 481"/>
                  <a:gd name="T104" fmla="*/ 922 w 743"/>
                  <a:gd name="T105" fmla="*/ 220 h 481"/>
                  <a:gd name="T106" fmla="*/ 931 w 743"/>
                  <a:gd name="T107" fmla="*/ 200 h 481"/>
                  <a:gd name="T108" fmla="*/ 941 w 743"/>
                  <a:gd name="T109" fmla="*/ 178 h 481"/>
                  <a:gd name="T110" fmla="*/ 952 w 743"/>
                  <a:gd name="T111" fmla="*/ 164 h 481"/>
                  <a:gd name="T112" fmla="*/ 961 w 743"/>
                  <a:gd name="T113" fmla="*/ 143 h 481"/>
                  <a:gd name="T114" fmla="*/ 973 w 743"/>
                  <a:gd name="T115" fmla="*/ 122 h 481"/>
                  <a:gd name="T116" fmla="*/ 980 w 743"/>
                  <a:gd name="T117" fmla="*/ 101 h 481"/>
                  <a:gd name="T118" fmla="*/ 988 w 743"/>
                  <a:gd name="T119" fmla="*/ 81 h 481"/>
                  <a:gd name="T120" fmla="*/ 993 w 743"/>
                  <a:gd name="T121" fmla="*/ 62 h 481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43"/>
                  <a:gd name="T184" fmla="*/ 0 h 481"/>
                  <a:gd name="T185" fmla="*/ 743 w 743"/>
                  <a:gd name="T186" fmla="*/ 481 h 481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43" h="481">
                    <a:moveTo>
                      <a:pt x="742" y="36"/>
                    </a:moveTo>
                    <a:lnTo>
                      <a:pt x="640" y="0"/>
                    </a:lnTo>
                    <a:lnTo>
                      <a:pt x="637" y="7"/>
                    </a:lnTo>
                    <a:lnTo>
                      <a:pt x="634" y="16"/>
                    </a:lnTo>
                    <a:lnTo>
                      <a:pt x="631" y="26"/>
                    </a:lnTo>
                    <a:lnTo>
                      <a:pt x="626" y="35"/>
                    </a:lnTo>
                    <a:lnTo>
                      <a:pt x="623" y="44"/>
                    </a:lnTo>
                    <a:lnTo>
                      <a:pt x="618" y="51"/>
                    </a:lnTo>
                    <a:lnTo>
                      <a:pt x="613" y="62"/>
                    </a:lnTo>
                    <a:lnTo>
                      <a:pt x="610" y="69"/>
                    </a:lnTo>
                    <a:lnTo>
                      <a:pt x="605" y="78"/>
                    </a:lnTo>
                    <a:lnTo>
                      <a:pt x="601" y="86"/>
                    </a:lnTo>
                    <a:lnTo>
                      <a:pt x="595" y="96"/>
                    </a:lnTo>
                    <a:lnTo>
                      <a:pt x="590" y="103"/>
                    </a:lnTo>
                    <a:lnTo>
                      <a:pt x="586" y="110"/>
                    </a:lnTo>
                    <a:lnTo>
                      <a:pt x="581" y="116"/>
                    </a:lnTo>
                    <a:lnTo>
                      <a:pt x="576" y="123"/>
                    </a:lnTo>
                    <a:lnTo>
                      <a:pt x="569" y="131"/>
                    </a:lnTo>
                    <a:lnTo>
                      <a:pt x="564" y="138"/>
                    </a:lnTo>
                    <a:lnTo>
                      <a:pt x="557" y="147"/>
                    </a:lnTo>
                    <a:lnTo>
                      <a:pt x="554" y="152"/>
                    </a:lnTo>
                    <a:lnTo>
                      <a:pt x="549" y="159"/>
                    </a:lnTo>
                    <a:lnTo>
                      <a:pt x="542" y="166"/>
                    </a:lnTo>
                    <a:lnTo>
                      <a:pt x="534" y="173"/>
                    </a:lnTo>
                    <a:lnTo>
                      <a:pt x="526" y="186"/>
                    </a:lnTo>
                    <a:lnTo>
                      <a:pt x="516" y="194"/>
                    </a:lnTo>
                    <a:lnTo>
                      <a:pt x="507" y="203"/>
                    </a:lnTo>
                    <a:lnTo>
                      <a:pt x="496" y="212"/>
                    </a:lnTo>
                    <a:lnTo>
                      <a:pt x="485" y="222"/>
                    </a:lnTo>
                    <a:lnTo>
                      <a:pt x="476" y="230"/>
                    </a:lnTo>
                    <a:lnTo>
                      <a:pt x="467" y="236"/>
                    </a:lnTo>
                    <a:lnTo>
                      <a:pt x="455" y="244"/>
                    </a:lnTo>
                    <a:lnTo>
                      <a:pt x="443" y="253"/>
                    </a:lnTo>
                    <a:lnTo>
                      <a:pt x="431" y="262"/>
                    </a:lnTo>
                    <a:lnTo>
                      <a:pt x="418" y="268"/>
                    </a:lnTo>
                    <a:lnTo>
                      <a:pt x="404" y="276"/>
                    </a:lnTo>
                    <a:lnTo>
                      <a:pt x="390" y="284"/>
                    </a:lnTo>
                    <a:lnTo>
                      <a:pt x="378" y="290"/>
                    </a:lnTo>
                    <a:lnTo>
                      <a:pt x="363" y="297"/>
                    </a:lnTo>
                    <a:lnTo>
                      <a:pt x="353" y="302"/>
                    </a:lnTo>
                    <a:lnTo>
                      <a:pt x="340" y="306"/>
                    </a:lnTo>
                    <a:lnTo>
                      <a:pt x="326" y="312"/>
                    </a:lnTo>
                    <a:lnTo>
                      <a:pt x="313" y="316"/>
                    </a:lnTo>
                    <a:lnTo>
                      <a:pt x="301" y="320"/>
                    </a:lnTo>
                    <a:lnTo>
                      <a:pt x="287" y="325"/>
                    </a:lnTo>
                    <a:lnTo>
                      <a:pt x="274" y="330"/>
                    </a:lnTo>
                    <a:lnTo>
                      <a:pt x="259" y="333"/>
                    </a:lnTo>
                    <a:lnTo>
                      <a:pt x="245" y="336"/>
                    </a:lnTo>
                    <a:lnTo>
                      <a:pt x="229" y="338"/>
                    </a:lnTo>
                    <a:lnTo>
                      <a:pt x="215" y="341"/>
                    </a:lnTo>
                    <a:lnTo>
                      <a:pt x="198" y="344"/>
                    </a:lnTo>
                    <a:lnTo>
                      <a:pt x="184" y="344"/>
                    </a:lnTo>
                    <a:lnTo>
                      <a:pt x="168" y="347"/>
                    </a:lnTo>
                    <a:lnTo>
                      <a:pt x="151" y="347"/>
                    </a:lnTo>
                    <a:lnTo>
                      <a:pt x="137" y="347"/>
                    </a:lnTo>
                    <a:lnTo>
                      <a:pt x="119" y="347"/>
                    </a:lnTo>
                    <a:lnTo>
                      <a:pt x="119" y="312"/>
                    </a:lnTo>
                    <a:lnTo>
                      <a:pt x="0" y="393"/>
                    </a:lnTo>
                    <a:lnTo>
                      <a:pt x="119" y="480"/>
                    </a:lnTo>
                    <a:lnTo>
                      <a:pt x="119" y="446"/>
                    </a:lnTo>
                    <a:lnTo>
                      <a:pt x="138" y="446"/>
                    </a:lnTo>
                    <a:lnTo>
                      <a:pt x="157" y="446"/>
                    </a:lnTo>
                    <a:lnTo>
                      <a:pt x="175" y="444"/>
                    </a:lnTo>
                    <a:lnTo>
                      <a:pt x="190" y="443"/>
                    </a:lnTo>
                    <a:lnTo>
                      <a:pt x="206" y="443"/>
                    </a:lnTo>
                    <a:lnTo>
                      <a:pt x="221" y="440"/>
                    </a:lnTo>
                    <a:lnTo>
                      <a:pt x="237" y="439"/>
                    </a:lnTo>
                    <a:lnTo>
                      <a:pt x="252" y="436"/>
                    </a:lnTo>
                    <a:lnTo>
                      <a:pt x="265" y="433"/>
                    </a:lnTo>
                    <a:lnTo>
                      <a:pt x="281" y="430"/>
                    </a:lnTo>
                    <a:lnTo>
                      <a:pt x="300" y="425"/>
                    </a:lnTo>
                    <a:lnTo>
                      <a:pt x="313" y="422"/>
                    </a:lnTo>
                    <a:lnTo>
                      <a:pt x="327" y="418"/>
                    </a:lnTo>
                    <a:lnTo>
                      <a:pt x="340" y="413"/>
                    </a:lnTo>
                    <a:lnTo>
                      <a:pt x="357" y="407"/>
                    </a:lnTo>
                    <a:lnTo>
                      <a:pt x="371" y="403"/>
                    </a:lnTo>
                    <a:lnTo>
                      <a:pt x="385" y="397"/>
                    </a:lnTo>
                    <a:lnTo>
                      <a:pt x="399" y="391"/>
                    </a:lnTo>
                    <a:lnTo>
                      <a:pt x="415" y="386"/>
                    </a:lnTo>
                    <a:lnTo>
                      <a:pt x="429" y="378"/>
                    </a:lnTo>
                    <a:lnTo>
                      <a:pt x="441" y="372"/>
                    </a:lnTo>
                    <a:lnTo>
                      <a:pt x="455" y="365"/>
                    </a:lnTo>
                    <a:lnTo>
                      <a:pt x="467" y="359"/>
                    </a:lnTo>
                    <a:lnTo>
                      <a:pt x="479" y="350"/>
                    </a:lnTo>
                    <a:lnTo>
                      <a:pt x="492" y="343"/>
                    </a:lnTo>
                    <a:lnTo>
                      <a:pt x="506" y="336"/>
                    </a:lnTo>
                    <a:lnTo>
                      <a:pt x="518" y="326"/>
                    </a:lnTo>
                    <a:lnTo>
                      <a:pt x="530" y="318"/>
                    </a:lnTo>
                    <a:lnTo>
                      <a:pt x="542" y="307"/>
                    </a:lnTo>
                    <a:lnTo>
                      <a:pt x="552" y="300"/>
                    </a:lnTo>
                    <a:lnTo>
                      <a:pt x="564" y="291"/>
                    </a:lnTo>
                    <a:lnTo>
                      <a:pt x="571" y="283"/>
                    </a:lnTo>
                    <a:lnTo>
                      <a:pt x="584" y="273"/>
                    </a:lnTo>
                    <a:lnTo>
                      <a:pt x="593" y="262"/>
                    </a:lnTo>
                    <a:lnTo>
                      <a:pt x="603" y="253"/>
                    </a:lnTo>
                    <a:lnTo>
                      <a:pt x="612" y="243"/>
                    </a:lnTo>
                    <a:lnTo>
                      <a:pt x="622" y="233"/>
                    </a:lnTo>
                    <a:lnTo>
                      <a:pt x="631" y="222"/>
                    </a:lnTo>
                    <a:lnTo>
                      <a:pt x="640" y="210"/>
                    </a:lnTo>
                    <a:lnTo>
                      <a:pt x="648" y="200"/>
                    </a:lnTo>
                    <a:lnTo>
                      <a:pt x="658" y="188"/>
                    </a:lnTo>
                    <a:lnTo>
                      <a:pt x="665" y="180"/>
                    </a:lnTo>
                    <a:lnTo>
                      <a:pt x="673" y="169"/>
                    </a:lnTo>
                    <a:lnTo>
                      <a:pt x="676" y="162"/>
                    </a:lnTo>
                    <a:lnTo>
                      <a:pt x="682" y="156"/>
                    </a:lnTo>
                    <a:lnTo>
                      <a:pt x="685" y="152"/>
                    </a:lnTo>
                    <a:lnTo>
                      <a:pt x="689" y="144"/>
                    </a:lnTo>
                    <a:lnTo>
                      <a:pt x="692" y="138"/>
                    </a:lnTo>
                    <a:lnTo>
                      <a:pt x="695" y="133"/>
                    </a:lnTo>
                    <a:lnTo>
                      <a:pt x="699" y="123"/>
                    </a:lnTo>
                    <a:lnTo>
                      <a:pt x="704" y="119"/>
                    </a:lnTo>
                    <a:lnTo>
                      <a:pt x="707" y="113"/>
                    </a:lnTo>
                    <a:lnTo>
                      <a:pt x="711" y="106"/>
                    </a:lnTo>
                    <a:lnTo>
                      <a:pt x="714" y="99"/>
                    </a:lnTo>
                    <a:lnTo>
                      <a:pt x="716" y="91"/>
                    </a:lnTo>
                    <a:lnTo>
                      <a:pt x="723" y="84"/>
                    </a:lnTo>
                    <a:lnTo>
                      <a:pt x="724" y="76"/>
                    </a:lnTo>
                    <a:lnTo>
                      <a:pt x="728" y="70"/>
                    </a:lnTo>
                    <a:lnTo>
                      <a:pt x="731" y="63"/>
                    </a:lnTo>
                    <a:lnTo>
                      <a:pt x="734" y="56"/>
                    </a:lnTo>
                    <a:lnTo>
                      <a:pt x="735" y="49"/>
                    </a:lnTo>
                    <a:lnTo>
                      <a:pt x="738" y="43"/>
                    </a:lnTo>
                  </a:path>
                </a:pathLst>
              </a:custGeom>
              <a:solidFill>
                <a:srgbClr val="00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9468" name="Text Box 22"/>
              <p:cNvSpPr txBox="1">
                <a:spLocks noChangeArrowheads="1"/>
              </p:cNvSpPr>
              <p:nvPr/>
            </p:nvSpPr>
            <p:spPr bwMode="auto">
              <a:xfrm>
                <a:off x="975" y="1316"/>
                <a:ext cx="1339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MX" altLang="en-US" sz="1600" b="1">
                    <a:latin typeface="Tahoma" charset="0"/>
                  </a:rPr>
                  <a:t>Requerimientos</a:t>
                </a:r>
              </a:p>
            </p:txBody>
          </p:sp>
          <p:sp>
            <p:nvSpPr>
              <p:cNvPr id="19469" name="Text Box 23"/>
              <p:cNvSpPr txBox="1">
                <a:spLocks noChangeArrowheads="1"/>
              </p:cNvSpPr>
              <p:nvPr/>
            </p:nvSpPr>
            <p:spPr bwMode="auto">
              <a:xfrm>
                <a:off x="3201" y="1402"/>
                <a:ext cx="1415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MX" altLang="en-US" sz="1600" b="1">
                    <a:latin typeface="Tahoma" charset="0"/>
                  </a:rPr>
                  <a:t>Análisis y Diseño</a:t>
                </a:r>
              </a:p>
            </p:txBody>
          </p:sp>
          <p:sp>
            <p:nvSpPr>
              <p:cNvPr id="19470" name="Text Box 24"/>
              <p:cNvSpPr txBox="1">
                <a:spLocks noChangeArrowheads="1"/>
              </p:cNvSpPr>
              <p:nvPr/>
            </p:nvSpPr>
            <p:spPr bwMode="auto">
              <a:xfrm>
                <a:off x="3466" y="1856"/>
                <a:ext cx="1384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MX" altLang="en-US" sz="1600" b="1">
                    <a:latin typeface="Tahoma" charset="0"/>
                  </a:rPr>
                  <a:t>Implementación</a:t>
                </a:r>
              </a:p>
            </p:txBody>
          </p:sp>
          <p:sp>
            <p:nvSpPr>
              <p:cNvPr id="19471" name="Text Box 25"/>
              <p:cNvSpPr txBox="1">
                <a:spLocks noChangeArrowheads="1"/>
              </p:cNvSpPr>
              <p:nvPr/>
            </p:nvSpPr>
            <p:spPr bwMode="auto">
              <a:xfrm>
                <a:off x="3197" y="2903"/>
                <a:ext cx="751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MX" altLang="en-US" sz="1600" b="1">
                    <a:latin typeface="Tahoma" charset="0"/>
                  </a:rPr>
                  <a:t>Pruebas</a:t>
                </a:r>
              </a:p>
            </p:txBody>
          </p:sp>
          <p:sp>
            <p:nvSpPr>
              <p:cNvPr id="19472" name="Text Box 26"/>
              <p:cNvSpPr txBox="1">
                <a:spLocks noChangeArrowheads="1"/>
              </p:cNvSpPr>
              <p:nvPr/>
            </p:nvSpPr>
            <p:spPr bwMode="auto">
              <a:xfrm>
                <a:off x="975" y="2632"/>
                <a:ext cx="957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MX" altLang="en-US" sz="1600" b="1">
                    <a:latin typeface="Tahoma" charset="0"/>
                  </a:rPr>
                  <a:t>Evaluación</a:t>
                </a:r>
              </a:p>
            </p:txBody>
          </p:sp>
        </p:grpSp>
        <p:sp>
          <p:nvSpPr>
            <p:cNvPr id="19463" name="Rectangle 27"/>
            <p:cNvSpPr>
              <a:spLocks noChangeArrowheads="1"/>
            </p:cNvSpPr>
            <p:nvPr/>
          </p:nvSpPr>
          <p:spPr bwMode="ltGray">
            <a:xfrm>
              <a:off x="1882" y="1706"/>
              <a:ext cx="997" cy="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38100" bIns="381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tabLst>
                  <a:tab pos="285750" algn="l"/>
                  <a:tab pos="571500" algn="l"/>
                  <a:tab pos="857250" algn="l"/>
                  <a:tab pos="1143000" algn="l"/>
                  <a:tab pos="1428750" algn="l"/>
                  <a:tab pos="1714500" algn="l"/>
                  <a:tab pos="2000250" algn="l"/>
                  <a:tab pos="2286000" algn="l"/>
                </a:tabLs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itchFamily="2" charset="2"/>
                <a:buChar char="n"/>
                <a:tabLst>
                  <a:tab pos="285750" algn="l"/>
                  <a:tab pos="571500" algn="l"/>
                  <a:tab pos="857250" algn="l"/>
                  <a:tab pos="1143000" algn="l"/>
                  <a:tab pos="1428750" algn="l"/>
                  <a:tab pos="1714500" algn="l"/>
                  <a:tab pos="2000250" algn="l"/>
                  <a:tab pos="2286000" algn="l"/>
                </a:tabLs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tabLst>
                  <a:tab pos="285750" algn="l"/>
                  <a:tab pos="571500" algn="l"/>
                  <a:tab pos="857250" algn="l"/>
                  <a:tab pos="1143000" algn="l"/>
                  <a:tab pos="1428750" algn="l"/>
                  <a:tab pos="1714500" algn="l"/>
                  <a:tab pos="2000250" algn="l"/>
                  <a:tab pos="22860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tabLst>
                  <a:tab pos="285750" algn="l"/>
                  <a:tab pos="571500" algn="l"/>
                  <a:tab pos="857250" algn="l"/>
                  <a:tab pos="1143000" algn="l"/>
                  <a:tab pos="1428750" algn="l"/>
                  <a:tab pos="1714500" algn="l"/>
                  <a:tab pos="2000250" algn="l"/>
                  <a:tab pos="22860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tabLst>
                  <a:tab pos="285750" algn="l"/>
                  <a:tab pos="571500" algn="l"/>
                  <a:tab pos="857250" algn="l"/>
                  <a:tab pos="1143000" algn="l"/>
                  <a:tab pos="1428750" algn="l"/>
                  <a:tab pos="1714500" algn="l"/>
                  <a:tab pos="2000250" algn="l"/>
                  <a:tab pos="22860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tabLst>
                  <a:tab pos="285750" algn="l"/>
                  <a:tab pos="571500" algn="l"/>
                  <a:tab pos="857250" algn="l"/>
                  <a:tab pos="1143000" algn="l"/>
                  <a:tab pos="1428750" algn="l"/>
                  <a:tab pos="1714500" algn="l"/>
                  <a:tab pos="2000250" algn="l"/>
                  <a:tab pos="22860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tabLst>
                  <a:tab pos="285750" algn="l"/>
                  <a:tab pos="571500" algn="l"/>
                  <a:tab pos="857250" algn="l"/>
                  <a:tab pos="1143000" algn="l"/>
                  <a:tab pos="1428750" algn="l"/>
                  <a:tab pos="1714500" algn="l"/>
                  <a:tab pos="2000250" algn="l"/>
                  <a:tab pos="22860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tabLst>
                  <a:tab pos="285750" algn="l"/>
                  <a:tab pos="571500" algn="l"/>
                  <a:tab pos="857250" algn="l"/>
                  <a:tab pos="1143000" algn="l"/>
                  <a:tab pos="1428750" algn="l"/>
                  <a:tab pos="1714500" algn="l"/>
                  <a:tab pos="2000250" algn="l"/>
                  <a:tab pos="22860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tabLst>
                  <a:tab pos="285750" algn="l"/>
                  <a:tab pos="571500" algn="l"/>
                  <a:tab pos="857250" algn="l"/>
                  <a:tab pos="1143000" algn="l"/>
                  <a:tab pos="1428750" algn="l"/>
                  <a:tab pos="1714500" algn="l"/>
                  <a:tab pos="2000250" algn="l"/>
                  <a:tab pos="22860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ts val="2000"/>
                </a:lnSpc>
                <a:spcBef>
                  <a:spcPts val="900"/>
                </a:spcBef>
                <a:buClrTx/>
                <a:buSzTx/>
                <a:buFontTx/>
                <a:buNone/>
              </a:pPr>
              <a:r>
                <a:rPr lang="es-MX" altLang="en-US" sz="1600" b="1">
                  <a:solidFill>
                    <a:schemeClr val="folHlink"/>
                  </a:solidFill>
                </a:rPr>
                <a:t>Cada iteración</a:t>
              </a:r>
              <a:br>
                <a:rPr lang="es-MX" altLang="en-US" sz="1600" b="1">
                  <a:solidFill>
                    <a:schemeClr val="folHlink"/>
                  </a:solidFill>
                </a:rPr>
              </a:br>
              <a:r>
                <a:rPr lang="es-MX" altLang="en-US" sz="1600" b="1">
                  <a:solidFill>
                    <a:schemeClr val="folHlink"/>
                  </a:solidFill>
                </a:rPr>
                <a:t>produce un producto ejecutable</a:t>
              </a:r>
              <a:endParaRPr lang="es-MX" altLang="en-US" sz="1600">
                <a:solidFill>
                  <a:schemeClr val="folHlin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>
              <a:buSzTx/>
              <a:buFont typeface="Wingdings" pitchFamily="2" charset="2"/>
              <a:buChar char="§"/>
              <a:defRPr/>
            </a:pPr>
            <a:r>
              <a:rPr lang="es-ES" sz="2800" dirty="0" smtClean="0"/>
              <a:t>El ciclo de vida iterativo se basa en la evolución de prototipos ejecutables que se muestran a los usuarios y clientes.</a:t>
            </a:r>
          </a:p>
          <a:p>
            <a:pPr eaLnBrk="1" hangingPunct="1">
              <a:buSzTx/>
              <a:buFont typeface="Wingdings" pitchFamily="2" charset="2"/>
              <a:buNone/>
              <a:defRPr/>
            </a:pPr>
            <a:endParaRPr lang="es-ES" sz="2800" dirty="0" smtClean="0"/>
          </a:p>
          <a:p>
            <a:pPr eaLnBrk="1" hangingPunct="1">
              <a:buSzTx/>
              <a:buFont typeface="Wingdings" pitchFamily="2" charset="2"/>
              <a:buChar char="§"/>
              <a:defRPr/>
            </a:pPr>
            <a:r>
              <a:rPr lang="es-ES" sz="2800" dirty="0" smtClean="0"/>
              <a:t>En el ciclo de vida iterativo a cada iteración se reproduce el ciclo de vida en cascada a menor escala.</a:t>
            </a:r>
          </a:p>
          <a:p>
            <a:pPr eaLnBrk="1" hangingPunct="1">
              <a:buSzTx/>
              <a:buFont typeface="Wingdings" pitchFamily="2" charset="2"/>
              <a:buNone/>
              <a:defRPr/>
            </a:pPr>
            <a:endParaRPr lang="es-ES" sz="2800" dirty="0" smtClean="0"/>
          </a:p>
          <a:p>
            <a:pPr eaLnBrk="1" hangingPunct="1">
              <a:buSzTx/>
              <a:buFont typeface="Wingdings" pitchFamily="2" charset="2"/>
              <a:buChar char="§"/>
              <a:defRPr/>
            </a:pPr>
            <a:r>
              <a:rPr lang="es-ES" sz="2800" dirty="0" smtClean="0"/>
              <a:t>Los objetivos de una iteración se establecen en función de la evaluación de las iteraciones precedentes</a:t>
            </a:r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title"/>
          </p:nvPr>
        </p:nvSpPr>
        <p:spPr>
          <a:xfrm>
            <a:off x="611560" y="404664"/>
            <a:ext cx="7756263" cy="1054250"/>
          </a:xfrm>
        </p:spPr>
        <p:txBody>
          <a:bodyPr lIns="90488" tIns="44450" rIns="90488" bIns="44450" anchor="b">
            <a:normAutofit/>
          </a:bodyPr>
          <a:lstStyle/>
          <a:p>
            <a:pPr eaLnBrk="1" hangingPunct="1">
              <a:defRPr/>
            </a:pPr>
            <a:r>
              <a:rPr lang="es-ES" sz="4000" b="1" dirty="0" smtClean="0"/>
              <a:t>Modelo Iterativo e Incremental</a:t>
            </a:r>
            <a:endParaRPr lang="en-US" sz="4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rtoné">
  <a:themeElements>
    <a:clrScheme name="Cartoné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Cartoné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rtoné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1156</TotalTime>
  <Words>408</Words>
  <Application>Microsoft Office PowerPoint</Application>
  <PresentationFormat>Presentación en pantalla (4:3)</PresentationFormat>
  <Paragraphs>71</Paragraphs>
  <Slides>7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Cartoné</vt:lpstr>
      <vt:lpstr>Modelos de Desarrollo de Software</vt:lpstr>
      <vt:lpstr>Modelo Secuencial Lineal</vt:lpstr>
      <vt:lpstr>Modelo de Construcción de Prototipos</vt:lpstr>
      <vt:lpstr>(DRA) Desarrollo Rápido de Aplicaciones</vt:lpstr>
      <vt:lpstr>(DRA) Desarrollo Rápido de Aplicaciones #2</vt:lpstr>
      <vt:lpstr>Modelo Iterativo e Incremental (2)</vt:lpstr>
      <vt:lpstr>Modelo Iterativo e Incremental</vt:lpstr>
    </vt:vector>
  </TitlesOfParts>
  <Company>Sistem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Modelos de Desarrollo</dc:title>
  <dc:creator>Santiago</dc:creator>
  <cp:lastModifiedBy>Santiago Rodriguez Paniagua</cp:lastModifiedBy>
  <cp:revision>66</cp:revision>
  <dcterms:created xsi:type="dcterms:W3CDTF">2007-09-09T13:11:01Z</dcterms:created>
  <dcterms:modified xsi:type="dcterms:W3CDTF">2014-09-06T01:03:06Z</dcterms:modified>
</cp:coreProperties>
</file>