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0"/>
  </p:notesMasterIdLst>
  <p:sldIdLst>
    <p:sldId id="257" r:id="rId2"/>
    <p:sldId id="268" r:id="rId3"/>
    <p:sldId id="269" r:id="rId4"/>
    <p:sldId id="262" r:id="rId5"/>
    <p:sldId id="270" r:id="rId6"/>
    <p:sldId id="271" r:id="rId7"/>
    <p:sldId id="272" r:id="rId8"/>
    <p:sldId id="277" r:id="rId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ES"/>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E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A8217CD-74B5-4412-8D0B-56EE97FFD868}" type="slidenum">
              <a:rPr lang="es-ES"/>
              <a:pPr>
                <a:defRPr/>
              </a:pPr>
              <a:t>‹Nº›</a:t>
            </a:fld>
            <a:endParaRPr lang="es-ES"/>
          </a:p>
        </p:txBody>
      </p:sp>
    </p:spTree>
    <p:extLst>
      <p:ext uri="{BB962C8B-B14F-4D97-AF65-F5344CB8AC3E}">
        <p14:creationId xmlns:p14="http://schemas.microsoft.com/office/powerpoint/2010/main" val="563115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70F76BAB-D401-4948-B7B5-F3643CD81B45}" type="slidenum">
              <a:rPr lang="es-ES" smtClean="0"/>
              <a:pPr>
                <a:defRPr/>
              </a:pPr>
              <a:t>‹Nº›</a:t>
            </a:fld>
            <a:endParaRPr lang="es-E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4A5B9F72-1018-4DA5-9686-18C69A048D45}"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FB7E4207-F1DC-4C3F-B724-F151990523AA}"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82A0AB84-A2B8-42C4-B35F-387742AA873A}" type="slidenum">
              <a:rPr lang="es-ES" smtClean="0"/>
              <a:pPr>
                <a:defRPr/>
              </a:pPr>
              <a:t>‹Nº›</a:t>
            </a:fld>
            <a:endParaRPr lang="es-ES"/>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707A3C44-168E-4EBE-BD41-9D26967076D7}" type="slidenum">
              <a:rPr lang="es-ES" smtClean="0"/>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2CD7A03F-8D6D-4F0D-82A7-C7BF5C19AC03}"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1E5785C3-FB4F-462D-B89A-DDD06DFE2F70}" type="slidenum">
              <a:rPr lang="es-ES" smtClean="0"/>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BD782A65-C2BC-4B00-B524-8A0C4367705B}"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54C0EE38-75A6-4DF1-8319-10C92BD4E079}"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A119B3BF-EB28-4288-A3B6-17C03BA6764C}" type="slidenum">
              <a:rPr lang="es-ES" smtClean="0"/>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ADF8ADBC-6412-4988-B7D6-1B160DC70A51}"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a:defRPr/>
            </a:pPr>
            <a:endParaRPr lang="es-E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a:defRPr/>
            </a:pPr>
            <a:endParaRPr lang="es-E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a:defRPr/>
            </a:pPr>
            <a:fld id="{034433DF-57CA-4C45-8AF6-EF2A52667E3F}" type="slidenum">
              <a:rPr lang="es-ES" smtClean="0"/>
              <a:pPr>
                <a:defRPr/>
              </a:pPr>
              <a:t>‹Nº›</a:t>
            </a:fld>
            <a:endParaRPr lang="es-ES"/>
          </a:p>
        </p:txBody>
      </p:sp>
    </p:spTree>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79512" y="6381328"/>
            <a:ext cx="5616624" cy="288032"/>
          </a:xfrm>
        </p:spPr>
        <p:txBody>
          <a:bodyPr>
            <a:noAutofit/>
          </a:bodyPr>
          <a:lstStyle/>
          <a:p>
            <a:pPr algn="l" eaLnBrk="1" hangingPunct="1">
              <a:defRPr/>
            </a:pPr>
            <a:r>
              <a:rPr lang="es-ES" sz="1800" dirty="0" smtClean="0"/>
              <a:t>Lic. Santiago Rodríguez Paniagua. (2014)</a:t>
            </a:r>
          </a:p>
        </p:txBody>
      </p:sp>
      <p:sp>
        <p:nvSpPr>
          <p:cNvPr id="3074" name="Rectangle 2"/>
          <p:cNvSpPr>
            <a:spLocks noGrp="1" noChangeArrowheads="1"/>
          </p:cNvSpPr>
          <p:nvPr>
            <p:ph type="ctrTitle"/>
          </p:nvPr>
        </p:nvSpPr>
        <p:spPr>
          <a:xfrm>
            <a:off x="683568" y="1052736"/>
            <a:ext cx="6913563" cy="1448147"/>
          </a:xfrm>
        </p:spPr>
        <p:txBody>
          <a:bodyPr>
            <a:noAutofit/>
          </a:bodyPr>
          <a:lstStyle/>
          <a:p>
            <a:pPr eaLnBrk="1" hangingPunct="1">
              <a:defRPr/>
            </a:pPr>
            <a:r>
              <a:rPr lang="es-ES" sz="4000" dirty="0" smtClean="0">
                <a:solidFill>
                  <a:srgbClr val="FFFF00"/>
                </a:solidFill>
              </a:rPr>
              <a:t>El Proceso del Desarrollo de Software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39552" y="476672"/>
            <a:ext cx="7756263" cy="626596"/>
          </a:xfrm>
        </p:spPr>
        <p:txBody>
          <a:bodyPr vert="horz" lIns="91440" tIns="45720" rIns="91440" bIns="45720" rtlCol="0" anchor="ctr">
            <a:normAutofit/>
          </a:bodyPr>
          <a:lstStyle/>
          <a:p>
            <a:r>
              <a:rPr lang="es-ES" dirty="0">
                <a:solidFill>
                  <a:srgbClr val="FFFF00"/>
                </a:solidFill>
              </a:rPr>
              <a:t>El Software</a:t>
            </a:r>
          </a:p>
        </p:txBody>
      </p:sp>
      <p:sp>
        <p:nvSpPr>
          <p:cNvPr id="5123" name="Rectangle 3"/>
          <p:cNvSpPr>
            <a:spLocks noGrp="1" noChangeArrowheads="1"/>
          </p:cNvSpPr>
          <p:nvPr>
            <p:ph sz="quarter" idx="13"/>
          </p:nvPr>
        </p:nvSpPr>
        <p:spPr>
          <a:xfrm>
            <a:off x="179512" y="1628800"/>
            <a:ext cx="8784976" cy="4789487"/>
          </a:xfrm>
        </p:spPr>
        <p:txBody>
          <a:bodyPr>
            <a:noAutofit/>
          </a:bodyPr>
          <a:lstStyle/>
          <a:p>
            <a:pPr eaLnBrk="1" hangingPunct="1">
              <a:lnSpc>
                <a:spcPct val="80000"/>
              </a:lnSpc>
            </a:pPr>
            <a:r>
              <a:rPr lang="es-ES" altLang="en-US" sz="2400" dirty="0" smtClean="0">
                <a:effectLst/>
              </a:rPr>
              <a:t>El software es el conjunto de instrucciones de computadora con el fin de resolver un problema, que permite al hardware de la computadora desempeñar trabajo útil. </a:t>
            </a:r>
          </a:p>
          <a:p>
            <a:pPr eaLnBrk="1" hangingPunct="1">
              <a:lnSpc>
                <a:spcPct val="80000"/>
              </a:lnSpc>
            </a:pPr>
            <a:endParaRPr lang="es-ES" altLang="en-US" sz="2400" dirty="0" smtClean="0">
              <a:effectLst/>
            </a:endParaRPr>
          </a:p>
          <a:p>
            <a:pPr eaLnBrk="1" hangingPunct="1">
              <a:lnSpc>
                <a:spcPct val="80000"/>
              </a:lnSpc>
            </a:pPr>
            <a:r>
              <a:rPr lang="es-ES" altLang="en-US" sz="2400" dirty="0" smtClean="0">
                <a:effectLst/>
              </a:rPr>
              <a:t>El software de computadora es el producto que diseñan y construyen los ingenieros de software. El software se crea aplicando tres fases distintas: definición, desarrollo y mantenimiento.</a:t>
            </a:r>
          </a:p>
          <a:p>
            <a:pPr eaLnBrk="1" hangingPunct="1">
              <a:lnSpc>
                <a:spcPct val="80000"/>
              </a:lnSpc>
              <a:buFont typeface="Wingdings" pitchFamily="2" charset="2"/>
              <a:buNone/>
            </a:pPr>
            <a:endParaRPr lang="es-ES" altLang="en-US" sz="2400" dirty="0" smtClean="0">
              <a:effectLst/>
            </a:endParaRPr>
          </a:p>
          <a:p>
            <a:pPr eaLnBrk="1" hangingPunct="1">
              <a:lnSpc>
                <a:spcPct val="80000"/>
              </a:lnSpc>
            </a:pPr>
            <a:r>
              <a:rPr lang="es-ES" altLang="en-US" sz="2400" dirty="0" smtClean="0">
                <a:effectLst/>
              </a:rPr>
              <a:t>Pero desde el punto de vista de los usuarios el producto obtenido es la información obtenida resultante que hace de algún modo el mundo mejor a los usuarios.</a:t>
            </a:r>
          </a:p>
          <a:p>
            <a:pPr eaLnBrk="1" hangingPunct="1">
              <a:lnSpc>
                <a:spcPct val="80000"/>
              </a:lnSpc>
              <a:buFont typeface="Wingdings" pitchFamily="2" charset="2"/>
              <a:buNone/>
            </a:pPr>
            <a:endParaRPr lang="es-ES" altLang="en-US" sz="2400" dirty="0" smtClean="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09600" y="274638"/>
            <a:ext cx="7924800" cy="922114"/>
          </a:xfrm>
        </p:spPr>
        <p:txBody>
          <a:bodyPr/>
          <a:lstStyle/>
          <a:p>
            <a:pPr eaLnBrk="1" hangingPunct="1">
              <a:defRPr/>
            </a:pPr>
            <a:r>
              <a:rPr lang="es-ES" dirty="0" smtClean="0">
                <a:solidFill>
                  <a:srgbClr val="FFFF00"/>
                </a:solidFill>
              </a:rPr>
              <a:t>La ingeniería del Software</a:t>
            </a:r>
          </a:p>
        </p:txBody>
      </p:sp>
      <p:sp>
        <p:nvSpPr>
          <p:cNvPr id="99331" name="Rectangle 3"/>
          <p:cNvSpPr>
            <a:spLocks noGrp="1" noChangeArrowheads="1"/>
          </p:cNvSpPr>
          <p:nvPr>
            <p:ph sz="quarter" idx="13"/>
          </p:nvPr>
        </p:nvSpPr>
        <p:spPr/>
        <p:txBody>
          <a:bodyPr>
            <a:normAutofit fontScale="92500" lnSpcReduction="20000"/>
          </a:bodyPr>
          <a:lstStyle/>
          <a:p>
            <a:pPr eaLnBrk="1" hangingPunct="1">
              <a:lnSpc>
                <a:spcPct val="90000"/>
              </a:lnSpc>
              <a:defRPr/>
            </a:pPr>
            <a:r>
              <a:rPr lang="es-ES" sz="2400" smtClean="0"/>
              <a:t>Es el establecimiento y uso de principios robustos de la ingeniería a fin de obtener económicamente software que sea fiable y que funcione eficientemente sobre máquinas reales.</a:t>
            </a:r>
          </a:p>
          <a:p>
            <a:pPr eaLnBrk="1" hangingPunct="1">
              <a:lnSpc>
                <a:spcPct val="90000"/>
              </a:lnSpc>
              <a:buFont typeface="Wingdings" pitchFamily="2" charset="2"/>
              <a:buNone/>
              <a:defRPr/>
            </a:pPr>
            <a:endParaRPr lang="es-ES" sz="2400" smtClean="0"/>
          </a:p>
          <a:p>
            <a:pPr eaLnBrk="1" hangingPunct="1">
              <a:lnSpc>
                <a:spcPct val="90000"/>
              </a:lnSpc>
              <a:defRPr/>
            </a:pPr>
            <a:r>
              <a:rPr lang="es-ES" sz="2400" smtClean="0"/>
              <a:t>Es una tecnología multicapa que comprende un proceso, métodos técnicos y de gestión y herramientas.</a:t>
            </a:r>
          </a:p>
          <a:p>
            <a:pPr eaLnBrk="1" hangingPunct="1">
              <a:lnSpc>
                <a:spcPct val="90000"/>
              </a:lnSpc>
              <a:buFont typeface="Wingdings" pitchFamily="2" charset="2"/>
              <a:buNone/>
              <a:defRPr/>
            </a:pPr>
            <a:endParaRPr lang="es-ES" sz="2400" smtClean="0"/>
          </a:p>
          <a:p>
            <a:pPr eaLnBrk="1" hangingPunct="1">
              <a:lnSpc>
                <a:spcPct val="90000"/>
              </a:lnSpc>
              <a:defRPr/>
            </a:pPr>
            <a:r>
              <a:rPr lang="es-ES" sz="2400" smtClean="0"/>
              <a:t>El trabajo que se asocia a la ing. de software se puede dividir en 3 fases genéricas: definición, desarrollo y mantenimiento.</a:t>
            </a:r>
          </a:p>
          <a:p>
            <a:pPr eaLnBrk="1" hangingPunct="1">
              <a:lnSpc>
                <a:spcPct val="90000"/>
              </a:lnSpc>
              <a:buFont typeface="Wingdings" pitchFamily="2" charset="2"/>
              <a:buNone/>
              <a:defRPr/>
            </a:pPr>
            <a:endParaRPr lang="es-ES" sz="2400" smtClean="0"/>
          </a:p>
          <a:p>
            <a:pPr eaLnBrk="1" hangingPunct="1">
              <a:lnSpc>
                <a:spcPct val="90000"/>
              </a:lnSpc>
              <a:defRPr/>
            </a:pPr>
            <a:r>
              <a:rPr lang="es-ES" sz="2400" smtClean="0"/>
              <a:t>Para construir la Ing. de Software adecuadamente se debe definir un proceso de desarrollo de Software.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pPr eaLnBrk="1" hangingPunct="1">
              <a:defRPr/>
            </a:pPr>
            <a:r>
              <a:rPr lang="es-MX" dirty="0" smtClean="0">
                <a:solidFill>
                  <a:srgbClr val="FFFF00"/>
                </a:solidFill>
              </a:rPr>
              <a:t>¿Qué es el proceso de desarrollo de software?</a:t>
            </a:r>
            <a:endParaRPr lang="es-ES" dirty="0" smtClean="0">
              <a:solidFill>
                <a:srgbClr val="FFFF00"/>
              </a:solidFill>
            </a:endParaRPr>
          </a:p>
        </p:txBody>
      </p:sp>
      <p:sp>
        <p:nvSpPr>
          <p:cNvPr id="90115" name="Rectangle 3"/>
          <p:cNvSpPr>
            <a:spLocks noGrp="1" noChangeArrowheads="1"/>
          </p:cNvSpPr>
          <p:nvPr>
            <p:ph sz="quarter" idx="13"/>
          </p:nvPr>
        </p:nvSpPr>
        <p:spPr>
          <a:xfrm>
            <a:off x="468313" y="1773238"/>
            <a:ext cx="8229600" cy="4530725"/>
          </a:xfrm>
        </p:spPr>
        <p:txBody>
          <a:bodyPr>
            <a:normAutofit/>
          </a:bodyPr>
          <a:lstStyle/>
          <a:p>
            <a:pPr eaLnBrk="1" hangingPunct="1">
              <a:defRPr/>
            </a:pPr>
            <a:r>
              <a:rPr lang="es-MX" sz="2000" dirty="0" smtClean="0"/>
              <a:t>Un proceso define quién está haciendo qué, cuándo, y cómo alcanzar un determinado objetivo.  En la ingeniería del software el objetivo es construir un producto de software o mejorar uno existente.  </a:t>
            </a:r>
          </a:p>
          <a:p>
            <a:pPr eaLnBrk="1" hangingPunct="1">
              <a:defRPr/>
            </a:pPr>
            <a:endParaRPr lang="es-MX" sz="2000" dirty="0" smtClean="0"/>
          </a:p>
          <a:p>
            <a:pPr eaLnBrk="1" hangingPunct="1">
              <a:defRPr/>
            </a:pPr>
            <a:r>
              <a:rPr lang="es-MX" sz="2000" dirty="0" smtClean="0"/>
              <a:t>Un proceso efectivo proporciona normas para el desarrollo eficiente de software de calidad y captura y presenta las mejores prácticas que el estado actual de la tecnología permite. </a:t>
            </a:r>
          </a:p>
          <a:p>
            <a:pPr eaLnBrk="1" hangingPunct="1">
              <a:defRPr/>
            </a:pPr>
            <a:endParaRPr lang="es-MX" sz="2000" dirty="0"/>
          </a:p>
          <a:p>
            <a:pPr eaLnBrk="1" hangingPunct="1">
              <a:defRPr/>
            </a:pPr>
            <a:r>
              <a:rPr lang="es-MX" sz="2000" dirty="0" smtClean="0"/>
              <a:t>La ing. de software reduce el riesgo y hace el proyecto más predecible.  El efecto global es el fomento de una visión y una cultura comunes</a:t>
            </a:r>
            <a:r>
              <a:rPr lang="es-MX" sz="3200" dirty="0" smtClean="0"/>
              <a:t>.</a:t>
            </a:r>
            <a:endParaRPr lang="es-ES" sz="32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77813"/>
            <a:ext cx="8229600" cy="774700"/>
          </a:xfrm>
        </p:spPr>
        <p:txBody>
          <a:bodyPr/>
          <a:lstStyle/>
          <a:p>
            <a:pPr eaLnBrk="1" hangingPunct="1">
              <a:defRPr/>
            </a:pPr>
            <a:r>
              <a:rPr lang="es-ES" dirty="0" smtClean="0">
                <a:solidFill>
                  <a:srgbClr val="FFFF00"/>
                </a:solidFill>
              </a:rPr>
              <a:t>Etapas del Proceso</a:t>
            </a:r>
          </a:p>
        </p:txBody>
      </p:sp>
      <p:sp>
        <p:nvSpPr>
          <p:cNvPr id="9219" name="Rectangle 3"/>
          <p:cNvSpPr>
            <a:spLocks noGrp="1" noChangeArrowheads="1"/>
          </p:cNvSpPr>
          <p:nvPr>
            <p:ph sz="quarter" idx="13"/>
          </p:nvPr>
        </p:nvSpPr>
        <p:spPr>
          <a:xfrm>
            <a:off x="250825" y="1268760"/>
            <a:ext cx="8642350" cy="4530725"/>
          </a:xfrm>
        </p:spPr>
        <p:txBody>
          <a:bodyPr/>
          <a:lstStyle/>
          <a:p>
            <a:pPr eaLnBrk="1" hangingPunct="1">
              <a:lnSpc>
                <a:spcPct val="80000"/>
              </a:lnSpc>
              <a:buFont typeface="Wingdings" pitchFamily="2" charset="2"/>
              <a:buNone/>
            </a:pPr>
            <a:r>
              <a:rPr lang="es-ES" altLang="en-US" sz="1800" b="1" dirty="0" smtClean="0">
                <a:effectLst/>
              </a:rPr>
              <a:t>La ingeniería de software requiere llevar a cabo muchas tareas, sobre todo las siguientes:</a:t>
            </a:r>
          </a:p>
          <a:p>
            <a:pPr eaLnBrk="1" hangingPunct="1">
              <a:lnSpc>
                <a:spcPct val="80000"/>
              </a:lnSpc>
              <a:buFont typeface="Wingdings" pitchFamily="2" charset="2"/>
              <a:buNone/>
            </a:pPr>
            <a:endParaRPr lang="es-ES" altLang="en-US" sz="1800" dirty="0" smtClean="0">
              <a:effectLst/>
            </a:endParaRPr>
          </a:p>
          <a:p>
            <a:pPr eaLnBrk="1" hangingPunct="1">
              <a:lnSpc>
                <a:spcPct val="80000"/>
              </a:lnSpc>
              <a:buSzTx/>
              <a:buFont typeface="Wingdings" pitchFamily="2" charset="2"/>
              <a:buAutoNum type="arabicPeriod"/>
            </a:pPr>
            <a:r>
              <a:rPr lang="es-ES" altLang="en-US" sz="1800" b="1" dirty="0" smtClean="0">
                <a:effectLst/>
              </a:rPr>
              <a:t>Análisis de requisitos:</a:t>
            </a:r>
            <a:r>
              <a:rPr lang="es-ES" altLang="en-US" sz="1800" dirty="0" smtClean="0">
                <a:effectLst/>
              </a:rPr>
              <a:t> </a:t>
            </a:r>
          </a:p>
          <a:p>
            <a:pPr marL="762000" lvl="1" indent="-304800" eaLnBrk="1" hangingPunct="1">
              <a:lnSpc>
                <a:spcPct val="80000"/>
              </a:lnSpc>
            </a:pPr>
            <a:r>
              <a:rPr lang="es-ES" altLang="en-US" sz="1600" dirty="0" smtClean="0">
                <a:effectLst/>
              </a:rPr>
              <a:t>Extraer los requisitos de un producto de software es la primera etapa para crearlo. Mientras que los clientes piensan que ellos saben lo que el software tiene que hacer, se requiere de habilidad y experiencia en la ingeniería de software para reconocer requisitos incompletos, ambiguos o contradictorios. </a:t>
            </a:r>
          </a:p>
          <a:p>
            <a:pPr marL="762000" lvl="1" indent="-304800" eaLnBrk="1" hangingPunct="1">
              <a:lnSpc>
                <a:spcPct val="80000"/>
              </a:lnSpc>
            </a:pPr>
            <a:endParaRPr lang="es-ES" altLang="en-US" sz="1600" dirty="0" smtClean="0">
              <a:effectLst/>
            </a:endParaRPr>
          </a:p>
          <a:p>
            <a:pPr marL="762000" lvl="1" indent="-304800" eaLnBrk="1" hangingPunct="1">
              <a:lnSpc>
                <a:spcPct val="80000"/>
              </a:lnSpc>
            </a:pPr>
            <a:r>
              <a:rPr lang="es-ES" altLang="en-US" sz="1600" dirty="0" smtClean="0">
                <a:effectLst/>
              </a:rPr>
              <a:t>El resultado del análisis de requisitos con el cliente se plasma en el documento: </a:t>
            </a:r>
            <a:r>
              <a:rPr lang="es-ES" altLang="en-US" sz="1600" i="1" dirty="0" smtClean="0">
                <a:effectLst/>
              </a:rPr>
              <a:t>Especificación de Requerimientos del Sistema</a:t>
            </a:r>
            <a:r>
              <a:rPr lang="es-ES" altLang="en-US" sz="1600" dirty="0" smtClean="0">
                <a:effectLst/>
              </a:rPr>
              <a:t>. Asimismo, se define un diagrama de Entidad/Relación, en el que se plasman las principales entidades que participarán en el desarrollo del software. </a:t>
            </a:r>
          </a:p>
          <a:p>
            <a:pPr marL="762000" lvl="1" indent="-304800" eaLnBrk="1" hangingPunct="1">
              <a:lnSpc>
                <a:spcPct val="80000"/>
              </a:lnSpc>
              <a:buFont typeface="Wingdings" pitchFamily="2" charset="2"/>
              <a:buNone/>
            </a:pPr>
            <a:endParaRPr lang="es-ES" altLang="en-US" sz="1600" dirty="0" smtClean="0">
              <a:effectLst/>
            </a:endParaRPr>
          </a:p>
          <a:p>
            <a:pPr eaLnBrk="1" hangingPunct="1">
              <a:lnSpc>
                <a:spcPct val="80000"/>
              </a:lnSpc>
              <a:buSzTx/>
              <a:buFont typeface="Wingdings" pitchFamily="2" charset="2"/>
              <a:buAutoNum type="arabicPeriod"/>
            </a:pPr>
            <a:r>
              <a:rPr lang="es-ES" altLang="en-US" sz="1800" b="1" dirty="0" smtClean="0">
                <a:effectLst/>
              </a:rPr>
              <a:t>Especificación:</a:t>
            </a:r>
            <a:r>
              <a:rPr lang="es-ES" altLang="en-US" sz="1800" dirty="0" smtClean="0">
                <a:effectLst/>
              </a:rPr>
              <a:t> </a:t>
            </a:r>
          </a:p>
          <a:p>
            <a:pPr marL="762000" lvl="1" indent="-304800" eaLnBrk="1" hangingPunct="1">
              <a:lnSpc>
                <a:spcPct val="80000"/>
              </a:lnSpc>
            </a:pPr>
            <a:r>
              <a:rPr lang="es-ES" altLang="en-US" sz="1600" dirty="0" smtClean="0">
                <a:effectLst/>
              </a:rPr>
              <a:t>Es la tarea de describir detalladamente el software a ser escrito, en una forma matemáticamente rigurosa. En la realidad, la mayoría de las buenas especificaciones han sido escritas para entender y afinar aplicaciones que ya estaban desarrolladas. Las especificaciones son más importantes para las interfaces externas, que deben permanecer estables.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77813"/>
            <a:ext cx="8229600" cy="774700"/>
          </a:xfrm>
        </p:spPr>
        <p:txBody>
          <a:bodyPr/>
          <a:lstStyle/>
          <a:p>
            <a:pPr eaLnBrk="1" hangingPunct="1">
              <a:defRPr/>
            </a:pPr>
            <a:r>
              <a:rPr lang="es-ES" dirty="0" smtClean="0">
                <a:solidFill>
                  <a:srgbClr val="FFFF00"/>
                </a:solidFill>
              </a:rPr>
              <a:t>Etapas del Proceso (2)</a:t>
            </a:r>
          </a:p>
        </p:txBody>
      </p:sp>
      <p:sp>
        <p:nvSpPr>
          <p:cNvPr id="101379" name="Rectangle 3"/>
          <p:cNvSpPr>
            <a:spLocks noGrp="1" noChangeArrowheads="1"/>
          </p:cNvSpPr>
          <p:nvPr>
            <p:ph sz="quarter" idx="13"/>
          </p:nvPr>
        </p:nvSpPr>
        <p:spPr>
          <a:xfrm>
            <a:off x="250825" y="1268413"/>
            <a:ext cx="8642350" cy="5329237"/>
          </a:xfrm>
        </p:spPr>
        <p:txBody>
          <a:bodyPr>
            <a:normAutofit/>
          </a:bodyPr>
          <a:lstStyle/>
          <a:p>
            <a:pPr marL="533400" indent="-533400" eaLnBrk="1" hangingPunct="1">
              <a:lnSpc>
                <a:spcPct val="90000"/>
              </a:lnSpc>
              <a:buSzTx/>
              <a:buFont typeface="Wingdings" pitchFamily="2" charset="2"/>
              <a:buAutoNum type="arabicPeriod" startAt="3"/>
              <a:defRPr/>
            </a:pPr>
            <a:r>
              <a:rPr lang="es-ES" sz="2000" b="1" u="sng" dirty="0" smtClean="0"/>
              <a:t>Diseño y arquitectura:</a:t>
            </a:r>
            <a:r>
              <a:rPr lang="es-ES" sz="2000" dirty="0" smtClean="0">
                <a:effectLst/>
              </a:rPr>
              <a:t> Se refiere a determinar como funcionará de forma general sin entrar en detalles. Consiste en incorporar consideraciones de la implementación tecnológica, como el hardware, la red, etc. </a:t>
            </a:r>
          </a:p>
          <a:p>
            <a:pPr marL="533400" indent="-533400" eaLnBrk="1" hangingPunct="1">
              <a:lnSpc>
                <a:spcPct val="90000"/>
              </a:lnSpc>
              <a:buSzTx/>
              <a:buFont typeface="Wingdings" pitchFamily="2" charset="2"/>
              <a:buNone/>
              <a:defRPr/>
            </a:pPr>
            <a:endParaRPr lang="es-ES" sz="2000" dirty="0" smtClean="0">
              <a:effectLst/>
            </a:endParaRPr>
          </a:p>
          <a:p>
            <a:pPr marL="533400" indent="-533400" eaLnBrk="1" hangingPunct="1">
              <a:lnSpc>
                <a:spcPct val="90000"/>
              </a:lnSpc>
              <a:buSzTx/>
              <a:buFontTx/>
              <a:buChar char="•"/>
              <a:defRPr/>
            </a:pPr>
            <a:r>
              <a:rPr lang="es-ES" sz="2000" dirty="0" smtClean="0">
                <a:effectLst/>
              </a:rPr>
              <a:t>Se definen </a:t>
            </a:r>
            <a:r>
              <a:rPr lang="es-ES" sz="2000" dirty="0" smtClean="0">
                <a:solidFill>
                  <a:srgbClr val="FFFF00"/>
                </a:solidFill>
                <a:effectLst/>
              </a:rPr>
              <a:t>los casos de uso </a:t>
            </a:r>
            <a:r>
              <a:rPr lang="es-ES" sz="2000" dirty="0" smtClean="0">
                <a:effectLst/>
              </a:rPr>
              <a:t>para cubrir las funciones que realizará el sistema, y se transforman las entidades definidas en el análisis de requisitos en clases de diseño, obteniendo un modelo cercano a la programación orientada a objetos.</a:t>
            </a:r>
          </a:p>
          <a:p>
            <a:pPr marL="533400" indent="-533400" eaLnBrk="1" hangingPunct="1">
              <a:lnSpc>
                <a:spcPct val="90000"/>
              </a:lnSpc>
              <a:buSzTx/>
              <a:buFont typeface="Wingdings" pitchFamily="2" charset="2"/>
              <a:buNone/>
              <a:defRPr/>
            </a:pPr>
            <a:endParaRPr lang="es-ES" sz="2000" b="1" u="sng" dirty="0" smtClean="0"/>
          </a:p>
          <a:p>
            <a:pPr marL="533400" indent="-533400" eaLnBrk="1" hangingPunct="1">
              <a:lnSpc>
                <a:spcPct val="90000"/>
              </a:lnSpc>
              <a:buSzTx/>
              <a:buFont typeface="Wingdings" pitchFamily="2" charset="2"/>
              <a:buAutoNum type="arabicPeriod" startAt="4"/>
              <a:defRPr/>
            </a:pPr>
            <a:r>
              <a:rPr lang="es-ES" sz="2000" b="1" u="sng" dirty="0" smtClean="0"/>
              <a:t>Programación:</a:t>
            </a:r>
            <a:r>
              <a:rPr lang="es-ES" sz="2000" b="1" dirty="0" smtClean="0">
                <a:effectLst/>
              </a:rPr>
              <a:t> </a:t>
            </a:r>
            <a:r>
              <a:rPr lang="es-ES" sz="2000" dirty="0" smtClean="0">
                <a:effectLst/>
              </a:rPr>
              <a:t>Reducir un diseño a código puede ser la parte más obvia del trabajo de ingeniería de software, pero no es necesariamente la porción más larga. </a:t>
            </a:r>
          </a:p>
          <a:p>
            <a:pPr marL="914400" lvl="1" indent="-457200" eaLnBrk="1" hangingPunct="1">
              <a:lnSpc>
                <a:spcPct val="90000"/>
              </a:lnSpc>
              <a:buFont typeface="Wingdings" pitchFamily="2" charset="2"/>
              <a:buNone/>
              <a:defRPr/>
            </a:pPr>
            <a:endParaRPr lang="es-ES" sz="2000" dirty="0" smtClean="0">
              <a:effectLst/>
            </a:endParaRPr>
          </a:p>
          <a:p>
            <a:pPr marL="533400" indent="-533400" eaLnBrk="1" hangingPunct="1">
              <a:lnSpc>
                <a:spcPct val="90000"/>
              </a:lnSpc>
              <a:buSzTx/>
              <a:buFont typeface="Wingdings" pitchFamily="2" charset="2"/>
              <a:buAutoNum type="arabicPeriod" startAt="4"/>
              <a:defRPr/>
            </a:pPr>
            <a:r>
              <a:rPr lang="es-ES" sz="2000" b="1" u="sng" dirty="0" smtClean="0"/>
              <a:t>Prueba:</a:t>
            </a:r>
            <a:r>
              <a:rPr lang="es-ES" sz="2000" b="1" dirty="0" smtClean="0">
                <a:effectLst/>
              </a:rPr>
              <a:t> </a:t>
            </a:r>
            <a:r>
              <a:rPr lang="es-ES" sz="2000" dirty="0" smtClean="0">
                <a:effectLst/>
              </a:rPr>
              <a:t>Consiste en comprobar que el software realice correctamente las tareas indicadas en la especificación. Una técnica de prueba es probar por separado cada módulo del software, y luego probarlo de forma integral.</a:t>
            </a:r>
            <a:r>
              <a:rPr lang="es-ES" sz="2800" dirty="0" smtClean="0">
                <a:effectLst/>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277813"/>
            <a:ext cx="8229600" cy="774700"/>
          </a:xfrm>
        </p:spPr>
        <p:txBody>
          <a:bodyPr/>
          <a:lstStyle/>
          <a:p>
            <a:pPr eaLnBrk="1" hangingPunct="1">
              <a:defRPr/>
            </a:pPr>
            <a:r>
              <a:rPr lang="es-ES" dirty="0" smtClean="0">
                <a:solidFill>
                  <a:srgbClr val="FFFF00"/>
                </a:solidFill>
              </a:rPr>
              <a:t>Etapas del Proceso (3)</a:t>
            </a:r>
          </a:p>
        </p:txBody>
      </p:sp>
      <p:sp>
        <p:nvSpPr>
          <p:cNvPr id="102403" name="Rectangle 3"/>
          <p:cNvSpPr>
            <a:spLocks noGrp="1" noChangeArrowheads="1"/>
          </p:cNvSpPr>
          <p:nvPr>
            <p:ph sz="quarter" idx="13"/>
          </p:nvPr>
        </p:nvSpPr>
        <p:spPr>
          <a:xfrm>
            <a:off x="395288" y="1268413"/>
            <a:ext cx="8280400" cy="5329237"/>
          </a:xfrm>
        </p:spPr>
        <p:txBody>
          <a:bodyPr/>
          <a:lstStyle/>
          <a:p>
            <a:pPr marL="533400" indent="-533400" eaLnBrk="1" hangingPunct="1">
              <a:buSzTx/>
              <a:buFont typeface="Wingdings" pitchFamily="2" charset="2"/>
              <a:buAutoNum type="arabicPeriod" startAt="6"/>
              <a:defRPr/>
            </a:pPr>
            <a:r>
              <a:rPr lang="es-ES" sz="2000" b="1" u="sng" dirty="0" smtClean="0"/>
              <a:t>Documentación:</a:t>
            </a:r>
            <a:r>
              <a:rPr lang="es-ES" sz="2000" b="1" dirty="0" smtClean="0">
                <a:effectLst/>
              </a:rPr>
              <a:t> </a:t>
            </a:r>
            <a:r>
              <a:rPr lang="es-ES" sz="2000" dirty="0" smtClean="0">
                <a:effectLst/>
              </a:rPr>
              <a:t>Realización del manual de usuario, y posiblemente un manual técnico con el propósito de mantenimiento futuro y ampliaciones al sistema. </a:t>
            </a:r>
          </a:p>
          <a:p>
            <a:pPr marL="914400" lvl="1" indent="-457200" eaLnBrk="1" hangingPunct="1">
              <a:buFont typeface="Wingdings" pitchFamily="2" charset="2"/>
              <a:buNone/>
              <a:defRPr/>
            </a:pPr>
            <a:endParaRPr lang="es-ES" sz="2000" b="1" dirty="0" smtClean="0">
              <a:effectLst/>
            </a:endParaRPr>
          </a:p>
          <a:p>
            <a:pPr marL="533400" indent="-533400" eaLnBrk="1" hangingPunct="1">
              <a:buSzTx/>
              <a:buFont typeface="Wingdings" pitchFamily="2" charset="2"/>
              <a:buAutoNum type="arabicPeriod" startAt="6"/>
              <a:defRPr/>
            </a:pPr>
            <a:r>
              <a:rPr lang="es-ES" sz="2000" b="1" u="sng" dirty="0" smtClean="0"/>
              <a:t>Mantenimiento:</a:t>
            </a:r>
            <a:r>
              <a:rPr lang="es-ES" sz="2000" b="1" dirty="0" smtClean="0">
                <a:effectLst/>
              </a:rPr>
              <a:t> </a:t>
            </a:r>
            <a:r>
              <a:rPr lang="es-ES" sz="2000" dirty="0" smtClean="0">
                <a:effectLst/>
              </a:rPr>
              <a:t>Mantener y mejorar el software para enfrentar errores descubiertos y nuevos requisitos. Esto puede llevar más tiempo incluso que el desarrollo inicial del software. Alrededor de 2/3 de toda la ingeniería de software tiene que ver con dar mantenimiento. </a:t>
            </a:r>
          </a:p>
          <a:p>
            <a:pPr marL="533400" indent="-533400" eaLnBrk="1" hangingPunct="1">
              <a:buSzTx/>
              <a:buFont typeface="Wingdings" pitchFamily="2" charset="2"/>
              <a:buNone/>
              <a:defRPr/>
            </a:pPr>
            <a:r>
              <a:rPr lang="es-ES" sz="2000" dirty="0" smtClean="0">
                <a:effectLst/>
              </a:rPr>
              <a:t>	Una pequeña parte de este trabajo consiste en arreglar errores, o </a:t>
            </a:r>
            <a:r>
              <a:rPr lang="es-ES" sz="2000" i="1" dirty="0" smtClean="0">
                <a:effectLst/>
              </a:rPr>
              <a:t>bugs</a:t>
            </a:r>
            <a:r>
              <a:rPr lang="es-ES" sz="2000" dirty="0" smtClean="0">
                <a:effectLst/>
              </a:rPr>
              <a:t>. La mayor parte consiste en extender el sistema para hacer nuevas cosas. De manera similar, alrededor de 2/3 de toda la ingeniería civil, arquitectura y trabajo de construcción es dar mantenimiento. </a:t>
            </a:r>
          </a:p>
          <a:p>
            <a:pPr marL="533400" indent="-533400" eaLnBrk="1" hangingPunct="1">
              <a:defRPr/>
            </a:pPr>
            <a:endParaRPr lang="es-ES" sz="2000" dirty="0" smtClean="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626965" y="360038"/>
            <a:ext cx="3156884" cy="1143000"/>
          </a:xfrm>
        </p:spPr>
        <p:txBody>
          <a:bodyPr>
            <a:normAutofit fontScale="90000"/>
          </a:bodyPr>
          <a:lstStyle/>
          <a:p>
            <a:r>
              <a:rPr lang="es-CR" sz="4000" dirty="0" smtClean="0">
                <a:solidFill>
                  <a:srgbClr val="FFFF00"/>
                </a:solidFill>
              </a:rPr>
              <a:t>Etapas del proceso</a:t>
            </a:r>
            <a:endParaRPr lang="es-CR" sz="4000" dirty="0">
              <a:solidFill>
                <a:srgbClr val="FFFF00"/>
              </a:solidFill>
            </a:endParaRPr>
          </a:p>
        </p:txBody>
      </p:sp>
      <p:pic>
        <p:nvPicPr>
          <p:cNvPr id="6" name="Picture 61"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5368" y="3974729"/>
            <a:ext cx="1705012" cy="16200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pic>
        <p:nvPicPr>
          <p:cNvPr id="7" name="Picture 62"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3367" y="223292"/>
            <a:ext cx="1522763" cy="16035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pic>
        <p:nvPicPr>
          <p:cNvPr id="8" name="Picture 63" descr="j03012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9410" y="3774049"/>
            <a:ext cx="1884085" cy="16105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9" name="Text Box 64"/>
          <p:cNvSpPr txBox="1">
            <a:spLocks noChangeArrowheads="1"/>
          </p:cNvSpPr>
          <p:nvPr/>
        </p:nvSpPr>
        <p:spPr bwMode="auto">
          <a:xfrm>
            <a:off x="2414588" y="1855788"/>
            <a:ext cx="2265362" cy="11644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upright="1"/>
          <a:lstStyle>
            <a:defPPr>
              <a:defRPr lang="es-ES"/>
            </a:defPPr>
            <a:lvl1pPr>
              <a:spcAft>
                <a:spcPts val="0"/>
              </a:spcAft>
              <a:defRPr sz="1200" b="1">
                <a:effectLst/>
                <a:latin typeface="+mj-lt"/>
                <a:ea typeface="Times New Roman"/>
              </a:defRPr>
            </a:lvl1pPr>
          </a:lstStyle>
          <a:p>
            <a:pPr>
              <a:defRPr/>
            </a:pPr>
            <a:r>
              <a:rPr lang="es-ES" sz="1400" dirty="0">
                <a:latin typeface="+mn-lt"/>
              </a:rPr>
              <a:t>1) </a:t>
            </a:r>
            <a:r>
              <a:rPr lang="es-ES" sz="1400" b="0" dirty="0">
                <a:latin typeface="+mn-lt"/>
              </a:rPr>
              <a:t>Un Analista de la empresa se reúne con el o los clientes  y los entrevista para recopilar los requerimientos del sistema y negociar tiempos y precios.</a:t>
            </a:r>
            <a:endParaRPr lang="es-CR" sz="1400" b="0" dirty="0">
              <a:latin typeface="+mn-lt"/>
            </a:endParaRPr>
          </a:p>
        </p:txBody>
      </p:sp>
      <p:sp>
        <p:nvSpPr>
          <p:cNvPr id="10" name="AutoShape 65"/>
          <p:cNvSpPr>
            <a:spLocks noChangeArrowheads="1"/>
          </p:cNvSpPr>
          <p:nvPr/>
        </p:nvSpPr>
        <p:spPr bwMode="auto">
          <a:xfrm rot="5400000">
            <a:off x="7450139" y="3021013"/>
            <a:ext cx="685800" cy="685800"/>
          </a:xfrm>
          <a:prstGeom prst="rightArrow">
            <a:avLst>
              <a:gd name="adj1" fmla="val 40556"/>
              <a:gd name="adj2" fmla="val 55097"/>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upright="1"/>
          <a:lstStyle/>
          <a:p>
            <a:pPr>
              <a:defRPr/>
            </a:pPr>
            <a:endParaRPr lang="es-CR"/>
          </a:p>
        </p:txBody>
      </p:sp>
      <p:sp>
        <p:nvSpPr>
          <p:cNvPr id="11" name="Text Box 66"/>
          <p:cNvSpPr txBox="1">
            <a:spLocks noChangeArrowheads="1"/>
          </p:cNvSpPr>
          <p:nvPr/>
        </p:nvSpPr>
        <p:spPr bwMode="auto">
          <a:xfrm>
            <a:off x="6461125" y="5661025"/>
            <a:ext cx="2479675" cy="1028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upright="1"/>
          <a:lstStyle/>
          <a:p>
            <a:pPr>
              <a:spcAft>
                <a:spcPts val="0"/>
              </a:spcAft>
              <a:defRPr/>
            </a:pPr>
            <a:r>
              <a:rPr lang="es-ES" sz="1400" b="1" dirty="0">
                <a:ea typeface="Times New Roman"/>
              </a:rPr>
              <a:t>3)</a:t>
            </a:r>
            <a:r>
              <a:rPr lang="es-ES" sz="1400" dirty="0">
                <a:ea typeface="Times New Roman"/>
              </a:rPr>
              <a:t> El diseño inicial del sistema se muestra y explica a los miembros del equipo desarrollador y se discute, evalúa y depura.</a:t>
            </a:r>
            <a:endParaRPr lang="es-CR" sz="1400" dirty="0">
              <a:ea typeface="Times New Roman"/>
            </a:endParaRPr>
          </a:p>
        </p:txBody>
      </p:sp>
      <p:sp>
        <p:nvSpPr>
          <p:cNvPr id="12" name="Text Box 67"/>
          <p:cNvSpPr txBox="1">
            <a:spLocks noChangeArrowheads="1"/>
          </p:cNvSpPr>
          <p:nvPr/>
        </p:nvSpPr>
        <p:spPr bwMode="auto">
          <a:xfrm>
            <a:off x="2622550" y="5661025"/>
            <a:ext cx="2381498" cy="1028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upright="1"/>
          <a:lstStyle/>
          <a:p>
            <a:pPr>
              <a:spcAft>
                <a:spcPts val="0"/>
              </a:spcAft>
              <a:defRPr/>
            </a:pPr>
            <a:r>
              <a:rPr lang="es-ES" sz="1400" b="1">
                <a:ea typeface="Times New Roman"/>
              </a:rPr>
              <a:t>4)</a:t>
            </a:r>
            <a:r>
              <a:rPr lang="es-ES" sz="1400">
                <a:ea typeface="Times New Roman"/>
              </a:rPr>
              <a:t> Se inicia el desarrollo e implementación de los requerimientos del nuevo sistema a desarrollar o modificar.</a:t>
            </a:r>
            <a:endParaRPr lang="es-CR" sz="1400">
              <a:ea typeface="Times New Roman"/>
            </a:endParaRPr>
          </a:p>
        </p:txBody>
      </p:sp>
      <p:sp>
        <p:nvSpPr>
          <p:cNvPr id="13" name="Text Box 68"/>
          <p:cNvSpPr txBox="1">
            <a:spLocks noChangeArrowheads="1"/>
          </p:cNvSpPr>
          <p:nvPr/>
        </p:nvSpPr>
        <p:spPr bwMode="auto">
          <a:xfrm>
            <a:off x="182563" y="3706813"/>
            <a:ext cx="2052145" cy="94632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upright="1"/>
          <a:lstStyle/>
          <a:p>
            <a:pPr>
              <a:spcAft>
                <a:spcPts val="0"/>
              </a:spcAft>
              <a:defRPr/>
            </a:pPr>
            <a:r>
              <a:rPr lang="es-ES" sz="1400" b="1" dirty="0">
                <a:ea typeface="Times New Roman"/>
              </a:rPr>
              <a:t>5)</a:t>
            </a:r>
            <a:r>
              <a:rPr lang="es-ES" sz="1400" dirty="0">
                <a:ea typeface="Times New Roman"/>
              </a:rPr>
              <a:t> Se muestra y evalúa el prototipo o incremento al cliente o clientes del sistema desarrollado o modificado.</a:t>
            </a:r>
            <a:endParaRPr lang="es-CR" sz="1400" dirty="0">
              <a:ea typeface="Times New Roman"/>
            </a:endParaRPr>
          </a:p>
        </p:txBody>
      </p:sp>
      <p:grpSp>
        <p:nvGrpSpPr>
          <p:cNvPr id="14" name="Group 69"/>
          <p:cNvGrpSpPr>
            <a:grpSpLocks/>
          </p:cNvGrpSpPr>
          <p:nvPr/>
        </p:nvGrpSpPr>
        <p:grpSpPr bwMode="auto">
          <a:xfrm>
            <a:off x="0" y="137561"/>
            <a:ext cx="3304241" cy="2261426"/>
            <a:chOff x="925" y="1283"/>
            <a:chExt cx="7176" cy="4558"/>
          </a:xfrm>
        </p:grpSpPr>
        <p:pic>
          <p:nvPicPr>
            <p:cNvPr id="19" name="Picture 70" descr="PEOPL58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9" y="1283"/>
              <a:ext cx="1977" cy="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71" descr="PEOPL57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51094">
              <a:off x="3113" y="1756"/>
              <a:ext cx="2864" cy="2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2" descr="PEOPL58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6" y="2194"/>
              <a:ext cx="2705" cy="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3" descr="PEOPL58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351094">
              <a:off x="925" y="2535"/>
              <a:ext cx="3063" cy="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74" descr="PEOPL57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81" y="3150"/>
              <a:ext cx="1905" cy="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AutoShape 75"/>
          <p:cNvSpPr>
            <a:spLocks noChangeArrowheads="1"/>
          </p:cNvSpPr>
          <p:nvPr/>
        </p:nvSpPr>
        <p:spPr bwMode="auto">
          <a:xfrm>
            <a:off x="5443538" y="2055813"/>
            <a:ext cx="685800" cy="685800"/>
          </a:xfrm>
          <a:prstGeom prst="rightArrow">
            <a:avLst>
              <a:gd name="adj1" fmla="val 40556"/>
              <a:gd name="adj2" fmla="val 55097"/>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upright="1"/>
          <a:lstStyle/>
          <a:p>
            <a:pPr>
              <a:defRPr/>
            </a:pPr>
            <a:endParaRPr lang="es-CR"/>
          </a:p>
        </p:txBody>
      </p:sp>
      <p:sp>
        <p:nvSpPr>
          <p:cNvPr id="16" name="AutoShape 76"/>
          <p:cNvSpPr>
            <a:spLocks noChangeArrowheads="1"/>
          </p:cNvSpPr>
          <p:nvPr/>
        </p:nvSpPr>
        <p:spPr bwMode="auto">
          <a:xfrm rot="10800000">
            <a:off x="5443538" y="5651500"/>
            <a:ext cx="685800" cy="685800"/>
          </a:xfrm>
          <a:prstGeom prst="rightArrow">
            <a:avLst>
              <a:gd name="adj1" fmla="val 40556"/>
              <a:gd name="adj2" fmla="val 55097"/>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upright="1"/>
          <a:lstStyle/>
          <a:p>
            <a:pPr>
              <a:defRPr/>
            </a:pPr>
            <a:endParaRPr lang="es-CR"/>
          </a:p>
        </p:txBody>
      </p:sp>
      <p:sp>
        <p:nvSpPr>
          <p:cNvPr id="17" name="AutoShape 77"/>
          <p:cNvSpPr>
            <a:spLocks noChangeArrowheads="1"/>
          </p:cNvSpPr>
          <p:nvPr/>
        </p:nvSpPr>
        <p:spPr bwMode="auto">
          <a:xfrm rot="13035818">
            <a:off x="1411288" y="5238750"/>
            <a:ext cx="685800" cy="685800"/>
          </a:xfrm>
          <a:prstGeom prst="rightArrow">
            <a:avLst>
              <a:gd name="adj1" fmla="val 40556"/>
              <a:gd name="adj2" fmla="val 55097"/>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upright="1"/>
          <a:lstStyle/>
          <a:p>
            <a:pPr>
              <a:defRPr/>
            </a:pPr>
            <a:endParaRPr lang="es-CR"/>
          </a:p>
        </p:txBody>
      </p:sp>
      <p:sp>
        <p:nvSpPr>
          <p:cNvPr id="18" name="AutoShape 78"/>
          <p:cNvSpPr>
            <a:spLocks noChangeArrowheads="1"/>
          </p:cNvSpPr>
          <p:nvPr/>
        </p:nvSpPr>
        <p:spPr bwMode="auto">
          <a:xfrm rot="17475030">
            <a:off x="975519" y="2677319"/>
            <a:ext cx="687388" cy="685800"/>
          </a:xfrm>
          <a:prstGeom prst="rightArrow">
            <a:avLst>
              <a:gd name="adj1" fmla="val 40556"/>
              <a:gd name="adj2" fmla="val 55097"/>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upright="1"/>
          <a:lstStyle/>
          <a:p>
            <a:pPr>
              <a:defRPr/>
            </a:pPr>
            <a:endParaRPr lang="es-CR"/>
          </a:p>
        </p:txBody>
      </p:sp>
      <p:sp>
        <p:nvSpPr>
          <p:cNvPr id="5" name="Text Box 60"/>
          <p:cNvSpPr txBox="1">
            <a:spLocks noChangeArrowheads="1"/>
          </p:cNvSpPr>
          <p:nvPr/>
        </p:nvSpPr>
        <p:spPr bwMode="auto">
          <a:xfrm>
            <a:off x="6360630" y="1897063"/>
            <a:ext cx="2408238" cy="1035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upright="1"/>
          <a:lstStyle/>
          <a:p>
            <a:pPr>
              <a:spcAft>
                <a:spcPts val="0"/>
              </a:spcAft>
              <a:defRPr/>
            </a:pPr>
            <a:r>
              <a:rPr lang="es-ES" sz="1400" b="1" dirty="0">
                <a:ea typeface="Times New Roman"/>
              </a:rPr>
              <a:t>2)</a:t>
            </a:r>
            <a:r>
              <a:rPr lang="es-ES" sz="1400" dirty="0">
                <a:ea typeface="Times New Roman"/>
              </a:rPr>
              <a:t> Los requerimientos del sistema a desarrollar o modificar se organizan, clasifican y diagraman utilizando UML.</a:t>
            </a:r>
            <a:endParaRPr lang="es-CR" sz="1400" dirty="0">
              <a:ea typeface="Times New Roman"/>
            </a:endParaRPr>
          </a:p>
        </p:txBody>
      </p:sp>
    </p:spTree>
    <p:extLst>
      <p:ext uri="{BB962C8B-B14F-4D97-AF65-F5344CB8AC3E}">
        <p14:creationId xmlns:p14="http://schemas.microsoft.com/office/powerpoint/2010/main" val="1117903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1164</TotalTime>
  <Words>817</Words>
  <Application>Microsoft Office PowerPoint</Application>
  <PresentationFormat>Presentación en pantalla (4:3)</PresentationFormat>
  <Paragraphs>51</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Horizonte</vt:lpstr>
      <vt:lpstr>El Proceso del Desarrollo de Software</vt:lpstr>
      <vt:lpstr>El Software</vt:lpstr>
      <vt:lpstr>La ingeniería del Software</vt:lpstr>
      <vt:lpstr>¿Qué es el proceso de desarrollo de software?</vt:lpstr>
      <vt:lpstr>Etapas del Proceso</vt:lpstr>
      <vt:lpstr>Etapas del Proceso (2)</vt:lpstr>
      <vt:lpstr>Etapas del Proceso (3)</vt:lpstr>
      <vt:lpstr>Etapas del proceso</vt:lpstr>
    </vt:vector>
  </TitlesOfParts>
  <Company>Sistem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Desarrollo</dc:title>
  <dc:creator>Santiago</dc:creator>
  <cp:lastModifiedBy>Santiago Rodriguez Paniagua</cp:lastModifiedBy>
  <cp:revision>73</cp:revision>
  <dcterms:created xsi:type="dcterms:W3CDTF">2007-09-09T13:11:01Z</dcterms:created>
  <dcterms:modified xsi:type="dcterms:W3CDTF">2014-09-06T00:50:16Z</dcterms:modified>
</cp:coreProperties>
</file>