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5" r:id="rId5"/>
    <p:sldId id="261" r:id="rId6"/>
    <p:sldId id="263" r:id="rId7"/>
    <p:sldId id="266" r:id="rId8"/>
    <p:sldId id="267" r:id="rId9"/>
    <p:sldId id="268" r:id="rId10"/>
    <p:sldId id="262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08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30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45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51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507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691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333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738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17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476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65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774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32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11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08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13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99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D39F-4B9E-4F9F-B5F0-C3EA7198218F}" type="datetimeFigureOut">
              <a:rPr lang="es-CR" smtClean="0"/>
              <a:t>12/7/2017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7B8-D70B-472E-A087-0D0250D23A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52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080" y="1315962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s-CR" dirty="0"/>
              <a:t>Herramientas de Integración, automatización y despliegue #1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2738" y="5695404"/>
            <a:ext cx="9144000" cy="359229"/>
          </a:xfrm>
        </p:spPr>
        <p:txBody>
          <a:bodyPr>
            <a:noAutofit/>
          </a:bodyPr>
          <a:lstStyle/>
          <a:p>
            <a:pPr algn="l"/>
            <a:r>
              <a:rPr lang="es-CR" sz="1400" dirty="0"/>
              <a:t>Lic. Santiago Rodríguez Paniagua. (2017)</a:t>
            </a:r>
          </a:p>
        </p:txBody>
      </p:sp>
    </p:spTree>
    <p:extLst>
      <p:ext uri="{BB962C8B-B14F-4D97-AF65-F5344CB8AC3E}">
        <p14:creationId xmlns:p14="http://schemas.microsoft.com/office/powerpoint/2010/main" val="25685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Jenkins, </a:t>
            </a:r>
            <a:r>
              <a:rPr lang="es-CR" dirty="0" err="1"/>
              <a:t>TeamCity</a:t>
            </a:r>
            <a:r>
              <a:rPr lang="es-CR" dirty="0"/>
              <a:t> de </a:t>
            </a:r>
            <a:r>
              <a:rPr lang="es-CR" dirty="0" err="1"/>
              <a:t>JetBrains</a:t>
            </a:r>
            <a:r>
              <a:rPr lang="es-CR" dirty="0"/>
              <a:t> &amp; </a:t>
            </a:r>
            <a:r>
              <a:rPr lang="es-CR" dirty="0" err="1"/>
              <a:t>Bamboo</a:t>
            </a:r>
            <a:r>
              <a:rPr lang="es-CR" dirty="0"/>
              <a:t> de </a:t>
            </a:r>
            <a:r>
              <a:rPr lang="es-CR" dirty="0" err="1"/>
              <a:t>Atlassian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24920" r="-2122" b="19561"/>
          <a:stretch/>
        </p:blipFill>
        <p:spPr>
          <a:xfrm>
            <a:off x="2354042" y="2390503"/>
            <a:ext cx="5314475" cy="183792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2390503"/>
            <a:ext cx="1789611" cy="1837923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5026184"/>
            <a:ext cx="2756262" cy="9949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3" y="5026184"/>
            <a:ext cx="4150628" cy="994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72" y="2390503"/>
            <a:ext cx="2482708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Docker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0" y="2403664"/>
            <a:ext cx="10820400" cy="3815021"/>
          </a:xfrm>
        </p:spPr>
        <p:txBody>
          <a:bodyPr/>
          <a:lstStyle/>
          <a:p>
            <a:r>
              <a:rPr lang="es-CR" dirty="0" err="1">
                <a:solidFill>
                  <a:srgbClr val="FFFF00"/>
                </a:solidFill>
              </a:rPr>
              <a:t>Docker</a:t>
            </a:r>
            <a:r>
              <a:rPr lang="es-CR" dirty="0">
                <a:solidFill>
                  <a:srgbClr val="FFFF00"/>
                </a:solidFill>
              </a:rPr>
              <a:t> nos permite encapsular o empaquetar aplicaciones en contenedores Linux independientemente del sistema en el que se ejecute, ayudando así el proceso de </a:t>
            </a:r>
            <a:r>
              <a:rPr lang="es-CR" dirty="0" err="1">
                <a:solidFill>
                  <a:srgbClr val="FFFF00"/>
                </a:solidFill>
              </a:rPr>
              <a:t>deploy</a:t>
            </a:r>
            <a:r>
              <a:rPr lang="es-CR" dirty="0">
                <a:solidFill>
                  <a:srgbClr val="FFFF00"/>
                </a:solidFill>
              </a:rPr>
              <a:t> de una aplicación.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Es decir automatiza el despliegue de aplicaciones dentro de contenedores de software.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12999" r="10772" b="12019"/>
          <a:stretch/>
        </p:blipFill>
        <p:spPr>
          <a:xfrm>
            <a:off x="0" y="0"/>
            <a:ext cx="2386942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Docker</a:t>
            </a:r>
            <a:r>
              <a:rPr lang="es-CR" dirty="0"/>
              <a:t> #2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0" y="2403664"/>
            <a:ext cx="10820400" cy="3815021"/>
          </a:xfrm>
        </p:spPr>
        <p:txBody>
          <a:bodyPr/>
          <a:lstStyle/>
          <a:p>
            <a:endParaRPr lang="es-CR" dirty="0"/>
          </a:p>
          <a:p>
            <a:r>
              <a:rPr lang="es-CR" dirty="0" err="1"/>
              <a:t>Docker</a:t>
            </a:r>
            <a:r>
              <a:rPr lang="es-CR" dirty="0"/>
              <a:t> nos ayuda a agrupar y empaquetar todas las dependencias y el código de nuestra aplicación dentro de una caja portable.</a:t>
            </a:r>
          </a:p>
          <a:p>
            <a:endParaRPr lang="es-CR" dirty="0"/>
          </a:p>
          <a:p>
            <a:r>
              <a:rPr lang="es-CR" dirty="0"/>
              <a:t>Pudiendo así llevar esta caja portable a cualquier computadora con </a:t>
            </a:r>
            <a:r>
              <a:rPr lang="es-CR" dirty="0" err="1"/>
              <a:t>Docker</a:t>
            </a:r>
            <a:r>
              <a:rPr lang="es-CR" dirty="0"/>
              <a:t> instalado y poder ejecutarlo sin instalar nada más, reduciendo el tiempo de implementación y de producción.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12999" r="10772" b="12019"/>
          <a:stretch/>
        </p:blipFill>
        <p:spPr>
          <a:xfrm>
            <a:off x="0" y="-55273"/>
            <a:ext cx="2852794" cy="24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0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Docker</a:t>
            </a:r>
            <a:r>
              <a:rPr lang="es-CR" dirty="0"/>
              <a:t> #3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0" y="2403664"/>
            <a:ext cx="10820400" cy="3815021"/>
          </a:xfrm>
        </p:spPr>
        <p:txBody>
          <a:bodyPr/>
          <a:lstStyle/>
          <a:p>
            <a:r>
              <a:rPr lang="es-CR" dirty="0"/>
              <a:t>Un contenedor </a:t>
            </a:r>
            <a:r>
              <a:rPr lang="es-CR" dirty="0" err="1"/>
              <a:t>Docker</a:t>
            </a:r>
            <a:r>
              <a:rPr lang="es-CR" dirty="0"/>
              <a:t>, a diferencia de una máquina virtual, no requiere incluir un sistema operativo independiente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8179" cy="20060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5569" r="7160" b="9402"/>
          <a:stretch/>
        </p:blipFill>
        <p:spPr>
          <a:xfrm>
            <a:off x="1223854" y="3709853"/>
            <a:ext cx="3449859" cy="30267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13297" r="4573" b="11848"/>
          <a:stretch/>
        </p:blipFill>
        <p:spPr>
          <a:xfrm>
            <a:off x="6655870" y="3709853"/>
            <a:ext cx="4484912" cy="30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Apache </a:t>
            </a:r>
            <a:r>
              <a:rPr lang="es-CR" dirty="0" err="1"/>
              <a:t>Ant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534195"/>
            <a:ext cx="11260183" cy="4010296"/>
          </a:xfrm>
        </p:spPr>
        <p:txBody>
          <a:bodyPr>
            <a:normAutofit/>
          </a:bodyPr>
          <a:lstStyle/>
          <a:p>
            <a:r>
              <a:rPr lang="es-CR" dirty="0"/>
              <a:t>Es una herramienta usada para la realización de tareas mecánicas y repetitivas como borrar todos los *.</a:t>
            </a:r>
            <a:r>
              <a:rPr lang="es-CR" dirty="0" err="1"/>
              <a:t>class</a:t>
            </a:r>
            <a:r>
              <a:rPr lang="es-CR" dirty="0"/>
              <a:t> para recompilar desde cero, compilar, generar el </a:t>
            </a:r>
            <a:r>
              <a:rPr lang="es-CR" dirty="0" err="1"/>
              <a:t>jar</a:t>
            </a:r>
            <a:r>
              <a:rPr lang="es-CR" dirty="0"/>
              <a:t> con nuestro proyecto, etc. </a:t>
            </a:r>
          </a:p>
          <a:p>
            <a:endParaRPr lang="es-CR" dirty="0"/>
          </a:p>
          <a:p>
            <a:r>
              <a:rPr lang="es-CR" dirty="0"/>
              <a:t>Normalmente se usa durante la fase de compilación y construcción (</a:t>
            </a:r>
            <a:r>
              <a:rPr lang="es-CR" dirty="0" err="1"/>
              <a:t>build</a:t>
            </a:r>
            <a:r>
              <a:rPr lang="es-CR" dirty="0"/>
              <a:t>). Es, por tanto, un software para procesos de automatización de compilación</a:t>
            </a:r>
          </a:p>
          <a:p>
            <a:endParaRPr lang="es-CR" dirty="0"/>
          </a:p>
          <a:p>
            <a:r>
              <a:rPr lang="es-CR" dirty="0"/>
              <a:t>En un archivo de texto </a:t>
            </a:r>
            <a:r>
              <a:rPr lang="es-CR" dirty="0" err="1"/>
              <a:t>xml</a:t>
            </a:r>
            <a:r>
              <a:rPr lang="es-CR" dirty="0"/>
              <a:t> (habitualmente llamado build.xml) que funciona similar a los scripts o archivos *.</a:t>
            </a:r>
            <a:r>
              <a:rPr lang="es-CR" dirty="0" err="1"/>
              <a:t>bat</a:t>
            </a:r>
            <a:r>
              <a:rPr lang="es-CR" dirty="0"/>
              <a:t>, en donde ponemos qué tareas queremos que se ejecuten.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4045" cy="1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7FE24-AE9D-400A-AE60-98EC89FD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Gulp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E4B83-4215-4E66-BC5A-296BD79C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864" y="2194560"/>
            <a:ext cx="6962335" cy="4024125"/>
          </a:xfrm>
        </p:spPr>
        <p:txBody>
          <a:bodyPr/>
          <a:lstStyle/>
          <a:p>
            <a:r>
              <a:rPr lang="es-ES" dirty="0"/>
              <a:t>Ayuda a automatizar tareas comunes en el desarrollo de una aplicación, como pueden ser: mover archivos de una carpeta a otra, eliminarlos, minimizar código, sincronizar el navegador cuando modificas tu código, validar </a:t>
            </a:r>
            <a:r>
              <a:rPr lang="es-ES" dirty="0" err="1"/>
              <a:t>sintáxis</a:t>
            </a:r>
            <a:r>
              <a:rPr lang="es-ES" dirty="0"/>
              <a:t> y un largo etcétera.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8F5E07-0F07-4DA8-B66C-BF0FF52A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4" y="230162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68CB1-E33D-4BD1-A25A-A8F1761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Grunt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B6A13-A860-46F6-903A-6CE8C2D6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herramienta para automatizar tareas es nuestros proyectos, hasta donde se proyectos web. La idea es que todas esas tareas rutinarias que debemos hacer en nuestros proyectos </a:t>
            </a:r>
            <a:r>
              <a:rPr lang="es-ES" b="1" dirty="0" err="1"/>
              <a:t>Grunt</a:t>
            </a:r>
            <a:r>
              <a:rPr lang="es-ES" dirty="0"/>
              <a:t> las haga por nosotros. Entre las tareas mas comunes están: Concatenación de archivos (CSS, JS,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71506-4F61-4DFE-8DC6-16E96963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09290"/>
            <a:ext cx="4950655" cy="27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Apache </a:t>
            </a:r>
            <a:r>
              <a:rPr lang="es-CR" dirty="0" err="1"/>
              <a:t>Maven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 err="1"/>
              <a:t>Maven</a:t>
            </a:r>
            <a:r>
              <a:rPr lang="es-CR" dirty="0"/>
              <a:t> es una herramienta de software para la gestión y construcción de proyectos Java </a:t>
            </a:r>
          </a:p>
          <a:p>
            <a:endParaRPr lang="es-CR" dirty="0"/>
          </a:p>
          <a:p>
            <a:r>
              <a:rPr lang="es-CR" dirty="0"/>
              <a:t>Es similar en funcionalidad a Apache </a:t>
            </a:r>
            <a:r>
              <a:rPr lang="es-CR" dirty="0" err="1"/>
              <a:t>Ant</a:t>
            </a:r>
            <a:r>
              <a:rPr lang="es-CR" dirty="0"/>
              <a:t>, pero tiene un modelo de configuración de construcción más simple, basado también en un formato XML.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Al construir un proyecto empaqueta las librerías y sus dependencias (tomando en cuenta las versiones correctas necesarias).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4803" cy="1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8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65B7-7F24-46FD-A3F8-C54E7925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NPM</a:t>
            </a:r>
            <a:br>
              <a:rPr lang="es-CR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E9633-4410-43B7-B45D-668A5779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3206"/>
            <a:ext cx="10820400" cy="4305479"/>
          </a:xfrm>
        </p:spPr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Manager es un gestor de paquetes, el cual hará más fáciles nuestras vidas al momento de trabajar con </a:t>
            </a:r>
            <a:r>
              <a:rPr lang="es-ES" dirty="0" err="1"/>
              <a:t>Node</a:t>
            </a:r>
            <a:r>
              <a:rPr lang="es-ES" dirty="0"/>
              <a:t>, ya que gracias a él podremos tener cualquier librería disponible con solo una línea de código, </a:t>
            </a:r>
            <a:r>
              <a:rPr lang="es-ES" dirty="0" err="1"/>
              <a:t>npm</a:t>
            </a:r>
            <a:r>
              <a:rPr lang="es-ES" dirty="0"/>
              <a:t> nos ayudará a administrar nuestros módulos, distribuir paquetes y agregar dependencias de una manera sencilla.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B01FC6-2507-4FC7-9636-10B42857D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4" y="4135902"/>
            <a:ext cx="4139025" cy="23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06CC-2B89-413D-A23B-5D9C44E9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Bower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72C6-E84B-46EE-9F0F-229A42A9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Bower</a:t>
            </a:r>
            <a:r>
              <a:rPr lang="es-ES" dirty="0"/>
              <a:t> es un proyecto open-</a:t>
            </a:r>
            <a:r>
              <a:rPr lang="es-ES" dirty="0" err="1"/>
              <a:t>source</a:t>
            </a:r>
            <a:r>
              <a:rPr lang="es-ES" dirty="0"/>
              <a:t> salido de Twitter. Funciona de forma parecida a NPM en Node.js.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 un archivo JSON anotamos las librerías que necesitamos y con un simple comando se nos descargarán en el directorio que queramos de nuestra aplicación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057A58-DE81-403E-B7E9-A71DC9B5C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76415"/>
            <a:ext cx="5509166" cy="18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CE6F-CCD7-47C0-8B37-5AEFF1C7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YeoMAn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CB169-858A-46C9-892C-A8A00742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conjunto de herramientas compuesto por </a:t>
            </a:r>
            <a:r>
              <a:rPr lang="es-ES" dirty="0">
                <a:solidFill>
                  <a:srgbClr val="FFFF00"/>
                </a:solidFill>
              </a:rPr>
              <a:t>Yo</a:t>
            </a:r>
            <a:r>
              <a:rPr lang="es-ES" dirty="0"/>
              <a:t>, </a:t>
            </a:r>
            <a:r>
              <a:rPr lang="es-ES" dirty="0" err="1">
                <a:solidFill>
                  <a:srgbClr val="FFFF00"/>
                </a:solidFill>
              </a:rPr>
              <a:t>Bower</a:t>
            </a:r>
            <a:r>
              <a:rPr lang="es-ES" dirty="0"/>
              <a:t> y </a:t>
            </a:r>
            <a:r>
              <a:rPr lang="es-ES" dirty="0" err="1">
                <a:solidFill>
                  <a:srgbClr val="FFFF00"/>
                </a:solidFill>
              </a:rPr>
              <a:t>Grunt</a:t>
            </a:r>
            <a:r>
              <a:rPr lang="es-ES" dirty="0"/>
              <a:t> , con el que podrás tener en menos de 5 minutos el esqueleto de tu proyecto web. Como ves, nos ayudará a empezar cualquier proyecto nuevo en cuestión de minutos.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3D055-D003-43B1-8B2F-DA4C9D15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7" r="2273" b="9417"/>
          <a:stretch/>
        </p:blipFill>
        <p:spPr>
          <a:xfrm>
            <a:off x="685800" y="4149969"/>
            <a:ext cx="5292969" cy="18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D0C44-BCFF-4D96-9C6F-7B01751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Meteor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E8C7D-FCE9-48F3-AFBE-BC0C4622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32744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Meteor</a:t>
            </a:r>
            <a:r>
              <a:rPr lang="es-ES" dirty="0"/>
              <a:t> es una plataforma para crear aplicaciones web en tiempo real construida sobre Node.js. </a:t>
            </a:r>
            <a:br>
              <a:rPr lang="es-ES" dirty="0"/>
            </a:br>
            <a:endParaRPr lang="es-ES" dirty="0"/>
          </a:p>
          <a:p>
            <a:r>
              <a:rPr lang="es-ES" dirty="0" err="1"/>
              <a:t>Meteor</a:t>
            </a:r>
            <a:r>
              <a:rPr lang="es-ES" dirty="0"/>
              <a:t> se localiza entre la base de datos de la aplicación y su interfaz de usuario y se encarga que las dos partes estén sincronizadas.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uiusa</a:t>
            </a:r>
            <a:r>
              <a:rPr lang="es-ES" dirty="0"/>
              <a:t> Node.js, se utiliza JavaScript en el cliente y en el servidor. Y más aún, </a:t>
            </a:r>
            <a:r>
              <a:rPr lang="es-ES" dirty="0" err="1"/>
              <a:t>Meteor</a:t>
            </a:r>
            <a:r>
              <a:rPr lang="es-ES" dirty="0"/>
              <a:t> es capaz de compartir código entre ambos entornos.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 resultado es una plataforma muy potente y muy sencilla ya que </a:t>
            </a:r>
            <a:r>
              <a:rPr lang="es-ES" dirty="0" err="1"/>
              <a:t>Meteor</a:t>
            </a:r>
            <a:r>
              <a:rPr lang="es-ES" dirty="0"/>
              <a:t> abstrae muchas de las molestias y dificultades que nos encontramos habitualmente en el desarrollo de aplicaciones web.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0A3620-3AE3-4BB1-B81C-46C9426E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5250" cy="13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854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99</TotalTime>
  <Words>503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Estela de condensación</vt:lpstr>
      <vt:lpstr>Herramientas de Integración, automatización y despliegue #1</vt:lpstr>
      <vt:lpstr>Apache Ant</vt:lpstr>
      <vt:lpstr>Gulp</vt:lpstr>
      <vt:lpstr>Grunt</vt:lpstr>
      <vt:lpstr>Apache Maven</vt:lpstr>
      <vt:lpstr>NPM </vt:lpstr>
      <vt:lpstr>Bower</vt:lpstr>
      <vt:lpstr>YeoMAn</vt:lpstr>
      <vt:lpstr>Meteor</vt:lpstr>
      <vt:lpstr>Jenkins, TeamCity de JetBrains &amp; Bamboo de Atlassian</vt:lpstr>
      <vt:lpstr>Docker</vt:lpstr>
      <vt:lpstr>Docker #2</vt:lpstr>
      <vt:lpstr>Docker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13</cp:revision>
  <dcterms:created xsi:type="dcterms:W3CDTF">2016-06-11T11:02:58Z</dcterms:created>
  <dcterms:modified xsi:type="dcterms:W3CDTF">2017-07-12T21:50:25Z</dcterms:modified>
</cp:coreProperties>
</file>