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7" r:id="rId2"/>
    <p:sldId id="258" r:id="rId3"/>
    <p:sldId id="260" r:id="rId4"/>
    <p:sldId id="261" r:id="rId5"/>
    <p:sldId id="264" r:id="rId6"/>
    <p:sldId id="265" r:id="rId7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17/10/2014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17/10/2014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17/10/2014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17/10/2014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17/10/2014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17/10/2014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17/10/2014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17/10/2014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17/10/2014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17/10/2014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17/10/2014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26CEE11-5779-41AB-ACF2-3FD88F9F96F9}" type="datetimeFigureOut">
              <a:rPr lang="es-CR" smtClean="0"/>
              <a:t>17/10/2014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91680" y="1196752"/>
            <a:ext cx="5722938" cy="3096344"/>
          </a:xfrm>
        </p:spPr>
        <p:txBody>
          <a:bodyPr>
            <a:normAutofit fontScale="90000"/>
          </a:bodyPr>
          <a:lstStyle/>
          <a:p>
            <a:r>
              <a:rPr lang="es-CR" altLang="es-CR" dirty="0" smtClean="0"/>
              <a:t>Diagramas de:</a:t>
            </a:r>
            <a:br>
              <a:rPr lang="es-CR" altLang="es-CR" dirty="0" smtClean="0"/>
            </a:br>
            <a:r>
              <a:rPr lang="es-CR" altLang="es-CR" dirty="0" smtClean="0"/>
              <a:t/>
            </a:r>
            <a:br>
              <a:rPr lang="es-CR" altLang="es-CR" dirty="0" smtClean="0"/>
            </a:br>
            <a:r>
              <a:rPr lang="es-CR" altLang="es-CR" dirty="0" smtClean="0"/>
              <a:t>-Casos de Uso.</a:t>
            </a:r>
            <a:br>
              <a:rPr lang="es-CR" altLang="es-CR" dirty="0" smtClean="0"/>
            </a:br>
            <a:r>
              <a:rPr lang="es-CR" altLang="es-CR" dirty="0" smtClean="0"/>
              <a:t>-Secuencia.</a:t>
            </a:r>
            <a:br>
              <a:rPr lang="es-CR" altLang="es-CR" dirty="0" smtClean="0"/>
            </a:br>
            <a:r>
              <a:rPr lang="es-CR" altLang="es-CR" dirty="0" smtClean="0"/>
              <a:t>-Colaboración.</a:t>
            </a:r>
            <a:br>
              <a:rPr lang="es-CR" altLang="es-CR" dirty="0" smtClean="0"/>
            </a:br>
            <a:r>
              <a:rPr lang="es-CR" altLang="es-CR" dirty="0" smtClean="0"/>
              <a:t>-Clases.</a:t>
            </a:r>
            <a:endParaRPr lang="es-ES" altLang="es-CR" i="1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5373216"/>
            <a:ext cx="6400800" cy="36004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s-ES" altLang="es-CR" sz="1800" dirty="0" smtClean="0">
                <a:solidFill>
                  <a:schemeClr val="accent2">
                    <a:lumMod val="75000"/>
                  </a:schemeClr>
                </a:solidFill>
              </a:rPr>
              <a:t>Lic. Santiago Rodríguez Paniagua. (2014)</a:t>
            </a:r>
          </a:p>
        </p:txBody>
      </p:sp>
    </p:spTree>
    <p:extLst>
      <p:ext uri="{BB962C8B-B14F-4D97-AF65-F5344CB8AC3E}">
        <p14:creationId xmlns:p14="http://schemas.microsoft.com/office/powerpoint/2010/main" val="20947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7772400" cy="706090"/>
          </a:xfrm>
        </p:spPr>
        <p:txBody>
          <a:bodyPr vert="horz" lIns="0" tIns="45720" rIns="0" bIns="45720" rtlCol="0" anchor="b">
            <a:normAutofit fontScale="97500"/>
          </a:bodyPr>
          <a:lstStyle/>
          <a:p>
            <a:r>
              <a:rPr lang="es-MX" altLang="es-CR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modelo de casos de uso</a:t>
            </a:r>
            <a:endParaRPr lang="es-ES" altLang="es-CR" sz="3200" dirty="0">
              <a:effectLst>
                <a:outerShdw blurRad="38100" dist="38100" dir="2700000" algn="tl">
                  <a:srgbClr val="000000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>
          <a:xfrm>
            <a:off x="679276" y="1268760"/>
            <a:ext cx="7772400" cy="892695"/>
          </a:xfrm>
        </p:spPr>
        <p:txBody>
          <a:bodyPr/>
          <a:lstStyle/>
          <a:p>
            <a:r>
              <a:rPr lang="es-MX" altLang="es-CR" dirty="0" smtClean="0"/>
              <a:t>Un modelo de casos de uso es un modelo del sistema que contiene actores, casos de uso y sus relaciones.</a:t>
            </a:r>
            <a:endParaRPr lang="es-ES" altLang="es-CR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3220" y="3356992"/>
            <a:ext cx="7772400" cy="148133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es-CR" dirty="0" smtClean="0"/>
              <a:t>EL modelo de casos de uso describe lo que hace el sistema para cada tipo de usuario. Cada uno de éstos se representa mediante uno o más actores.</a:t>
            </a:r>
          </a:p>
          <a:p>
            <a:pPr marL="68580" indent="0">
              <a:buFont typeface="Wingdings 3" pitchFamily="18" charset="2"/>
              <a:buNone/>
            </a:pPr>
            <a:endParaRPr lang="es-MX" altLang="es-CR" dirty="0" smtClean="0"/>
          </a:p>
          <a:p>
            <a:r>
              <a:rPr lang="es-MX" altLang="es-CR" dirty="0" smtClean="0"/>
              <a:t>Una vez que hemos identificado todos los actores del sistema, tenemos identificado el entorno externo al sistema.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220" y="2492896"/>
            <a:ext cx="7772400" cy="576064"/>
          </a:xfrm>
          <a:prstGeom prst="rect">
            <a:avLst/>
          </a:prstGeom>
        </p:spPr>
        <p:txBody>
          <a:bodyPr vert="horz" lIns="0" tIns="45720" rIns="0" bIns="45720" rtlCol="0" anchor="b">
            <a:normAutofit fontScale="97500"/>
          </a:bodyPr>
          <a:lstStyle>
            <a:lvl1pPr>
              <a:spcBef>
                <a:spcPct val="0"/>
              </a:spcBef>
              <a:buNone/>
              <a:defRPr sz="3200" cap="all" baseline="0"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MX" altLang="es-CR" dirty="0"/>
              <a:t>Artefacto: actor</a:t>
            </a:r>
            <a:endParaRPr lang="es-ES" altLang="es-CR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7455495" y="4855802"/>
            <a:ext cx="1000125" cy="1003300"/>
            <a:chOff x="2592" y="3120"/>
            <a:chExt cx="960" cy="952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2880" y="3120"/>
              <a:ext cx="336" cy="720"/>
              <a:chOff x="1440" y="1392"/>
              <a:chExt cx="384" cy="864"/>
            </a:xfrm>
          </p:grpSpPr>
          <p:sp>
            <p:nvSpPr>
              <p:cNvPr id="9" name="Oval 5"/>
              <p:cNvSpPr>
                <a:spLocks noChangeArrowheads="1"/>
              </p:cNvSpPr>
              <p:nvPr/>
            </p:nvSpPr>
            <p:spPr bwMode="auto">
              <a:xfrm>
                <a:off x="1488" y="1392"/>
                <a:ext cx="288" cy="240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2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Tahoma" charset="0"/>
                </a:endParaRPr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1632" y="163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CR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>
                <a:off x="1440" y="1968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CR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CR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1440" y="177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CR"/>
              </a:p>
            </p:txBody>
          </p:sp>
        </p:grp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2592" y="3880"/>
              <a:ext cx="9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s-MX" altLang="en-US" b="1" dirty="0">
                  <a:latin typeface="Arial Narrow" pitchFamily="34" charset="0"/>
                </a:rPr>
                <a:t>comprador</a:t>
              </a:r>
              <a:endParaRPr kumimoji="1" lang="es-ES" altLang="en-US" b="1" dirty="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440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685800" y="476672"/>
            <a:ext cx="7772400" cy="576064"/>
          </a:xfrm>
          <a:prstGeom prst="rect">
            <a:avLst/>
          </a:prstGeom>
        </p:spPr>
        <p:txBody>
          <a:bodyPr vert="horz" lIns="0" tIns="45720" rIns="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Casos </a:t>
            </a:r>
            <a:r>
              <a:rPr lang="es-E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de Uso</a:t>
            </a:r>
            <a:endParaRPr lang="es-ES" altLang="es-CR" sz="3200" dirty="0" smtClean="0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325353" y="1268760"/>
            <a:ext cx="849329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s-ES" altLang="en-US" sz="2000" dirty="0" smtClean="0">
                <a:latin typeface="Verdana" pitchFamily="34" charset="0"/>
                <a:cs typeface="Arial" charset="0"/>
              </a:rPr>
              <a:t>Definición: Es </a:t>
            </a:r>
            <a:r>
              <a:rPr lang="es-ES" altLang="en-US" sz="2000" dirty="0">
                <a:latin typeface="Verdana" pitchFamily="34" charset="0"/>
                <a:cs typeface="Arial" charset="0"/>
              </a:rPr>
              <a:t>la documentación de un proceso del negocio</a:t>
            </a:r>
            <a:r>
              <a:rPr lang="es-ES" altLang="en-US" sz="2000" dirty="0" smtClean="0">
                <a:latin typeface="Verdana" pitchFamily="34" charset="0"/>
                <a:cs typeface="Arial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s-ES" altLang="en-US" sz="2000" dirty="0">
              <a:latin typeface="Verdana" pitchFamily="34" charset="0"/>
              <a:cs typeface="Arial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s-ES" altLang="en-US" sz="2000" dirty="0">
                <a:latin typeface="Verdana" pitchFamily="34" charset="0"/>
                <a:cs typeface="Arial" charset="0"/>
              </a:rPr>
              <a:t>Los Casos de Uso son una técnica para capturar información de los requerimientos de cómo un sistema o negocio trabaja o trabajará</a:t>
            </a:r>
            <a:r>
              <a:rPr lang="es-ES" altLang="en-US" sz="2000" dirty="0" smtClean="0">
                <a:latin typeface="Verdana" pitchFamily="34" charset="0"/>
                <a:cs typeface="Arial" charset="0"/>
              </a:rPr>
              <a:t>. Ejemplo: </a:t>
            </a:r>
            <a:endParaRPr lang="es-ES" altLang="en-US" sz="2000" dirty="0">
              <a:latin typeface="Verdana" pitchFamily="34" charset="0"/>
              <a:cs typeface="Arial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s-ES" altLang="en-US" sz="2000" dirty="0">
              <a:latin typeface="Verdana" pitchFamily="34" charset="0"/>
              <a:cs typeface="Arial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53209" y="3212976"/>
            <a:ext cx="8468985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782763" algn="l"/>
              </a:tabLst>
            </a:pPr>
            <a:r>
              <a:rPr lang="es-CR" altLang="es-CR" b="1" dirty="0">
                <a:solidFill>
                  <a:srgbClr val="FFFF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Caso de </a:t>
            </a:r>
            <a:r>
              <a:rPr lang="es-CR" altLang="es-CR" b="1" dirty="0" smtClean="0">
                <a:solidFill>
                  <a:srgbClr val="FFFF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uso:	</a:t>
            </a:r>
            <a:r>
              <a:rPr lang="es-CR" altLang="es-CR" dirty="0" smtClean="0">
                <a:solidFill>
                  <a:srgbClr val="FFFF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Registrar </a:t>
            </a:r>
            <a:r>
              <a:rPr lang="es-CR" altLang="es-CR" dirty="0">
                <a:solidFill>
                  <a:srgbClr val="FFFF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Pacientes</a:t>
            </a:r>
            <a:endParaRPr lang="es-CR" altLang="es-CR" sz="1050" dirty="0">
              <a:solidFill>
                <a:srgbClr val="FFFF66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782763" algn="l"/>
              </a:tabLst>
            </a:pPr>
            <a:r>
              <a:rPr lang="es-ES" altLang="es-CR" b="1" dirty="0">
                <a:solidFill>
                  <a:srgbClr val="FFFF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Actores:</a:t>
            </a:r>
            <a:r>
              <a:rPr lang="es-ES" altLang="es-CR" dirty="0">
                <a:solidFill>
                  <a:srgbClr val="FFFF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Secretaria, Paciente</a:t>
            </a:r>
            <a:endParaRPr lang="es-CR" altLang="es-CR" sz="1050" dirty="0">
              <a:solidFill>
                <a:srgbClr val="FFFF66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782763" algn="l"/>
              </a:tabLst>
            </a:pPr>
            <a:r>
              <a:rPr lang="es-ES" altLang="es-CR" b="1" dirty="0">
                <a:solidFill>
                  <a:srgbClr val="FFFF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Propósito:</a:t>
            </a:r>
            <a:r>
              <a:rPr lang="es-ES" altLang="es-CR" dirty="0">
                <a:solidFill>
                  <a:srgbClr val="FFFF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Ingresar y Almacenar la información del paciente y </a:t>
            </a:r>
            <a:endParaRPr lang="es-ES" altLang="es-CR" dirty="0" smtClean="0">
              <a:solidFill>
                <a:srgbClr val="FFFF66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782763" algn="l"/>
              </a:tabLst>
            </a:pPr>
            <a:r>
              <a:rPr lang="es-ES" altLang="es-CR" dirty="0">
                <a:solidFill>
                  <a:srgbClr val="FFFF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es-ES" altLang="es-CR" dirty="0" smtClean="0">
                <a:solidFill>
                  <a:srgbClr val="FFFF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su </a:t>
            </a:r>
            <a:r>
              <a:rPr lang="es-ES" altLang="es-CR" dirty="0">
                <a:solidFill>
                  <a:srgbClr val="FFFF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respectivo historial en el sistema.</a:t>
            </a:r>
            <a:endParaRPr lang="es-CR" altLang="es-CR" sz="1050" dirty="0">
              <a:solidFill>
                <a:srgbClr val="FFFF66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782763" algn="l"/>
              </a:tabLst>
            </a:pPr>
            <a:r>
              <a:rPr lang="es-ES" altLang="es-CR" b="1" dirty="0" smtClean="0">
                <a:solidFill>
                  <a:srgbClr val="FFFF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Resumen: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782763" algn="l"/>
              </a:tabLst>
            </a:pPr>
            <a:endParaRPr lang="es-ES" altLang="es-CR" b="1" dirty="0" smtClean="0">
              <a:solidFill>
                <a:srgbClr val="FFFF66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1782763" algn="l"/>
              </a:tabLst>
            </a:pPr>
            <a:r>
              <a:rPr lang="es-ES" altLang="es-CR" dirty="0" smtClean="0">
                <a:solidFill>
                  <a:srgbClr val="FFFF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La </a:t>
            </a:r>
            <a:r>
              <a:rPr lang="es-ES" altLang="es-CR" dirty="0">
                <a:solidFill>
                  <a:srgbClr val="FFFF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Secretaria consulta si existe el </a:t>
            </a:r>
            <a:r>
              <a:rPr lang="es-ES" altLang="es-CR" dirty="0" smtClean="0">
                <a:solidFill>
                  <a:srgbClr val="FFFF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paciente.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1782763" algn="l"/>
              </a:tabLst>
            </a:pPr>
            <a:r>
              <a:rPr lang="es-ES" altLang="es-CR" dirty="0" smtClean="0">
                <a:solidFill>
                  <a:srgbClr val="FFFF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Si </a:t>
            </a:r>
            <a:r>
              <a:rPr lang="es-ES" altLang="es-CR" dirty="0">
                <a:solidFill>
                  <a:srgbClr val="FFFF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el paciente no existe ingresa todos los datos personales y del historial.</a:t>
            </a:r>
            <a:endParaRPr lang="es-CR" altLang="es-CR" sz="1050" dirty="0">
              <a:solidFill>
                <a:srgbClr val="FFFF66"/>
              </a:solidFill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782763" algn="l"/>
              </a:tabLst>
            </a:pPr>
            <a:endParaRPr lang="es-CR" altLang="es-CR" sz="2800" dirty="0">
              <a:solidFill>
                <a:srgbClr val="FFFF66"/>
              </a:solidFill>
              <a:latin typeface="Arial" pitchFamily="34" charset="0"/>
              <a:cs typeface="Arial" pitchFamily="34" charset="0"/>
            </a:endParaRPr>
          </a:p>
          <a:p>
            <a:endParaRPr lang="es-CR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9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7" name="Group 6"/>
          <p:cNvGrpSpPr>
            <a:grpSpLocks/>
          </p:cNvGrpSpPr>
          <p:nvPr/>
        </p:nvGrpSpPr>
        <p:grpSpPr bwMode="auto">
          <a:xfrm>
            <a:off x="1619672" y="1900730"/>
            <a:ext cx="5904656" cy="3472485"/>
            <a:chOff x="636" y="1026"/>
            <a:chExt cx="3537" cy="2313"/>
          </a:xfrm>
        </p:grpSpPr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1884" y="1026"/>
              <a:ext cx="1066" cy="2293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charset="0"/>
              </a:endParaRPr>
            </a:p>
          </p:txBody>
        </p:sp>
        <p:sp>
          <p:nvSpPr>
            <p:cNvPr id="38920" name="Oval 8"/>
            <p:cNvSpPr>
              <a:spLocks noChangeArrowheads="1"/>
            </p:cNvSpPr>
            <p:nvPr/>
          </p:nvSpPr>
          <p:spPr bwMode="auto">
            <a:xfrm>
              <a:off x="1918" y="1133"/>
              <a:ext cx="998" cy="287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400" b="1">
                  <a:solidFill>
                    <a:schemeClr val="bg1"/>
                  </a:solidFill>
                  <a:latin typeface="Tahoma" charset="0"/>
                </a:rPr>
                <a:t>Caso de uso 1</a:t>
              </a:r>
            </a:p>
          </p:txBody>
        </p:sp>
        <p:sp>
          <p:nvSpPr>
            <p:cNvPr id="38921" name="Oval 9"/>
            <p:cNvSpPr>
              <a:spLocks noChangeArrowheads="1"/>
            </p:cNvSpPr>
            <p:nvPr/>
          </p:nvSpPr>
          <p:spPr bwMode="auto">
            <a:xfrm>
              <a:off x="1918" y="1563"/>
              <a:ext cx="998" cy="287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400" b="1" dirty="0">
                  <a:solidFill>
                    <a:schemeClr val="bg1"/>
                  </a:solidFill>
                  <a:latin typeface="Tahoma" charset="0"/>
                </a:rPr>
                <a:t>Caso de uso 2</a:t>
              </a:r>
            </a:p>
          </p:txBody>
        </p:sp>
        <p:sp>
          <p:nvSpPr>
            <p:cNvPr id="38922" name="Oval 10"/>
            <p:cNvSpPr>
              <a:spLocks noChangeArrowheads="1"/>
            </p:cNvSpPr>
            <p:nvPr/>
          </p:nvSpPr>
          <p:spPr bwMode="auto">
            <a:xfrm>
              <a:off x="1918" y="2029"/>
              <a:ext cx="998" cy="287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400" b="1" dirty="0">
                  <a:solidFill>
                    <a:schemeClr val="bg1"/>
                  </a:solidFill>
                  <a:latin typeface="Tahoma" charset="0"/>
                </a:rPr>
                <a:t>Caso de uso 3</a:t>
              </a:r>
            </a:p>
          </p:txBody>
        </p:sp>
        <p:sp>
          <p:nvSpPr>
            <p:cNvPr id="38923" name="Oval 11"/>
            <p:cNvSpPr>
              <a:spLocks noChangeArrowheads="1"/>
            </p:cNvSpPr>
            <p:nvPr/>
          </p:nvSpPr>
          <p:spPr bwMode="auto">
            <a:xfrm>
              <a:off x="1918" y="2459"/>
              <a:ext cx="998" cy="287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400" b="1">
                  <a:solidFill>
                    <a:schemeClr val="bg1"/>
                  </a:solidFill>
                  <a:latin typeface="Tahoma" charset="0"/>
                </a:rPr>
                <a:t>Caso de uso 4</a:t>
              </a:r>
            </a:p>
          </p:txBody>
        </p:sp>
        <p:sp>
          <p:nvSpPr>
            <p:cNvPr id="38924" name="Oval 12"/>
            <p:cNvSpPr>
              <a:spLocks noChangeArrowheads="1"/>
            </p:cNvSpPr>
            <p:nvPr/>
          </p:nvSpPr>
          <p:spPr bwMode="auto">
            <a:xfrm>
              <a:off x="1918" y="2889"/>
              <a:ext cx="998" cy="287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400" b="1">
                  <a:solidFill>
                    <a:schemeClr val="bg1"/>
                  </a:solidFill>
                  <a:latin typeface="Tahoma" charset="0"/>
                </a:rPr>
                <a:t>Caso de uso 5</a:t>
              </a:r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 flipV="1">
              <a:off x="1369" y="1313"/>
              <a:ext cx="549" cy="4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 flipV="1">
              <a:off x="1369" y="1707"/>
              <a:ext cx="549" cy="1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1369" y="1957"/>
              <a:ext cx="549" cy="2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369" y="2065"/>
              <a:ext cx="515" cy="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1369" y="2208"/>
              <a:ext cx="515" cy="7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 flipH="1">
              <a:off x="2881" y="1528"/>
              <a:ext cx="481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 flipH="1">
              <a:off x="2916" y="1635"/>
              <a:ext cx="446" cy="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H="1" flipV="1">
              <a:off x="2916" y="1277"/>
              <a:ext cx="446" cy="1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H="1">
              <a:off x="2950" y="2710"/>
              <a:ext cx="447" cy="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 flipH="1">
              <a:off x="2950" y="2638"/>
              <a:ext cx="4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38935" name="Group 23"/>
            <p:cNvGrpSpPr>
              <a:grpSpLocks/>
            </p:cNvGrpSpPr>
            <p:nvPr/>
          </p:nvGrpSpPr>
          <p:grpSpPr bwMode="auto">
            <a:xfrm>
              <a:off x="743" y="1564"/>
              <a:ext cx="677" cy="968"/>
              <a:chOff x="743" y="1564"/>
              <a:chExt cx="677" cy="968"/>
            </a:xfrm>
          </p:grpSpPr>
          <p:grpSp>
            <p:nvGrpSpPr>
              <p:cNvPr id="38954" name="Group 24"/>
              <p:cNvGrpSpPr>
                <a:grpSpLocks/>
              </p:cNvGrpSpPr>
              <p:nvPr/>
            </p:nvGrpSpPr>
            <p:grpSpPr bwMode="auto">
              <a:xfrm>
                <a:off x="943" y="1564"/>
                <a:ext cx="275" cy="716"/>
                <a:chOff x="748" y="1616"/>
                <a:chExt cx="544" cy="1270"/>
              </a:xfrm>
            </p:grpSpPr>
            <p:sp>
              <p:nvSpPr>
                <p:cNvPr id="38956" name="Oval 25"/>
                <p:cNvSpPr>
                  <a:spLocks noChangeArrowheads="1"/>
                </p:cNvSpPr>
                <p:nvPr/>
              </p:nvSpPr>
              <p:spPr bwMode="auto">
                <a:xfrm>
                  <a:off x="793" y="1616"/>
                  <a:ext cx="409" cy="4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2400">
                      <a:solidFill>
                        <a:schemeClr val="tx1"/>
                      </a:solidFill>
                      <a:latin typeface="Franklin Gothic Book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2200">
                      <a:solidFill>
                        <a:schemeClr val="tx1"/>
                      </a:solidFill>
                      <a:latin typeface="Franklin Gothic Book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>
                      <a:solidFill>
                        <a:schemeClr val="tx1"/>
                      </a:solidFill>
                      <a:latin typeface="Franklin Gothic Book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1600">
                      <a:solidFill>
                        <a:schemeClr val="tx1"/>
                      </a:solidFill>
                      <a:latin typeface="Franklin Gothic Book" pitchFamily="34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1600">
                      <a:solidFill>
                        <a:schemeClr val="tx1"/>
                      </a:solidFill>
                      <a:latin typeface="Franklin Gothic Book" pitchFamily="34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1600">
                      <a:solidFill>
                        <a:schemeClr val="tx1"/>
                      </a:solidFill>
                      <a:latin typeface="Franklin Gothic Book" pitchFamily="34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1600">
                      <a:solidFill>
                        <a:schemeClr val="tx1"/>
                      </a:solidFill>
                      <a:latin typeface="Franklin Gothic Book" pitchFamily="34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1600">
                      <a:solidFill>
                        <a:schemeClr val="tx1"/>
                      </a:solidFill>
                      <a:latin typeface="Franklin Gothic Book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Tahoma" charset="0"/>
                  </a:endParaRPr>
                </a:p>
              </p:txBody>
            </p:sp>
            <p:sp>
              <p:nvSpPr>
                <p:cNvPr id="38957" name="Line 26"/>
                <p:cNvSpPr>
                  <a:spLocks noChangeShapeType="1"/>
                </p:cNvSpPr>
                <p:nvPr/>
              </p:nvSpPr>
              <p:spPr bwMode="auto">
                <a:xfrm>
                  <a:off x="1020" y="2024"/>
                  <a:ext cx="0" cy="7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38958" name="Line 27"/>
                <p:cNvSpPr>
                  <a:spLocks noChangeShapeType="1"/>
                </p:cNvSpPr>
                <p:nvPr/>
              </p:nvSpPr>
              <p:spPr bwMode="auto">
                <a:xfrm>
                  <a:off x="748" y="2251"/>
                  <a:ext cx="5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38959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748" y="2750"/>
                  <a:ext cx="272" cy="1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38960" name="Line 29"/>
                <p:cNvSpPr>
                  <a:spLocks noChangeShapeType="1"/>
                </p:cNvSpPr>
                <p:nvPr/>
              </p:nvSpPr>
              <p:spPr bwMode="auto">
                <a:xfrm>
                  <a:off x="1020" y="2750"/>
                  <a:ext cx="227" cy="1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38955" name="Text Box 30"/>
              <p:cNvSpPr txBox="1">
                <a:spLocks noChangeArrowheads="1"/>
              </p:cNvSpPr>
              <p:nvPr/>
            </p:nvSpPr>
            <p:spPr bwMode="auto">
              <a:xfrm>
                <a:off x="743" y="2344"/>
                <a:ext cx="677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2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400" b="1">
                    <a:latin typeface="Tahoma" charset="0"/>
                  </a:rPr>
                  <a:t>ACTOR 1</a:t>
                </a:r>
              </a:p>
            </p:txBody>
          </p:sp>
        </p:grpSp>
        <p:sp>
          <p:nvSpPr>
            <p:cNvPr id="38936" name="Text Box 31"/>
            <p:cNvSpPr txBox="1">
              <a:spLocks noChangeArrowheads="1"/>
            </p:cNvSpPr>
            <p:nvPr/>
          </p:nvSpPr>
          <p:spPr bwMode="auto">
            <a:xfrm>
              <a:off x="636" y="2889"/>
              <a:ext cx="693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2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Brush Script MT" pitchFamily="66" charset="0"/>
                <a:buChar char="O"/>
                <a:defRPr sz="16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400" b="1">
                  <a:latin typeface="Tahoma" charset="0"/>
                </a:rPr>
                <a:t>Límites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400" b="1">
                  <a:latin typeface="Tahoma" charset="0"/>
                </a:rPr>
                <a:t>   del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400" b="1">
                  <a:latin typeface="Tahoma" charset="0"/>
                </a:rPr>
                <a:t>Sistema</a:t>
              </a:r>
            </a:p>
          </p:txBody>
        </p:sp>
        <p:sp>
          <p:nvSpPr>
            <p:cNvPr id="38937" name="Line 32"/>
            <p:cNvSpPr>
              <a:spLocks noChangeShapeType="1"/>
            </p:cNvSpPr>
            <p:nvPr/>
          </p:nvSpPr>
          <p:spPr bwMode="auto">
            <a:xfrm>
              <a:off x="1231" y="3212"/>
              <a:ext cx="6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38938" name="Group 33"/>
            <p:cNvGrpSpPr>
              <a:grpSpLocks/>
            </p:cNvGrpSpPr>
            <p:nvPr/>
          </p:nvGrpSpPr>
          <p:grpSpPr bwMode="auto">
            <a:xfrm>
              <a:off x="3496" y="1026"/>
              <a:ext cx="677" cy="968"/>
              <a:chOff x="743" y="1564"/>
              <a:chExt cx="677" cy="968"/>
            </a:xfrm>
          </p:grpSpPr>
          <p:grpSp>
            <p:nvGrpSpPr>
              <p:cNvPr id="38947" name="Group 34"/>
              <p:cNvGrpSpPr>
                <a:grpSpLocks/>
              </p:cNvGrpSpPr>
              <p:nvPr/>
            </p:nvGrpSpPr>
            <p:grpSpPr bwMode="auto">
              <a:xfrm>
                <a:off x="943" y="1564"/>
                <a:ext cx="275" cy="716"/>
                <a:chOff x="748" y="1616"/>
                <a:chExt cx="544" cy="1270"/>
              </a:xfrm>
            </p:grpSpPr>
            <p:sp>
              <p:nvSpPr>
                <p:cNvPr id="38949" name="Oval 35"/>
                <p:cNvSpPr>
                  <a:spLocks noChangeArrowheads="1"/>
                </p:cNvSpPr>
                <p:nvPr/>
              </p:nvSpPr>
              <p:spPr bwMode="auto">
                <a:xfrm>
                  <a:off x="793" y="1616"/>
                  <a:ext cx="409" cy="4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2400">
                      <a:solidFill>
                        <a:schemeClr val="tx1"/>
                      </a:solidFill>
                      <a:latin typeface="Franklin Gothic Book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2200">
                      <a:solidFill>
                        <a:schemeClr val="tx1"/>
                      </a:solidFill>
                      <a:latin typeface="Franklin Gothic Book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>
                      <a:solidFill>
                        <a:schemeClr val="tx1"/>
                      </a:solidFill>
                      <a:latin typeface="Franklin Gothic Book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1600">
                      <a:solidFill>
                        <a:schemeClr val="tx1"/>
                      </a:solidFill>
                      <a:latin typeface="Franklin Gothic Book" pitchFamily="34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1600">
                      <a:solidFill>
                        <a:schemeClr val="tx1"/>
                      </a:solidFill>
                      <a:latin typeface="Franklin Gothic Book" pitchFamily="34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1600">
                      <a:solidFill>
                        <a:schemeClr val="tx1"/>
                      </a:solidFill>
                      <a:latin typeface="Franklin Gothic Book" pitchFamily="34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1600">
                      <a:solidFill>
                        <a:schemeClr val="tx1"/>
                      </a:solidFill>
                      <a:latin typeface="Franklin Gothic Book" pitchFamily="34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1600">
                      <a:solidFill>
                        <a:schemeClr val="tx1"/>
                      </a:solidFill>
                      <a:latin typeface="Franklin Gothic Book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Tahoma" charset="0"/>
                  </a:endParaRPr>
                </a:p>
              </p:txBody>
            </p:sp>
            <p:sp>
              <p:nvSpPr>
                <p:cNvPr id="38950" name="Line 36"/>
                <p:cNvSpPr>
                  <a:spLocks noChangeShapeType="1"/>
                </p:cNvSpPr>
                <p:nvPr/>
              </p:nvSpPr>
              <p:spPr bwMode="auto">
                <a:xfrm>
                  <a:off x="1020" y="2024"/>
                  <a:ext cx="0" cy="7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38951" name="Line 37"/>
                <p:cNvSpPr>
                  <a:spLocks noChangeShapeType="1"/>
                </p:cNvSpPr>
                <p:nvPr/>
              </p:nvSpPr>
              <p:spPr bwMode="auto">
                <a:xfrm>
                  <a:off x="748" y="2251"/>
                  <a:ext cx="5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38952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48" y="2750"/>
                  <a:ext cx="272" cy="1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38953" name="Line 39"/>
                <p:cNvSpPr>
                  <a:spLocks noChangeShapeType="1"/>
                </p:cNvSpPr>
                <p:nvPr/>
              </p:nvSpPr>
              <p:spPr bwMode="auto">
                <a:xfrm>
                  <a:off x="1020" y="2750"/>
                  <a:ext cx="227" cy="1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38948" name="Text Box 40"/>
              <p:cNvSpPr txBox="1">
                <a:spLocks noChangeArrowheads="1"/>
              </p:cNvSpPr>
              <p:nvPr/>
            </p:nvSpPr>
            <p:spPr bwMode="auto">
              <a:xfrm>
                <a:off x="743" y="2344"/>
                <a:ext cx="677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2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400" b="1">
                    <a:latin typeface="Tahoma" charset="0"/>
                  </a:rPr>
                  <a:t>ACTOR 1</a:t>
                </a:r>
              </a:p>
            </p:txBody>
          </p:sp>
        </p:grpSp>
        <p:grpSp>
          <p:nvGrpSpPr>
            <p:cNvPr id="38939" name="Group 41"/>
            <p:cNvGrpSpPr>
              <a:grpSpLocks/>
            </p:cNvGrpSpPr>
            <p:nvPr/>
          </p:nvGrpSpPr>
          <p:grpSpPr bwMode="auto">
            <a:xfrm>
              <a:off x="3372" y="2296"/>
              <a:ext cx="711" cy="975"/>
              <a:chOff x="709" y="1564"/>
              <a:chExt cx="711" cy="975"/>
            </a:xfrm>
          </p:grpSpPr>
          <p:grpSp>
            <p:nvGrpSpPr>
              <p:cNvPr id="38940" name="Group 42"/>
              <p:cNvGrpSpPr>
                <a:grpSpLocks/>
              </p:cNvGrpSpPr>
              <p:nvPr/>
            </p:nvGrpSpPr>
            <p:grpSpPr bwMode="auto">
              <a:xfrm>
                <a:off x="943" y="1564"/>
                <a:ext cx="275" cy="716"/>
                <a:chOff x="748" y="1616"/>
                <a:chExt cx="544" cy="1270"/>
              </a:xfrm>
            </p:grpSpPr>
            <p:sp>
              <p:nvSpPr>
                <p:cNvPr id="38942" name="Oval 43"/>
                <p:cNvSpPr>
                  <a:spLocks noChangeArrowheads="1"/>
                </p:cNvSpPr>
                <p:nvPr/>
              </p:nvSpPr>
              <p:spPr bwMode="auto">
                <a:xfrm>
                  <a:off x="793" y="1616"/>
                  <a:ext cx="409" cy="4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2400">
                      <a:solidFill>
                        <a:schemeClr val="tx1"/>
                      </a:solidFill>
                      <a:latin typeface="Franklin Gothic Book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2200">
                      <a:solidFill>
                        <a:schemeClr val="tx1"/>
                      </a:solidFill>
                      <a:latin typeface="Franklin Gothic Book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>
                      <a:solidFill>
                        <a:schemeClr val="tx1"/>
                      </a:solidFill>
                      <a:latin typeface="Franklin Gothic Book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1600">
                      <a:solidFill>
                        <a:schemeClr val="tx1"/>
                      </a:solidFill>
                      <a:latin typeface="Franklin Gothic Book" pitchFamily="34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1600">
                      <a:solidFill>
                        <a:schemeClr val="tx1"/>
                      </a:solidFill>
                      <a:latin typeface="Franklin Gothic Book" pitchFamily="34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1600">
                      <a:solidFill>
                        <a:schemeClr val="tx1"/>
                      </a:solidFill>
                      <a:latin typeface="Franklin Gothic Book" pitchFamily="34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1600">
                      <a:solidFill>
                        <a:schemeClr val="tx1"/>
                      </a:solidFill>
                      <a:latin typeface="Franklin Gothic Book" pitchFamily="34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Brush Script MT" pitchFamily="66" charset="0"/>
                    <a:buChar char="O"/>
                    <a:defRPr sz="1600">
                      <a:solidFill>
                        <a:schemeClr val="tx1"/>
                      </a:solidFill>
                      <a:latin typeface="Franklin Gothic Book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Tahoma" charset="0"/>
                  </a:endParaRPr>
                </a:p>
              </p:txBody>
            </p:sp>
            <p:sp>
              <p:nvSpPr>
                <p:cNvPr id="38943" name="Line 44"/>
                <p:cNvSpPr>
                  <a:spLocks noChangeShapeType="1"/>
                </p:cNvSpPr>
                <p:nvPr/>
              </p:nvSpPr>
              <p:spPr bwMode="auto">
                <a:xfrm>
                  <a:off x="1020" y="2024"/>
                  <a:ext cx="0" cy="7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38944" name="Line 45"/>
                <p:cNvSpPr>
                  <a:spLocks noChangeShapeType="1"/>
                </p:cNvSpPr>
                <p:nvPr/>
              </p:nvSpPr>
              <p:spPr bwMode="auto">
                <a:xfrm>
                  <a:off x="748" y="2251"/>
                  <a:ext cx="5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38945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748" y="2750"/>
                  <a:ext cx="272" cy="1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38946" name="Line 47"/>
                <p:cNvSpPr>
                  <a:spLocks noChangeShapeType="1"/>
                </p:cNvSpPr>
                <p:nvPr/>
              </p:nvSpPr>
              <p:spPr bwMode="auto">
                <a:xfrm>
                  <a:off x="1020" y="2750"/>
                  <a:ext cx="227" cy="1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sp>
            <p:nvSpPr>
              <p:cNvPr id="38941" name="Text Box 48"/>
              <p:cNvSpPr txBox="1">
                <a:spLocks noChangeArrowheads="1"/>
              </p:cNvSpPr>
              <p:nvPr/>
            </p:nvSpPr>
            <p:spPr bwMode="auto">
              <a:xfrm>
                <a:off x="709" y="2313"/>
                <a:ext cx="711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2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400" b="1">
                    <a:latin typeface="Tahoma" charset="0"/>
                  </a:rPr>
                  <a:t>ACTOR</a:t>
                </a:r>
                <a:r>
                  <a:rPr lang="es-ES" altLang="en-US" sz="1800" b="1">
                    <a:latin typeface="Tahoma" charset="0"/>
                  </a:rPr>
                  <a:t> 1</a:t>
                </a:r>
              </a:p>
            </p:txBody>
          </p:sp>
        </p:grpSp>
      </p:grp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685800" y="476672"/>
            <a:ext cx="7772400" cy="576064"/>
          </a:xfrm>
          <a:prstGeom prst="rect">
            <a:avLst/>
          </a:prstGeom>
        </p:spPr>
        <p:txBody>
          <a:bodyPr vert="horz" lIns="0" tIns="45720" rIns="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Diagrama de Casos </a:t>
            </a:r>
            <a:r>
              <a:rPr lang="es-E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de Uso</a:t>
            </a:r>
            <a:endParaRPr lang="es-ES" altLang="es-CR" sz="3200" dirty="0" smtClean="0"/>
          </a:p>
        </p:txBody>
      </p:sp>
    </p:spTree>
    <p:extLst>
      <p:ext uri="{BB962C8B-B14F-4D97-AF65-F5344CB8AC3E}">
        <p14:creationId xmlns:p14="http://schemas.microsoft.com/office/powerpoint/2010/main" val="5028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446698663"/>
              </p:ext>
            </p:extLst>
          </p:nvPr>
        </p:nvGraphicFramePr>
        <p:xfrm>
          <a:off x="683568" y="1196752"/>
          <a:ext cx="7340600" cy="2468760"/>
        </p:xfrm>
        <a:graphic>
          <a:graphicData uri="http://schemas.openxmlformats.org/drawingml/2006/table">
            <a:tbl>
              <a:tblPr/>
              <a:tblGrid>
                <a:gridCol w="1979612"/>
                <a:gridCol w="5360988"/>
              </a:tblGrid>
              <a:tr h="42665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s-C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Caso de Uso:</a:t>
                      </a:r>
                      <a:endParaRPr kumimoji="0" lang="es-CR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Comprar Productos</a:t>
                      </a:r>
                      <a:endParaRPr kumimoji="0" lang="es-C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5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s-C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Actores:</a:t>
                      </a:r>
                      <a:endParaRPr kumimoji="0" lang="es-CR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Cliente, Cajero</a:t>
                      </a:r>
                      <a:endParaRPr kumimoji="0" lang="es-C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s-C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Tipo:</a:t>
                      </a:r>
                      <a:endParaRPr kumimoji="0" lang="es-CR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Primario</a:t>
                      </a:r>
                      <a:endParaRPr kumimoji="0" lang="es-C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Descripción: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Un cliente llega a la caja registradora con los artículos que comprara. El cajero registra los artículos  y cobra el importe. Al terminar la operación, el cliente se marcha con los productos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574675" y="304801"/>
            <a:ext cx="8001000" cy="608012"/>
          </a:xfrm>
          <a:prstGeom prst="rect">
            <a:avLst/>
          </a:prstGeom>
        </p:spPr>
        <p:txBody>
          <a:bodyPr vert="horz" lIns="0" tIns="45720" rIns="0" bIns="45720" rtlCol="0" anchor="b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es-CR" sz="3200" cap="all" dirty="0"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Ejemplos de Casos de Uso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794950"/>
              </p:ext>
            </p:extLst>
          </p:nvPr>
        </p:nvGraphicFramePr>
        <p:xfrm>
          <a:off x="612725" y="3789040"/>
          <a:ext cx="7559675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6443640" imgH="1728000" progId="Visio.Drawing.6">
                  <p:embed/>
                </p:oleObj>
              </mc:Choice>
              <mc:Fallback>
                <p:oleObj name="VISIO" r:id="rId3" imgW="6443640" imgH="17280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25" y="3789040"/>
                        <a:ext cx="7559675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8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7772400" cy="634082"/>
          </a:xfrm>
        </p:spPr>
        <p:txBody>
          <a:bodyPr vert="horz" lIns="0" tIns="45720" rIns="0" bIns="45720" rtlCol="0" anchor="b">
            <a:normAutofit fontScale="97500"/>
          </a:bodyPr>
          <a:lstStyle/>
          <a:p>
            <a:r>
              <a:rPr lang="es-MX" altLang="es-CR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Relaciones entre casos de uso</a:t>
            </a:r>
            <a:endParaRPr lang="es-ES" altLang="es-CR" sz="3200" dirty="0">
              <a:effectLst>
                <a:outerShdw blurRad="38100" dist="38100" dir="2700000" algn="tl">
                  <a:srgbClr val="000000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idx="1"/>
          </p:nvPr>
        </p:nvSpPr>
        <p:spPr>
          <a:xfrm>
            <a:off x="287016" y="3717032"/>
            <a:ext cx="8856984" cy="1872208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s-ES" altLang="es-CR" dirty="0" smtClean="0"/>
              <a:t>En este ejemplo el Caso </a:t>
            </a:r>
            <a:r>
              <a:rPr lang="es-ES" altLang="es-CR" dirty="0"/>
              <a:t>de </a:t>
            </a:r>
            <a:r>
              <a:rPr lang="es-ES" altLang="es-CR" dirty="0" smtClean="0"/>
              <a:t>Uso </a:t>
            </a:r>
            <a:r>
              <a:rPr lang="es-ES" altLang="es-CR" dirty="0"/>
              <a:t>"Obteniendo reporte de ventas por producto", </a:t>
            </a:r>
            <a:r>
              <a:rPr lang="es-ES" altLang="es-CR" b="1" dirty="0">
                <a:solidFill>
                  <a:srgbClr val="FFFF00"/>
                </a:solidFill>
              </a:rPr>
              <a:t>usa</a:t>
            </a:r>
            <a:r>
              <a:rPr lang="es-ES" altLang="es-CR" dirty="0"/>
              <a:t> al </a:t>
            </a:r>
            <a:r>
              <a:rPr lang="es-ES" altLang="es-CR" dirty="0" smtClean="0"/>
              <a:t>Caso </a:t>
            </a:r>
            <a:r>
              <a:rPr lang="es-ES" altLang="es-CR" dirty="0"/>
              <a:t>de U</a:t>
            </a:r>
            <a:r>
              <a:rPr lang="es-ES" altLang="es-CR" dirty="0" smtClean="0"/>
              <a:t>so: </a:t>
            </a:r>
            <a:r>
              <a:rPr lang="es-ES" altLang="es-CR" dirty="0"/>
              <a:t>"Buscando producto</a:t>
            </a:r>
            <a:r>
              <a:rPr lang="es-ES" altLang="es-CR" dirty="0" smtClean="0"/>
              <a:t>".</a:t>
            </a:r>
          </a:p>
          <a:p>
            <a:endParaRPr lang="es-ES" altLang="es-CR" dirty="0"/>
          </a:p>
          <a:p>
            <a:r>
              <a:rPr lang="es-ES" altLang="es-CR" dirty="0" smtClean="0"/>
              <a:t>Así como el Caso de uso:  “Ingresando Pedido” también </a:t>
            </a:r>
            <a:r>
              <a:rPr lang="es-ES" altLang="es-CR" b="1" dirty="0" smtClean="0">
                <a:solidFill>
                  <a:srgbClr val="FFFF00"/>
                </a:solidFill>
              </a:rPr>
              <a:t>usa</a:t>
            </a:r>
            <a:r>
              <a:rPr lang="es-ES" altLang="es-CR" dirty="0" smtClean="0">
                <a:solidFill>
                  <a:srgbClr val="FFFF00"/>
                </a:solidFill>
              </a:rPr>
              <a:t> </a:t>
            </a:r>
            <a:r>
              <a:rPr lang="es-ES" altLang="es-CR" dirty="0" smtClean="0"/>
              <a:t>al Caso de Uso: </a:t>
            </a:r>
            <a:r>
              <a:rPr lang="es-ES" altLang="es-CR" dirty="0"/>
              <a:t>"Buscando producto".</a:t>
            </a:r>
          </a:p>
          <a:p>
            <a:endParaRPr lang="es-ES" altLang="es-CR" dirty="0"/>
          </a:p>
          <a:p>
            <a:endParaRPr lang="es-ES" altLang="es-CR" dirty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862263" y="2762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38" y="1052736"/>
            <a:ext cx="5904657" cy="25015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24373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388</TotalTime>
  <Words>278</Words>
  <Application>Microsoft Office PowerPoint</Application>
  <PresentationFormat>Presentación en pantalla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Urban Pop</vt:lpstr>
      <vt:lpstr>VISIO</vt:lpstr>
      <vt:lpstr>Diagramas de:  -Casos de Uso. -Secuencia. -Colaboración. -Clases.</vt:lpstr>
      <vt:lpstr>modelo de casos de uso</vt:lpstr>
      <vt:lpstr>Presentación de PowerPoint</vt:lpstr>
      <vt:lpstr>Presentación de PowerPoint</vt:lpstr>
      <vt:lpstr>Presentación de PowerPoint</vt:lpstr>
      <vt:lpstr>Relaciones entre casos de uso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Utilizar Podio</dc:title>
  <dc:creator>Santiago Rodriguez Paniagua</dc:creator>
  <cp:lastModifiedBy>Santiago Rodriguez Paniagua</cp:lastModifiedBy>
  <cp:revision>30</cp:revision>
  <dcterms:created xsi:type="dcterms:W3CDTF">2013-12-07T17:10:08Z</dcterms:created>
  <dcterms:modified xsi:type="dcterms:W3CDTF">2014-10-18T04:33:16Z</dcterms:modified>
</cp:coreProperties>
</file>