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9" r:id="rId3"/>
    <p:sldId id="260" r:id="rId4"/>
    <p:sldId id="289" r:id="rId5"/>
    <p:sldId id="273" r:id="rId6"/>
    <p:sldId id="261" r:id="rId7"/>
    <p:sldId id="262" r:id="rId8"/>
    <p:sldId id="263" r:id="rId9"/>
    <p:sldId id="264" r:id="rId10"/>
    <p:sldId id="265" r:id="rId11"/>
    <p:sldId id="266" r:id="rId12"/>
    <p:sldId id="256" r:id="rId13"/>
    <p:sldId id="257" r:id="rId14"/>
    <p:sldId id="267" r:id="rId15"/>
    <p:sldId id="268" r:id="rId16"/>
    <p:sldId id="272" r:id="rId17"/>
    <p:sldId id="274" r:id="rId18"/>
    <p:sldId id="275" r:id="rId19"/>
    <p:sldId id="276" r:id="rId20"/>
    <p:sldId id="278" r:id="rId21"/>
    <p:sldId id="277" r:id="rId22"/>
    <p:sldId id="279" r:id="rId23"/>
    <p:sldId id="280" r:id="rId24"/>
    <p:sldId id="281" r:id="rId25"/>
    <p:sldId id="284" r:id="rId26"/>
    <p:sldId id="283" r:id="rId27"/>
    <p:sldId id="282" r:id="rId28"/>
    <p:sldId id="285" r:id="rId29"/>
    <p:sldId id="286" r:id="rId30"/>
    <p:sldId id="287" r:id="rId31"/>
    <p:sldId id="288"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7A847CFC-816F-41D0-AAC0-9BF4FEBC753E}" type="datetimeFigureOut">
              <a:rPr lang="es-ES" smtClean="0"/>
              <a:t>02/09/2014</a:t>
            </a:fld>
            <a:endParaRPr lang="es-ES"/>
          </a:p>
        </p:txBody>
      </p:sp>
      <p:sp>
        <p:nvSpPr>
          <p:cNvPr id="23" name="Slide Number Placeholder 22"/>
          <p:cNvSpPr>
            <a:spLocks noGrp="1"/>
          </p:cNvSpPr>
          <p:nvPr>
            <p:ph type="sldNum" sz="quarter" idx="11"/>
          </p:nvPr>
        </p:nvSpPr>
        <p:spPr/>
        <p:txBody>
          <a:bodyPr/>
          <a:lstStyle/>
          <a:p>
            <a:fld id="{132FADFE-3B8F-471C-ABF0-DBC7717ECBBC}" type="slidenum">
              <a:rPr lang="es-ES" smtClean="0"/>
              <a:t>‹Nº›</a:t>
            </a:fld>
            <a:endParaRPr lang="es-ES"/>
          </a:p>
        </p:txBody>
      </p:sp>
      <p:sp>
        <p:nvSpPr>
          <p:cNvPr id="24" name="Footer Placeholder 23"/>
          <p:cNvSpPr>
            <a:spLocks noGrp="1"/>
          </p:cNvSpPr>
          <p:nvPr>
            <p:ph type="ftr" sz="quarter" idx="12"/>
          </p:nvPr>
        </p:nvSpPr>
        <p:spPr/>
        <p:txBody>
          <a:bodyPr/>
          <a:lstStyle/>
          <a:p>
            <a:endParaRPr lang="es-E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02/09/2014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02/09/2014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11"/>
          <p:cNvSpPr>
            <a:spLocks noGrp="1"/>
          </p:cNvSpPr>
          <p:nvPr>
            <p:ph type="dt" sz="half" idx="14"/>
          </p:nvPr>
        </p:nvSpPr>
        <p:spPr/>
        <p:txBody>
          <a:bodyPr/>
          <a:lstStyle/>
          <a:p>
            <a:fld id="{7A847CFC-816F-41D0-AAC0-9BF4FEBC753E}" type="datetimeFigureOut">
              <a:rPr lang="es-ES" smtClean="0"/>
              <a:t>02/09/2014</a:t>
            </a:fld>
            <a:endParaRPr lang="es-ES"/>
          </a:p>
        </p:txBody>
      </p:sp>
      <p:sp>
        <p:nvSpPr>
          <p:cNvPr id="19" name="Slide Number Placeholder 18"/>
          <p:cNvSpPr>
            <a:spLocks noGrp="1"/>
          </p:cNvSpPr>
          <p:nvPr>
            <p:ph type="sldNum" sz="quarter" idx="15"/>
          </p:nvPr>
        </p:nvSpPr>
        <p:spPr/>
        <p:txBody>
          <a:bodyPr/>
          <a:lstStyle/>
          <a:p>
            <a:fld id="{132FADFE-3B8F-471C-ABF0-DBC7717ECBBC}" type="slidenum">
              <a:rPr lang="es-ES" smtClean="0"/>
              <a:t>‹Nº›</a:t>
            </a:fld>
            <a:endParaRPr lang="es-ES"/>
          </a:p>
        </p:txBody>
      </p:sp>
      <p:sp>
        <p:nvSpPr>
          <p:cNvPr id="21" name="Footer Placeholder 20"/>
          <p:cNvSpPr>
            <a:spLocks noGrp="1"/>
          </p:cNvSpPr>
          <p:nvPr>
            <p:ph type="ftr" sz="quarter" idx="16"/>
          </p:nvPr>
        </p:nvSpPr>
        <p:spPr/>
        <p:txBody>
          <a:bodyPr/>
          <a:lstStyle/>
          <a:p>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6" name="Date Placeholder 15"/>
          <p:cNvSpPr>
            <a:spLocks noGrp="1"/>
          </p:cNvSpPr>
          <p:nvPr>
            <p:ph type="dt" sz="half" idx="10"/>
          </p:nvPr>
        </p:nvSpPr>
        <p:spPr/>
        <p:txBody>
          <a:bodyPr/>
          <a:lstStyle/>
          <a:p>
            <a:fld id="{7A847CFC-816F-41D0-AAC0-9BF4FEBC753E}" type="datetimeFigureOut">
              <a:rPr lang="es-ES" smtClean="0"/>
              <a:t>02/09/2014</a:t>
            </a:fld>
            <a:endParaRPr lang="es-ES"/>
          </a:p>
        </p:txBody>
      </p:sp>
      <p:sp>
        <p:nvSpPr>
          <p:cNvPr id="20" name="Slide Number Placeholder 19"/>
          <p:cNvSpPr>
            <a:spLocks noGrp="1"/>
          </p:cNvSpPr>
          <p:nvPr>
            <p:ph type="sldNum" sz="quarter" idx="11"/>
          </p:nvPr>
        </p:nvSpPr>
        <p:spPr/>
        <p:txBody>
          <a:bodyPr/>
          <a:lstStyle/>
          <a:p>
            <a:fld id="{132FADFE-3B8F-471C-ABF0-DBC7717ECBBC}" type="slidenum">
              <a:rPr lang="es-ES" smtClean="0"/>
              <a:t>‹Nº›</a:t>
            </a:fld>
            <a:endParaRPr lang="es-ES"/>
          </a:p>
        </p:txBody>
      </p:sp>
      <p:sp>
        <p:nvSpPr>
          <p:cNvPr id="21" name="Footer Placeholder 20"/>
          <p:cNvSpPr>
            <a:spLocks noGrp="1"/>
          </p:cNvSpPr>
          <p:nvPr>
            <p:ph type="ftr" sz="quarter" idx="12"/>
          </p:nvPr>
        </p:nvSpPr>
        <p:spPr/>
        <p:txBody>
          <a:bodyPr/>
          <a:lstStyle/>
          <a:p>
            <a:endParaRPr lang="es-E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s-ES" smtClean="0"/>
              <a:t>Haga clic para modificar el estilo de título del patrón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7" name="Title 26"/>
          <p:cNvSpPr>
            <a:spLocks noGrp="1"/>
          </p:cNvSpPr>
          <p:nvPr>
            <p:ph type="title"/>
          </p:nvPr>
        </p:nvSpPr>
        <p:spPr/>
        <p:txBody>
          <a:bodyPr/>
          <a:lstStyle/>
          <a:p>
            <a:r>
              <a:rPr lang="es-ES" smtClean="0"/>
              <a:t>Haga clic para modificar el estilo de título del patrón</a:t>
            </a:r>
            <a:endParaRPr lang="en-US" dirty="0"/>
          </a:p>
        </p:txBody>
      </p:sp>
      <p:sp>
        <p:nvSpPr>
          <p:cNvPr id="20" name="Date Placeholder 19"/>
          <p:cNvSpPr>
            <a:spLocks noGrp="1"/>
          </p:cNvSpPr>
          <p:nvPr>
            <p:ph type="dt" sz="half" idx="15"/>
          </p:nvPr>
        </p:nvSpPr>
        <p:spPr/>
        <p:txBody>
          <a:bodyPr/>
          <a:lstStyle/>
          <a:p>
            <a:fld id="{7A847CFC-816F-41D0-AAC0-9BF4FEBC753E}" type="datetimeFigureOut">
              <a:rPr lang="es-ES" smtClean="0"/>
              <a:t>02/09/2014</a:t>
            </a:fld>
            <a:endParaRPr lang="es-ES"/>
          </a:p>
        </p:txBody>
      </p:sp>
      <p:sp>
        <p:nvSpPr>
          <p:cNvPr id="25" name="Slide Number Placeholder 24"/>
          <p:cNvSpPr>
            <a:spLocks noGrp="1"/>
          </p:cNvSpPr>
          <p:nvPr>
            <p:ph type="sldNum" sz="quarter" idx="16"/>
          </p:nvPr>
        </p:nvSpPr>
        <p:spPr/>
        <p:txBody>
          <a:bodyPr/>
          <a:lstStyle/>
          <a:p>
            <a:fld id="{132FADFE-3B8F-471C-ABF0-DBC7717ECBBC}" type="slidenum">
              <a:rPr lang="es-ES" smtClean="0"/>
              <a:t>‹Nº›</a:t>
            </a:fld>
            <a:endParaRPr lang="es-ES"/>
          </a:p>
        </p:txBody>
      </p:sp>
      <p:sp>
        <p:nvSpPr>
          <p:cNvPr id="26" name="Footer Placeholder 25"/>
          <p:cNvSpPr>
            <a:spLocks noGrp="1"/>
          </p:cNvSpPr>
          <p:nvPr>
            <p:ph type="ftr" sz="quarter" idx="17"/>
          </p:nvPr>
        </p:nvSpPr>
        <p:spPr/>
        <p:txBody>
          <a:bodyPr/>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30" name="Title 29"/>
          <p:cNvSpPr>
            <a:spLocks noGrp="1"/>
          </p:cNvSpPr>
          <p:nvPr>
            <p:ph type="title"/>
          </p:nvPr>
        </p:nvSpPr>
        <p:spPr/>
        <p:txBody>
          <a:bodyPr/>
          <a:lstStyle/>
          <a:p>
            <a:r>
              <a:rPr lang="es-ES" smtClean="0"/>
              <a:t>Haga clic para modificar el estilo de título del patrón</a:t>
            </a:r>
            <a:endParaRPr lang="en-US"/>
          </a:p>
        </p:txBody>
      </p:sp>
      <p:sp>
        <p:nvSpPr>
          <p:cNvPr id="20" name="Date Placeholder 19"/>
          <p:cNvSpPr>
            <a:spLocks noGrp="1"/>
          </p:cNvSpPr>
          <p:nvPr>
            <p:ph type="dt" sz="half" idx="16"/>
          </p:nvPr>
        </p:nvSpPr>
        <p:spPr/>
        <p:txBody>
          <a:bodyPr/>
          <a:lstStyle/>
          <a:p>
            <a:fld id="{7A847CFC-816F-41D0-AAC0-9BF4FEBC753E}" type="datetimeFigureOut">
              <a:rPr lang="es-ES" smtClean="0"/>
              <a:t>02/09/2014</a:t>
            </a:fld>
            <a:endParaRPr lang="es-ES"/>
          </a:p>
        </p:txBody>
      </p:sp>
      <p:sp>
        <p:nvSpPr>
          <p:cNvPr id="24" name="Slide Number Placeholder 23"/>
          <p:cNvSpPr>
            <a:spLocks noGrp="1"/>
          </p:cNvSpPr>
          <p:nvPr>
            <p:ph type="sldNum" sz="quarter" idx="17"/>
          </p:nvPr>
        </p:nvSpPr>
        <p:spPr/>
        <p:txBody>
          <a:bodyPr/>
          <a:lstStyle/>
          <a:p>
            <a:fld id="{132FADFE-3B8F-471C-ABF0-DBC7717ECBBC}" type="slidenum">
              <a:rPr lang="es-ES" smtClean="0"/>
              <a:t>‹Nº›</a:t>
            </a:fld>
            <a:endParaRPr lang="es-ES"/>
          </a:p>
        </p:txBody>
      </p:sp>
      <p:sp>
        <p:nvSpPr>
          <p:cNvPr id="29" name="Footer Placeholder 28"/>
          <p:cNvSpPr>
            <a:spLocks noGrp="1"/>
          </p:cNvSpPr>
          <p:nvPr>
            <p:ph type="ftr" sz="quarter" idx="18"/>
          </p:nvPr>
        </p:nvSpPr>
        <p:spPr/>
        <p:txBody>
          <a:bodyPr/>
          <a:lstStyle/>
          <a:p>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7A847CFC-816F-41D0-AAC0-9BF4FEBC753E}" type="datetimeFigureOut">
              <a:rPr lang="es-ES" smtClean="0"/>
              <a:t>02/09/2014</a:t>
            </a:fld>
            <a:endParaRPr lang="es-ES"/>
          </a:p>
        </p:txBody>
      </p:sp>
      <p:sp>
        <p:nvSpPr>
          <p:cNvPr id="14" name="Slide Number Placeholder 13"/>
          <p:cNvSpPr>
            <a:spLocks noGrp="1"/>
          </p:cNvSpPr>
          <p:nvPr>
            <p:ph type="sldNum" sz="quarter" idx="11"/>
          </p:nvPr>
        </p:nvSpPr>
        <p:spPr/>
        <p:txBody>
          <a:bodyPr/>
          <a:lstStyle/>
          <a:p>
            <a:fld id="{132FADFE-3B8F-471C-ABF0-DBC7717ECBBC}" type="slidenum">
              <a:rPr lang="es-ES" smtClean="0"/>
              <a:t>‹Nº›</a:t>
            </a:fld>
            <a:endParaRPr lang="es-ES"/>
          </a:p>
        </p:txBody>
      </p:sp>
      <p:sp>
        <p:nvSpPr>
          <p:cNvPr id="18" name="Footer Placeholder 17"/>
          <p:cNvSpPr>
            <a:spLocks noGrp="1"/>
          </p:cNvSpPr>
          <p:nvPr>
            <p:ph type="ftr" sz="quarter" idx="12"/>
          </p:nvPr>
        </p:nvSpPr>
        <p:spPr/>
        <p:txBody>
          <a:bodyPr/>
          <a:lstStyle/>
          <a:p>
            <a:endParaRPr lang="es-ES"/>
          </a:p>
        </p:txBody>
      </p:sp>
      <p:sp>
        <p:nvSpPr>
          <p:cNvPr id="15" name="Title 14"/>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02/09/2014</a:t>
            </a:fld>
            <a:endParaRPr lang="es-ES"/>
          </a:p>
        </p:txBody>
      </p:sp>
      <p:sp>
        <p:nvSpPr>
          <p:cNvPr id="12" name="Slide Number Placeholder 11"/>
          <p:cNvSpPr>
            <a:spLocks noGrp="1"/>
          </p:cNvSpPr>
          <p:nvPr>
            <p:ph type="sldNum" sz="quarter" idx="11"/>
          </p:nvPr>
        </p:nvSpPr>
        <p:spPr/>
        <p:txBody>
          <a:bodyPr/>
          <a:lstStyle/>
          <a:p>
            <a:fld id="{132FADFE-3B8F-471C-ABF0-DBC7717ECBBC}" type="slidenum">
              <a:rPr lang="es-ES" smtClean="0"/>
              <a:t>‹Nº›</a:t>
            </a:fld>
            <a:endParaRPr lang="es-ES"/>
          </a:p>
        </p:txBody>
      </p:sp>
      <p:sp>
        <p:nvSpPr>
          <p:cNvPr id="13" name="Footer Placeholder 12"/>
          <p:cNvSpPr>
            <a:spLocks noGrp="1"/>
          </p:cNvSpPr>
          <p:nvPr>
            <p:ph type="ftr" sz="quarter" idx="12"/>
          </p:nvPr>
        </p:nvSpPr>
        <p:spPr/>
        <p:txBody>
          <a:bodyPr/>
          <a:lstStyle/>
          <a:p>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s-ES" smtClean="0"/>
              <a:t>Haga clic para modificar el estilo de título del patrón</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Date Placeholder 12"/>
          <p:cNvSpPr>
            <a:spLocks noGrp="1"/>
          </p:cNvSpPr>
          <p:nvPr>
            <p:ph type="dt" sz="half" idx="15"/>
          </p:nvPr>
        </p:nvSpPr>
        <p:spPr/>
        <p:txBody>
          <a:bodyPr/>
          <a:lstStyle/>
          <a:p>
            <a:fld id="{7A847CFC-816F-41D0-AAC0-9BF4FEBC753E}" type="datetimeFigureOut">
              <a:rPr lang="es-ES" smtClean="0"/>
              <a:t>02/09/2014</a:t>
            </a:fld>
            <a:endParaRPr lang="es-ES"/>
          </a:p>
        </p:txBody>
      </p:sp>
      <p:sp>
        <p:nvSpPr>
          <p:cNvPr id="18" name="Slide Number Placeholder 17"/>
          <p:cNvSpPr>
            <a:spLocks noGrp="1"/>
          </p:cNvSpPr>
          <p:nvPr>
            <p:ph type="sldNum" sz="quarter" idx="16"/>
          </p:nvPr>
        </p:nvSpPr>
        <p:spPr/>
        <p:txBody>
          <a:bodyPr/>
          <a:lstStyle/>
          <a:p>
            <a:fld id="{132FADFE-3B8F-471C-ABF0-DBC7717ECBBC}" type="slidenum">
              <a:rPr lang="es-ES" smtClean="0"/>
              <a:t>‹Nº›</a:t>
            </a:fld>
            <a:endParaRPr lang="es-ES"/>
          </a:p>
        </p:txBody>
      </p:sp>
      <p:sp>
        <p:nvSpPr>
          <p:cNvPr id="20" name="Footer Placeholder 19"/>
          <p:cNvSpPr>
            <a:spLocks noGrp="1"/>
          </p:cNvSpPr>
          <p:nvPr>
            <p:ph type="ftr" sz="quarter" idx="17"/>
          </p:nvPr>
        </p:nvSpPr>
        <p:spPr/>
        <p:txBody>
          <a:bodyPr/>
          <a:lstStyle/>
          <a:p>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s-ES" smtClean="0"/>
              <a:t>Haga clic para modificar el estilo de texto del patrón</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13" name="Date Placeholder 12"/>
          <p:cNvSpPr>
            <a:spLocks noGrp="1"/>
          </p:cNvSpPr>
          <p:nvPr>
            <p:ph type="dt" sz="half" idx="14"/>
          </p:nvPr>
        </p:nvSpPr>
        <p:spPr/>
        <p:txBody>
          <a:bodyPr/>
          <a:lstStyle/>
          <a:p>
            <a:fld id="{7A847CFC-816F-41D0-AAC0-9BF4FEBC753E}" type="datetimeFigureOut">
              <a:rPr lang="es-ES" smtClean="0"/>
              <a:t>02/09/2014</a:t>
            </a:fld>
            <a:endParaRPr lang="es-ES"/>
          </a:p>
        </p:txBody>
      </p:sp>
      <p:sp>
        <p:nvSpPr>
          <p:cNvPr id="20" name="Slide Number Placeholder 19"/>
          <p:cNvSpPr>
            <a:spLocks noGrp="1"/>
          </p:cNvSpPr>
          <p:nvPr>
            <p:ph type="sldNum" sz="quarter" idx="15"/>
          </p:nvPr>
        </p:nvSpPr>
        <p:spPr/>
        <p:txBody>
          <a:bodyPr/>
          <a:lstStyle/>
          <a:p>
            <a:fld id="{132FADFE-3B8F-471C-ABF0-DBC7717ECBBC}" type="slidenum">
              <a:rPr lang="es-ES" smtClean="0"/>
              <a:t>‹Nº›</a:t>
            </a:fld>
            <a:endParaRPr lang="es-ES"/>
          </a:p>
        </p:txBody>
      </p:sp>
      <p:sp>
        <p:nvSpPr>
          <p:cNvPr id="21" name="Footer Placeholder 20"/>
          <p:cNvSpPr>
            <a:spLocks noGrp="1"/>
          </p:cNvSpPr>
          <p:nvPr>
            <p:ph type="ftr" sz="quarter" idx="16"/>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7A847CFC-816F-41D0-AAC0-9BF4FEBC753E}" type="datetimeFigureOut">
              <a:rPr lang="es-ES" smtClean="0"/>
              <a:t>02/09/2014</a:t>
            </a:fld>
            <a:endParaRPr lang="es-E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s-E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132FADFE-3B8F-471C-ABF0-DBC7717ECBBC}"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subTitle" idx="1"/>
          </p:nvPr>
        </p:nvSpPr>
        <p:spPr>
          <a:xfrm>
            <a:off x="179512" y="6309320"/>
            <a:ext cx="6400800" cy="377825"/>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1" hangingPunct="1">
              <a:lnSpc>
                <a:spcPct val="90000"/>
              </a:lnSpc>
              <a:defRPr/>
            </a:pPr>
            <a:r>
              <a:rPr lang="es-ES" sz="1800" b="1"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Lic. Santiago Rodríguez Paniagua. (2014)</a:t>
            </a:r>
          </a:p>
        </p:txBody>
      </p:sp>
      <p:sp>
        <p:nvSpPr>
          <p:cNvPr id="15364" name="Rectangle 4"/>
          <p:cNvSpPr>
            <a:spLocks noGrp="1" noChangeArrowheads="1"/>
          </p:cNvSpPr>
          <p:nvPr>
            <p:ph type="title"/>
          </p:nvPr>
        </p:nvSpPr>
        <p:spPr>
          <a:xfrm>
            <a:off x="457200" y="1600200"/>
            <a:ext cx="8291264" cy="1612776"/>
          </a:xfrm>
        </p:spPr>
        <p:txBody>
          <a:bodyPr anchor="b">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sz="4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Ingeniería de Requerimientos</a:t>
            </a:r>
            <a:endParaRPr lang="es-ES" sz="4800"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06967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042988" y="404813"/>
            <a:ext cx="7772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MX"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Importancia de la IR</a:t>
            </a:r>
            <a:endParaRPr lang="es-ES"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291" name="Rectangle 3"/>
          <p:cNvSpPr>
            <a:spLocks noChangeArrowheads="1"/>
          </p:cNvSpPr>
          <p:nvPr/>
        </p:nvSpPr>
        <p:spPr bwMode="auto">
          <a:xfrm>
            <a:off x="729807" y="170080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just" eaLnBrk="1" hangingPunct="1">
              <a:lnSpc>
                <a:spcPct val="90000"/>
              </a:lnSpc>
              <a:buClr>
                <a:srgbClr val="FFFF00"/>
              </a:buClr>
              <a:buSzPct val="80000"/>
              <a:buFont typeface="Wingdings" pitchFamily="2" charset="2"/>
              <a:buChar char="§"/>
            </a:pPr>
            <a:r>
              <a:rPr lang="es-ES" altLang="en-US" sz="2000" dirty="0">
                <a:cs typeface="Arial" charset="0"/>
              </a:rPr>
              <a:t>Permite gestionar las necesidades del proyecto en forma estructurada: Cada actividad de la IR consiste de una serie de pasos organizados y bien definidos. </a:t>
            </a:r>
          </a:p>
          <a:p>
            <a:pPr algn="just" eaLnBrk="1" hangingPunct="1">
              <a:lnSpc>
                <a:spcPct val="90000"/>
              </a:lnSpc>
              <a:buClr>
                <a:srgbClr val="FFFF00"/>
              </a:buClr>
              <a:buSzPct val="80000"/>
              <a:buFont typeface="Wingdings" pitchFamily="2" charset="2"/>
              <a:buNone/>
            </a:pPr>
            <a:endParaRPr lang="es-ES" altLang="en-US" sz="2000" dirty="0"/>
          </a:p>
          <a:p>
            <a:pPr algn="just" eaLnBrk="1" hangingPunct="1">
              <a:lnSpc>
                <a:spcPct val="90000"/>
              </a:lnSpc>
              <a:buClr>
                <a:srgbClr val="FFFF00"/>
              </a:buClr>
              <a:buSzPct val="80000"/>
              <a:buFont typeface="Wingdings" pitchFamily="2" charset="2"/>
              <a:buChar char="§"/>
            </a:pPr>
            <a:r>
              <a:rPr lang="es-ES" altLang="en-US" sz="2000" dirty="0">
                <a:cs typeface="Arial" charset="0"/>
              </a:rPr>
              <a:t>Mejora la capacidad de predecir cronogramas de proyectos, así como sus resultados: La IR proporciona un punto de partida para controles subsecuentes y actividades de mantenimiento, tales como estimación de costos, tiempo y recursos necesarios.</a:t>
            </a:r>
          </a:p>
          <a:p>
            <a:pPr algn="just" eaLnBrk="1" hangingPunct="1">
              <a:lnSpc>
                <a:spcPct val="90000"/>
              </a:lnSpc>
              <a:buClr>
                <a:srgbClr val="FFFF00"/>
              </a:buClr>
              <a:buSzPct val="80000"/>
              <a:buFont typeface="Wingdings" pitchFamily="2" charset="2"/>
              <a:buNone/>
            </a:pPr>
            <a:r>
              <a:rPr lang="es-ES" altLang="en-US" sz="2000" dirty="0">
                <a:cs typeface="Arial" charset="0"/>
              </a:rPr>
              <a:t> </a:t>
            </a:r>
            <a:endParaRPr lang="es-ES" altLang="en-US" sz="2000" dirty="0"/>
          </a:p>
          <a:p>
            <a:pPr algn="just" eaLnBrk="1" hangingPunct="1">
              <a:lnSpc>
                <a:spcPct val="90000"/>
              </a:lnSpc>
              <a:buClr>
                <a:srgbClr val="FFFF00"/>
              </a:buClr>
              <a:buSzPct val="80000"/>
              <a:buFont typeface="Wingdings" pitchFamily="2" charset="2"/>
              <a:buChar char="§"/>
            </a:pPr>
            <a:r>
              <a:rPr lang="es-ES" altLang="en-US" sz="2000" dirty="0">
                <a:cs typeface="Arial" charset="0"/>
              </a:rPr>
              <a:t>Disminuye los costos y retrasos del proyecto: Muchos estudios han demostrado que reparar errores por un mal desarrollo no descubierto a tiempo, es sumamente caro</a:t>
            </a:r>
            <a:r>
              <a:rPr lang="es-MX" altLang="en-US" sz="2000" dirty="0">
                <a:cs typeface="Arial" charset="0"/>
              </a:rPr>
              <a:t>.</a:t>
            </a:r>
            <a:endParaRPr lang="es-ES" altLang="en-US" sz="2000" dirty="0"/>
          </a:p>
        </p:txBody>
      </p:sp>
    </p:spTree>
    <p:extLst>
      <p:ext uri="{BB962C8B-B14F-4D97-AF65-F5344CB8AC3E}">
        <p14:creationId xmlns:p14="http://schemas.microsoft.com/office/powerpoint/2010/main" val="41096671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611560" y="170329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just" eaLnBrk="1" hangingPunct="1">
              <a:lnSpc>
                <a:spcPct val="90000"/>
              </a:lnSpc>
              <a:buClr>
                <a:srgbClr val="FFFF00"/>
              </a:buClr>
              <a:buSzPct val="80000"/>
              <a:buFont typeface="Wingdings" pitchFamily="2" charset="2"/>
              <a:buChar char="§"/>
            </a:pPr>
            <a:r>
              <a:rPr lang="es-ES" altLang="en-US" sz="2000" dirty="0">
                <a:cs typeface="Arial" charset="0"/>
              </a:rPr>
              <a:t>Mejora la calidad del software: La calidad en el software tiene que ver con cumplir un conjunto de requerimientos (funcionalidad, facilidad de uso, confiabilidad, desempeño, etc.).</a:t>
            </a:r>
          </a:p>
          <a:p>
            <a:pPr algn="just" eaLnBrk="1" hangingPunct="1">
              <a:lnSpc>
                <a:spcPct val="90000"/>
              </a:lnSpc>
              <a:buClr>
                <a:srgbClr val="FFFF00"/>
              </a:buClr>
              <a:buSzPct val="80000"/>
              <a:buFont typeface="Wingdings" pitchFamily="2" charset="2"/>
              <a:buNone/>
            </a:pPr>
            <a:r>
              <a:rPr lang="es-ES" altLang="en-US" sz="2000" dirty="0">
                <a:cs typeface="Arial" charset="0"/>
              </a:rPr>
              <a:t> </a:t>
            </a:r>
          </a:p>
          <a:p>
            <a:pPr algn="just" eaLnBrk="1" hangingPunct="1">
              <a:lnSpc>
                <a:spcPct val="90000"/>
              </a:lnSpc>
              <a:buClr>
                <a:srgbClr val="FFFF00"/>
              </a:buClr>
              <a:buSzPct val="80000"/>
              <a:buFont typeface="Wingdings" pitchFamily="2" charset="2"/>
              <a:buChar char="§"/>
            </a:pPr>
            <a:r>
              <a:rPr lang="es-ES" altLang="en-US" sz="2000" dirty="0">
                <a:cs typeface="Arial" charset="0"/>
              </a:rPr>
              <a:t>Mejora la comunicación entre equipos: La especificación de requerimientos representa una forma de consenso entre clientes y desarrolladores. Si este consenso no ocurre, el proyecto no será exitoso. </a:t>
            </a:r>
          </a:p>
          <a:p>
            <a:pPr algn="just" eaLnBrk="1" hangingPunct="1">
              <a:lnSpc>
                <a:spcPct val="90000"/>
              </a:lnSpc>
              <a:buClr>
                <a:srgbClr val="FFFF00"/>
              </a:buClr>
              <a:buSzPct val="80000"/>
              <a:buFont typeface="Wingdings" pitchFamily="2" charset="2"/>
              <a:buNone/>
            </a:pPr>
            <a:endParaRPr lang="es-ES" altLang="en-US" sz="2000" dirty="0">
              <a:cs typeface="Arial" charset="0"/>
            </a:endParaRPr>
          </a:p>
          <a:p>
            <a:pPr algn="just" eaLnBrk="1" hangingPunct="1">
              <a:lnSpc>
                <a:spcPct val="90000"/>
              </a:lnSpc>
              <a:buClr>
                <a:srgbClr val="FFFF00"/>
              </a:buClr>
              <a:buSzPct val="80000"/>
              <a:buFont typeface="Wingdings" pitchFamily="2" charset="2"/>
              <a:buChar char="§"/>
            </a:pPr>
            <a:r>
              <a:rPr lang="es-ES" altLang="en-US" sz="2000" dirty="0">
                <a:cs typeface="Arial" charset="0"/>
              </a:rPr>
              <a:t>Evita rechazos de usuarios finales: La ingeniería de requerimientos obliga al cliente a considerar sus requerimientos cuidadosamente y revisarlos dentro del marco del problema, por lo que se le involucra durante todo el desarrollo del proyecto.</a:t>
            </a:r>
            <a:r>
              <a:rPr lang="es-ES" altLang="en-US" sz="2400" dirty="0">
                <a:cs typeface="Arial" charset="0"/>
              </a:rPr>
              <a:t> </a:t>
            </a:r>
          </a:p>
          <a:p>
            <a:pPr algn="just" eaLnBrk="1" hangingPunct="1">
              <a:lnSpc>
                <a:spcPct val="90000"/>
              </a:lnSpc>
              <a:buClr>
                <a:srgbClr val="FFFF00"/>
              </a:buClr>
              <a:buSzPct val="80000"/>
              <a:buFont typeface="Wingdings" pitchFamily="2" charset="2"/>
              <a:buChar char="§"/>
            </a:pPr>
            <a:endParaRPr lang="es-ES" altLang="en-US" sz="2400" dirty="0">
              <a:cs typeface="Arial" charset="0"/>
            </a:endParaRPr>
          </a:p>
        </p:txBody>
      </p:sp>
      <p:sp>
        <p:nvSpPr>
          <p:cNvPr id="13315" name="Rectangle 4"/>
          <p:cNvSpPr>
            <a:spLocks noChangeArrowheads="1"/>
          </p:cNvSpPr>
          <p:nvPr/>
        </p:nvSpPr>
        <p:spPr bwMode="auto">
          <a:xfrm>
            <a:off x="1042988" y="404813"/>
            <a:ext cx="7772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MX"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Importancia de la IR (2)</a:t>
            </a:r>
            <a:endParaRPr lang="es-ES" alt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828949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39552" y="264459"/>
            <a:ext cx="7772400" cy="788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ctr" eaLnBrk="1" hangingPunct="1">
              <a:spcBef>
                <a:spcPct val="0"/>
              </a:spcBef>
              <a:buClrTx/>
              <a:buSzTx/>
              <a:buFontTx/>
              <a:buNone/>
            </a:pPr>
            <a:r>
              <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Actividades de la </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Ing. de </a:t>
            </a:r>
            <a:r>
              <a:rPr lang="es-ES" altLang="en-US" sz="4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Req</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6627" name="Rectangle 3"/>
          <p:cNvSpPr>
            <a:spLocks noChangeArrowheads="1"/>
          </p:cNvSpPr>
          <p:nvPr/>
        </p:nvSpPr>
        <p:spPr bwMode="auto">
          <a:xfrm>
            <a:off x="584376" y="1643281"/>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just" eaLnBrk="1" hangingPunct="1">
              <a:buClr>
                <a:srgbClr val="FFFF00"/>
              </a:buClr>
              <a:buSzPct val="80000"/>
              <a:buFont typeface="Wingdings" pitchFamily="2" charset="2"/>
              <a:buChar char="®"/>
            </a:pPr>
            <a:r>
              <a:rPr lang="es-ES" altLang="en-US" sz="2400" dirty="0"/>
              <a:t>A pesar de las diferentes interpretaciones que cada desarrollador tenga sobre el conjunto de actividades del modelo seleccionado, se pueden identificar y extraer seis actividades principales que son:</a:t>
            </a:r>
          </a:p>
          <a:p>
            <a:pPr algn="just" eaLnBrk="1" hangingPunct="1">
              <a:buClr>
                <a:srgbClr val="FFFF00"/>
              </a:buClr>
              <a:buSzPct val="80000"/>
              <a:buFont typeface="Wingdings" pitchFamily="2" charset="2"/>
              <a:buNone/>
            </a:pPr>
            <a:endParaRPr lang="es-ES" altLang="en-US" sz="2400" dirty="0"/>
          </a:p>
          <a:p>
            <a:pPr lvl="1" algn="just" eaLnBrk="1" hangingPunct="1">
              <a:buClr>
                <a:srgbClr val="FFFF00"/>
              </a:buClr>
              <a:buSzPct val="80000"/>
              <a:buFont typeface="Wingdings" pitchFamily="2" charset="2"/>
              <a:buChar char="®"/>
            </a:pPr>
            <a:r>
              <a:rPr lang="es-ES" altLang="en-US" sz="2400" dirty="0"/>
              <a:t>Estudio de factibilidad</a:t>
            </a:r>
          </a:p>
          <a:p>
            <a:pPr lvl="1" algn="just" eaLnBrk="1" hangingPunct="1">
              <a:buClr>
                <a:srgbClr val="FFFF00"/>
              </a:buClr>
              <a:buSzPct val="80000"/>
              <a:buFont typeface="Wingdings" pitchFamily="2" charset="2"/>
              <a:buChar char="®"/>
            </a:pPr>
            <a:r>
              <a:rPr lang="es-ES" altLang="en-US" sz="2400" dirty="0"/>
              <a:t>Análisis del Problema </a:t>
            </a:r>
          </a:p>
          <a:p>
            <a:pPr lvl="1" algn="just" eaLnBrk="1" hangingPunct="1">
              <a:buClr>
                <a:srgbClr val="FFFF00"/>
              </a:buClr>
              <a:buSzPct val="80000"/>
              <a:buFont typeface="Wingdings" pitchFamily="2" charset="2"/>
              <a:buChar char="®"/>
            </a:pPr>
            <a:r>
              <a:rPr lang="es-ES" altLang="en-US" sz="2400" dirty="0"/>
              <a:t>Evaluación y Negociación </a:t>
            </a:r>
          </a:p>
          <a:p>
            <a:pPr lvl="1" algn="just" eaLnBrk="1" hangingPunct="1">
              <a:buClr>
                <a:srgbClr val="FFFF00"/>
              </a:buClr>
              <a:buSzPct val="80000"/>
              <a:buFont typeface="Wingdings" pitchFamily="2" charset="2"/>
              <a:buChar char="®"/>
            </a:pPr>
            <a:r>
              <a:rPr lang="es-ES" altLang="en-US" sz="2400" dirty="0"/>
              <a:t>Especificación </a:t>
            </a:r>
          </a:p>
          <a:p>
            <a:pPr lvl="1" algn="just" eaLnBrk="1" hangingPunct="1">
              <a:buClr>
                <a:srgbClr val="FFFF00"/>
              </a:buClr>
              <a:buSzPct val="80000"/>
              <a:buFont typeface="Wingdings" pitchFamily="2" charset="2"/>
              <a:buChar char="®"/>
            </a:pPr>
            <a:r>
              <a:rPr lang="es-ES" altLang="en-US" sz="2400" dirty="0"/>
              <a:t>Validación </a:t>
            </a:r>
          </a:p>
          <a:p>
            <a:pPr lvl="1" algn="just" eaLnBrk="1" hangingPunct="1">
              <a:buClr>
                <a:srgbClr val="FFFF00"/>
              </a:buClr>
              <a:buSzPct val="80000"/>
              <a:buFont typeface="Wingdings" pitchFamily="2" charset="2"/>
              <a:buChar char="®"/>
            </a:pPr>
            <a:r>
              <a:rPr lang="es-ES" altLang="en-US" sz="2400" dirty="0"/>
              <a:t>Evolución </a:t>
            </a:r>
          </a:p>
          <a:p>
            <a:pPr algn="just" eaLnBrk="1" hangingPunct="1">
              <a:buClr>
                <a:srgbClr val="FFFF00"/>
              </a:buClr>
              <a:buSzPct val="80000"/>
              <a:buFont typeface="Wingdings" pitchFamily="2" charset="2"/>
              <a:buChar char="®"/>
            </a:pPr>
            <a:endParaRPr lang="es-ES" altLang="en-US" sz="2400" dirty="0"/>
          </a:p>
        </p:txBody>
      </p:sp>
    </p:spTree>
    <p:extLst>
      <p:ext uri="{BB962C8B-B14F-4D97-AF65-F5344CB8AC3E}">
        <p14:creationId xmlns:p14="http://schemas.microsoft.com/office/powerpoint/2010/main" val="136984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251521" y="1052736"/>
            <a:ext cx="8568952" cy="5616624"/>
            <a:chOff x="546100" y="366713"/>
            <a:chExt cx="8597900" cy="5845175"/>
          </a:xfrm>
        </p:grpSpPr>
        <p:sp>
          <p:nvSpPr>
            <p:cNvPr id="25602" name="AutoShape 2"/>
            <p:cNvSpPr>
              <a:spLocks noChangeArrowheads="1"/>
            </p:cNvSpPr>
            <p:nvPr/>
          </p:nvSpPr>
          <p:spPr bwMode="auto">
            <a:xfrm>
              <a:off x="546100" y="966788"/>
              <a:ext cx="1892300" cy="6731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03" name="Rectangle 3"/>
            <p:cNvSpPr>
              <a:spLocks noChangeArrowheads="1"/>
            </p:cNvSpPr>
            <p:nvPr/>
          </p:nvSpPr>
          <p:spPr bwMode="auto">
            <a:xfrm>
              <a:off x="838200" y="947738"/>
              <a:ext cx="146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solidFill>
                    <a:schemeClr val="bg1"/>
                  </a:solidFill>
                  <a:latin typeface="Times New Roman" pitchFamily="18" charset="0"/>
                </a:rPr>
                <a:t>Estudio de </a:t>
              </a:r>
            </a:p>
            <a:p>
              <a:pPr>
                <a:spcBef>
                  <a:spcPct val="0"/>
                </a:spcBef>
                <a:buClrTx/>
                <a:buSzTx/>
                <a:buFontTx/>
                <a:buNone/>
              </a:pPr>
              <a:r>
                <a:rPr lang="es-ES" altLang="en-US" sz="2000">
                  <a:solidFill>
                    <a:schemeClr val="bg1"/>
                  </a:solidFill>
                  <a:latin typeface="Times New Roman" pitchFamily="18" charset="0"/>
                </a:rPr>
                <a:t>Factibilidad</a:t>
              </a:r>
            </a:p>
          </p:txBody>
        </p:sp>
        <p:sp>
          <p:nvSpPr>
            <p:cNvPr id="25604" name="AutoShape 4"/>
            <p:cNvSpPr>
              <a:spLocks noChangeArrowheads="1"/>
            </p:cNvSpPr>
            <p:nvPr/>
          </p:nvSpPr>
          <p:spPr bwMode="auto">
            <a:xfrm>
              <a:off x="2908300" y="966788"/>
              <a:ext cx="1968501" cy="5969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05" name="Rectangle 5"/>
            <p:cNvSpPr>
              <a:spLocks noChangeArrowheads="1"/>
            </p:cNvSpPr>
            <p:nvPr/>
          </p:nvSpPr>
          <p:spPr bwMode="auto">
            <a:xfrm>
              <a:off x="2984500" y="914400"/>
              <a:ext cx="1670051" cy="69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ctr">
                <a:spcBef>
                  <a:spcPct val="0"/>
                </a:spcBef>
                <a:buClrTx/>
                <a:buSzTx/>
                <a:buFontTx/>
                <a:buNone/>
              </a:pPr>
              <a:r>
                <a:rPr lang="es-ES" altLang="en-US" sz="1800" dirty="0">
                  <a:solidFill>
                    <a:schemeClr val="bg1"/>
                  </a:solidFill>
                  <a:latin typeface="Times New Roman" pitchFamily="18" charset="0"/>
                </a:rPr>
                <a:t>Análisis </a:t>
              </a:r>
              <a:r>
                <a:rPr lang="es-ES" altLang="en-US" sz="1800" dirty="0" smtClean="0">
                  <a:solidFill>
                    <a:schemeClr val="bg1"/>
                  </a:solidFill>
                  <a:latin typeface="Times New Roman" pitchFamily="18" charset="0"/>
                </a:rPr>
                <a:t>del</a:t>
              </a:r>
              <a:endParaRPr lang="es-ES" altLang="en-US" sz="1800" dirty="0">
                <a:solidFill>
                  <a:schemeClr val="bg1"/>
                </a:solidFill>
                <a:latin typeface="Times New Roman" pitchFamily="18" charset="0"/>
              </a:endParaRPr>
            </a:p>
            <a:p>
              <a:pPr algn="ctr">
                <a:spcBef>
                  <a:spcPct val="0"/>
                </a:spcBef>
                <a:buClrTx/>
                <a:buSzTx/>
                <a:buFontTx/>
                <a:buNone/>
              </a:pPr>
              <a:r>
                <a:rPr lang="es-ES" altLang="en-US" sz="1800" dirty="0">
                  <a:solidFill>
                    <a:schemeClr val="bg1"/>
                  </a:solidFill>
                  <a:latin typeface="Times New Roman" pitchFamily="18" charset="0"/>
                </a:rPr>
                <a:t>Problema</a:t>
              </a:r>
            </a:p>
          </p:txBody>
        </p:sp>
        <p:sp>
          <p:nvSpPr>
            <p:cNvPr id="25606" name="AutoShape 6"/>
            <p:cNvSpPr>
              <a:spLocks noChangeArrowheads="1"/>
            </p:cNvSpPr>
            <p:nvPr/>
          </p:nvSpPr>
          <p:spPr bwMode="auto">
            <a:xfrm>
              <a:off x="4737100" y="1804988"/>
              <a:ext cx="2044700" cy="7493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07" name="AutoShape 7"/>
            <p:cNvSpPr>
              <a:spLocks noChangeArrowheads="1"/>
            </p:cNvSpPr>
            <p:nvPr/>
          </p:nvSpPr>
          <p:spPr bwMode="auto">
            <a:xfrm>
              <a:off x="6718300" y="2947988"/>
              <a:ext cx="2425700" cy="6731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08" name="Rectangle 8"/>
            <p:cNvSpPr>
              <a:spLocks noChangeArrowheads="1"/>
            </p:cNvSpPr>
            <p:nvPr/>
          </p:nvSpPr>
          <p:spPr bwMode="auto">
            <a:xfrm>
              <a:off x="4970516" y="1828800"/>
              <a:ext cx="1789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dirty="0">
                  <a:solidFill>
                    <a:schemeClr val="bg1"/>
                  </a:solidFill>
                  <a:latin typeface="Times New Roman" pitchFamily="18" charset="0"/>
                </a:rPr>
                <a:t>Evaluación y</a:t>
              </a:r>
            </a:p>
            <a:p>
              <a:pPr>
                <a:spcBef>
                  <a:spcPct val="0"/>
                </a:spcBef>
                <a:buClrTx/>
                <a:buSzTx/>
                <a:buFontTx/>
                <a:buNone/>
              </a:pPr>
              <a:r>
                <a:rPr lang="es-ES" altLang="en-US" sz="2000" dirty="0">
                  <a:solidFill>
                    <a:schemeClr val="bg1"/>
                  </a:solidFill>
                  <a:latin typeface="Times New Roman" pitchFamily="18" charset="0"/>
                </a:rPr>
                <a:t>negociación</a:t>
              </a:r>
            </a:p>
          </p:txBody>
        </p:sp>
        <p:sp>
          <p:nvSpPr>
            <p:cNvPr id="25609" name="Rectangle 9"/>
            <p:cNvSpPr>
              <a:spLocks noChangeArrowheads="1"/>
            </p:cNvSpPr>
            <p:nvPr/>
          </p:nvSpPr>
          <p:spPr bwMode="auto">
            <a:xfrm>
              <a:off x="6850063" y="2895600"/>
              <a:ext cx="2092325" cy="75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dirty="0" err="1" smtClean="0">
                  <a:solidFill>
                    <a:schemeClr val="bg1"/>
                  </a:solidFill>
                  <a:latin typeface="Times New Roman" pitchFamily="18" charset="0"/>
                </a:rPr>
                <a:t>Especific</a:t>
              </a:r>
              <a:r>
                <a:rPr lang="es-ES" altLang="en-US" sz="2000" dirty="0" smtClean="0">
                  <a:solidFill>
                    <a:schemeClr val="bg1"/>
                  </a:solidFill>
                  <a:latin typeface="Times New Roman" pitchFamily="18" charset="0"/>
                </a:rPr>
                <a:t>. de </a:t>
              </a:r>
              <a:r>
                <a:rPr lang="es-ES" altLang="en-US" sz="2000" dirty="0">
                  <a:solidFill>
                    <a:schemeClr val="bg1"/>
                  </a:solidFill>
                  <a:latin typeface="Times New Roman" pitchFamily="18" charset="0"/>
                </a:rPr>
                <a:t>Requerimientos</a:t>
              </a:r>
            </a:p>
          </p:txBody>
        </p:sp>
        <p:sp>
          <p:nvSpPr>
            <p:cNvPr id="25610" name="Line 10"/>
            <p:cNvSpPr>
              <a:spLocks noChangeShapeType="1"/>
            </p:cNvSpPr>
            <p:nvPr/>
          </p:nvSpPr>
          <p:spPr bwMode="auto">
            <a:xfrm>
              <a:off x="2520950" y="1341438"/>
              <a:ext cx="3048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11" name="Line 11"/>
            <p:cNvSpPr>
              <a:spLocks noChangeShapeType="1"/>
            </p:cNvSpPr>
            <p:nvPr/>
          </p:nvSpPr>
          <p:spPr bwMode="auto">
            <a:xfrm>
              <a:off x="4121150" y="1722438"/>
              <a:ext cx="0" cy="533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R"/>
            </a:p>
          </p:txBody>
        </p:sp>
        <p:sp>
          <p:nvSpPr>
            <p:cNvPr id="25612" name="Line 12"/>
            <p:cNvSpPr>
              <a:spLocks noChangeShapeType="1"/>
            </p:cNvSpPr>
            <p:nvPr/>
          </p:nvSpPr>
          <p:spPr bwMode="auto">
            <a:xfrm>
              <a:off x="4121150" y="2255838"/>
              <a:ext cx="5334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13" name="Line 13"/>
            <p:cNvSpPr>
              <a:spLocks noChangeShapeType="1"/>
            </p:cNvSpPr>
            <p:nvPr/>
          </p:nvSpPr>
          <p:spPr bwMode="auto">
            <a:xfrm flipV="1">
              <a:off x="5797550" y="1265238"/>
              <a:ext cx="0" cy="5334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R"/>
            </a:p>
          </p:txBody>
        </p:sp>
        <p:sp>
          <p:nvSpPr>
            <p:cNvPr id="25614" name="Line 14"/>
            <p:cNvSpPr>
              <a:spLocks noChangeShapeType="1"/>
            </p:cNvSpPr>
            <p:nvPr/>
          </p:nvSpPr>
          <p:spPr bwMode="auto">
            <a:xfrm flipH="1">
              <a:off x="5035550" y="1265238"/>
              <a:ext cx="7620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15" name="Line 15"/>
            <p:cNvSpPr>
              <a:spLocks noChangeShapeType="1"/>
            </p:cNvSpPr>
            <p:nvPr/>
          </p:nvSpPr>
          <p:spPr bwMode="auto">
            <a:xfrm flipV="1">
              <a:off x="8007350" y="2255838"/>
              <a:ext cx="0" cy="6858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R"/>
            </a:p>
          </p:txBody>
        </p:sp>
        <p:sp>
          <p:nvSpPr>
            <p:cNvPr id="25616" name="Line 16"/>
            <p:cNvSpPr>
              <a:spLocks noChangeShapeType="1"/>
            </p:cNvSpPr>
            <p:nvPr/>
          </p:nvSpPr>
          <p:spPr bwMode="auto">
            <a:xfrm flipH="1">
              <a:off x="6864350" y="2255838"/>
              <a:ext cx="11430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17" name="Line 17"/>
            <p:cNvSpPr>
              <a:spLocks noChangeShapeType="1"/>
            </p:cNvSpPr>
            <p:nvPr/>
          </p:nvSpPr>
          <p:spPr bwMode="auto">
            <a:xfrm flipH="1">
              <a:off x="5791200" y="2636838"/>
              <a:ext cx="6350" cy="48736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R"/>
            </a:p>
          </p:txBody>
        </p:sp>
        <p:sp>
          <p:nvSpPr>
            <p:cNvPr id="25618" name="Line 18"/>
            <p:cNvSpPr>
              <a:spLocks noChangeShapeType="1"/>
            </p:cNvSpPr>
            <p:nvPr/>
          </p:nvSpPr>
          <p:spPr bwMode="auto">
            <a:xfrm>
              <a:off x="5791200" y="3124200"/>
              <a:ext cx="8382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36883" name="Rectangle 19"/>
            <p:cNvSpPr>
              <a:spLocks noChangeArrowheads="1"/>
            </p:cNvSpPr>
            <p:nvPr/>
          </p:nvSpPr>
          <p:spPr bwMode="auto">
            <a:xfrm>
              <a:off x="850900" y="2185988"/>
              <a:ext cx="1663700" cy="749300"/>
            </a:xfrm>
            <a:prstGeom prst="rect">
              <a:avLst/>
            </a:prstGeom>
            <a:gradFill rotWithShape="0">
              <a:gsLst>
                <a:gs pos="0">
                  <a:schemeClr val="bg1"/>
                </a:gs>
                <a:gs pos="100000">
                  <a:schemeClr val="bg1">
                    <a:gamma/>
                    <a:shade val="89804"/>
                    <a:invGamma/>
                  </a:schemeClr>
                </a:gs>
              </a:gsLst>
              <a:lin ang="5400000" scaled="1"/>
            </a:gra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pPr>
                <a:defRPr/>
              </a:pPr>
              <a:endParaRPr lang="es-ES"/>
            </a:p>
          </p:txBody>
        </p:sp>
        <p:sp>
          <p:nvSpPr>
            <p:cNvPr id="25620" name="Rectangle 20"/>
            <p:cNvSpPr>
              <a:spLocks noChangeArrowheads="1"/>
            </p:cNvSpPr>
            <p:nvPr/>
          </p:nvSpPr>
          <p:spPr bwMode="auto">
            <a:xfrm>
              <a:off x="981075" y="2133600"/>
              <a:ext cx="1393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latin typeface="Times New Roman" pitchFamily="18" charset="0"/>
                </a:rPr>
                <a:t>Reporte de</a:t>
              </a:r>
            </a:p>
            <a:p>
              <a:pPr>
                <a:spcBef>
                  <a:spcPct val="0"/>
                </a:spcBef>
                <a:buClrTx/>
                <a:buSzTx/>
                <a:buFontTx/>
                <a:buNone/>
              </a:pPr>
              <a:r>
                <a:rPr lang="es-ES" altLang="en-US" sz="2000">
                  <a:latin typeface="Times New Roman" pitchFamily="18" charset="0"/>
                </a:rPr>
                <a:t>Factibilidad</a:t>
              </a:r>
            </a:p>
          </p:txBody>
        </p:sp>
        <p:sp>
          <p:nvSpPr>
            <p:cNvPr id="25621" name="Line 21"/>
            <p:cNvSpPr>
              <a:spLocks noChangeShapeType="1"/>
            </p:cNvSpPr>
            <p:nvPr/>
          </p:nvSpPr>
          <p:spPr bwMode="auto">
            <a:xfrm>
              <a:off x="1530350" y="1722438"/>
              <a:ext cx="0" cy="45720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36886" name="Rectangle 22"/>
            <p:cNvSpPr>
              <a:spLocks noChangeArrowheads="1"/>
            </p:cNvSpPr>
            <p:nvPr/>
          </p:nvSpPr>
          <p:spPr bwMode="auto">
            <a:xfrm>
              <a:off x="2984500" y="3328988"/>
              <a:ext cx="1739900" cy="901700"/>
            </a:xfrm>
            <a:prstGeom prst="rect">
              <a:avLst/>
            </a:prstGeom>
            <a:gradFill rotWithShape="0">
              <a:gsLst>
                <a:gs pos="0">
                  <a:schemeClr val="bg1"/>
                </a:gs>
                <a:gs pos="100000">
                  <a:schemeClr val="bg1">
                    <a:gamma/>
                    <a:shade val="89804"/>
                    <a:invGamma/>
                  </a:schemeClr>
                </a:gs>
              </a:gsLst>
              <a:lin ang="5400000" scaled="1"/>
            </a:gradFill>
            <a:ln w="12700">
              <a:solidFill>
                <a:schemeClr val="tx1"/>
              </a:solidFill>
              <a:miter lim="800000"/>
              <a:headEnd/>
              <a:tailEnd/>
            </a:ln>
            <a:effectLst>
              <a:outerShdw dist="53882" dir="2700000" algn="ctr" rotWithShape="0">
                <a:schemeClr val="bg2">
                  <a:alpha val="50000"/>
                </a:schemeClr>
              </a:outerShdw>
            </a:effectLst>
          </p:spPr>
          <p:txBody>
            <a:bodyPr wrap="none" anchor="ctr"/>
            <a:lstStyle/>
            <a:p>
              <a:pPr>
                <a:defRPr/>
              </a:pPr>
              <a:endParaRPr lang="es-ES"/>
            </a:p>
          </p:txBody>
        </p:sp>
        <p:sp>
          <p:nvSpPr>
            <p:cNvPr id="25623" name="Rectangle 23"/>
            <p:cNvSpPr>
              <a:spLocks noChangeArrowheads="1"/>
            </p:cNvSpPr>
            <p:nvPr/>
          </p:nvSpPr>
          <p:spPr bwMode="auto">
            <a:xfrm>
              <a:off x="2962275" y="3276600"/>
              <a:ext cx="14462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latin typeface="Times New Roman" pitchFamily="18" charset="0"/>
                </a:rPr>
                <a:t>Modelos del</a:t>
              </a:r>
            </a:p>
            <a:p>
              <a:pPr>
                <a:spcBef>
                  <a:spcPct val="0"/>
                </a:spcBef>
                <a:buClrTx/>
                <a:buSzTx/>
                <a:buFontTx/>
                <a:buNone/>
              </a:pPr>
              <a:r>
                <a:rPr lang="es-ES" altLang="en-US" sz="2000">
                  <a:latin typeface="Times New Roman" pitchFamily="18" charset="0"/>
                </a:rPr>
                <a:t>Sistema</a:t>
              </a:r>
            </a:p>
          </p:txBody>
        </p:sp>
        <p:sp>
          <p:nvSpPr>
            <p:cNvPr id="36888" name="Rectangle 24"/>
            <p:cNvSpPr>
              <a:spLocks noChangeArrowheads="1"/>
            </p:cNvSpPr>
            <p:nvPr/>
          </p:nvSpPr>
          <p:spPr bwMode="auto">
            <a:xfrm>
              <a:off x="2984500" y="4700588"/>
              <a:ext cx="1739900" cy="825500"/>
            </a:xfrm>
            <a:prstGeom prst="rect">
              <a:avLst/>
            </a:prstGeom>
            <a:gradFill rotWithShape="0">
              <a:gsLst>
                <a:gs pos="0">
                  <a:schemeClr val="bg1"/>
                </a:gs>
                <a:gs pos="100000">
                  <a:schemeClr val="bg1">
                    <a:gamma/>
                    <a:shade val="89804"/>
                    <a:invGamma/>
                  </a:schemeClr>
                </a:gs>
              </a:gsLst>
              <a:lin ang="5400000" scaled="1"/>
            </a:gra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es-ES"/>
            </a:p>
          </p:txBody>
        </p:sp>
        <p:sp>
          <p:nvSpPr>
            <p:cNvPr id="25625" name="Rectangle 25"/>
            <p:cNvSpPr>
              <a:spLocks noChangeArrowheads="1"/>
            </p:cNvSpPr>
            <p:nvPr/>
          </p:nvSpPr>
          <p:spPr bwMode="auto">
            <a:xfrm>
              <a:off x="2962275" y="4648200"/>
              <a:ext cx="1789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latin typeface="Times New Roman" pitchFamily="18" charset="0"/>
                </a:rPr>
                <a:t>Documento de</a:t>
              </a:r>
            </a:p>
            <a:p>
              <a:pPr>
                <a:spcBef>
                  <a:spcPct val="0"/>
                </a:spcBef>
                <a:buClrTx/>
                <a:buSzTx/>
                <a:buFontTx/>
                <a:buNone/>
              </a:pPr>
              <a:r>
                <a:rPr lang="es-ES" altLang="en-US" sz="2000">
                  <a:latin typeface="Times New Roman" pitchFamily="18" charset="0"/>
                </a:rPr>
                <a:t>Requerimientos</a:t>
              </a:r>
            </a:p>
          </p:txBody>
        </p:sp>
        <p:sp>
          <p:nvSpPr>
            <p:cNvPr id="25626" name="Line 26"/>
            <p:cNvSpPr>
              <a:spLocks noChangeShapeType="1"/>
            </p:cNvSpPr>
            <p:nvPr/>
          </p:nvSpPr>
          <p:spPr bwMode="auto">
            <a:xfrm>
              <a:off x="3511550" y="1646238"/>
              <a:ext cx="0" cy="167640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27" name="Line 27"/>
            <p:cNvSpPr>
              <a:spLocks noChangeShapeType="1"/>
            </p:cNvSpPr>
            <p:nvPr/>
          </p:nvSpPr>
          <p:spPr bwMode="auto">
            <a:xfrm>
              <a:off x="3740150" y="4237038"/>
              <a:ext cx="0" cy="45720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28" name="Line 28"/>
            <p:cNvSpPr>
              <a:spLocks noChangeShapeType="1"/>
            </p:cNvSpPr>
            <p:nvPr/>
          </p:nvSpPr>
          <p:spPr bwMode="auto">
            <a:xfrm>
              <a:off x="5486400" y="2590800"/>
              <a:ext cx="0" cy="1295400"/>
            </a:xfrm>
            <a:prstGeom prst="line">
              <a:avLst/>
            </a:prstGeom>
            <a:noFill/>
            <a:ln w="50800">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es-CR"/>
            </a:p>
          </p:txBody>
        </p:sp>
        <p:sp>
          <p:nvSpPr>
            <p:cNvPr id="25629" name="Line 29"/>
            <p:cNvSpPr>
              <a:spLocks noChangeShapeType="1"/>
            </p:cNvSpPr>
            <p:nvPr/>
          </p:nvSpPr>
          <p:spPr bwMode="auto">
            <a:xfrm>
              <a:off x="6019800" y="3429000"/>
              <a:ext cx="0" cy="16002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R"/>
            </a:p>
          </p:txBody>
        </p:sp>
        <p:sp>
          <p:nvSpPr>
            <p:cNvPr id="25630" name="Line 30"/>
            <p:cNvSpPr>
              <a:spLocks noChangeShapeType="1"/>
            </p:cNvSpPr>
            <p:nvPr/>
          </p:nvSpPr>
          <p:spPr bwMode="auto">
            <a:xfrm flipH="1">
              <a:off x="4724400" y="5029200"/>
              <a:ext cx="12954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31" name="Line 31"/>
            <p:cNvSpPr>
              <a:spLocks noChangeShapeType="1"/>
            </p:cNvSpPr>
            <p:nvPr/>
          </p:nvSpPr>
          <p:spPr bwMode="auto">
            <a:xfrm flipH="1">
              <a:off x="2667000" y="5791200"/>
              <a:ext cx="41148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32" name="AutoShape 32"/>
            <p:cNvSpPr>
              <a:spLocks noChangeArrowheads="1"/>
            </p:cNvSpPr>
            <p:nvPr/>
          </p:nvSpPr>
          <p:spPr bwMode="auto">
            <a:xfrm>
              <a:off x="6718300" y="4090988"/>
              <a:ext cx="2425700" cy="6731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33" name="Rectangle 33"/>
            <p:cNvSpPr>
              <a:spLocks noChangeArrowheads="1"/>
            </p:cNvSpPr>
            <p:nvPr/>
          </p:nvSpPr>
          <p:spPr bwMode="auto">
            <a:xfrm>
              <a:off x="7051675" y="4191000"/>
              <a:ext cx="209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solidFill>
                    <a:schemeClr val="bg1"/>
                  </a:solidFill>
                  <a:latin typeface="Times New Roman" pitchFamily="18" charset="0"/>
                </a:rPr>
                <a:t>Validación</a:t>
              </a:r>
            </a:p>
          </p:txBody>
        </p:sp>
        <p:sp>
          <p:nvSpPr>
            <p:cNvPr id="25634" name="AutoShape 34"/>
            <p:cNvSpPr>
              <a:spLocks noChangeArrowheads="1"/>
            </p:cNvSpPr>
            <p:nvPr/>
          </p:nvSpPr>
          <p:spPr bwMode="auto">
            <a:xfrm>
              <a:off x="6718300" y="5538788"/>
              <a:ext cx="2425700" cy="6731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35" name="Rectangle 35"/>
            <p:cNvSpPr>
              <a:spLocks noChangeArrowheads="1"/>
            </p:cNvSpPr>
            <p:nvPr/>
          </p:nvSpPr>
          <p:spPr bwMode="auto">
            <a:xfrm>
              <a:off x="7051675" y="5638800"/>
              <a:ext cx="209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solidFill>
                    <a:schemeClr val="bg1"/>
                  </a:solidFill>
                  <a:latin typeface="Times New Roman" pitchFamily="18" charset="0"/>
                </a:rPr>
                <a:t>Evaluación</a:t>
              </a:r>
            </a:p>
          </p:txBody>
        </p:sp>
        <p:sp>
          <p:nvSpPr>
            <p:cNvPr id="25636" name="Line 36"/>
            <p:cNvSpPr>
              <a:spLocks noChangeShapeType="1"/>
            </p:cNvSpPr>
            <p:nvPr/>
          </p:nvSpPr>
          <p:spPr bwMode="auto">
            <a:xfrm>
              <a:off x="6019800" y="4419600"/>
              <a:ext cx="6858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37" name="Line 37"/>
            <p:cNvSpPr>
              <a:spLocks noChangeShapeType="1"/>
            </p:cNvSpPr>
            <p:nvPr/>
          </p:nvSpPr>
          <p:spPr bwMode="auto">
            <a:xfrm flipH="1">
              <a:off x="4724400" y="3886200"/>
              <a:ext cx="7620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38" name="Line 38"/>
            <p:cNvSpPr>
              <a:spLocks noChangeShapeType="1"/>
            </p:cNvSpPr>
            <p:nvPr/>
          </p:nvSpPr>
          <p:spPr bwMode="auto">
            <a:xfrm>
              <a:off x="6019800" y="3429000"/>
              <a:ext cx="5334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36903" name="Rectangle 39"/>
            <p:cNvSpPr>
              <a:spLocks noChangeArrowheads="1"/>
            </p:cNvSpPr>
            <p:nvPr/>
          </p:nvSpPr>
          <p:spPr bwMode="auto">
            <a:xfrm>
              <a:off x="914400" y="5346700"/>
              <a:ext cx="1739900" cy="825500"/>
            </a:xfrm>
            <a:prstGeom prst="rect">
              <a:avLst/>
            </a:prstGeom>
            <a:gradFill rotWithShape="0">
              <a:gsLst>
                <a:gs pos="0">
                  <a:schemeClr val="bg1"/>
                </a:gs>
                <a:gs pos="100000">
                  <a:schemeClr val="bg1">
                    <a:gamma/>
                    <a:shade val="89804"/>
                    <a:invGamma/>
                  </a:schemeClr>
                </a:gs>
              </a:gsLst>
              <a:lin ang="5400000" scaled="1"/>
            </a:gra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es-ES"/>
            </a:p>
          </p:txBody>
        </p:sp>
        <p:sp>
          <p:nvSpPr>
            <p:cNvPr id="25640" name="Rectangle 40"/>
            <p:cNvSpPr>
              <a:spLocks noChangeArrowheads="1"/>
            </p:cNvSpPr>
            <p:nvPr/>
          </p:nvSpPr>
          <p:spPr bwMode="auto">
            <a:xfrm>
              <a:off x="838200" y="5470525"/>
              <a:ext cx="1824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a:latin typeface="Times New Roman" pitchFamily="18" charset="0"/>
                </a:rPr>
                <a:t>Administración </a:t>
              </a:r>
            </a:p>
            <a:p>
              <a:pPr>
                <a:spcBef>
                  <a:spcPct val="0"/>
                </a:spcBef>
                <a:buClrTx/>
                <a:buSzTx/>
                <a:buFontTx/>
                <a:buNone/>
              </a:pPr>
              <a:r>
                <a:rPr lang="es-ES" altLang="en-US" sz="2000">
                  <a:latin typeface="Times New Roman" pitchFamily="18" charset="0"/>
                </a:rPr>
                <a:t> de cambios</a:t>
              </a:r>
            </a:p>
          </p:txBody>
        </p:sp>
        <p:sp>
          <p:nvSpPr>
            <p:cNvPr id="25641" name="Line 41"/>
            <p:cNvSpPr>
              <a:spLocks noChangeShapeType="1"/>
            </p:cNvSpPr>
            <p:nvPr/>
          </p:nvSpPr>
          <p:spPr bwMode="auto">
            <a:xfrm>
              <a:off x="8001000" y="4876800"/>
              <a:ext cx="0" cy="60960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42" name="Line 42"/>
            <p:cNvSpPr>
              <a:spLocks noChangeShapeType="1"/>
            </p:cNvSpPr>
            <p:nvPr/>
          </p:nvSpPr>
          <p:spPr bwMode="auto">
            <a:xfrm>
              <a:off x="8001000" y="3657600"/>
              <a:ext cx="0" cy="45720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43" name="AutoShape 43"/>
            <p:cNvSpPr>
              <a:spLocks noChangeArrowheads="1"/>
            </p:cNvSpPr>
            <p:nvPr/>
          </p:nvSpPr>
          <p:spPr bwMode="auto">
            <a:xfrm>
              <a:off x="6642100" y="433388"/>
              <a:ext cx="1968500" cy="596900"/>
            </a:xfrm>
            <a:prstGeom prst="octagon">
              <a:avLst>
                <a:gd name="adj" fmla="val 29282"/>
              </a:avLst>
            </a:prstGeom>
            <a:gradFill rotWithShape="0">
              <a:gsLst>
                <a:gs pos="0">
                  <a:srgbClr val="FFFFFF"/>
                </a:gs>
                <a:gs pos="100000">
                  <a:srgbClr val="FF0000"/>
                </a:gs>
              </a:gsLst>
              <a:path path="shape">
                <a:fillToRect l="50000" t="50000" r="50000" b="50000"/>
              </a:path>
            </a:gradFill>
            <a:ln w="12700">
              <a:solidFill>
                <a:schemeClr val="tx1"/>
              </a:solidFill>
              <a:miter lim="800000"/>
              <a:headEnd/>
              <a:tailEnd/>
            </a:ln>
            <a:effectLst>
              <a:outerShdw dist="107763" dir="2700000" algn="ctr" rotWithShape="0">
                <a:schemeClr val="accent2">
                  <a:alpha val="50000"/>
                </a:schemeClr>
              </a:outerShdw>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s-CR" altLang="es-CR"/>
            </a:p>
          </p:txBody>
        </p:sp>
        <p:sp>
          <p:nvSpPr>
            <p:cNvPr id="25644" name="Rectangle 44"/>
            <p:cNvSpPr>
              <a:spLocks noChangeArrowheads="1"/>
            </p:cNvSpPr>
            <p:nvPr/>
          </p:nvSpPr>
          <p:spPr bwMode="auto">
            <a:xfrm>
              <a:off x="6781800" y="366713"/>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s-ES" altLang="en-US" sz="2000" dirty="0">
                  <a:solidFill>
                    <a:schemeClr val="bg1"/>
                  </a:solidFill>
                  <a:latin typeface="Times New Roman" pitchFamily="18" charset="0"/>
                </a:rPr>
                <a:t> Evaluar </a:t>
              </a:r>
            </a:p>
            <a:p>
              <a:pPr>
                <a:spcBef>
                  <a:spcPct val="0"/>
                </a:spcBef>
                <a:buClrTx/>
                <a:buSzTx/>
                <a:buFontTx/>
                <a:buNone/>
              </a:pPr>
              <a:r>
                <a:rPr lang="es-ES" altLang="en-US" sz="2000" dirty="0" err="1">
                  <a:solidFill>
                    <a:schemeClr val="bg1"/>
                  </a:solidFill>
                  <a:latin typeface="Times New Roman" pitchFamily="18" charset="0"/>
                </a:rPr>
                <a:t>Sist</a:t>
              </a:r>
              <a:r>
                <a:rPr lang="es-ES" altLang="en-US" sz="2000" dirty="0">
                  <a:solidFill>
                    <a:schemeClr val="bg1"/>
                  </a:solidFill>
                  <a:latin typeface="Times New Roman" pitchFamily="18" charset="0"/>
                </a:rPr>
                <a:t>. existentes</a:t>
              </a:r>
            </a:p>
          </p:txBody>
        </p:sp>
        <p:sp>
          <p:nvSpPr>
            <p:cNvPr id="25645" name="Line 45"/>
            <p:cNvSpPr>
              <a:spLocks noChangeShapeType="1"/>
            </p:cNvSpPr>
            <p:nvPr/>
          </p:nvSpPr>
          <p:spPr bwMode="auto">
            <a:xfrm>
              <a:off x="3733800" y="685800"/>
              <a:ext cx="2895600" cy="0"/>
            </a:xfrm>
            <a:prstGeom prst="line">
              <a:avLst/>
            </a:prstGeom>
            <a:noFill/>
            <a:ln w="508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s-CR"/>
            </a:p>
          </p:txBody>
        </p:sp>
        <p:sp>
          <p:nvSpPr>
            <p:cNvPr id="25646" name="Line 46"/>
            <p:cNvSpPr>
              <a:spLocks noChangeShapeType="1"/>
            </p:cNvSpPr>
            <p:nvPr/>
          </p:nvSpPr>
          <p:spPr bwMode="auto">
            <a:xfrm flipV="1">
              <a:off x="3733800" y="685800"/>
              <a:ext cx="0" cy="228600"/>
            </a:xfrm>
            <a:prstGeom prst="line">
              <a:avLst/>
            </a:prstGeom>
            <a:noFill/>
            <a:ln w="50800">
              <a:solidFill>
                <a:schemeClr val="tx1"/>
              </a:solidFill>
              <a:round/>
              <a:headEnd type="stealth" w="sm" len="sm"/>
              <a:tailEnd/>
            </a:ln>
            <a:extLst>
              <a:ext uri="{909E8E84-426E-40DD-AFC4-6F175D3DCCD1}">
                <a14:hiddenFill xmlns:a14="http://schemas.microsoft.com/office/drawing/2010/main">
                  <a:noFill/>
                </a14:hiddenFill>
              </a:ext>
            </a:extLst>
          </p:spPr>
          <p:txBody>
            <a:bodyPr/>
            <a:lstStyle/>
            <a:p>
              <a:endParaRPr lang="es-CR"/>
            </a:p>
          </p:txBody>
        </p:sp>
      </p:grpSp>
      <p:sp>
        <p:nvSpPr>
          <p:cNvPr id="48" name="Rectangle 2"/>
          <p:cNvSpPr>
            <a:spLocks noChangeArrowheads="1"/>
          </p:cNvSpPr>
          <p:nvPr/>
        </p:nvSpPr>
        <p:spPr bwMode="auto">
          <a:xfrm>
            <a:off x="539552" y="264459"/>
            <a:ext cx="7772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ctr" eaLnBrk="1" hangingPunct="1">
              <a:spcBef>
                <a:spcPct val="0"/>
              </a:spcBef>
              <a:buClrTx/>
              <a:buSzTx/>
              <a:buFontTx/>
              <a:buNone/>
            </a:pPr>
            <a:r>
              <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Actividades de la </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Ing. de </a:t>
            </a:r>
            <a:r>
              <a:rPr lang="es-ES" altLang="en-US" sz="40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Req</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80482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899592" y="476672"/>
            <a:ext cx="77724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Estudio </a:t>
            </a:r>
            <a:r>
              <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 factibilidad</a:t>
            </a:r>
          </a:p>
        </p:txBody>
      </p:sp>
      <p:sp>
        <p:nvSpPr>
          <p:cNvPr id="27651" name="Rectangle 3"/>
          <p:cNvSpPr>
            <a:spLocks noChangeArrowheads="1"/>
          </p:cNvSpPr>
          <p:nvPr/>
        </p:nvSpPr>
        <p:spPr bwMode="auto">
          <a:xfrm>
            <a:off x="611560" y="1724026"/>
            <a:ext cx="77724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marL="0" indent="0" algn="just" eaLnBrk="1" hangingPunct="1">
              <a:buClr>
                <a:srgbClr val="FFFF00"/>
              </a:buClr>
              <a:buSzTx/>
              <a:buNone/>
            </a:pPr>
            <a:r>
              <a:rPr lang="es-ES" altLang="en-US" sz="2000" spc="30" dirty="0">
                <a:latin typeface="+mn-lt"/>
                <a:cs typeface="Tahoma" pitchFamily="34" charset="0"/>
              </a:rPr>
              <a:t>La meta de los estudios de factibilidad consiste en evaluar sistemas alternativos y proponer los sistemas más factibles y deseables de desarrollo.</a:t>
            </a:r>
          </a:p>
          <a:p>
            <a:pPr marL="0" indent="0" algn="just" eaLnBrk="1" hangingPunct="1">
              <a:buClr>
                <a:srgbClr val="FFFF00"/>
              </a:buClr>
              <a:buSzTx/>
              <a:buNone/>
            </a:pPr>
            <a:r>
              <a:rPr lang="es-ES" altLang="en-US" sz="2000" spc="30" dirty="0">
                <a:latin typeface="+mn-lt"/>
                <a:cs typeface="Tahoma" pitchFamily="34" charset="0"/>
              </a:rPr>
              <a:t/>
            </a:r>
            <a:br>
              <a:rPr lang="es-ES" altLang="en-US" sz="2000" spc="30" dirty="0">
                <a:latin typeface="+mn-lt"/>
                <a:cs typeface="Tahoma" pitchFamily="34" charset="0"/>
              </a:rPr>
            </a:br>
            <a:r>
              <a:rPr lang="es-ES" altLang="en-US" sz="2000" spc="30" dirty="0">
                <a:latin typeface="+mn-lt"/>
                <a:cs typeface="Tahoma" pitchFamily="34" charset="0"/>
              </a:rPr>
              <a:t>La factibilidad de un sistema propuesto puede evaluarse según cuatro categorías:</a:t>
            </a:r>
          </a:p>
          <a:p>
            <a:pPr algn="just" eaLnBrk="1" hangingPunct="1">
              <a:buClr>
                <a:srgbClr val="FFFF00"/>
              </a:buClr>
              <a:buSzTx/>
              <a:buFontTx/>
              <a:buNone/>
            </a:pPr>
            <a:endParaRPr lang="es-ES" altLang="en-US" sz="2000" spc="30" dirty="0">
              <a:latin typeface="+mn-lt"/>
              <a:cs typeface="Tahoma" pitchFamily="34" charset="0"/>
            </a:endParaRPr>
          </a:p>
          <a:p>
            <a:pPr lvl="1" algn="just" eaLnBrk="1" hangingPunct="1">
              <a:buClr>
                <a:srgbClr val="FFFF00"/>
              </a:buClr>
              <a:buFontTx/>
              <a:buChar char="•"/>
            </a:pPr>
            <a:r>
              <a:rPr lang="es-ES" altLang="en-US" sz="2000" spc="30" dirty="0">
                <a:latin typeface="+mn-lt"/>
                <a:cs typeface="Tahoma" pitchFamily="34" charset="0"/>
              </a:rPr>
              <a:t>Factibilidad Organizacional.</a:t>
            </a:r>
          </a:p>
          <a:p>
            <a:pPr lvl="1" algn="just" eaLnBrk="1" hangingPunct="1">
              <a:buClr>
                <a:srgbClr val="FFFF00"/>
              </a:buClr>
              <a:buFontTx/>
              <a:buChar char="•"/>
            </a:pPr>
            <a:r>
              <a:rPr lang="es-ES" altLang="en-US" sz="2000" spc="30" dirty="0">
                <a:latin typeface="+mn-lt"/>
                <a:cs typeface="Tahoma" pitchFamily="34" charset="0"/>
              </a:rPr>
              <a:t>Factibilidad Económica.</a:t>
            </a:r>
          </a:p>
          <a:p>
            <a:pPr lvl="1" algn="just" eaLnBrk="1" hangingPunct="1">
              <a:buClr>
                <a:srgbClr val="FFFF00"/>
              </a:buClr>
              <a:buFontTx/>
              <a:buChar char="•"/>
            </a:pPr>
            <a:r>
              <a:rPr lang="es-ES" altLang="en-US" sz="2000" spc="30" dirty="0">
                <a:latin typeface="+mn-lt"/>
                <a:cs typeface="Tahoma" pitchFamily="34" charset="0"/>
              </a:rPr>
              <a:t>Factibilidad Técnica.</a:t>
            </a:r>
          </a:p>
          <a:p>
            <a:pPr lvl="1" algn="just" eaLnBrk="1" hangingPunct="1">
              <a:buClr>
                <a:srgbClr val="FFFF00"/>
              </a:buClr>
              <a:buFontTx/>
              <a:buChar char="•"/>
            </a:pPr>
            <a:r>
              <a:rPr lang="es-ES" altLang="en-US" sz="2000" spc="30" dirty="0">
                <a:latin typeface="+mn-lt"/>
                <a:cs typeface="Tahoma" pitchFamily="34" charset="0"/>
              </a:rPr>
              <a:t>Factibilidad Operacional.</a:t>
            </a:r>
          </a:p>
        </p:txBody>
      </p:sp>
    </p:spTree>
    <p:extLst>
      <p:ext uri="{BB962C8B-B14F-4D97-AF65-F5344CB8AC3E}">
        <p14:creationId xmlns:p14="http://schemas.microsoft.com/office/powerpoint/2010/main" val="32713739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4294967295"/>
          </p:nvPr>
        </p:nvSpPr>
        <p:spPr>
          <a:xfrm>
            <a:off x="457200" y="1600200"/>
            <a:ext cx="8229600" cy="4530725"/>
          </a:xfrm>
          <a:prstGeom prst="rect">
            <a:avLst/>
          </a:prstGeom>
        </p:spPr>
        <p:txBody>
          <a:bodyPr>
            <a:normAutofit/>
          </a:bodyPr>
          <a:lstStyle/>
          <a:p>
            <a:pPr>
              <a:defRPr/>
            </a:pPr>
            <a:r>
              <a:rPr lang="es-ES" altLang="en-US" sz="2000" b="1" dirty="0">
                <a:solidFill>
                  <a:srgbClr val="FFFF00"/>
                </a:solidFill>
              </a:rPr>
              <a:t>Factibilidad </a:t>
            </a:r>
            <a:r>
              <a:rPr lang="es-ES" altLang="en-US" sz="2000" b="1" dirty="0" smtClean="0">
                <a:solidFill>
                  <a:srgbClr val="FFFF00"/>
                </a:solidFill>
              </a:rPr>
              <a:t>Organizacional:</a:t>
            </a:r>
          </a:p>
          <a:p>
            <a:pPr>
              <a:defRPr/>
            </a:pPr>
            <a:r>
              <a:rPr lang="es-ES" sz="2000" dirty="0" smtClean="0"/>
              <a:t>¿Que tan bien respalda el sistema propuesto los objetivos estratégicos de la organización? </a:t>
            </a:r>
          </a:p>
          <a:p>
            <a:pPr>
              <a:defRPr/>
            </a:pPr>
            <a:endParaRPr lang="es-ES" sz="2000" dirty="0"/>
          </a:p>
          <a:p>
            <a:pPr>
              <a:defRPr/>
            </a:pPr>
            <a:r>
              <a:rPr lang="es-ES" altLang="en-US" sz="2000" b="1" dirty="0">
                <a:solidFill>
                  <a:srgbClr val="FFFF00"/>
                </a:solidFill>
              </a:rPr>
              <a:t>Factibilidad </a:t>
            </a:r>
            <a:r>
              <a:rPr lang="es-ES" altLang="en-US" sz="2000" b="1" dirty="0" smtClean="0">
                <a:solidFill>
                  <a:srgbClr val="FFFF00"/>
                </a:solidFill>
              </a:rPr>
              <a:t>Económica:</a:t>
            </a:r>
          </a:p>
          <a:p>
            <a:pPr>
              <a:defRPr/>
            </a:pPr>
            <a:r>
              <a:rPr lang="es-ES" sz="2000" dirty="0"/>
              <a:t>Un proyecto será aprobado si se puede cubrir sus costos y sobre todo si este representa lo siguiente para la empresa:</a:t>
            </a:r>
          </a:p>
          <a:p>
            <a:pPr lvl="1">
              <a:defRPr/>
            </a:pPr>
            <a:r>
              <a:rPr lang="es-ES" sz="2000" dirty="0" smtClean="0"/>
              <a:t>Ahorro </a:t>
            </a:r>
            <a:r>
              <a:rPr lang="es-ES" sz="2000" dirty="0"/>
              <a:t>de Costos.</a:t>
            </a:r>
          </a:p>
          <a:p>
            <a:pPr lvl="1">
              <a:defRPr/>
            </a:pPr>
            <a:r>
              <a:rPr lang="es-ES" sz="2000" dirty="0"/>
              <a:t>Incremento de los Ingresos y / o Utilidades.</a:t>
            </a:r>
          </a:p>
          <a:p>
            <a:pPr lvl="1">
              <a:defRPr/>
            </a:pPr>
            <a:r>
              <a:rPr lang="es-ES" sz="2000" dirty="0"/>
              <a:t>Disminución en la Inversión</a:t>
            </a:r>
          </a:p>
          <a:p>
            <a:pPr>
              <a:defRPr/>
            </a:pPr>
            <a:endParaRPr lang="es-ES" sz="2000" dirty="0" smtClean="0"/>
          </a:p>
        </p:txBody>
      </p:sp>
      <p:sp>
        <p:nvSpPr>
          <p:cNvPr id="4" name="Rectangle 2"/>
          <p:cNvSpPr>
            <a:spLocks noChangeArrowheads="1"/>
          </p:cNvSpPr>
          <p:nvPr/>
        </p:nvSpPr>
        <p:spPr bwMode="auto">
          <a:xfrm>
            <a:off x="899592" y="476672"/>
            <a:ext cx="77724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Estudio </a:t>
            </a:r>
            <a:r>
              <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 </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factibilidad #2</a:t>
            </a:r>
            <a:endPar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141569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4294967295"/>
          </p:nvPr>
        </p:nvSpPr>
        <p:spPr>
          <a:xfrm>
            <a:off x="457200" y="1600200"/>
            <a:ext cx="8229600" cy="4530725"/>
          </a:xfrm>
          <a:prstGeom prst="rect">
            <a:avLst/>
          </a:prstGeom>
        </p:spPr>
        <p:txBody>
          <a:bodyPr>
            <a:normAutofit/>
          </a:bodyPr>
          <a:lstStyle/>
          <a:p>
            <a:pPr>
              <a:defRPr/>
            </a:pPr>
            <a:r>
              <a:rPr lang="es-ES" altLang="en-US" sz="2000" b="1" dirty="0">
                <a:solidFill>
                  <a:srgbClr val="FFFF00"/>
                </a:solidFill>
              </a:rPr>
              <a:t>Factibilidad </a:t>
            </a:r>
            <a:r>
              <a:rPr lang="es-ES" altLang="en-US" sz="2000" b="1" dirty="0" smtClean="0">
                <a:solidFill>
                  <a:srgbClr val="FFFF00"/>
                </a:solidFill>
              </a:rPr>
              <a:t>Técnica:</a:t>
            </a:r>
          </a:p>
          <a:p>
            <a:pPr>
              <a:defRPr/>
            </a:pPr>
            <a:r>
              <a:rPr lang="es-ES" sz="2000" dirty="0"/>
              <a:t>Determina se es posible adquirir o desarrollar en el tiempo requerido y utilizando los recursos disponibles, el sistema propuesto para satisfacer las necesidades de la empresa.</a:t>
            </a:r>
          </a:p>
          <a:p>
            <a:pPr>
              <a:defRPr/>
            </a:pPr>
            <a:endParaRPr lang="es-ES" sz="2000" dirty="0"/>
          </a:p>
          <a:p>
            <a:pPr>
              <a:defRPr/>
            </a:pPr>
            <a:r>
              <a:rPr lang="es-ES" altLang="en-US" sz="2000" b="1" dirty="0">
                <a:solidFill>
                  <a:srgbClr val="FFFF00"/>
                </a:solidFill>
              </a:rPr>
              <a:t>Factibilidad </a:t>
            </a:r>
            <a:r>
              <a:rPr lang="es-ES" altLang="en-US" sz="2000" b="1" dirty="0" smtClean="0">
                <a:solidFill>
                  <a:srgbClr val="FFFF00"/>
                </a:solidFill>
              </a:rPr>
              <a:t>Operacional (</a:t>
            </a:r>
            <a:r>
              <a:rPr lang="es-ES" sz="2000" dirty="0">
                <a:solidFill>
                  <a:srgbClr val="FFFF00"/>
                </a:solidFill>
              </a:rPr>
              <a:t>Aceptación del usuario final</a:t>
            </a:r>
            <a:r>
              <a:rPr lang="es-ES" altLang="en-US" sz="2000" b="1" dirty="0" smtClean="0">
                <a:solidFill>
                  <a:srgbClr val="FFFF00"/>
                </a:solidFill>
              </a:rPr>
              <a:t>):</a:t>
            </a:r>
          </a:p>
          <a:p>
            <a:pPr>
              <a:defRPr/>
            </a:pPr>
            <a:r>
              <a:rPr lang="es-ES" sz="2000" dirty="0" smtClean="0"/>
              <a:t>Disposición </a:t>
            </a:r>
            <a:r>
              <a:rPr lang="es-ES" sz="2000" dirty="0"/>
              <a:t>y la capacidad de la gerencia, los empleados, los clientes los proveedores y otros para operar utilizar y respaldar un sistema propuesto.</a:t>
            </a:r>
          </a:p>
          <a:p>
            <a:pPr>
              <a:defRPr/>
            </a:pPr>
            <a:endParaRPr lang="es-ES" sz="2000" dirty="0" smtClean="0"/>
          </a:p>
        </p:txBody>
      </p:sp>
      <p:sp>
        <p:nvSpPr>
          <p:cNvPr id="4" name="Rectangle 2"/>
          <p:cNvSpPr>
            <a:spLocks noChangeArrowheads="1"/>
          </p:cNvSpPr>
          <p:nvPr/>
        </p:nvSpPr>
        <p:spPr bwMode="auto">
          <a:xfrm>
            <a:off x="899592" y="476672"/>
            <a:ext cx="777240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Estudio </a:t>
            </a:r>
            <a:r>
              <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 </a:t>
            </a:r>
            <a:r>
              <a:rPr lang="es-ES" altLang="en-U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factibilidad #3</a:t>
            </a:r>
            <a:endParaRPr lang="es-E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51636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Análisis de Costos / Beneficios</a:t>
            </a:r>
          </a:p>
        </p:txBody>
      </p:sp>
      <p:sp>
        <p:nvSpPr>
          <p:cNvPr id="103427" name="Rectangle 3"/>
          <p:cNvSpPr>
            <a:spLocks noGrp="1" noChangeArrowheads="1"/>
          </p:cNvSpPr>
          <p:nvPr>
            <p:ph type="body" idx="4294967295"/>
          </p:nvPr>
        </p:nvSpPr>
        <p:spPr>
          <a:xfrm>
            <a:off x="457200" y="1600200"/>
            <a:ext cx="8229600" cy="4530725"/>
          </a:xfrm>
          <a:prstGeom prst="rect">
            <a:avLst/>
          </a:prstGeom>
        </p:spPr>
        <p:txBody>
          <a:bodyPr/>
          <a:lstStyle/>
          <a:p>
            <a:pPr eaLnBrk="1" hangingPunct="1">
              <a:defRPr/>
            </a:pPr>
            <a:r>
              <a:rPr lang="es-ES" sz="2400" dirty="0" smtClean="0"/>
              <a:t>Por lo general los estudios de factibilidad abarcan un Análisis de Costos / Beneficios. Si los costos y los beneficios pueden cuantificarse, estos se llaman tangibles y si no se llaman intangibles.</a:t>
            </a:r>
          </a:p>
          <a:p>
            <a:pPr eaLnBrk="1" hangingPunct="1">
              <a:buFont typeface="Wingdings" pitchFamily="2" charset="2"/>
              <a:buNone/>
              <a:defRPr/>
            </a:pPr>
            <a:endParaRPr lang="es-ES" sz="2400" dirty="0" smtClean="0"/>
          </a:p>
          <a:p>
            <a:pPr eaLnBrk="1" hangingPunct="1">
              <a:defRPr/>
            </a:pPr>
            <a:r>
              <a:rPr lang="es-ES" sz="2400" b="1" dirty="0" smtClean="0">
                <a:solidFill>
                  <a:srgbClr val="FFFF00"/>
                </a:solidFill>
              </a:rPr>
              <a:t>Los beneficios tangibles: </a:t>
            </a:r>
            <a:r>
              <a:rPr lang="es-ES" sz="2400" dirty="0" smtClean="0"/>
              <a:t>son resultados favorables como la disminución de costos.</a:t>
            </a:r>
          </a:p>
          <a:p>
            <a:pPr eaLnBrk="1" hangingPunct="1">
              <a:buFont typeface="Wingdings" pitchFamily="2" charset="2"/>
              <a:buNone/>
              <a:defRPr/>
            </a:pPr>
            <a:endParaRPr lang="es-ES" sz="2400" dirty="0" smtClean="0"/>
          </a:p>
          <a:p>
            <a:pPr eaLnBrk="1" hangingPunct="1">
              <a:defRPr/>
            </a:pPr>
            <a:r>
              <a:rPr lang="es-ES" sz="2400" b="1" dirty="0" smtClean="0">
                <a:solidFill>
                  <a:srgbClr val="FFFF00"/>
                </a:solidFill>
              </a:rPr>
              <a:t>Los beneficios intangibles: </a:t>
            </a:r>
            <a:r>
              <a:rPr lang="es-ES" sz="2400" dirty="0" smtClean="0"/>
              <a:t>son más difíciles de estimar. Tales beneficios como mejor servicio al cliente o información más rápida caen dentro de esta categoría.</a:t>
            </a:r>
          </a:p>
        </p:txBody>
      </p:sp>
    </p:spTree>
    <p:extLst>
      <p:ext uri="{BB962C8B-B14F-4D97-AF65-F5344CB8AC3E}">
        <p14:creationId xmlns:p14="http://schemas.microsoft.com/office/powerpoint/2010/main" val="4024602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827584" y="836712"/>
            <a:ext cx="7772400" cy="720080"/>
          </a:xfrm>
          <a:prstGeom prst="rect">
            <a:avLst/>
          </a:prstGeom>
          <a:noFill/>
          <a:ln w="9525">
            <a:noFill/>
            <a:miter lim="800000"/>
            <a:headEnd/>
            <a:tailEnd/>
          </a:ln>
          <a:effec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p>
            <a:pPr>
              <a:defRPr/>
            </a:pPr>
            <a:r>
              <a:rPr lang="es-E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Análisis </a:t>
            </a: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del Problema</a:t>
            </a:r>
          </a:p>
        </p:txBody>
      </p:sp>
      <p:sp>
        <p:nvSpPr>
          <p:cNvPr id="35843" name="Rectangle 3"/>
          <p:cNvSpPr>
            <a:spLocks noChangeArrowheads="1"/>
          </p:cNvSpPr>
          <p:nvPr/>
        </p:nvSpPr>
        <p:spPr bwMode="auto">
          <a:xfrm>
            <a:off x="683568" y="2276872"/>
            <a:ext cx="7772400" cy="283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lgn="just" eaLnBrk="1" hangingPunct="1">
              <a:lnSpc>
                <a:spcPct val="90000"/>
              </a:lnSpc>
              <a:buSzTx/>
              <a:buFontTx/>
              <a:buChar char="•"/>
            </a:pPr>
            <a:r>
              <a:rPr lang="es-ES" altLang="en-US" sz="2400" dirty="0" smtClean="0"/>
              <a:t>El </a:t>
            </a:r>
            <a:r>
              <a:rPr lang="es-ES" altLang="en-US" sz="2400" dirty="0"/>
              <a:t>objetivo del Análisis del Problema es entender las verdaderas necesidades del negocio (la verdad). </a:t>
            </a:r>
            <a:endParaRPr lang="es-ES" altLang="en-US" sz="2400" dirty="0" smtClean="0"/>
          </a:p>
          <a:p>
            <a:pPr algn="just" eaLnBrk="1" hangingPunct="1">
              <a:lnSpc>
                <a:spcPct val="90000"/>
              </a:lnSpc>
              <a:buSzTx/>
              <a:buFontTx/>
              <a:buChar char="•"/>
            </a:pPr>
            <a:endParaRPr lang="es-ES" altLang="en-US" sz="2400" dirty="0"/>
          </a:p>
          <a:p>
            <a:pPr algn="just" eaLnBrk="1" hangingPunct="1">
              <a:lnSpc>
                <a:spcPct val="90000"/>
              </a:lnSpc>
              <a:buSzTx/>
              <a:buFontTx/>
              <a:buChar char="•"/>
            </a:pPr>
            <a:r>
              <a:rPr lang="es-ES" altLang="en-US" sz="2400" dirty="0" smtClean="0"/>
              <a:t>Aquí </a:t>
            </a:r>
            <a:r>
              <a:rPr lang="es-ES" altLang="en-US" sz="2400" dirty="0"/>
              <a:t>vemos nuevamente la importancia que tiene una buena comunicación entre desarrolladores y clientes; de esta comunicación con el cliente depende que entendamos sus necesidades.</a:t>
            </a:r>
          </a:p>
        </p:txBody>
      </p:sp>
    </p:spTree>
    <p:extLst>
      <p:ext uri="{BB962C8B-B14F-4D97-AF65-F5344CB8AC3E}">
        <p14:creationId xmlns:p14="http://schemas.microsoft.com/office/powerpoint/2010/main" val="9237762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4294967295"/>
          </p:nvPr>
        </p:nvSpPr>
        <p:spPr>
          <a:xfrm>
            <a:off x="684213" y="1341438"/>
            <a:ext cx="8204200" cy="4114800"/>
          </a:xfrm>
          <a:prstGeom prst="rect">
            <a:avLst/>
          </a:prstGeom>
        </p:spPr>
        <p:txBody>
          <a:bodyPr/>
          <a:lstStyle/>
          <a:p>
            <a:pPr algn="just" eaLnBrk="1" hangingPunct="1">
              <a:defRPr/>
            </a:pPr>
            <a:r>
              <a:rPr lang="es-ES" sz="2000" dirty="0" smtClean="0"/>
              <a:t>Para saber quiénes son las personas, departamentos, organizaciones internas o externas que se verán afectadas por el sistema, debemos realizar algunas preguntas:</a:t>
            </a:r>
          </a:p>
          <a:p>
            <a:pPr marL="0" lvl="1" indent="0" algn="just" eaLnBrk="1" hangingPunct="1">
              <a:buNone/>
              <a:defRPr/>
            </a:pPr>
            <a:r>
              <a:rPr lang="es-ES" sz="2000" dirty="0" smtClean="0"/>
              <a:t>¿Quién usará el sistema que se va a construir? </a:t>
            </a:r>
          </a:p>
          <a:p>
            <a:pPr marL="0" lvl="1" indent="0" algn="just" eaLnBrk="1" hangingPunct="1">
              <a:buNone/>
              <a:defRPr/>
            </a:pPr>
            <a:r>
              <a:rPr lang="es-ES" sz="2000" dirty="0" smtClean="0"/>
              <a:t>¿Quién desarrollará el sistema? </a:t>
            </a:r>
          </a:p>
          <a:p>
            <a:pPr marL="0" lvl="1" indent="0" algn="just" eaLnBrk="1" hangingPunct="1">
              <a:buNone/>
              <a:defRPr/>
            </a:pPr>
            <a:r>
              <a:rPr lang="es-ES" sz="2000" dirty="0" smtClean="0"/>
              <a:t>¿Quién probará el sistema? </a:t>
            </a:r>
          </a:p>
          <a:p>
            <a:pPr marL="0" lvl="1" indent="0" algn="just" eaLnBrk="1" hangingPunct="1">
              <a:buNone/>
              <a:defRPr/>
            </a:pPr>
            <a:r>
              <a:rPr lang="es-ES" sz="2000" dirty="0" smtClean="0"/>
              <a:t>¿Quién documentará el sistema? </a:t>
            </a:r>
          </a:p>
          <a:p>
            <a:pPr marL="0" lvl="1" indent="0" algn="just" eaLnBrk="1" hangingPunct="1">
              <a:buNone/>
              <a:defRPr/>
            </a:pPr>
            <a:r>
              <a:rPr lang="es-ES" sz="2000" dirty="0" smtClean="0"/>
              <a:t>¿Quién dará soporte al sistema? </a:t>
            </a:r>
          </a:p>
          <a:p>
            <a:pPr marL="0" lvl="1" indent="0" algn="just" eaLnBrk="1" hangingPunct="1">
              <a:buNone/>
              <a:defRPr/>
            </a:pPr>
            <a:r>
              <a:rPr lang="es-ES" sz="2000" dirty="0" smtClean="0"/>
              <a:t>¿Quién dará mantenimiento al sistema? </a:t>
            </a:r>
          </a:p>
          <a:p>
            <a:pPr marL="0" lvl="1" indent="0" algn="just" eaLnBrk="1" hangingPunct="1">
              <a:buNone/>
              <a:defRPr/>
            </a:pPr>
            <a:r>
              <a:rPr lang="es-ES" sz="2000" dirty="0" smtClean="0"/>
              <a:t>¿Quién mercadeará, venderá, y/o distribuirá el sistema? </a:t>
            </a:r>
          </a:p>
          <a:p>
            <a:pPr marL="0" lvl="1" indent="0" algn="just" eaLnBrk="1" hangingPunct="1">
              <a:buNone/>
              <a:defRPr/>
            </a:pPr>
            <a:r>
              <a:rPr lang="es-ES" sz="2000" dirty="0" smtClean="0"/>
              <a:t>¿Quién se beneficiará por el retorno de inversión del sistema? </a:t>
            </a:r>
          </a:p>
          <a:p>
            <a:pPr lvl="1" algn="just" eaLnBrk="1" hangingPunct="1">
              <a:defRPr/>
            </a:pPr>
            <a:endParaRPr lang="es-ES" sz="2000" dirty="0" smtClean="0"/>
          </a:p>
          <a:p>
            <a:pPr algn="just" eaLnBrk="1" hangingPunct="1">
              <a:defRPr/>
            </a:pPr>
            <a:r>
              <a:rPr lang="es-ES" sz="2000" dirty="0" smtClean="0"/>
              <a:t>Como vemos, debe conocerse la opinión de todo aquél que de una u otra forma está involucrado con el sistema, ya sea directa o indirectamente.</a:t>
            </a:r>
          </a:p>
        </p:txBody>
      </p:sp>
      <p:sp>
        <p:nvSpPr>
          <p:cNvPr id="72707" name="Rectangle 3"/>
          <p:cNvSpPr>
            <a:spLocks noGrp="1" noChangeArrowheads="1"/>
          </p:cNvSpPr>
          <p:nvPr>
            <p:ph type="title"/>
          </p:nvPr>
        </p:nvSpPr>
        <p:spPr>
          <a:xfrm>
            <a:off x="468313" y="476250"/>
            <a:ext cx="8229600" cy="630238"/>
          </a:xfrm>
        </p:spPr>
        <p:txBody>
          <a:bodyPr anchor="b">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l" eaLnBrk="1" hangingPunct="1">
              <a:defRPr/>
            </a:pPr>
            <a:r>
              <a:rPr lang="es-E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Análisis del Problema - Afectados</a:t>
            </a:r>
          </a:p>
        </p:txBody>
      </p:sp>
    </p:spTree>
    <p:extLst>
      <p:ext uri="{BB962C8B-B14F-4D97-AF65-F5344CB8AC3E}">
        <p14:creationId xmlns:p14="http://schemas.microsoft.com/office/powerpoint/2010/main" val="32074120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260648"/>
            <a:ext cx="7680960" cy="1066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MX"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Ingeniería de Requerimientos</a:t>
            </a:r>
            <a:endPar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6387" name="Rectangle 3"/>
          <p:cNvSpPr>
            <a:spLocks noGrp="1" noChangeArrowheads="1"/>
          </p:cNvSpPr>
          <p:nvPr>
            <p:ph type="body" idx="4294967295"/>
          </p:nvPr>
        </p:nvSpPr>
        <p:spPr>
          <a:xfrm>
            <a:off x="457200" y="1600200"/>
            <a:ext cx="8229600" cy="4530725"/>
          </a:xfrm>
          <a:prstGeom prst="rect">
            <a:avLst/>
          </a:prstGeom>
        </p:spPr>
        <p:txBody>
          <a:bodyPr/>
          <a:lstStyle/>
          <a:p>
            <a:pPr eaLnBrk="1" hangingPunct="1">
              <a:defRPr/>
            </a:pPr>
            <a:r>
              <a:rPr lang="es-ES" sz="2400" dirty="0" smtClean="0"/>
              <a:t>La Ingeniería de Requerimientos cumple un papel primordial en el proceso de producción de software, ya que enfoca un área fundamental: </a:t>
            </a:r>
            <a:r>
              <a:rPr lang="es-ES" sz="2400" dirty="0" smtClean="0">
                <a:solidFill>
                  <a:srgbClr val="FFFF00"/>
                </a:solidFill>
              </a:rPr>
              <a:t>la definición de lo que se desea producir</a:t>
            </a:r>
            <a:r>
              <a:rPr lang="es-ES" sz="2400" dirty="0" smtClean="0"/>
              <a:t>. </a:t>
            </a:r>
          </a:p>
          <a:p>
            <a:pPr eaLnBrk="1" hangingPunct="1">
              <a:defRPr/>
            </a:pPr>
            <a:endParaRPr lang="es-ES" sz="2400" dirty="0" smtClean="0"/>
          </a:p>
          <a:p>
            <a:pPr eaLnBrk="1" hangingPunct="1">
              <a:defRPr/>
            </a:pPr>
            <a:r>
              <a:rPr lang="es-ES" sz="2400" dirty="0" smtClean="0"/>
              <a:t>Su principal tarea consiste en la generación de especificaciones correctas que describan con claridad, sin ambigüedades, en forma consistente y compacta, </a:t>
            </a:r>
            <a:r>
              <a:rPr lang="es-ES" sz="2400" dirty="0" smtClean="0">
                <a:solidFill>
                  <a:srgbClr val="FFFF00"/>
                </a:solidFill>
              </a:rPr>
              <a:t>el comportamiento del sistema</a:t>
            </a:r>
            <a:r>
              <a:rPr lang="es-ES" sz="2400" dirty="0" smtClean="0"/>
              <a:t>; de esta manera, se pretende minimizar los problemas relacionados al desarrollo de sistemas.</a:t>
            </a:r>
          </a:p>
          <a:p>
            <a:pPr eaLnBrk="1" hangingPunct="1">
              <a:defRPr/>
            </a:pPr>
            <a:endParaRPr lang="es-ES" sz="2800" dirty="0" smtClean="0"/>
          </a:p>
        </p:txBody>
      </p:sp>
    </p:spTree>
    <p:extLst>
      <p:ext uri="{BB962C8B-B14F-4D97-AF65-F5344CB8AC3E}">
        <p14:creationId xmlns:p14="http://schemas.microsoft.com/office/powerpoint/2010/main" val="427646929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9552" y="476672"/>
            <a:ext cx="7680960" cy="10668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Evaluación y negociación de los requerimientos</a:t>
            </a:r>
          </a:p>
        </p:txBody>
      </p:sp>
      <p:sp>
        <p:nvSpPr>
          <p:cNvPr id="73731" name="Rectangle 3"/>
          <p:cNvSpPr>
            <a:spLocks noGrp="1" noChangeArrowheads="1"/>
          </p:cNvSpPr>
          <p:nvPr>
            <p:ph type="body" idx="4294967295"/>
          </p:nvPr>
        </p:nvSpPr>
        <p:spPr>
          <a:xfrm>
            <a:off x="457200" y="1600200"/>
            <a:ext cx="8229600" cy="4530725"/>
          </a:xfrm>
          <a:prstGeom prst="rect">
            <a:avLst/>
          </a:prstGeom>
        </p:spPr>
        <p:txBody>
          <a:bodyPr/>
          <a:lstStyle/>
          <a:p>
            <a:pPr algn="just" eaLnBrk="1" hangingPunct="1">
              <a:defRPr/>
            </a:pPr>
            <a:endParaRPr lang="es-ES" sz="2800" dirty="0" smtClean="0"/>
          </a:p>
          <a:p>
            <a:pPr algn="just" eaLnBrk="1" hangingPunct="1">
              <a:defRPr/>
            </a:pPr>
            <a:r>
              <a:rPr lang="es-ES" sz="2400" dirty="0" smtClean="0"/>
              <a:t>La diversa gama de fuentes de las cuales provienen los requerimientos, hacen necesaria una evaluación de los mismos antes de definir si son </a:t>
            </a:r>
            <a:r>
              <a:rPr lang="es-ES" sz="2400" dirty="0" smtClean="0">
                <a:solidFill>
                  <a:srgbClr val="FFFF00"/>
                </a:solidFill>
              </a:rPr>
              <a:t>adecuados para el cliente</a:t>
            </a:r>
            <a:r>
              <a:rPr lang="es-ES" sz="2400" dirty="0" smtClean="0"/>
              <a:t>. </a:t>
            </a:r>
          </a:p>
          <a:p>
            <a:pPr algn="just" eaLnBrk="1" hangingPunct="1">
              <a:defRPr/>
            </a:pPr>
            <a:endParaRPr lang="es-ES" sz="2400" dirty="0" smtClean="0"/>
          </a:p>
          <a:p>
            <a:pPr algn="just" eaLnBrk="1" hangingPunct="1">
              <a:defRPr/>
            </a:pPr>
            <a:r>
              <a:rPr lang="es-ES" sz="2400" dirty="0" smtClean="0"/>
              <a:t>El término </a:t>
            </a:r>
            <a:r>
              <a:rPr lang="es-ES" sz="2400" dirty="0" smtClean="0">
                <a:solidFill>
                  <a:srgbClr val="FFFF00"/>
                </a:solidFill>
              </a:rPr>
              <a:t>"adecuado" </a:t>
            </a:r>
            <a:r>
              <a:rPr lang="es-ES" sz="2400" dirty="0" smtClean="0"/>
              <a:t>significa que ha sido percibido a un nivel aceptable de riesgo tomando en cuenta las factibilidades técnicas y económicas, a la vez que se buscan resultados completos, correctos y sin ambigüedades.</a:t>
            </a:r>
          </a:p>
          <a:p>
            <a:pPr algn="just" eaLnBrk="1" hangingPunct="1">
              <a:defRPr/>
            </a:pPr>
            <a:endParaRPr lang="es-ES" sz="2800" dirty="0" smtClean="0"/>
          </a:p>
        </p:txBody>
      </p:sp>
    </p:spTree>
    <p:extLst>
      <p:ext uri="{BB962C8B-B14F-4D97-AF65-F5344CB8AC3E}">
        <p14:creationId xmlns:p14="http://schemas.microsoft.com/office/powerpoint/2010/main" val="383046938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11560" y="188640"/>
            <a:ext cx="7680960" cy="10668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Especificación de Requerimientos</a:t>
            </a:r>
          </a:p>
        </p:txBody>
      </p:sp>
      <p:sp>
        <p:nvSpPr>
          <p:cNvPr id="74755" name="Rectangle 3"/>
          <p:cNvSpPr>
            <a:spLocks noGrp="1" noChangeArrowheads="1"/>
          </p:cNvSpPr>
          <p:nvPr>
            <p:ph type="body" idx="4294967295"/>
          </p:nvPr>
        </p:nvSpPr>
        <p:spPr>
          <a:xfrm>
            <a:off x="755576" y="1772816"/>
            <a:ext cx="7772400" cy="4114800"/>
          </a:xfrm>
          <a:prstGeom prst="rect">
            <a:avLst/>
          </a:prstGeom>
        </p:spPr>
        <p:txBody>
          <a:bodyPr/>
          <a:lstStyle/>
          <a:p>
            <a:pPr algn="just" eaLnBrk="1" hangingPunct="1">
              <a:defRPr/>
            </a:pPr>
            <a:r>
              <a:rPr lang="es-ES" sz="2400" dirty="0" smtClean="0"/>
              <a:t>Esta es la actividad en la cual se genera el documento, con el mismo nombre, que contiene una descripción completa de las necesidades y funcionalidades del sistema que será desarrollado; describe el alcance del sistema y la forma en como hará sus funciones, definiendo los requerimientos funcionales y los no funcionales.</a:t>
            </a:r>
          </a:p>
          <a:p>
            <a:pPr algn="just" eaLnBrk="1" hangingPunct="1">
              <a:buFont typeface="Wingdings" pitchFamily="2" charset="2"/>
              <a:buNone/>
              <a:defRPr/>
            </a:pPr>
            <a:endParaRPr lang="es-ES" sz="2400" dirty="0" smtClean="0"/>
          </a:p>
          <a:p>
            <a:pPr algn="just" eaLnBrk="1" hangingPunct="1">
              <a:defRPr/>
            </a:pPr>
            <a:r>
              <a:rPr lang="es-ES" sz="2400" dirty="0" smtClean="0"/>
              <a:t>Se definen todos los requerimientos de hardware y software, diagramas, modelos de sistemas y cualquier otra información que sirva de soporte y guía para fases posteriores.</a:t>
            </a:r>
          </a:p>
        </p:txBody>
      </p:sp>
    </p:spTree>
    <p:extLst>
      <p:ext uri="{BB962C8B-B14F-4D97-AF65-F5344CB8AC3E}">
        <p14:creationId xmlns:p14="http://schemas.microsoft.com/office/powerpoint/2010/main" val="21390074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83568" y="404664"/>
            <a:ext cx="7680960" cy="72008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Validación de Requerimientos</a:t>
            </a:r>
          </a:p>
        </p:txBody>
      </p:sp>
      <p:sp>
        <p:nvSpPr>
          <p:cNvPr id="76803" name="Rectangle 3"/>
          <p:cNvSpPr>
            <a:spLocks noGrp="1" noChangeArrowheads="1"/>
          </p:cNvSpPr>
          <p:nvPr>
            <p:ph type="body" idx="4294967295"/>
          </p:nvPr>
        </p:nvSpPr>
        <p:spPr>
          <a:xfrm>
            <a:off x="683568" y="1628800"/>
            <a:ext cx="7772400" cy="4114800"/>
          </a:xfrm>
          <a:prstGeom prst="rect">
            <a:avLst/>
          </a:prstGeom>
        </p:spPr>
        <p:txBody>
          <a:bodyPr/>
          <a:lstStyle/>
          <a:p>
            <a:pPr algn="just" eaLnBrk="1" hangingPunct="1">
              <a:lnSpc>
                <a:spcPct val="90000"/>
              </a:lnSpc>
              <a:defRPr/>
            </a:pPr>
            <a:r>
              <a:rPr lang="es-ES" sz="2000" dirty="0" smtClean="0"/>
              <a:t>Permite demostrar que los requerimientos definidos en el sistema son los que realmente quiere el cliente; además revisa que no se haya omitido ninguno, que no sean ambiguos, inconsistentes o redundantes.</a:t>
            </a:r>
          </a:p>
          <a:p>
            <a:pPr algn="just" eaLnBrk="1" hangingPunct="1">
              <a:lnSpc>
                <a:spcPct val="90000"/>
              </a:lnSpc>
              <a:buFont typeface="Wingdings" pitchFamily="2" charset="2"/>
              <a:buNone/>
              <a:defRPr/>
            </a:pPr>
            <a:endParaRPr lang="es-ES" sz="2000" dirty="0" smtClean="0"/>
          </a:p>
          <a:p>
            <a:pPr algn="just" eaLnBrk="1" hangingPunct="1">
              <a:lnSpc>
                <a:spcPct val="90000"/>
              </a:lnSpc>
              <a:defRPr/>
            </a:pPr>
            <a:r>
              <a:rPr lang="es-ES" sz="2000" dirty="0" smtClean="0"/>
              <a:t>En este punto es necesario recordar que la Especificación debe estar libre de errores, por lo tanto, la validación garantiza que todos los requerimientos presentes en el documento de especificación sigan los estándares de calidad.</a:t>
            </a:r>
          </a:p>
          <a:p>
            <a:pPr algn="just" eaLnBrk="1" hangingPunct="1">
              <a:lnSpc>
                <a:spcPct val="90000"/>
              </a:lnSpc>
              <a:buFont typeface="Wingdings" pitchFamily="2" charset="2"/>
              <a:buNone/>
              <a:defRPr/>
            </a:pPr>
            <a:endParaRPr lang="es-ES" sz="2000" dirty="0" smtClean="0"/>
          </a:p>
          <a:p>
            <a:pPr algn="just" eaLnBrk="1" hangingPunct="1">
              <a:lnSpc>
                <a:spcPct val="90000"/>
              </a:lnSpc>
              <a:defRPr/>
            </a:pPr>
            <a:r>
              <a:rPr lang="es-ES" sz="2000" dirty="0" smtClean="0"/>
              <a:t>No debe confundirse la actividad de evaluación de requerimientos con la validación de requerimientos. La evaluación verifica las propiedades de cada requerimiento, mientras que la validación revisa el cumplimiento de las características de la especificación de requerimientos.</a:t>
            </a:r>
          </a:p>
        </p:txBody>
      </p:sp>
    </p:spTree>
    <p:extLst>
      <p:ext uri="{BB962C8B-B14F-4D97-AF65-F5344CB8AC3E}">
        <p14:creationId xmlns:p14="http://schemas.microsoft.com/office/powerpoint/2010/main" val="25049687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39552" y="836712"/>
            <a:ext cx="7680960" cy="720080"/>
          </a:xfrm>
        </p:spPr>
        <p:txBody>
          <a:bodyPr anchor="b">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Técnicas utilizadas en la actividades de IR</a:t>
            </a:r>
          </a:p>
        </p:txBody>
      </p:sp>
      <p:sp>
        <p:nvSpPr>
          <p:cNvPr id="84995" name="Rectangle 3"/>
          <p:cNvSpPr>
            <a:spLocks noGrp="1" noChangeArrowheads="1"/>
          </p:cNvSpPr>
          <p:nvPr>
            <p:ph type="body" idx="4294967295"/>
          </p:nvPr>
        </p:nvSpPr>
        <p:spPr>
          <a:xfrm>
            <a:off x="468313" y="1844675"/>
            <a:ext cx="8229600" cy="2765425"/>
          </a:xfrm>
          <a:prstGeom prst="rect">
            <a:avLst/>
          </a:prstGeom>
        </p:spPr>
        <p:txBody>
          <a:bodyPr/>
          <a:lstStyle/>
          <a:p>
            <a:pPr algn="just" eaLnBrk="1" hangingPunct="1">
              <a:defRPr/>
            </a:pPr>
            <a:endParaRPr lang="es-ES" sz="2400" dirty="0" smtClean="0"/>
          </a:p>
          <a:p>
            <a:pPr algn="just" eaLnBrk="1" hangingPunct="1">
              <a:defRPr/>
            </a:pPr>
            <a:r>
              <a:rPr lang="es-ES" sz="2400" dirty="0" smtClean="0"/>
              <a:t>Existen varias técnicas para la IR. Cada técnica puede aplicarse en una o más actividades de la IR; en la práctica, la técnica más apropiada para cada actividad dependerá del proyecto que esté desarrollándose.</a:t>
            </a:r>
          </a:p>
        </p:txBody>
      </p:sp>
    </p:spTree>
    <p:extLst>
      <p:ext uri="{BB962C8B-B14F-4D97-AF65-F5344CB8AC3E}">
        <p14:creationId xmlns:p14="http://schemas.microsoft.com/office/powerpoint/2010/main" val="33524693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95536" y="548680"/>
            <a:ext cx="8417024"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El siguiente cuadro muestra las técnicas que pueden ser utilizadas en las diferentes actividades de la IR.</a:t>
            </a:r>
          </a:p>
        </p:txBody>
      </p:sp>
      <p:graphicFrame>
        <p:nvGraphicFramePr>
          <p:cNvPr id="92163" name="Group 3"/>
          <p:cNvGraphicFramePr>
            <a:graphicFrameLocks noGrp="1"/>
          </p:cNvGraphicFramePr>
          <p:nvPr>
            <p:extLst>
              <p:ext uri="{D42A27DB-BD31-4B8C-83A1-F6EECF244321}">
                <p14:modId xmlns:p14="http://schemas.microsoft.com/office/powerpoint/2010/main" val="1099102263"/>
              </p:ext>
            </p:extLst>
          </p:nvPr>
        </p:nvGraphicFramePr>
        <p:xfrm>
          <a:off x="467544" y="1772816"/>
          <a:ext cx="8275836" cy="4623302"/>
        </p:xfrm>
        <a:graphic>
          <a:graphicData uri="http://schemas.openxmlformats.org/drawingml/2006/table">
            <a:tbl>
              <a:tblPr/>
              <a:tblGrid>
                <a:gridCol w="1584176"/>
                <a:gridCol w="1174436"/>
                <a:gridCol w="1379306"/>
                <a:gridCol w="1550714"/>
                <a:gridCol w="1207898"/>
                <a:gridCol w="1379306"/>
              </a:tblGrid>
              <a:tr h="10379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Análisis del Problema</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Evaluación y negociación</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Especificación de Requisitos</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Validación</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Evaluación</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549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Entrevistas y Cuestionarios</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076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Lluvia de Ideas</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076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Prototipos</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076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Análisis Jerárquico</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076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cs typeface="Times New Roman" pitchFamily="18" charset="0"/>
                        </a:rPr>
                        <a:t>Casos de Uso</a:t>
                      </a:r>
                      <a:r>
                        <a:rPr kumimoji="0" lang="es-ES" sz="1600" b="0" i="0" u="none" strike="noStrike" cap="none" normalizeH="0" baseline="0" dirty="0" smtClean="0">
                          <a:ln>
                            <a:noFill/>
                          </a:ln>
                          <a:solidFill>
                            <a:schemeClr val="tx1"/>
                          </a:solidFill>
                          <a:effectLst>
                            <a:outerShdw blurRad="38100" dist="38100" dir="2700000" algn="tl">
                              <a:srgbClr val="000000"/>
                            </a:outerShdw>
                          </a:effectLst>
                          <a:latin typeface="Arial" charset="0"/>
                        </a:rPr>
                        <a:t> </a:t>
                      </a:r>
                    </a:p>
                  </a:txBody>
                  <a:tcPr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kern="1200" cap="none" normalizeH="0" baseline="0" dirty="0" smtClean="0">
                          <a:ln>
                            <a:noFill/>
                          </a:ln>
                          <a:solidFill>
                            <a:schemeClr val="tx1"/>
                          </a:solidFill>
                          <a:effectLst>
                            <a:outerShdw blurRad="38100" dist="38100" dir="2700000" algn="tl">
                              <a:srgbClr val="000000"/>
                            </a:outerShdw>
                          </a:effectLst>
                          <a:latin typeface="Arial" charset="0"/>
                          <a:ea typeface="+mn-ea"/>
                          <a:cs typeface="+mn-cs"/>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s-ES" sz="2800" b="0" i="0" u="none" strike="noStrike" cap="none" normalizeH="0" baseline="0" dirty="0" smtClean="0">
                          <a:ln>
                            <a:noFill/>
                          </a:ln>
                          <a:solidFill>
                            <a:schemeClr val="tx1"/>
                          </a:solidFill>
                          <a:effectLst>
                            <a:outerShdw blurRad="38100" dist="38100" dir="2700000" algn="tl">
                              <a:srgbClr val="000000"/>
                            </a:outerShdw>
                          </a:effectLst>
                          <a:latin typeface="Arial" charset="0"/>
                        </a:rPr>
                        <a:t>x</a:t>
                      </a:r>
                    </a:p>
                  </a:txBody>
                  <a:tcPr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5352200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67544" y="332656"/>
            <a:ext cx="7680960" cy="72008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Proceso de análisis jerárquico</a:t>
            </a:r>
          </a:p>
        </p:txBody>
      </p:sp>
      <p:sp>
        <p:nvSpPr>
          <p:cNvPr id="96259" name="Rectangle 3"/>
          <p:cNvSpPr>
            <a:spLocks noGrp="1" noChangeArrowheads="1"/>
          </p:cNvSpPr>
          <p:nvPr>
            <p:ph type="body" idx="4294967295"/>
          </p:nvPr>
        </p:nvSpPr>
        <p:spPr>
          <a:xfrm>
            <a:off x="467544" y="1484784"/>
            <a:ext cx="8229600" cy="4530725"/>
          </a:xfrm>
          <a:prstGeom prst="rect">
            <a:avLst/>
          </a:prstGeom>
        </p:spPr>
        <p:txBody>
          <a:bodyPr/>
          <a:lstStyle/>
          <a:p>
            <a:pPr algn="just" eaLnBrk="1" hangingPunct="1">
              <a:lnSpc>
                <a:spcPct val="90000"/>
              </a:lnSpc>
              <a:defRPr/>
            </a:pPr>
            <a:r>
              <a:rPr lang="es-ES" sz="2000" dirty="0" smtClean="0"/>
              <a:t>Esta técnica tiene por objetivo resolver problemas cuantitativos, para facilitar el pensamiento analítico y las métricas. Consiste en una serie de pasos a saber:</a:t>
            </a:r>
          </a:p>
          <a:p>
            <a:pPr algn="just" eaLnBrk="1" hangingPunct="1">
              <a:lnSpc>
                <a:spcPct val="90000"/>
              </a:lnSpc>
              <a:buFont typeface="Wingdings" pitchFamily="2" charset="2"/>
              <a:buNone/>
              <a:defRPr/>
            </a:pPr>
            <a:endParaRPr lang="es-ES" sz="2000" dirty="0" smtClean="0"/>
          </a:p>
          <a:p>
            <a:pPr lvl="1" algn="just" eaLnBrk="1" hangingPunct="1">
              <a:lnSpc>
                <a:spcPct val="90000"/>
              </a:lnSpc>
              <a:defRPr/>
            </a:pPr>
            <a:r>
              <a:rPr lang="es-ES" sz="1800" dirty="0" smtClean="0"/>
              <a:t>Encontrar los requerimientos que van a ser priorizados. </a:t>
            </a:r>
          </a:p>
          <a:p>
            <a:pPr lvl="1" algn="just" eaLnBrk="1" hangingPunct="1">
              <a:lnSpc>
                <a:spcPct val="90000"/>
              </a:lnSpc>
              <a:defRPr/>
            </a:pPr>
            <a:r>
              <a:rPr lang="es-ES" sz="1800" dirty="0" smtClean="0"/>
              <a:t>Combinar los requerimientos en filas y columnas </a:t>
            </a:r>
          </a:p>
          <a:p>
            <a:pPr lvl="1" algn="just" eaLnBrk="1" hangingPunct="1">
              <a:lnSpc>
                <a:spcPct val="90000"/>
              </a:lnSpc>
              <a:defRPr/>
            </a:pPr>
            <a:r>
              <a:rPr lang="es-ES" sz="1800" dirty="0" smtClean="0"/>
              <a:t>Hacer algunas comparaciones de los requerimientos en la matriz </a:t>
            </a:r>
          </a:p>
          <a:p>
            <a:pPr lvl="1" algn="just" eaLnBrk="1" hangingPunct="1">
              <a:lnSpc>
                <a:spcPct val="90000"/>
              </a:lnSpc>
              <a:defRPr/>
            </a:pPr>
            <a:r>
              <a:rPr lang="es-ES" sz="1800" dirty="0" smtClean="0"/>
              <a:t>Sumar las columnas </a:t>
            </a:r>
          </a:p>
          <a:p>
            <a:pPr lvl="1" algn="just" eaLnBrk="1" hangingPunct="1">
              <a:lnSpc>
                <a:spcPct val="90000"/>
              </a:lnSpc>
              <a:defRPr/>
            </a:pPr>
            <a:r>
              <a:rPr lang="es-ES" sz="1800" dirty="0" smtClean="0"/>
              <a:t>Normalizar la suma de las filas </a:t>
            </a:r>
          </a:p>
          <a:p>
            <a:pPr lvl="1" algn="just" eaLnBrk="1" hangingPunct="1">
              <a:lnSpc>
                <a:spcPct val="90000"/>
              </a:lnSpc>
              <a:defRPr/>
            </a:pPr>
            <a:r>
              <a:rPr lang="es-ES" sz="1800" dirty="0" smtClean="0"/>
              <a:t>Calcular los promedios </a:t>
            </a:r>
          </a:p>
          <a:p>
            <a:pPr lvl="1" algn="just" eaLnBrk="1" hangingPunct="1">
              <a:lnSpc>
                <a:spcPct val="90000"/>
              </a:lnSpc>
              <a:buFontTx/>
              <a:buNone/>
              <a:defRPr/>
            </a:pPr>
            <a:endParaRPr lang="es-ES" sz="1800" dirty="0" smtClean="0"/>
          </a:p>
          <a:p>
            <a:pPr algn="just" eaLnBrk="1" hangingPunct="1">
              <a:lnSpc>
                <a:spcPct val="90000"/>
              </a:lnSpc>
              <a:defRPr/>
            </a:pPr>
            <a:r>
              <a:rPr lang="es-ES" sz="2000" dirty="0" smtClean="0"/>
              <a:t>Estos pasos pueden aplicarse fácilmente a una cantidad pequeña de requerimientos, sin embargo, para un volumen grande, esta técnica no es la más adecuada.</a:t>
            </a:r>
          </a:p>
          <a:p>
            <a:pPr algn="just" eaLnBrk="1" hangingPunct="1">
              <a:lnSpc>
                <a:spcPct val="90000"/>
              </a:lnSpc>
              <a:defRPr/>
            </a:pPr>
            <a:endParaRPr lang="es-ES" sz="2000" dirty="0" smtClean="0"/>
          </a:p>
        </p:txBody>
      </p:sp>
    </p:spTree>
    <p:extLst>
      <p:ext uri="{BB962C8B-B14F-4D97-AF65-F5344CB8AC3E}">
        <p14:creationId xmlns:p14="http://schemas.microsoft.com/office/powerpoint/2010/main" val="37435556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39552" y="188640"/>
            <a:ext cx="7680960" cy="75212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Prototipos</a:t>
            </a:r>
          </a:p>
        </p:txBody>
      </p:sp>
      <p:sp>
        <p:nvSpPr>
          <p:cNvPr id="93187" name="Rectangle 3"/>
          <p:cNvSpPr>
            <a:spLocks noGrp="1" noChangeArrowheads="1"/>
          </p:cNvSpPr>
          <p:nvPr>
            <p:ph type="body" idx="4294967295"/>
          </p:nvPr>
        </p:nvSpPr>
        <p:spPr>
          <a:xfrm>
            <a:off x="467544" y="1412776"/>
            <a:ext cx="8229600" cy="4895155"/>
          </a:xfrm>
          <a:prstGeom prst="rect">
            <a:avLst/>
          </a:prstGeom>
        </p:spPr>
        <p:txBody>
          <a:bodyPr>
            <a:normAutofit/>
          </a:bodyPr>
          <a:lstStyle/>
          <a:p>
            <a:pPr marL="342900" indent="-342900" algn="just" eaLnBrk="1" hangingPunct="1">
              <a:lnSpc>
                <a:spcPct val="80000"/>
              </a:lnSpc>
              <a:buFont typeface="Arial" panose="020B0604020202020204" pitchFamily="34" charset="0"/>
              <a:buChar char="•"/>
              <a:defRPr/>
            </a:pPr>
            <a:r>
              <a:rPr lang="es-ES" sz="2400" dirty="0" smtClean="0"/>
              <a:t>Los prototipos permiten al desarrollador crear </a:t>
            </a:r>
            <a:r>
              <a:rPr lang="es-ES" sz="2400" dirty="0" smtClean="0">
                <a:solidFill>
                  <a:srgbClr val="FFFF00"/>
                </a:solidFill>
              </a:rPr>
              <a:t>un modelo </a:t>
            </a:r>
            <a:r>
              <a:rPr lang="es-ES" sz="2400" dirty="0" smtClean="0"/>
              <a:t>del que debe ser construido. El </a:t>
            </a:r>
            <a:r>
              <a:rPr lang="es-ES" sz="2400" dirty="0" err="1" smtClean="0"/>
              <a:t>prototipado</a:t>
            </a:r>
            <a:r>
              <a:rPr lang="es-ES" sz="2400" dirty="0" smtClean="0"/>
              <a:t> comienza con la captura de requerimientos.</a:t>
            </a:r>
          </a:p>
          <a:p>
            <a:pPr algn="just" eaLnBrk="1" hangingPunct="1">
              <a:lnSpc>
                <a:spcPct val="80000"/>
              </a:lnSpc>
              <a:defRPr/>
            </a:pPr>
            <a:endParaRPr lang="es-ES" sz="2400" dirty="0" smtClean="0"/>
          </a:p>
          <a:p>
            <a:pPr marL="342900" indent="-342900" algn="just" eaLnBrk="1" hangingPunct="1">
              <a:lnSpc>
                <a:spcPct val="80000"/>
              </a:lnSpc>
              <a:buFont typeface="Arial" panose="020B0604020202020204" pitchFamily="34" charset="0"/>
              <a:buChar char="•"/>
              <a:defRPr/>
            </a:pPr>
            <a:r>
              <a:rPr lang="es-ES" sz="2400" dirty="0" smtClean="0"/>
              <a:t>Desarrolladores y clientes se reúnen y definen los objetivos globales, identifican todos los requerimientos que son conocidos, y señalan áreas en las que será necesaria la profundización en las definiciones. </a:t>
            </a:r>
            <a:endParaRPr lang="es-ES" sz="2400" dirty="0"/>
          </a:p>
          <a:p>
            <a:pPr algn="just" eaLnBrk="1" hangingPunct="1">
              <a:lnSpc>
                <a:spcPct val="80000"/>
              </a:lnSpc>
              <a:defRPr/>
            </a:pPr>
            <a:endParaRPr lang="es-ES" sz="2400" dirty="0" smtClean="0"/>
          </a:p>
          <a:p>
            <a:pPr marL="342900" indent="-342900" algn="just" eaLnBrk="1" hangingPunct="1">
              <a:lnSpc>
                <a:spcPct val="80000"/>
              </a:lnSpc>
              <a:buFont typeface="Arial" panose="020B0604020202020204" pitchFamily="34" charset="0"/>
              <a:buChar char="•"/>
              <a:defRPr/>
            </a:pPr>
            <a:r>
              <a:rPr lang="es-ES" sz="2400" dirty="0" smtClean="0"/>
              <a:t>Luego de lo anterior, tiene lugar un "diseño rápido“ que se centra en una representación de aquellos aspectos que serán visibles al usuario. </a:t>
            </a:r>
          </a:p>
          <a:p>
            <a:pPr algn="just" eaLnBrk="1" hangingPunct="1">
              <a:lnSpc>
                <a:spcPct val="80000"/>
              </a:lnSpc>
              <a:defRPr/>
            </a:pPr>
            <a:endParaRPr lang="es-ES" sz="2000" dirty="0" smtClean="0"/>
          </a:p>
        </p:txBody>
      </p:sp>
    </p:spTree>
    <p:extLst>
      <p:ext uri="{BB962C8B-B14F-4D97-AF65-F5344CB8AC3E}">
        <p14:creationId xmlns:p14="http://schemas.microsoft.com/office/powerpoint/2010/main" val="35011736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39552" y="188640"/>
            <a:ext cx="7680960" cy="752128"/>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Prototipos #2</a:t>
            </a:r>
          </a:p>
        </p:txBody>
      </p:sp>
      <p:sp>
        <p:nvSpPr>
          <p:cNvPr id="93187" name="Rectangle 3"/>
          <p:cNvSpPr>
            <a:spLocks noGrp="1" noChangeArrowheads="1"/>
          </p:cNvSpPr>
          <p:nvPr>
            <p:ph type="body" idx="4294967295"/>
          </p:nvPr>
        </p:nvSpPr>
        <p:spPr>
          <a:xfrm>
            <a:off x="467544" y="1484784"/>
            <a:ext cx="8229600" cy="4895155"/>
          </a:xfrm>
          <a:prstGeom prst="rect">
            <a:avLst/>
          </a:prstGeom>
        </p:spPr>
        <p:txBody>
          <a:bodyPr/>
          <a:lstStyle/>
          <a:p>
            <a:pPr marL="342900" indent="-342900" algn="just" eaLnBrk="1" hangingPunct="1">
              <a:lnSpc>
                <a:spcPct val="80000"/>
              </a:lnSpc>
              <a:buFont typeface="Arial" panose="020B0604020202020204" pitchFamily="34" charset="0"/>
              <a:buChar char="•"/>
              <a:defRPr/>
            </a:pPr>
            <a:r>
              <a:rPr lang="es-ES" sz="2400" dirty="0" smtClean="0"/>
              <a:t>El prototipo es evaluado por el cliente y el usuario y utilizado para refinar los requerimientos a ser desarrollado. </a:t>
            </a:r>
          </a:p>
          <a:p>
            <a:pPr algn="just" eaLnBrk="1" hangingPunct="1">
              <a:lnSpc>
                <a:spcPct val="80000"/>
              </a:lnSpc>
              <a:defRPr/>
            </a:pPr>
            <a:endParaRPr lang="es-ES" sz="2400" dirty="0"/>
          </a:p>
          <a:p>
            <a:pPr marL="342900" indent="-342900" algn="just" eaLnBrk="1" hangingPunct="1">
              <a:lnSpc>
                <a:spcPct val="80000"/>
              </a:lnSpc>
              <a:buFont typeface="Arial" panose="020B0604020202020204" pitchFamily="34" charset="0"/>
              <a:buChar char="•"/>
              <a:defRPr/>
            </a:pPr>
            <a:r>
              <a:rPr lang="es-ES" sz="2400" dirty="0" smtClean="0"/>
              <a:t>Un proceso de iteración tiene lugar a medida que el prototipo es "puesto a punto" para satisfacer las necesidades del cliente y permitiendo al mismo tiempo una mejor comprensión del problema por parte del desarrollador</a:t>
            </a:r>
            <a:r>
              <a:rPr lang="es-ES" sz="2000" dirty="0" smtClean="0"/>
              <a:t>.</a:t>
            </a:r>
          </a:p>
        </p:txBody>
      </p:sp>
    </p:spTree>
    <p:extLst>
      <p:ext uri="{BB962C8B-B14F-4D97-AF65-F5344CB8AC3E}">
        <p14:creationId xmlns:p14="http://schemas.microsoft.com/office/powerpoint/2010/main" val="30283067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356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Análisis comparativo de las técnicas de ingeniería de requerimientos</a:t>
            </a:r>
          </a:p>
        </p:txBody>
      </p:sp>
      <p:sp>
        <p:nvSpPr>
          <p:cNvPr id="55299" name="Rectangle 3"/>
          <p:cNvSpPr>
            <a:spLocks noChangeArrowheads="1"/>
          </p:cNvSpPr>
          <p:nvPr/>
        </p:nvSpPr>
        <p:spPr bwMode="auto">
          <a:xfrm>
            <a:off x="683568" y="191683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marL="0" indent="0" algn="just" eaLnBrk="1" hangingPunct="1">
              <a:buClr>
                <a:srgbClr val="FFFF00"/>
              </a:buClr>
              <a:buSzPct val="80000"/>
              <a:buNone/>
            </a:pPr>
            <a:r>
              <a:rPr lang="es-ES" altLang="en-US" sz="1600" b="1" dirty="0">
                <a:solidFill>
                  <a:srgbClr val="FFFF00"/>
                </a:solidFill>
              </a:rPr>
              <a:t>Técnica : </a:t>
            </a:r>
            <a:r>
              <a:rPr lang="es-ES" altLang="en-US" sz="1600" dirty="0"/>
              <a:t>Entrevistas y Cuestionario</a:t>
            </a:r>
          </a:p>
          <a:p>
            <a:pPr marL="0" indent="0" algn="just" eaLnBrk="1" hangingPunct="1">
              <a:buClr>
                <a:srgbClr val="FFFF00"/>
              </a:buClr>
              <a:buSzPct val="80000"/>
              <a:buNone/>
            </a:pPr>
            <a:endParaRPr lang="es-ES" altLang="en-US" sz="1600" dirty="0"/>
          </a:p>
          <a:p>
            <a:pPr marL="0" indent="0" algn="just" eaLnBrk="1" hangingPunct="1">
              <a:buClr>
                <a:srgbClr val="FFFF00"/>
              </a:buClr>
              <a:buSzPct val="80000"/>
              <a:buNone/>
            </a:pPr>
            <a:r>
              <a:rPr lang="es-ES" altLang="en-US" sz="1600" b="1" dirty="0" smtClean="0">
                <a:solidFill>
                  <a:srgbClr val="FFFF00"/>
                </a:solidFill>
              </a:rPr>
              <a:t>Ventajas:</a:t>
            </a:r>
            <a:endParaRPr lang="es-ES" altLang="en-US" sz="1600" b="1" dirty="0">
              <a:solidFill>
                <a:srgbClr val="FFFF00"/>
              </a:solidFill>
            </a:endParaRPr>
          </a:p>
          <a:p>
            <a:pPr algn="just" eaLnBrk="1" hangingPunct="1">
              <a:buClr>
                <a:srgbClr val="FFFF00"/>
              </a:buClr>
              <a:buSzPct val="80000"/>
              <a:buFont typeface="Arial" panose="020B0604020202020204" pitchFamily="34" charset="0"/>
              <a:buChar char="•"/>
            </a:pPr>
            <a:r>
              <a:rPr lang="es-ES" altLang="en-US" sz="1600" dirty="0"/>
              <a:t>Mediante ellas se obtiene una gran cantidad de información correcta a través del usuario. </a:t>
            </a:r>
          </a:p>
          <a:p>
            <a:pPr algn="just" eaLnBrk="1" hangingPunct="1">
              <a:buClr>
                <a:srgbClr val="FFFF00"/>
              </a:buClr>
              <a:buSzPct val="80000"/>
              <a:buFont typeface="Arial" panose="020B0604020202020204" pitchFamily="34" charset="0"/>
              <a:buChar char="•"/>
            </a:pPr>
            <a:r>
              <a:rPr lang="es-ES" altLang="en-US" sz="1600" dirty="0"/>
              <a:t>Pueden ser usadas para obtener un pantallazo del dominio del problema. </a:t>
            </a:r>
          </a:p>
          <a:p>
            <a:pPr algn="just" eaLnBrk="1" hangingPunct="1">
              <a:buClr>
                <a:srgbClr val="FFFF00"/>
              </a:buClr>
              <a:buSzPct val="80000"/>
              <a:buFont typeface="Arial" panose="020B0604020202020204" pitchFamily="34" charset="0"/>
              <a:buChar char="•"/>
            </a:pPr>
            <a:r>
              <a:rPr lang="es-ES" altLang="en-US" sz="1600" dirty="0"/>
              <a:t>Son flexibles. </a:t>
            </a:r>
          </a:p>
          <a:p>
            <a:pPr algn="just" eaLnBrk="1" hangingPunct="1">
              <a:buClr>
                <a:srgbClr val="FFFF00"/>
              </a:buClr>
              <a:buSzPct val="80000"/>
              <a:buFont typeface="Arial" panose="020B0604020202020204" pitchFamily="34" charset="0"/>
              <a:buChar char="•"/>
            </a:pPr>
            <a:r>
              <a:rPr lang="es-ES" altLang="en-US" sz="1600" dirty="0"/>
              <a:t>Permiten combinarse con otras técnicas. </a:t>
            </a:r>
          </a:p>
          <a:p>
            <a:pPr marL="0" indent="0" algn="just" eaLnBrk="1" hangingPunct="1">
              <a:buClr>
                <a:srgbClr val="FFFF00"/>
              </a:buClr>
              <a:buSzPct val="80000"/>
              <a:buNone/>
            </a:pPr>
            <a:endParaRPr lang="es-ES" altLang="en-US" sz="1600" dirty="0"/>
          </a:p>
          <a:p>
            <a:pPr marL="0" indent="0" algn="just" eaLnBrk="1" hangingPunct="1">
              <a:buClr>
                <a:srgbClr val="FFFF00"/>
              </a:buClr>
              <a:buSzPct val="80000"/>
              <a:buNone/>
            </a:pPr>
            <a:r>
              <a:rPr lang="es-ES" altLang="en-US" sz="1600" b="1" dirty="0" smtClean="0">
                <a:solidFill>
                  <a:srgbClr val="FFFF00"/>
                </a:solidFill>
              </a:rPr>
              <a:t>Desventajas:</a:t>
            </a:r>
            <a:endParaRPr lang="es-ES" altLang="en-US" sz="1600" b="1" dirty="0">
              <a:solidFill>
                <a:srgbClr val="FFFF00"/>
              </a:solidFill>
            </a:endParaRPr>
          </a:p>
          <a:p>
            <a:pPr marL="0" indent="0" algn="just" eaLnBrk="1" hangingPunct="1">
              <a:buClr>
                <a:srgbClr val="FFFF00"/>
              </a:buClr>
              <a:buSzPct val="80000"/>
              <a:buNone/>
            </a:pPr>
            <a:r>
              <a:rPr lang="es-ES" altLang="en-US" sz="1600" dirty="0"/>
              <a:t>La información obtenida al principio puede ser redundante o incompleta. </a:t>
            </a:r>
          </a:p>
          <a:p>
            <a:pPr marL="0" indent="0" algn="just" eaLnBrk="1" hangingPunct="1">
              <a:buClr>
                <a:srgbClr val="FFFF00"/>
              </a:buClr>
              <a:buSzPct val="80000"/>
              <a:buNone/>
            </a:pPr>
            <a:r>
              <a:rPr lang="es-ES" altLang="en-US" sz="1600" dirty="0"/>
              <a:t>Si el volumen de información manejado es alto, requiere mucha organización de parte del analista, así como la habilidad para tratar y comprender el comportamiento de todos los involucrados. </a:t>
            </a:r>
          </a:p>
          <a:p>
            <a:pPr algn="just" eaLnBrk="1" hangingPunct="1">
              <a:buClr>
                <a:srgbClr val="FFFF00"/>
              </a:buClr>
              <a:buSzPct val="80000"/>
              <a:buFont typeface="Wingdings" pitchFamily="2" charset="2"/>
              <a:buChar char="®"/>
            </a:pPr>
            <a:endParaRPr lang="es-ES" altLang="en-US" sz="1600" dirty="0"/>
          </a:p>
        </p:txBody>
      </p:sp>
    </p:spTree>
    <p:extLst>
      <p:ext uri="{BB962C8B-B14F-4D97-AF65-F5344CB8AC3E}">
        <p14:creationId xmlns:p14="http://schemas.microsoft.com/office/powerpoint/2010/main" val="32012443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899592" y="198884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marL="0" indent="0" algn="just" eaLnBrk="1" hangingPunct="1">
              <a:buClr>
                <a:srgbClr val="FFFF00"/>
              </a:buClr>
              <a:buSzPct val="80000"/>
              <a:buNone/>
            </a:pPr>
            <a:r>
              <a:rPr lang="es-ES" altLang="en-US" sz="1800" b="1" dirty="0" smtClean="0">
                <a:solidFill>
                  <a:srgbClr val="FFFF00"/>
                </a:solidFill>
              </a:rPr>
              <a:t>Técnica: </a:t>
            </a:r>
            <a:r>
              <a:rPr lang="es-ES" altLang="en-US" sz="1800" dirty="0" smtClean="0"/>
              <a:t>Lluvia </a:t>
            </a:r>
            <a:r>
              <a:rPr lang="es-ES" altLang="en-US" sz="1800" dirty="0"/>
              <a:t>de Ideas</a:t>
            </a:r>
          </a:p>
          <a:p>
            <a:pPr marL="0" indent="0" algn="just" eaLnBrk="1" hangingPunct="1">
              <a:buClr>
                <a:srgbClr val="FFFF00"/>
              </a:buClr>
              <a:buSzPct val="80000"/>
              <a:buNone/>
            </a:pPr>
            <a:endParaRPr lang="es-ES" altLang="en-US" sz="1800" dirty="0"/>
          </a:p>
          <a:p>
            <a:pPr marL="0" indent="0" algn="just" eaLnBrk="1" hangingPunct="1">
              <a:buClr>
                <a:srgbClr val="FFFF00"/>
              </a:buClr>
              <a:buSzPct val="80000"/>
              <a:buNone/>
            </a:pPr>
            <a:r>
              <a:rPr lang="es-ES" altLang="en-US" sz="1800" b="1" dirty="0" smtClean="0">
                <a:solidFill>
                  <a:srgbClr val="FFFF00"/>
                </a:solidFill>
              </a:rPr>
              <a:t>Ventajas:</a:t>
            </a:r>
            <a:endParaRPr lang="es-ES" altLang="en-US" sz="1800" b="1" dirty="0">
              <a:solidFill>
                <a:srgbClr val="FFFF00"/>
              </a:solidFill>
            </a:endParaRPr>
          </a:p>
          <a:p>
            <a:pPr algn="just" eaLnBrk="1" hangingPunct="1">
              <a:buClr>
                <a:srgbClr val="FFFF00"/>
              </a:buClr>
              <a:buSzPct val="80000"/>
              <a:buFont typeface="Arial" panose="020B0604020202020204" pitchFamily="34" charset="0"/>
              <a:buChar char="•"/>
            </a:pPr>
            <a:r>
              <a:rPr lang="es-ES" altLang="en-US" sz="1800" dirty="0"/>
              <a:t>Los diferentes puntos de vista y las confusiones en cuento a terminología, son aclaradas por expertos. </a:t>
            </a:r>
          </a:p>
          <a:p>
            <a:pPr algn="just" eaLnBrk="1" hangingPunct="1">
              <a:buClr>
                <a:srgbClr val="FFFF00"/>
              </a:buClr>
              <a:buSzPct val="80000"/>
              <a:buFont typeface="Arial" panose="020B0604020202020204" pitchFamily="34" charset="0"/>
              <a:buChar char="•"/>
            </a:pPr>
            <a:r>
              <a:rPr lang="es-ES" altLang="en-US" sz="1800" dirty="0"/>
              <a:t>Ayuda a desarrollar ideas unificadas basadas en la experiencia de un experto. </a:t>
            </a:r>
          </a:p>
          <a:p>
            <a:pPr marL="0" indent="0" algn="just" eaLnBrk="1" hangingPunct="1">
              <a:buClr>
                <a:srgbClr val="FFFF00"/>
              </a:buClr>
              <a:buSzPct val="80000"/>
              <a:buNone/>
            </a:pPr>
            <a:r>
              <a:rPr lang="es-ES" altLang="en-US" sz="1800" dirty="0"/>
              <a:t>  </a:t>
            </a:r>
          </a:p>
          <a:p>
            <a:pPr marL="0" indent="0" algn="just" eaLnBrk="1" hangingPunct="1">
              <a:buClr>
                <a:srgbClr val="FFFF00"/>
              </a:buClr>
              <a:buSzPct val="80000"/>
              <a:buNone/>
            </a:pPr>
            <a:r>
              <a:rPr lang="es-ES" altLang="en-US" sz="1800" b="1" dirty="0" smtClean="0">
                <a:solidFill>
                  <a:srgbClr val="FFFF00"/>
                </a:solidFill>
              </a:rPr>
              <a:t>Desventajas:</a:t>
            </a:r>
            <a:endParaRPr lang="es-ES" altLang="en-US" sz="1800" b="1" dirty="0">
              <a:solidFill>
                <a:srgbClr val="FFFF00"/>
              </a:solidFill>
            </a:endParaRPr>
          </a:p>
          <a:p>
            <a:pPr marL="0" indent="0" algn="just" eaLnBrk="1" hangingPunct="1">
              <a:buClr>
                <a:srgbClr val="FFFF00"/>
              </a:buClr>
              <a:buSzPct val="80000"/>
              <a:buNone/>
            </a:pPr>
            <a:r>
              <a:rPr lang="es-ES" altLang="en-US" sz="1800" dirty="0"/>
              <a:t>Es necesaria una buena compenetración del grupo participante. </a:t>
            </a:r>
          </a:p>
          <a:p>
            <a:pPr marL="0" indent="0" algn="just" eaLnBrk="1" hangingPunct="1">
              <a:buClr>
                <a:srgbClr val="FFFF00"/>
              </a:buClr>
              <a:buSzPct val="80000"/>
              <a:buNone/>
            </a:pPr>
            <a:endParaRPr lang="es-ES" altLang="en-US" sz="1800" dirty="0"/>
          </a:p>
        </p:txBody>
      </p:sp>
      <p:sp>
        <p:nvSpPr>
          <p:cNvPr id="4" name="Rectangle 2"/>
          <p:cNvSpPr>
            <a:spLocks noChangeArrowheads="1"/>
          </p:cNvSpPr>
          <p:nvPr/>
        </p:nvSpPr>
        <p:spPr bwMode="auto">
          <a:xfrm>
            <a:off x="68356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Análisis comparativo de las técnicas de ingeniería de </a:t>
            </a:r>
            <a:r>
              <a:rPr lang="es-ES"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requerimientos #2</a:t>
            </a:r>
            <a:endPar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endParaRPr>
          </a:p>
        </p:txBody>
      </p:sp>
    </p:spTree>
    <p:extLst>
      <p:ext uri="{BB962C8B-B14F-4D97-AF65-F5344CB8AC3E}">
        <p14:creationId xmlns:p14="http://schemas.microsoft.com/office/powerpoint/2010/main" val="12788395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4294967295"/>
          </p:nvPr>
        </p:nvSpPr>
        <p:spPr>
          <a:xfrm>
            <a:off x="457200" y="1600200"/>
            <a:ext cx="8229600" cy="4530725"/>
          </a:xfrm>
          <a:prstGeom prst="rect">
            <a:avLst/>
          </a:prstGeom>
        </p:spPr>
        <p:txBody>
          <a:bodyPr/>
          <a:lstStyle/>
          <a:p>
            <a:pPr eaLnBrk="1" hangingPunct="1">
              <a:defRPr/>
            </a:pPr>
            <a:endParaRPr lang="es-ES" sz="2800" dirty="0" smtClean="0"/>
          </a:p>
          <a:p>
            <a:pPr eaLnBrk="1" hangingPunct="1">
              <a:defRPr/>
            </a:pPr>
            <a:r>
              <a:rPr lang="es-ES" sz="2800" dirty="0" smtClean="0"/>
              <a:t>Estudios realizados muestran que </a:t>
            </a:r>
            <a:r>
              <a:rPr lang="es-MX" sz="2800" dirty="0" smtClean="0"/>
              <a:t>un porcentaje </a:t>
            </a:r>
            <a:r>
              <a:rPr lang="es-ES" sz="2800" dirty="0" smtClean="0"/>
              <a:t>de los proyectos de software fracasan por no realizar un estudio previo de requerimientos. </a:t>
            </a:r>
          </a:p>
          <a:p>
            <a:pPr eaLnBrk="1" hangingPunct="1">
              <a:defRPr/>
            </a:pPr>
            <a:endParaRPr lang="es-ES" sz="2800" dirty="0" smtClean="0"/>
          </a:p>
          <a:p>
            <a:pPr eaLnBrk="1" hangingPunct="1">
              <a:defRPr/>
            </a:pPr>
            <a:r>
              <a:rPr lang="es-ES" sz="2800" dirty="0" smtClean="0"/>
              <a:t>Otros factores como falta de participación del usuario, requerimientos incompletos y el cambio a los requerimientos, también ocupan algunos de los primeros lugares entre los motivos de fracasos.</a:t>
            </a:r>
          </a:p>
          <a:p>
            <a:pPr eaLnBrk="1" hangingPunct="1">
              <a:defRPr/>
            </a:pPr>
            <a:endParaRPr lang="es-ES" sz="2800" dirty="0" smtClean="0"/>
          </a:p>
        </p:txBody>
      </p:sp>
      <p:sp>
        <p:nvSpPr>
          <p:cNvPr id="17411" name="Rectangle 3"/>
          <p:cNvSpPr>
            <a:spLocks noGrp="1" noChangeArrowheads="1"/>
          </p:cNvSpPr>
          <p:nvPr>
            <p:ph type="title"/>
          </p:nvPr>
        </p:nvSpPr>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MX"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Ingeniería de Requerimientos #2</a:t>
            </a:r>
            <a:endParaRPr lang="es-E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595142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683568" y="184482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marL="0" indent="0" algn="just" eaLnBrk="1" hangingPunct="1">
              <a:buClr>
                <a:srgbClr val="FFFF00"/>
              </a:buClr>
              <a:buSzPct val="80000"/>
              <a:buNone/>
            </a:pPr>
            <a:r>
              <a:rPr lang="es-ES" altLang="en-US" sz="1800" b="1" dirty="0" smtClean="0">
                <a:solidFill>
                  <a:srgbClr val="FFFF00"/>
                </a:solidFill>
              </a:rPr>
              <a:t>Técnica:</a:t>
            </a:r>
            <a:r>
              <a:rPr lang="es-ES" altLang="en-US" sz="1800" b="1" dirty="0">
                <a:solidFill>
                  <a:srgbClr val="FFFF00"/>
                </a:solidFill>
              </a:rPr>
              <a:t> </a:t>
            </a:r>
            <a:r>
              <a:rPr lang="es-ES" altLang="en-US" sz="1800" dirty="0"/>
              <a:t>Prototipos</a:t>
            </a:r>
          </a:p>
          <a:p>
            <a:pPr marL="0" indent="0" algn="just" eaLnBrk="1" hangingPunct="1">
              <a:buClr>
                <a:srgbClr val="FFFF00"/>
              </a:buClr>
              <a:buSzPct val="80000"/>
              <a:buNone/>
            </a:pPr>
            <a:endParaRPr lang="es-ES" altLang="en-US" sz="1800" dirty="0"/>
          </a:p>
          <a:p>
            <a:pPr marL="0" indent="0" algn="just" eaLnBrk="1" hangingPunct="1">
              <a:buClr>
                <a:srgbClr val="FFFF00"/>
              </a:buClr>
              <a:buSzPct val="80000"/>
              <a:buNone/>
            </a:pPr>
            <a:r>
              <a:rPr lang="es-ES" altLang="en-US" sz="1800" b="1" dirty="0" smtClean="0">
                <a:solidFill>
                  <a:srgbClr val="FFFF00"/>
                </a:solidFill>
              </a:rPr>
              <a:t>Ventajas:</a:t>
            </a:r>
            <a:endParaRPr lang="es-ES" altLang="en-US" sz="1800" b="1" dirty="0">
              <a:solidFill>
                <a:srgbClr val="FFFF00"/>
              </a:solidFill>
            </a:endParaRPr>
          </a:p>
          <a:p>
            <a:pPr algn="just" eaLnBrk="1" hangingPunct="1">
              <a:buClr>
                <a:srgbClr val="FFFF00"/>
              </a:buClr>
              <a:buSzPct val="80000"/>
              <a:buFont typeface="Arial" panose="020B0604020202020204" pitchFamily="34" charset="0"/>
              <a:buChar char="•"/>
            </a:pPr>
            <a:r>
              <a:rPr lang="es-ES" altLang="en-US" sz="1800" dirty="0"/>
              <a:t>Ayudan a validar y desarrollar nuevos requerimientos. </a:t>
            </a:r>
          </a:p>
          <a:p>
            <a:pPr algn="just" eaLnBrk="1" hangingPunct="1">
              <a:buClr>
                <a:srgbClr val="FFFF00"/>
              </a:buClr>
              <a:buSzPct val="80000"/>
              <a:buFont typeface="Arial" panose="020B0604020202020204" pitchFamily="34" charset="0"/>
              <a:buChar char="•"/>
            </a:pPr>
            <a:r>
              <a:rPr lang="es-ES" altLang="en-US" sz="1800" dirty="0"/>
              <a:t>Permite comprender aquellos requerimientos que no están muy claros y que son de alta volatilidad. </a:t>
            </a:r>
          </a:p>
          <a:p>
            <a:pPr marL="0" indent="0" algn="just" eaLnBrk="1" hangingPunct="1">
              <a:buClr>
                <a:srgbClr val="FFFF00"/>
              </a:buClr>
              <a:buSzPct val="80000"/>
              <a:buNone/>
            </a:pPr>
            <a:endParaRPr lang="es-ES" altLang="en-US" sz="1800" dirty="0"/>
          </a:p>
          <a:p>
            <a:pPr marL="0" indent="0" algn="just" eaLnBrk="1" hangingPunct="1">
              <a:buClr>
                <a:srgbClr val="FFFF00"/>
              </a:buClr>
              <a:buSzPct val="80000"/>
              <a:buNone/>
            </a:pPr>
            <a:r>
              <a:rPr lang="es-ES" altLang="en-US" sz="1800" dirty="0" smtClean="0">
                <a:solidFill>
                  <a:srgbClr val="FFFF00"/>
                </a:solidFill>
              </a:rPr>
              <a:t>Desventajas:</a:t>
            </a:r>
            <a:endParaRPr lang="es-ES" altLang="en-US" sz="1800" dirty="0">
              <a:solidFill>
                <a:srgbClr val="FFFF00"/>
              </a:solidFill>
            </a:endParaRPr>
          </a:p>
          <a:p>
            <a:pPr algn="just" eaLnBrk="1" hangingPunct="1">
              <a:buClr>
                <a:srgbClr val="FFFF00"/>
              </a:buClr>
              <a:buSzPct val="80000"/>
              <a:buFont typeface="Arial" panose="020B0604020202020204" pitchFamily="34" charset="0"/>
              <a:buChar char="•"/>
            </a:pPr>
            <a:r>
              <a:rPr lang="es-ES" altLang="en-US" sz="1800" dirty="0"/>
              <a:t>El cliente puede llegar a pensar que el prototipo es una versión del software que será desarrollado. </a:t>
            </a:r>
          </a:p>
          <a:p>
            <a:pPr algn="just" eaLnBrk="1" hangingPunct="1">
              <a:buClr>
                <a:srgbClr val="FFFF00"/>
              </a:buClr>
              <a:buSzPct val="80000"/>
              <a:buFont typeface="Arial" panose="020B0604020202020204" pitchFamily="34" charset="0"/>
              <a:buChar char="•"/>
            </a:pPr>
            <a:r>
              <a:rPr lang="es-ES" altLang="en-US" sz="1800" dirty="0"/>
              <a:t>A menudo, el desarrollador hace compromisos de implementación con el objetivo de acelerar la puesta en funcionamiento del </a:t>
            </a:r>
            <a:r>
              <a:rPr lang="es-ES" altLang="en-US" sz="1800" dirty="0" smtClean="0"/>
              <a:t>prototipo. </a:t>
            </a:r>
            <a:endParaRPr lang="es-ES" altLang="en-US" sz="1800" dirty="0"/>
          </a:p>
          <a:p>
            <a:pPr marL="0" indent="0" algn="just" eaLnBrk="1" hangingPunct="1">
              <a:buClr>
                <a:srgbClr val="FFFF00"/>
              </a:buClr>
              <a:buSzPct val="80000"/>
              <a:buNone/>
            </a:pPr>
            <a:endParaRPr lang="es-ES" altLang="en-US" sz="1800" dirty="0"/>
          </a:p>
        </p:txBody>
      </p:sp>
      <p:sp>
        <p:nvSpPr>
          <p:cNvPr id="4" name="Rectangle 2"/>
          <p:cNvSpPr>
            <a:spLocks noChangeArrowheads="1"/>
          </p:cNvSpPr>
          <p:nvPr/>
        </p:nvSpPr>
        <p:spPr bwMode="auto">
          <a:xfrm>
            <a:off x="68356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Análisis comparativo de las técnicas de ingeniería de </a:t>
            </a:r>
            <a:r>
              <a:rPr lang="es-ES"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requerimientos #3</a:t>
            </a:r>
            <a:endPar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endParaRPr>
          </a:p>
        </p:txBody>
      </p:sp>
    </p:spTree>
    <p:extLst>
      <p:ext uri="{BB962C8B-B14F-4D97-AF65-F5344CB8AC3E}">
        <p14:creationId xmlns:p14="http://schemas.microsoft.com/office/powerpoint/2010/main" val="35458677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654371" y="191683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marL="0" indent="0" algn="just" eaLnBrk="1" hangingPunct="1">
              <a:buClr>
                <a:srgbClr val="FFFF00"/>
              </a:buClr>
              <a:buSzPct val="80000"/>
              <a:buNone/>
            </a:pPr>
            <a:r>
              <a:rPr lang="es-ES" altLang="en-US" sz="1800" b="1" dirty="0">
                <a:solidFill>
                  <a:srgbClr val="FFFF00"/>
                </a:solidFill>
              </a:rPr>
              <a:t>Técnica: </a:t>
            </a:r>
            <a:r>
              <a:rPr lang="es-ES" altLang="en-US" sz="1800" dirty="0" smtClean="0"/>
              <a:t>Análisis </a:t>
            </a:r>
            <a:r>
              <a:rPr lang="es-ES" altLang="en-US" sz="1800" dirty="0"/>
              <a:t>Jerárquico</a:t>
            </a:r>
          </a:p>
          <a:p>
            <a:pPr marL="0" indent="0" algn="just" eaLnBrk="1" hangingPunct="1">
              <a:buClr>
                <a:srgbClr val="FFFF00"/>
              </a:buClr>
              <a:buSzPct val="80000"/>
              <a:buNone/>
            </a:pPr>
            <a:endParaRPr lang="es-ES" altLang="en-US" sz="1800" dirty="0"/>
          </a:p>
          <a:p>
            <a:pPr marL="0" indent="0" algn="just" eaLnBrk="1" hangingPunct="1">
              <a:buClr>
                <a:srgbClr val="FFFF00"/>
              </a:buClr>
              <a:buSzPct val="80000"/>
              <a:buNone/>
            </a:pPr>
            <a:r>
              <a:rPr lang="es-ES" altLang="en-US" sz="1800" b="1" dirty="0" smtClean="0">
                <a:solidFill>
                  <a:srgbClr val="FFFF00"/>
                </a:solidFill>
              </a:rPr>
              <a:t>Ventajas:</a:t>
            </a:r>
            <a:endParaRPr lang="es-ES" altLang="en-US" sz="1800" b="1" dirty="0">
              <a:solidFill>
                <a:srgbClr val="FFFF00"/>
              </a:solidFill>
            </a:endParaRPr>
          </a:p>
          <a:p>
            <a:pPr algn="just" eaLnBrk="1" hangingPunct="1">
              <a:buClr>
                <a:srgbClr val="FFFF00"/>
              </a:buClr>
              <a:buSzPct val="80000"/>
              <a:buFont typeface="Arial" panose="020B0604020202020204" pitchFamily="34" charset="0"/>
              <a:buChar char="•"/>
            </a:pPr>
            <a:r>
              <a:rPr lang="es-ES" altLang="en-US" sz="1800" dirty="0"/>
              <a:t>Permite determinar el grado de importancia de cada requerimiento. </a:t>
            </a:r>
          </a:p>
          <a:p>
            <a:pPr algn="just" eaLnBrk="1" hangingPunct="1">
              <a:buClr>
                <a:srgbClr val="FFFF00"/>
              </a:buClr>
              <a:buSzPct val="80000"/>
              <a:buFont typeface="Arial" panose="020B0604020202020204" pitchFamily="34" charset="0"/>
              <a:buChar char="•"/>
            </a:pPr>
            <a:r>
              <a:rPr lang="es-ES" altLang="en-US" sz="1800" dirty="0"/>
              <a:t>Ayuda a identificar conflictos en los requerimientos. </a:t>
            </a:r>
          </a:p>
          <a:p>
            <a:pPr algn="just" eaLnBrk="1" hangingPunct="1">
              <a:buClr>
                <a:srgbClr val="FFFF00"/>
              </a:buClr>
              <a:buSzPct val="80000"/>
              <a:buFont typeface="Arial" panose="020B0604020202020204" pitchFamily="34" charset="0"/>
              <a:buChar char="•"/>
            </a:pPr>
            <a:r>
              <a:rPr lang="es-ES" altLang="en-US" sz="1800" dirty="0"/>
              <a:t>Muestra el orden en que deben ser implementados los requerimientos. </a:t>
            </a:r>
          </a:p>
          <a:p>
            <a:pPr marL="0" indent="0" algn="just" eaLnBrk="1" hangingPunct="1">
              <a:buClr>
                <a:srgbClr val="FFFF00"/>
              </a:buClr>
              <a:buSzPct val="80000"/>
              <a:buNone/>
            </a:pPr>
            <a:endParaRPr lang="es-ES" altLang="en-US" sz="1800" dirty="0"/>
          </a:p>
          <a:p>
            <a:pPr marL="0" indent="0" algn="just" eaLnBrk="1" hangingPunct="1">
              <a:buClr>
                <a:srgbClr val="FFFF00"/>
              </a:buClr>
              <a:buSzPct val="80000"/>
              <a:buNone/>
            </a:pPr>
            <a:r>
              <a:rPr lang="es-ES" altLang="en-US" sz="1800" b="1" dirty="0" smtClean="0">
                <a:solidFill>
                  <a:srgbClr val="FFFF00"/>
                </a:solidFill>
              </a:rPr>
              <a:t>Desventajas:</a:t>
            </a:r>
            <a:endParaRPr lang="es-ES" altLang="en-US" sz="1800" b="1" dirty="0">
              <a:solidFill>
                <a:srgbClr val="FFFF00"/>
              </a:solidFill>
            </a:endParaRPr>
          </a:p>
          <a:p>
            <a:pPr marL="0" indent="0" algn="just" eaLnBrk="1" hangingPunct="1">
              <a:buClr>
                <a:srgbClr val="FFFF00"/>
              </a:buClr>
              <a:buSzPct val="80000"/>
              <a:buNone/>
            </a:pPr>
            <a:r>
              <a:rPr lang="es-ES" altLang="en-US" sz="1800" dirty="0"/>
              <a:t>Debe construirse un estándar claro de evaluación, que incluya la participación del cliente. </a:t>
            </a:r>
          </a:p>
          <a:p>
            <a:pPr algn="just" eaLnBrk="1" hangingPunct="1">
              <a:buClr>
                <a:srgbClr val="FFFF00"/>
              </a:buClr>
              <a:buSzPct val="80000"/>
              <a:buFont typeface="Wingdings" pitchFamily="2" charset="2"/>
              <a:buChar char="®"/>
            </a:pPr>
            <a:endParaRPr lang="es-ES" altLang="en-US" sz="1800" dirty="0"/>
          </a:p>
        </p:txBody>
      </p:sp>
      <p:sp>
        <p:nvSpPr>
          <p:cNvPr id="4" name="Rectangle 2"/>
          <p:cNvSpPr>
            <a:spLocks noChangeArrowheads="1"/>
          </p:cNvSpPr>
          <p:nvPr/>
        </p:nvSpPr>
        <p:spPr bwMode="auto">
          <a:xfrm>
            <a:off x="683568"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Análisis comparativo de las técnicas de ingeniería de </a:t>
            </a:r>
            <a:r>
              <a:rPr lang="es-ES"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rPr>
              <a:t>requerimientos #4</a:t>
            </a:r>
            <a:endPar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Times New Roman" pitchFamily="18" charset="0"/>
            </a:endParaRPr>
          </a:p>
        </p:txBody>
      </p:sp>
    </p:spTree>
    <p:extLst>
      <p:ext uri="{BB962C8B-B14F-4D97-AF65-F5344CB8AC3E}">
        <p14:creationId xmlns:p14="http://schemas.microsoft.com/office/powerpoint/2010/main" val="19763418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980728"/>
            <a:ext cx="7632848" cy="5709611"/>
          </a:xfrm>
        </p:spPr>
      </p:pic>
      <p:sp>
        <p:nvSpPr>
          <p:cNvPr id="3" name="2 Título"/>
          <p:cNvSpPr>
            <a:spLocks noGrp="1"/>
          </p:cNvSpPr>
          <p:nvPr>
            <p:ph type="title"/>
          </p:nvPr>
        </p:nvSpPr>
        <p:spPr>
          <a:xfrm>
            <a:off x="683568" y="188640"/>
            <a:ext cx="8324030" cy="68012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CR" sz="3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Errores en la ingeniería de requerimientos</a:t>
            </a:r>
            <a:endParaRPr lang="es-CR"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907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683568" y="1700808"/>
            <a:ext cx="8077200" cy="4114800"/>
          </a:xfrm>
          <a:prstGeom prst="rect">
            <a:avLst/>
          </a:prstGeom>
        </p:spPr>
        <p:txBody>
          <a:bodyPr/>
          <a:lstStyle/>
          <a:p>
            <a:pPr eaLnBrk="1" hangingPunct="1">
              <a:defRPr/>
            </a:pPr>
            <a:r>
              <a:rPr lang="es-ES" sz="2400" dirty="0" smtClean="0"/>
              <a:t>Los requerimientos pueden dividirse en:</a:t>
            </a:r>
          </a:p>
          <a:p>
            <a:pPr marL="342900" indent="-342900" eaLnBrk="1" hangingPunct="1">
              <a:buFont typeface="Arial" panose="020B0604020202020204" pitchFamily="34" charset="0"/>
              <a:buChar char="•"/>
              <a:defRPr/>
            </a:pPr>
            <a:r>
              <a:rPr lang="es-ES" sz="2400" dirty="0" smtClean="0"/>
              <a:t> Requerimientos funcionales </a:t>
            </a:r>
          </a:p>
          <a:p>
            <a:pPr marL="342900" indent="-342900" eaLnBrk="1" hangingPunct="1">
              <a:buFont typeface="Arial" panose="020B0604020202020204" pitchFamily="34" charset="0"/>
              <a:buChar char="•"/>
              <a:defRPr/>
            </a:pPr>
            <a:r>
              <a:rPr lang="es-ES" sz="2400" dirty="0" smtClean="0"/>
              <a:t>Requerimientos no funcionales.</a:t>
            </a:r>
          </a:p>
          <a:p>
            <a:pPr eaLnBrk="1" hangingPunct="1">
              <a:buFont typeface="Wingdings" pitchFamily="2" charset="2"/>
              <a:buNone/>
              <a:defRPr/>
            </a:pPr>
            <a:endParaRPr lang="es-MX" sz="2400" dirty="0" smtClean="0"/>
          </a:p>
          <a:p>
            <a:pPr eaLnBrk="1" hangingPunct="1">
              <a:defRPr/>
            </a:pPr>
            <a:r>
              <a:rPr lang="es-ES" sz="2400" b="1" dirty="0" smtClean="0">
                <a:solidFill>
                  <a:srgbClr val="FFFF00"/>
                </a:solidFill>
              </a:rPr>
              <a:t>Los requerimientos funcionales: </a:t>
            </a:r>
            <a:r>
              <a:rPr lang="es-ES" sz="2400" dirty="0" smtClean="0"/>
              <a:t>definen las funciones que el sistema será capaz de realizar. Describen las transformaciones que el sistema realiza sobre las entradas para producir salidas.</a:t>
            </a:r>
          </a:p>
        </p:txBody>
      </p:sp>
      <p:sp>
        <p:nvSpPr>
          <p:cNvPr id="21507" name="Rectangle 3"/>
          <p:cNvSpPr>
            <a:spLocks noGrp="1" noChangeArrowheads="1"/>
          </p:cNvSpPr>
          <p:nvPr>
            <p:ph type="title"/>
          </p:nvPr>
        </p:nvSpPr>
        <p:spPr>
          <a:xfrm>
            <a:off x="971550" y="188913"/>
            <a:ext cx="7772400" cy="838200"/>
          </a:xfrm>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MX"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Clasificación de Requerimientos</a:t>
            </a:r>
            <a:endParaRPr lang="es-ES" sz="4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033166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a:xfrm>
            <a:off x="611560" y="1700808"/>
            <a:ext cx="8077200" cy="4114800"/>
          </a:xfrm>
          <a:prstGeom prst="rect">
            <a:avLst/>
          </a:prstGeom>
        </p:spPr>
        <p:txBody>
          <a:bodyPr/>
          <a:lstStyle/>
          <a:p>
            <a:pPr eaLnBrk="1" hangingPunct="1">
              <a:defRPr/>
            </a:pPr>
            <a:r>
              <a:rPr lang="es-ES" sz="2400" b="1" dirty="0" smtClean="0">
                <a:solidFill>
                  <a:srgbClr val="FFFF00"/>
                </a:solidFill>
              </a:rPr>
              <a:t>Los requerimientos no funcionales: </a:t>
            </a:r>
          </a:p>
          <a:p>
            <a:pPr eaLnBrk="1" hangingPunct="1">
              <a:defRPr/>
            </a:pPr>
            <a:r>
              <a:rPr lang="es-ES" sz="2400" dirty="0" smtClean="0"/>
              <a:t>Tienen que ver con características que de una u otra forma puedan limitar el sistema como por ejemplo, el rendimiento (en tiempo y espacio), interfaces de usuario, fiabilidad (robustez del sistema, disponibilidad de equipo), mantenimiento, seguridad, portabilidad, estándares, etc.</a:t>
            </a:r>
          </a:p>
        </p:txBody>
      </p:sp>
      <p:sp>
        <p:nvSpPr>
          <p:cNvPr id="22533" name="Rectangle 5"/>
          <p:cNvSpPr>
            <a:spLocks noGrp="1" noChangeArrowheads="1"/>
          </p:cNvSpPr>
          <p:nvPr>
            <p:ph type="title"/>
          </p:nvPr>
        </p:nvSpPr>
        <p:spPr>
          <a:xfrm>
            <a:off x="971550" y="188913"/>
            <a:ext cx="7772400" cy="838200"/>
          </a:xfrm>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s-MX"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Clasificación de Requerimientos  (2)</a:t>
            </a:r>
            <a:endParaRPr lang="es-E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64203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755576" y="476672"/>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MX"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Características de los requerimientos</a:t>
            </a:r>
            <a:endPar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219" name="Rectangle 3"/>
          <p:cNvSpPr>
            <a:spLocks noChangeArrowheads="1"/>
          </p:cNvSpPr>
          <p:nvPr/>
        </p:nvSpPr>
        <p:spPr bwMode="auto">
          <a:xfrm>
            <a:off x="755576" y="1676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buClr>
                <a:srgbClr val="FFFF00"/>
              </a:buClr>
              <a:buSzPct val="80000"/>
              <a:buFont typeface="Wingdings" pitchFamily="2" charset="2"/>
              <a:buChar char="®"/>
            </a:pPr>
            <a:r>
              <a:rPr lang="es-ES" altLang="en-US" sz="2400" b="1" i="1" dirty="0">
                <a:solidFill>
                  <a:srgbClr val="FFFF00"/>
                </a:solidFill>
              </a:rPr>
              <a:t>Necesario:</a:t>
            </a:r>
            <a:r>
              <a:rPr lang="es-ES" altLang="en-US" sz="2400" dirty="0">
                <a:solidFill>
                  <a:srgbClr val="FFFF00"/>
                </a:solidFill>
              </a:rPr>
              <a:t> </a:t>
            </a:r>
            <a:r>
              <a:rPr lang="es-ES" altLang="en-US" sz="2400" dirty="0"/>
              <a:t>Un requerimiento es necesario si su omisión provoca una deficiencia en el sistema a construir, y además su capacidad, características físicas o factor de calidad no pueden ser reemplazados por otras capacidades del producto o del proceso.</a:t>
            </a:r>
            <a:endParaRPr lang="es-MX" altLang="en-US" sz="2400" dirty="0"/>
          </a:p>
          <a:p>
            <a:pPr eaLnBrk="1" hangingPunct="1">
              <a:buClr>
                <a:srgbClr val="FFFF00"/>
              </a:buClr>
              <a:buSzPct val="80000"/>
              <a:buFont typeface="Wingdings" pitchFamily="2" charset="2"/>
              <a:buNone/>
            </a:pPr>
            <a:endParaRPr lang="es-MX" altLang="en-US" sz="2400" dirty="0"/>
          </a:p>
          <a:p>
            <a:pPr eaLnBrk="1" hangingPunct="1">
              <a:buClr>
                <a:srgbClr val="FFFF00"/>
              </a:buClr>
              <a:buSzPct val="80000"/>
              <a:buFont typeface="Wingdings" pitchFamily="2" charset="2"/>
              <a:buChar char="®"/>
            </a:pPr>
            <a:r>
              <a:rPr lang="es-ES" altLang="en-US" sz="2400" b="1" i="1" dirty="0">
                <a:solidFill>
                  <a:srgbClr val="FFFF00"/>
                </a:solidFill>
              </a:rPr>
              <a:t>Conciso:</a:t>
            </a:r>
            <a:r>
              <a:rPr lang="es-ES" altLang="en-US" sz="2400" dirty="0">
                <a:solidFill>
                  <a:srgbClr val="FFFF00"/>
                </a:solidFill>
              </a:rPr>
              <a:t> </a:t>
            </a:r>
            <a:r>
              <a:rPr lang="es-ES" altLang="en-US" sz="2400" dirty="0"/>
              <a:t>Un requerimiento es conciso si es fácil de leer y entender. Su redacción debe ser simple y clara para aquellos que vayan a consultarlo en un futuro.</a:t>
            </a:r>
            <a:br>
              <a:rPr lang="es-ES" altLang="en-US" sz="2400" dirty="0"/>
            </a:br>
            <a:endParaRPr lang="es-ES" altLang="en-US" sz="2400" dirty="0"/>
          </a:p>
        </p:txBody>
      </p:sp>
    </p:spTree>
    <p:extLst>
      <p:ext uri="{BB962C8B-B14F-4D97-AF65-F5344CB8AC3E}">
        <p14:creationId xmlns:p14="http://schemas.microsoft.com/office/powerpoint/2010/main" val="27404952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947192" y="126876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buClr>
                <a:srgbClr val="FFFF00"/>
              </a:buClr>
              <a:buSzPct val="80000"/>
              <a:buFont typeface="Wingdings" pitchFamily="2" charset="2"/>
              <a:buChar char="®"/>
            </a:pPr>
            <a:r>
              <a:rPr lang="es-ES" altLang="en-US" sz="2400" b="1" i="1" dirty="0" smtClean="0">
                <a:solidFill>
                  <a:srgbClr val="FFFF00"/>
                </a:solidFill>
              </a:rPr>
              <a:t>Completo</a:t>
            </a:r>
            <a:r>
              <a:rPr lang="es-ES" altLang="en-US" sz="2400" b="1" i="1" dirty="0">
                <a:solidFill>
                  <a:srgbClr val="FFFF00"/>
                </a:solidFill>
              </a:rPr>
              <a:t>:</a:t>
            </a:r>
            <a:r>
              <a:rPr lang="es-ES" altLang="en-US" sz="2400" dirty="0">
                <a:solidFill>
                  <a:srgbClr val="FFFF00"/>
                </a:solidFill>
              </a:rPr>
              <a:t> </a:t>
            </a:r>
            <a:r>
              <a:rPr lang="es-ES" altLang="en-US" sz="2400" dirty="0"/>
              <a:t>Un requerimiento está completo si no necesita ampliar detalles en su redacción, es decir, si se proporciona la información suficiente para su comprensión.</a:t>
            </a:r>
            <a:endParaRPr lang="es-MX" altLang="en-US" sz="2400" dirty="0"/>
          </a:p>
          <a:p>
            <a:pPr eaLnBrk="1" hangingPunct="1">
              <a:buClr>
                <a:srgbClr val="FFFF00"/>
              </a:buClr>
              <a:buSzPct val="80000"/>
              <a:buFont typeface="Wingdings" pitchFamily="2" charset="2"/>
              <a:buNone/>
            </a:pPr>
            <a:endParaRPr lang="es-MX" altLang="en-US" sz="2400" dirty="0"/>
          </a:p>
          <a:p>
            <a:pPr eaLnBrk="1" hangingPunct="1">
              <a:buClr>
                <a:srgbClr val="FFFF00"/>
              </a:buClr>
              <a:buSzPct val="80000"/>
              <a:buFont typeface="Wingdings" pitchFamily="2" charset="2"/>
              <a:buChar char="®"/>
            </a:pPr>
            <a:r>
              <a:rPr lang="es-ES" altLang="en-US" sz="2400" b="1" i="1" dirty="0">
                <a:solidFill>
                  <a:srgbClr val="FFFF00"/>
                </a:solidFill>
              </a:rPr>
              <a:t>Consistente:</a:t>
            </a:r>
            <a:r>
              <a:rPr lang="es-ES" altLang="en-US" sz="2400" dirty="0">
                <a:solidFill>
                  <a:srgbClr val="FFFF00"/>
                </a:solidFill>
              </a:rPr>
              <a:t> </a:t>
            </a:r>
            <a:r>
              <a:rPr lang="es-ES" altLang="en-US" sz="2400" dirty="0"/>
              <a:t>Un requerimiento es consistente si no es contradictorio con otro requerimiento.</a:t>
            </a:r>
            <a:endParaRPr lang="es-MX" altLang="en-US" sz="2400" dirty="0"/>
          </a:p>
          <a:p>
            <a:pPr eaLnBrk="1" hangingPunct="1">
              <a:buClr>
                <a:srgbClr val="FFFF00"/>
              </a:buClr>
              <a:buSzPct val="80000"/>
              <a:buFont typeface="Wingdings" pitchFamily="2" charset="2"/>
              <a:buNone/>
            </a:pPr>
            <a:endParaRPr lang="es-MX" altLang="en-US" sz="2400" dirty="0"/>
          </a:p>
          <a:p>
            <a:pPr eaLnBrk="1" hangingPunct="1">
              <a:buClr>
                <a:srgbClr val="FFFF00"/>
              </a:buClr>
              <a:buSzPct val="80000"/>
              <a:buFont typeface="Wingdings" pitchFamily="2" charset="2"/>
              <a:buChar char="®"/>
            </a:pPr>
            <a:r>
              <a:rPr lang="es-ES" altLang="en-US" sz="2400" b="1" i="1" dirty="0">
                <a:solidFill>
                  <a:srgbClr val="FFFF00"/>
                </a:solidFill>
              </a:rPr>
              <a:t>No ambiguo:</a:t>
            </a:r>
            <a:r>
              <a:rPr lang="es-ES" altLang="en-US" sz="2400" dirty="0">
                <a:solidFill>
                  <a:srgbClr val="FFFF00"/>
                </a:solidFill>
              </a:rPr>
              <a:t> </a:t>
            </a:r>
            <a:r>
              <a:rPr lang="es-ES" altLang="en-US" sz="2400" dirty="0"/>
              <a:t>Un requerimiento no es ambiguo cuando tiene una sola interpretación. El lenguaje usado en su definición, no debe causar confusiones al lector.</a:t>
            </a:r>
            <a:br>
              <a:rPr lang="es-ES" altLang="en-US" sz="2400" dirty="0"/>
            </a:br>
            <a:endParaRPr lang="es-ES" altLang="en-US" sz="2400" dirty="0"/>
          </a:p>
        </p:txBody>
      </p:sp>
      <p:sp>
        <p:nvSpPr>
          <p:cNvPr id="10243" name="Rectangle 4"/>
          <p:cNvSpPr>
            <a:spLocks noChangeArrowheads="1"/>
          </p:cNvSpPr>
          <p:nvPr/>
        </p:nvSpPr>
        <p:spPr bwMode="auto">
          <a:xfrm>
            <a:off x="707976" y="304800"/>
            <a:ext cx="8011616"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MX"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Características de los </a:t>
            </a:r>
            <a:r>
              <a:rPr lang="es-MX" alt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requerimientos #2</a:t>
            </a:r>
            <a:endParaRPr lang="es-ES"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138995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886094" y="155679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buClr>
                <a:srgbClr val="FFFF00"/>
              </a:buClr>
              <a:buSzPct val="80000"/>
              <a:buFont typeface="Wingdings" pitchFamily="2" charset="2"/>
              <a:buNone/>
            </a:pPr>
            <a:endParaRPr lang="es-MX" altLang="en-US" sz="2400" dirty="0"/>
          </a:p>
          <a:p>
            <a:pPr eaLnBrk="1" hangingPunct="1">
              <a:buClr>
                <a:srgbClr val="FFFF00"/>
              </a:buClr>
              <a:buSzPct val="80000"/>
              <a:buFont typeface="Wingdings" pitchFamily="2" charset="2"/>
              <a:buNone/>
            </a:pPr>
            <a:endParaRPr lang="es-MX" altLang="en-US" sz="2400" dirty="0"/>
          </a:p>
          <a:p>
            <a:pPr eaLnBrk="1" hangingPunct="1">
              <a:buClr>
                <a:srgbClr val="FFFF00"/>
              </a:buClr>
              <a:buSzPct val="80000"/>
              <a:buFont typeface="Wingdings" pitchFamily="2" charset="2"/>
              <a:buChar char="®"/>
            </a:pPr>
            <a:r>
              <a:rPr lang="es-ES" altLang="en-US" sz="2400" b="1" i="1" dirty="0">
                <a:solidFill>
                  <a:srgbClr val="FFFF00"/>
                </a:solidFill>
              </a:rPr>
              <a:t>Verificable:</a:t>
            </a:r>
            <a:r>
              <a:rPr lang="es-ES" altLang="en-US" sz="2400" dirty="0">
                <a:solidFill>
                  <a:srgbClr val="FFFF00"/>
                </a:solidFill>
              </a:rPr>
              <a:t> </a:t>
            </a:r>
            <a:r>
              <a:rPr lang="es-ES" altLang="en-US" sz="2400" dirty="0"/>
              <a:t>Un requerimiento es verificable cuando puede ser cuantificado de manera que permita hacer uso de los siguientes métodos de verificación: inspección, análisis, demostración o pruebas.</a:t>
            </a:r>
          </a:p>
          <a:p>
            <a:pPr eaLnBrk="1" hangingPunct="1">
              <a:buClr>
                <a:srgbClr val="FFFF00"/>
              </a:buClr>
              <a:buSzPct val="80000"/>
              <a:buFont typeface="Wingdings" pitchFamily="2" charset="2"/>
              <a:buChar char="®"/>
            </a:pPr>
            <a:endParaRPr lang="es-ES" altLang="en-US" sz="2400" dirty="0"/>
          </a:p>
        </p:txBody>
      </p:sp>
      <p:sp>
        <p:nvSpPr>
          <p:cNvPr id="11267" name="Rectangle 4"/>
          <p:cNvSpPr>
            <a:spLocks noChangeArrowheads="1"/>
          </p:cNvSpPr>
          <p:nvPr/>
        </p:nvSpPr>
        <p:spPr bwMode="auto">
          <a:xfrm>
            <a:off x="886094" y="744970"/>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cene3d>
              <a:camera prst="orthographicFront"/>
              <a:lightRig rig="flat" dir="tl">
                <a:rot lat="0" lon="0" rev="6600000"/>
              </a:lightRig>
            </a:scene3d>
            <a:sp3d extrusionH="25400" contourW="8890">
              <a:bevelT w="38100" h="31750"/>
              <a:contourClr>
                <a:schemeClr val="accent2">
                  <a:shade val="75000"/>
                </a:schemeClr>
              </a:contourClr>
            </a:sp3d>
          </a:bodyPr>
          <a:lstStyle>
            <a:lvl1pPr eaLnBrk="0" hangingPunct="0">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eaLnBrk="1" hangingPunct="1">
              <a:spcBef>
                <a:spcPct val="0"/>
              </a:spcBef>
              <a:buClrTx/>
              <a:buSzTx/>
              <a:buFontTx/>
              <a:buNone/>
            </a:pPr>
            <a:r>
              <a:rPr lang="es-MX"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Características de los </a:t>
            </a:r>
            <a:r>
              <a:rPr lang="es-MX" alt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requerimientos #3</a:t>
            </a:r>
            <a:endParaRPr lang="es-ES"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035814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112</TotalTime>
  <Words>1953</Words>
  <Application>Microsoft Office PowerPoint</Application>
  <PresentationFormat>Presentación en pantalla (4:3)</PresentationFormat>
  <Paragraphs>222</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Mylar</vt:lpstr>
      <vt:lpstr>Ingeniería de Requerimientos</vt:lpstr>
      <vt:lpstr>Ingeniería de Requerimientos</vt:lpstr>
      <vt:lpstr>Ingeniería de Requerimientos #2</vt:lpstr>
      <vt:lpstr>Errores en la ingeniería de requerimientos</vt:lpstr>
      <vt:lpstr>Clasificación de Requerimientos</vt:lpstr>
      <vt:lpstr>Clasificación de Requerimientos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de Costos / Beneficios</vt:lpstr>
      <vt:lpstr>Presentación de PowerPoint</vt:lpstr>
      <vt:lpstr>Análisis del Problema - Afectados</vt:lpstr>
      <vt:lpstr>Evaluación y negociación de los requerimientos</vt:lpstr>
      <vt:lpstr>Especificación de Requerimientos</vt:lpstr>
      <vt:lpstr>Validación de Requerimientos</vt:lpstr>
      <vt:lpstr>Técnicas utilizadas en la actividades de IR</vt:lpstr>
      <vt:lpstr>Presentación de PowerPoint</vt:lpstr>
      <vt:lpstr>Proceso de análisis jerárquico</vt:lpstr>
      <vt:lpstr>Prototipos</vt:lpstr>
      <vt:lpstr>Prototipos #2</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Requerimientos</dc:title>
  <dc:creator>Santiago Rodriguez Paniagua</dc:creator>
  <cp:lastModifiedBy>Santiago Rodriguez Paniagua</cp:lastModifiedBy>
  <cp:revision>33</cp:revision>
  <dcterms:created xsi:type="dcterms:W3CDTF">2014-09-02T02:56:01Z</dcterms:created>
  <dcterms:modified xsi:type="dcterms:W3CDTF">2014-09-03T00:05:30Z</dcterms:modified>
</cp:coreProperties>
</file>