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sldIdLst>
    <p:sldId id="371" r:id="rId2"/>
    <p:sldId id="313" r:id="rId3"/>
    <p:sldId id="315" r:id="rId4"/>
    <p:sldId id="316" r:id="rId5"/>
    <p:sldId id="322" r:id="rId6"/>
    <p:sldId id="376" r:id="rId7"/>
    <p:sldId id="379" r:id="rId8"/>
    <p:sldId id="378" r:id="rId9"/>
    <p:sldId id="377" r:id="rId10"/>
    <p:sldId id="380" r:id="rId11"/>
    <p:sldId id="357" r:id="rId12"/>
    <p:sldId id="358" r:id="rId13"/>
    <p:sldId id="381" r:id="rId14"/>
    <p:sldId id="382" r:id="rId15"/>
    <p:sldId id="359" r:id="rId16"/>
    <p:sldId id="360" r:id="rId17"/>
    <p:sldId id="385" r:id="rId18"/>
    <p:sldId id="384" r:id="rId19"/>
    <p:sldId id="3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>
      <p:cViewPr varScale="1">
        <p:scale>
          <a:sx n="69" d="100"/>
          <a:sy n="69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E14B5E-EED4-4822-A178-68CA85C6F2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1223FC-04D7-43F8-A0AC-4A0BB943C7B5}" type="slidenum">
              <a:rPr lang="es-E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s-ES" altLang="en-US" smtClean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6002338" y="90488"/>
            <a:ext cx="855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6599238" y="8870950"/>
            <a:ext cx="2571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12" tIns="43284" rIns="88112" bIns="43284" anchor="b">
            <a:spAutoFit/>
          </a:bodyPr>
          <a:lstStyle>
            <a:lvl1pPr defTabSz="8905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s-ES_tradnl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9048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charset="0"/>
            </a:endParaRPr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s-ES_tradnl" altLang="en-US" sz="1000" smtClean="0">
                <a:solidFill>
                  <a:srgbClr val="010000"/>
                </a:solidFill>
              </a:rPr>
              <a:t>Documento “OMG Unified Language Specification”, (versión 1.3, 808 páginas, 8 de Julio de 1999 y  versión 1.4, 582 páginas, 1 de Noviembre de 2000)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Resumen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Semántica (185 páginas)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Guía de Notación (173 páginas)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i="1" smtClean="0">
                <a:solidFill>
                  <a:srgbClr val="010000"/>
                </a:solidFill>
              </a:rPr>
              <a:t>Profiles</a:t>
            </a:r>
            <a:r>
              <a:rPr lang="es-ES_tradnl" altLang="en-US" sz="1000" smtClean="0">
                <a:solidFill>
                  <a:srgbClr val="010000"/>
                </a:solidFill>
              </a:rPr>
              <a:t> Estándares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Definición de Interfaz CORBA</a:t>
            </a:r>
            <a:r>
              <a:rPr lang="es-ES_tradnl" altLang="en-US" sz="1000" i="1" smtClean="0">
                <a:solidFill>
                  <a:srgbClr val="010000"/>
                </a:solidFill>
              </a:rPr>
              <a:t>facility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Especificación DTD de XMI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s-ES_tradnl" altLang="en-US" sz="1000" smtClean="0">
                <a:solidFill>
                  <a:srgbClr val="010000"/>
                </a:solidFill>
              </a:rPr>
              <a:t>Especificación del Object Constraint Language</a:t>
            </a:r>
          </a:p>
          <a:p>
            <a:pPr marL="228600" indent="-228600" eaLnBrk="1" hangingPunct="1">
              <a:buFontTx/>
              <a:buAutoNum type="alphaUcPeriod"/>
            </a:pPr>
            <a:r>
              <a:rPr lang="es-ES_tradnl" altLang="en-US" sz="1000" smtClean="0">
                <a:solidFill>
                  <a:srgbClr val="010000"/>
                </a:solidFill>
              </a:rPr>
              <a:t>Elementos Estándar de UML</a:t>
            </a:r>
          </a:p>
          <a:p>
            <a:pPr marL="228600" indent="-228600" eaLnBrk="1" hangingPunct="1">
              <a:buFontTx/>
              <a:buAutoNum type="alphaUcPeriod"/>
            </a:pPr>
            <a:r>
              <a:rPr lang="es-ES_tradnl" altLang="en-US" sz="1000" smtClean="0">
                <a:solidFill>
                  <a:srgbClr val="010000"/>
                </a:solidFill>
              </a:rPr>
              <a:t>Glosario de Modelado del OMG</a:t>
            </a:r>
          </a:p>
          <a:p>
            <a:pPr marL="228600" indent="-228600" eaLnBrk="1" hangingPunct="1">
              <a:buFontTx/>
              <a:buAutoNum type="arabicPeriod"/>
            </a:pPr>
            <a:endParaRPr lang="es-ES" altLang="en-US" sz="1000" smtClean="0">
              <a:solidFill>
                <a:srgbClr val="01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AC029A-9C41-4D5F-9636-9AA876DB0B83}" type="slidenum">
              <a:rPr lang="es-E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s-E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8CEBC8-DDFA-4418-AC30-8EE6A0A80013}" type="slidenum">
              <a:rPr lang="es-E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s-E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17647A-FFEC-40B1-987C-7C052F9127E5}" type="slidenum">
              <a:rPr lang="es-E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s-E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4CBCB1-5BD5-4480-8843-2F4BC71E3C48}" type="slidenum">
              <a:rPr lang="es-E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s-E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D8A6CB-0688-4175-A1E7-C66C2405B49E}" type="slidenum">
              <a:rPr lang="es-E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s-E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4CBE2C-EE92-40D4-B52C-F74E1BAE05CD}" type="slidenum">
              <a:rPr lang="es-E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s-E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3338" y="804863"/>
            <a:ext cx="4256087" cy="3192462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8" tIns="45688" rIns="91378" bIns="4568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B346C6-14D2-438C-9B22-CDB62224BACC}" type="slidenum">
              <a:rPr lang="es-E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s-E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344988"/>
            <a:ext cx="5197475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024DF1D-C691-4BAA-906D-AB51D7C82E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2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7638F-BD9C-49CD-A45A-BC02044AD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6BED-FBA2-4603-8A67-586BB099A5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E524-7A2E-4E52-9EBA-0C2B5C51EE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3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B196-8926-4543-B9E6-5A6F2FAD93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0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0E21-FB90-42AF-A3C8-7AECDDD2DD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5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7AC-C726-4A98-8B5D-FC5453A486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1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70BDD-3751-4314-B747-2BFAC9F127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4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B6F3-1BB4-47C2-B26C-7BCCC147F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5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16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2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3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436AD-E840-4FCA-AD22-28DDBEA3D1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1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12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2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29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41D2B-83D0-45B5-8652-286DC6F334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título del patrón</a:t>
            </a:r>
            <a:endParaRPr lang="en-US" altLang="es-CR" smtClean="0"/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texto del patrón</a:t>
            </a:r>
          </a:p>
          <a:p>
            <a:pPr lvl="1"/>
            <a:r>
              <a:rPr lang="es-ES" altLang="es-CR" smtClean="0"/>
              <a:t>Segundo nivel</a:t>
            </a:r>
          </a:p>
          <a:p>
            <a:pPr lvl="2"/>
            <a:r>
              <a:rPr lang="es-ES" altLang="es-CR" smtClean="0"/>
              <a:t>Tercer nivel</a:t>
            </a:r>
          </a:p>
          <a:p>
            <a:pPr lvl="3"/>
            <a:r>
              <a:rPr lang="es-ES" altLang="es-CR" smtClean="0"/>
              <a:t>Cuarto nivel</a:t>
            </a:r>
          </a:p>
          <a:p>
            <a:pPr lvl="4"/>
            <a:r>
              <a:rPr lang="es-ES" altLang="es-CR" smtClean="0"/>
              <a:t>Quinto nivel</a:t>
            </a:r>
            <a:endParaRPr lang="en-US" altLang="es-C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7B7A5047-099B-48B3-9910-C7F53036B6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6" r:id="rId8"/>
    <p:sldLayoutId id="2147483747" r:id="rId9"/>
    <p:sldLayoutId id="2147483743" r:id="rId10"/>
    <p:sldLayoutId id="21474837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r>
              <a:rPr lang="es-ES" altLang="es-CR" dirty="0" smtClean="0"/>
              <a:t>UML: </a:t>
            </a:r>
            <a:r>
              <a:rPr lang="en-US" altLang="es-CR" i="1" dirty="0" smtClean="0"/>
              <a:t>Unified Modeling Language</a:t>
            </a:r>
            <a:endParaRPr lang="es-ES" altLang="es-CR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5973444"/>
            <a:ext cx="6400800" cy="36004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altLang="es-CR" sz="1800" dirty="0" smtClean="0">
                <a:solidFill>
                  <a:schemeClr val="bg1"/>
                </a:solidFill>
              </a:rPr>
              <a:t>Lic. Santiago Rodríguez Paniagua. (2014)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00" y="3861048"/>
            <a:ext cx="285750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747713"/>
          </a:xfrm>
        </p:spPr>
        <p:txBody>
          <a:bodyPr lIns="90488" tIns="44450" rIns="90488" bIns="44450" anchor="b"/>
          <a:lstStyle/>
          <a:p>
            <a:r>
              <a:rPr lang="es-ES" altLang="es-CR" sz="3600" dirty="0" smtClean="0"/>
              <a:t>Organización de Modelos: Vistas</a:t>
            </a:r>
            <a:endParaRPr lang="en-US" altLang="es-CR" sz="3600" dirty="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1847874" y="2780928"/>
            <a:ext cx="5556250" cy="3149600"/>
            <a:chOff x="1562100" y="2663825"/>
            <a:chExt cx="5556250" cy="3149600"/>
          </a:xfrm>
        </p:grpSpPr>
        <p:sp>
          <p:nvSpPr>
            <p:cNvPr id="20484" name="Rectangle 3"/>
            <p:cNvSpPr>
              <a:spLocks noChangeArrowheads="1"/>
            </p:cNvSpPr>
            <p:nvPr/>
          </p:nvSpPr>
          <p:spPr bwMode="auto">
            <a:xfrm>
              <a:off x="1562100" y="2697163"/>
              <a:ext cx="1892300" cy="1482725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Tahoma" charset="0"/>
                </a:rPr>
                <a:t>Vista </a:t>
              </a:r>
              <a:r>
                <a:rPr lang="en-US" altLang="en-US" dirty="0" err="1">
                  <a:latin typeface="Tahoma" charset="0"/>
                </a:rPr>
                <a:t>Lógica</a:t>
              </a:r>
              <a:endParaRPr lang="en-US" altLang="en-US" sz="2800" dirty="0">
                <a:latin typeface="Times New Roman" pitchFamily="18" charset="0"/>
              </a:endParaRPr>
            </a:p>
          </p:txBody>
        </p:sp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1570038" y="4330700"/>
              <a:ext cx="1892300" cy="148272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Tahoma" charset="0"/>
                </a:rPr>
                <a:t>Vista de 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latin typeface="Tahoma" charset="0"/>
                </a:rPr>
                <a:t>Procesos</a:t>
              </a:r>
              <a:endParaRPr lang="en-US" altLang="en-US" sz="2800" dirty="0">
                <a:latin typeface="Times New Roman" pitchFamily="18" charset="0"/>
              </a:endParaRP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5226050" y="4330700"/>
              <a:ext cx="1892300" cy="148272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smtClean="0">
                  <a:latin typeface="Tahoma" charset="0"/>
                </a:rPr>
                <a:t>Vista</a:t>
              </a:r>
              <a:endParaRPr lang="en-US" altLang="en-US" dirty="0">
                <a:latin typeface="Tahoma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err="1" smtClean="0">
                  <a:latin typeface="Tahoma" charset="0"/>
                </a:rPr>
                <a:t>Fisica</a:t>
              </a:r>
              <a:endParaRPr lang="en-US" altLang="en-US" sz="2800" dirty="0">
                <a:latin typeface="Times New Roman" pitchFamily="18" charset="0"/>
              </a:endParaRP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5222875" y="2663825"/>
              <a:ext cx="1892300" cy="1482725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Tahoma" charset="0"/>
                </a:rPr>
                <a:t>Vista de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Tahoma" charset="0"/>
                </a:rPr>
                <a:t> </a:t>
              </a:r>
              <a:r>
                <a:rPr lang="en-US" altLang="en-US" dirty="0" err="1" smtClean="0">
                  <a:latin typeface="Tahoma" charset="0"/>
                </a:rPr>
                <a:t>Desarrollo</a:t>
              </a:r>
              <a:endParaRPr lang="en-US" altLang="en-US" sz="2800" dirty="0">
                <a:latin typeface="Times New Roman" pitchFamily="18" charset="0"/>
              </a:endParaRP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121025" y="3275013"/>
              <a:ext cx="2486025" cy="1600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Tahoma" charset="0"/>
                </a:rPr>
                <a:t>Vista de los 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latin typeface="Tahoma" charset="0"/>
                </a:rPr>
                <a:t>Casos</a:t>
              </a:r>
              <a:r>
                <a:rPr lang="en-US" altLang="en-US" dirty="0">
                  <a:latin typeface="Tahoma" charset="0"/>
                </a:rPr>
                <a:t> de </a:t>
              </a:r>
              <a:r>
                <a:rPr lang="en-US" altLang="en-US" dirty="0" err="1">
                  <a:latin typeface="Tahoma" charset="0"/>
                </a:rPr>
                <a:t>Uso</a:t>
              </a:r>
              <a:endParaRPr lang="en-US" altLang="en-US" dirty="0">
                <a:latin typeface="Tahoma" charset="0"/>
              </a:endParaRPr>
            </a:p>
          </p:txBody>
        </p:sp>
      </p:grp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97383" y="1484784"/>
            <a:ext cx="7591041" cy="1237679"/>
          </a:xfrm>
        </p:spPr>
        <p:txBody>
          <a:bodyPr/>
          <a:lstStyle/>
          <a:p>
            <a:r>
              <a:rPr lang="es-CR" sz="2000" dirty="0" smtClean="0"/>
              <a:t>Existen diferentes maneras de dividir los diagramas del modelo UML en perspectivas o vistas que capturan una faceta particular del sistema. El siguiente es el </a:t>
            </a:r>
            <a:r>
              <a:rPr lang="es-CR" sz="2000" dirty="0"/>
              <a:t>Modelo “4+1” vistas de </a:t>
            </a:r>
            <a:r>
              <a:rPr lang="es-CR" sz="2000" dirty="0" err="1" smtClean="0"/>
              <a:t>Kruchten</a:t>
            </a:r>
            <a:r>
              <a:rPr lang="es-CR" sz="2000" dirty="0" smtClean="0"/>
              <a:t>.</a:t>
            </a:r>
            <a:endParaRPr lang="es-CR" sz="2000" dirty="0"/>
          </a:p>
          <a:p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4058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78322" y="2061120"/>
            <a:ext cx="4754563" cy="3240088"/>
            <a:chOff x="2482850" y="1844675"/>
            <a:chExt cx="4754563" cy="3240088"/>
          </a:xfrm>
        </p:grpSpPr>
        <p:sp>
          <p:nvSpPr>
            <p:cNvPr id="21508" name="Oval 4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508625" y="1844675"/>
              <a:ext cx="1728788" cy="15843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1509" name="Oval 5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995738" y="2636838"/>
              <a:ext cx="1728787" cy="15843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1510" name="Oval 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508625" y="3429000"/>
              <a:ext cx="1728788" cy="1584325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1511" name="Oval 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55875" y="3500438"/>
              <a:ext cx="1728788" cy="1584325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1512" name="Oval 8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82850" y="1916113"/>
              <a:ext cx="1728788" cy="1584325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</p:grp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62647" y="3219995"/>
            <a:ext cx="1690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Tahoma" charset="0"/>
              </a:rPr>
              <a:t>      </a:t>
            </a:r>
            <a:r>
              <a:rPr lang="es-ES" altLang="en-US" sz="1800" b="1" dirty="0">
                <a:latin typeface="Tahoma" charset="0"/>
              </a:rPr>
              <a:t>Vista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>
                <a:latin typeface="Tahoma" charset="0"/>
              </a:rPr>
              <a:t>Casos de Uso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419997" y="2492920"/>
            <a:ext cx="112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charset="0"/>
              </a:rPr>
              <a:t>    </a:t>
            </a:r>
            <a:r>
              <a:rPr lang="es-ES" altLang="en-US" sz="1800" b="1">
                <a:solidFill>
                  <a:schemeClr val="bg1"/>
                </a:solidFill>
                <a:latin typeface="Tahoma" charset="0"/>
              </a:rPr>
              <a:t>Vista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chemeClr val="bg1"/>
                </a:solidFill>
                <a:latin typeface="Tahoma" charset="0"/>
              </a:rPr>
              <a:t>   Lógica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035822" y="4012158"/>
            <a:ext cx="189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Tahoma" charset="0"/>
              </a:rPr>
              <a:t>          </a:t>
            </a:r>
            <a:r>
              <a:rPr lang="es-ES" altLang="en-US" sz="1800" b="1" dirty="0">
                <a:latin typeface="Tahoma" charset="0"/>
              </a:rPr>
              <a:t>Vista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>
                <a:latin typeface="Tahoma" charset="0"/>
              </a:rPr>
              <a:t>   Concurrencia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64010" y="2492920"/>
            <a:ext cx="1958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Tahoma" charset="0"/>
              </a:rPr>
              <a:t>          </a:t>
            </a:r>
            <a:r>
              <a:rPr lang="es-ES" altLang="en-US" sz="1800" b="1" dirty="0">
                <a:latin typeface="Tahoma" charset="0"/>
              </a:rPr>
              <a:t>Vista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>
                <a:latin typeface="Tahoma" charset="0"/>
              </a:rPr>
              <a:t>   Componentes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179910" y="415027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Tahoma" charset="0"/>
              </a:rPr>
              <a:t>        </a:t>
            </a:r>
            <a:r>
              <a:rPr lang="es-ES" altLang="en-US" sz="1800" b="1" dirty="0">
                <a:latin typeface="Tahoma" charset="0"/>
              </a:rPr>
              <a:t>Vista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>
                <a:latin typeface="Tahoma" charset="0"/>
              </a:rPr>
              <a:t>   Despliegue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71600" y="836712"/>
            <a:ext cx="7035750" cy="59432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CR" sz="4000" dirty="0" smtClean="0"/>
              <a:t>Vistas  según UML</a:t>
            </a:r>
            <a:endParaRPr lang="es-ES_tradnl" altLang="es-CR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826418" y="1628800"/>
            <a:ext cx="7395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>
              <a:buClrTx/>
              <a:buSzTx/>
              <a:buFontTx/>
              <a:buNone/>
              <a:defRPr sz="2000" b="1"/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 smtClean="0"/>
              <a:t>Dirigida </a:t>
            </a:r>
            <a:r>
              <a:rPr lang="es-ES" sz="1800" b="0" dirty="0"/>
              <a:t>al Análisis de </a:t>
            </a:r>
            <a:r>
              <a:rPr lang="es-ES" sz="1800" b="0" dirty="0" smtClean="0"/>
              <a:t>Requisitos (requerimientos).</a:t>
            </a:r>
          </a:p>
          <a:p>
            <a:endParaRPr lang="es-E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/>
              <a:t>Describe la funcionalidad del Sistema, como lo perciben los actores externos</a:t>
            </a:r>
            <a:r>
              <a:rPr lang="es-ES" sz="1800" b="0" dirty="0" smtClean="0"/>
              <a:t>.</a:t>
            </a:r>
          </a:p>
          <a:p>
            <a:endParaRPr lang="es-E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/>
              <a:t>Dirige el desarrollo de las otras </a:t>
            </a:r>
            <a:r>
              <a:rPr lang="es-ES" sz="1800" b="0" dirty="0" smtClean="0"/>
              <a:t>vistas. Define </a:t>
            </a:r>
            <a:r>
              <a:rPr lang="es-ES" sz="1800" b="0" dirty="0"/>
              <a:t>los objetivos finales del </a:t>
            </a:r>
            <a:r>
              <a:rPr lang="es-ES" sz="1800" b="0" dirty="0" smtClean="0"/>
              <a:t>sistema</a:t>
            </a:r>
            <a:r>
              <a:rPr lang="es-ES" sz="1800" b="0" dirty="0"/>
              <a:t> </a:t>
            </a:r>
            <a:r>
              <a:rPr lang="es-ES" sz="1800" b="0" dirty="0" smtClean="0"/>
              <a:t>y permite </a:t>
            </a:r>
            <a:r>
              <a:rPr lang="es-ES" sz="1800" b="0" dirty="0"/>
              <a:t>validar el sistema</a:t>
            </a:r>
            <a:r>
              <a:rPr lang="es-ES" sz="1800" b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b="0" dirty="0" smtClean="0"/>
              <a:t>Contiene </a:t>
            </a:r>
            <a:r>
              <a:rPr lang="es-CR" sz="1800" b="0" dirty="0"/>
              <a:t>los escenarios o </a:t>
            </a:r>
            <a:r>
              <a:rPr lang="es-CR" sz="1800" u="sng" dirty="0"/>
              <a:t>casos de </a:t>
            </a:r>
            <a:r>
              <a:rPr lang="es-CR" sz="1800" u="sng" dirty="0" smtClean="0"/>
              <a:t>uso </a:t>
            </a:r>
            <a:r>
              <a:rPr lang="es-CR" sz="1800" b="0" dirty="0"/>
              <a:t>claves, para cada uno de los cuales se </a:t>
            </a:r>
            <a:r>
              <a:rPr lang="es-CR" sz="1800" b="0" dirty="0" smtClean="0"/>
              <a:t>describen </a:t>
            </a:r>
            <a:r>
              <a:rPr lang="es-CR" sz="1800" b="0" dirty="0"/>
              <a:t>las secuencias de interacción entre </a:t>
            </a:r>
            <a:r>
              <a:rPr lang="es-CR" sz="1800" b="0" dirty="0" smtClean="0"/>
              <a:t>objetos </a:t>
            </a:r>
            <a:r>
              <a:rPr lang="es-CR" sz="1800" b="0" dirty="0"/>
              <a:t>y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de Casos de </a:t>
            </a:r>
            <a:r>
              <a:rPr lang="es-ES" dirty="0" smtClean="0"/>
              <a:t>Uso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653136"/>
            <a:ext cx="3672408" cy="13884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de Casos de </a:t>
            </a:r>
            <a:r>
              <a:rPr lang="es-ES" dirty="0" smtClean="0"/>
              <a:t>Uso #2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8" y="1628800"/>
            <a:ext cx="571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de Casos de </a:t>
            </a:r>
            <a:r>
              <a:rPr lang="es-ES" dirty="0" smtClean="0"/>
              <a:t>Uso #3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58" y="1556792"/>
            <a:ext cx="62769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5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de Casos de </a:t>
            </a:r>
            <a:r>
              <a:rPr lang="es-ES" dirty="0" smtClean="0"/>
              <a:t>Uso #4</a:t>
            </a:r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827088" y="1593713"/>
            <a:ext cx="7579895" cy="4497243"/>
            <a:chOff x="755650" y="1746395"/>
            <a:chExt cx="7579895" cy="4497243"/>
          </a:xfrm>
        </p:grpSpPr>
        <p:sp>
          <p:nvSpPr>
            <p:cNvPr id="23554" name="Rectangle 2"/>
            <p:cNvSpPr>
              <a:spLocks noChangeArrowheads="1"/>
            </p:cNvSpPr>
            <p:nvPr/>
          </p:nvSpPr>
          <p:spPr bwMode="auto">
            <a:xfrm>
              <a:off x="792163" y="1779588"/>
              <a:ext cx="5003800" cy="10080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solidFill>
                    <a:schemeClr val="bg1"/>
                  </a:solidFill>
                  <a:latin typeface="Tahoma" charset="0"/>
                </a:rPr>
                <a:t>Requisitos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792163" y="2930525"/>
              <a:ext cx="5003800" cy="10080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792163" y="4084638"/>
              <a:ext cx="5003800" cy="10080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792163" y="5235575"/>
              <a:ext cx="5003800" cy="10080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200" b="1">
                <a:latin typeface="Tahoma" charset="0"/>
              </a:endParaRPr>
            </a:p>
          </p:txBody>
        </p:sp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3384550" y="1851025"/>
              <a:ext cx="2195513" cy="4321175"/>
            </a:xfrm>
            <a:prstGeom prst="upDownArrowCallout">
              <a:avLst>
                <a:gd name="adj1" fmla="val 25000"/>
                <a:gd name="adj2" fmla="val 25000"/>
                <a:gd name="adj3" fmla="val 24602"/>
                <a:gd name="adj4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latin typeface="Tahoma" charset="0"/>
                </a:rPr>
                <a:t>Casos de Uso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latin typeface="Tahoma" charset="0"/>
                </a:rPr>
                <a:t>Integran 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latin typeface="Tahoma" charset="0"/>
                </a:rPr>
                <a:t>Trabajo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792163" y="3152775"/>
              <a:ext cx="2546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solidFill>
                    <a:schemeClr val="bg1"/>
                  </a:solidFill>
                  <a:latin typeface="Tahoma" charset="0"/>
                </a:rPr>
                <a:t>Análisis y Diseño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755650" y="4303713"/>
              <a:ext cx="24923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solidFill>
                    <a:schemeClr val="bg1"/>
                  </a:solidFill>
                  <a:latin typeface="Tahoma" charset="0"/>
                </a:rPr>
                <a:t>Implementación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5934075" y="1746395"/>
              <a:ext cx="23549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dirty="0">
                  <a:latin typeface="Tahoma" charset="0"/>
                </a:rPr>
                <a:t>Capturar, validar 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dirty="0">
                  <a:latin typeface="Tahoma" charset="0"/>
                </a:rPr>
                <a:t>definir los casos de </a:t>
              </a:r>
              <a:r>
                <a:rPr lang="es-ES" altLang="en-US" sz="1600" dirty="0" smtClean="0">
                  <a:latin typeface="Tahoma" charset="0"/>
                </a:rPr>
                <a:t>uso.</a:t>
              </a:r>
              <a:endParaRPr lang="es-ES" altLang="en-US" sz="1600" dirty="0">
                <a:latin typeface="Tahoma" charset="0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5887545" y="3842335"/>
              <a:ext cx="2448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buClrTx/>
                <a:buSzTx/>
                <a:buFontTx/>
                <a:buNone/>
                <a:defRPr sz="1600"/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9pPr>
            </a:lstStyle>
            <a:p>
              <a:r>
                <a:rPr lang="es-ES" altLang="en-US" dirty="0" smtClean="0"/>
                <a:t>Realizar los casos de uso</a:t>
              </a:r>
              <a:endParaRPr lang="es-ES" altLang="en-US" dirty="0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5934075" y="5237163"/>
              <a:ext cx="15902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buClrTx/>
                <a:buSzTx/>
                <a:buFontTx/>
                <a:buNone/>
                <a:defRPr sz="1600"/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latin typeface="Franklin Gothic Book" pitchFamily="34" charset="0"/>
                </a:defRPr>
              </a:lvl9pPr>
            </a:lstStyle>
            <a:p>
              <a:r>
                <a:rPr lang="es-ES" altLang="en-US" dirty="0"/>
                <a:t>Verificar que se </a:t>
              </a:r>
            </a:p>
            <a:p>
              <a:r>
                <a:rPr lang="es-ES" altLang="en-US" dirty="0"/>
                <a:t>Satisfacen los </a:t>
              </a:r>
            </a:p>
            <a:p>
              <a:r>
                <a:rPr lang="es-ES" altLang="en-US" dirty="0"/>
                <a:t>casos de uso 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827088" y="5456238"/>
              <a:ext cx="132238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 dirty="0">
                  <a:solidFill>
                    <a:schemeClr val="bg1"/>
                  </a:solidFill>
                  <a:latin typeface="Tahoma" charset="0"/>
                </a:rPr>
                <a:t>Pruebas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860140" y="1628800"/>
            <a:ext cx="7504856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Tx/>
              <a:buSzTx/>
              <a:buFont typeface="Arial" panose="020B0604020202020204" pitchFamily="34" charset="0"/>
              <a:buChar char="•"/>
              <a:defRPr sz="1800" b="0"/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9pPr>
          </a:lstStyle>
          <a:p>
            <a:r>
              <a:rPr lang="es-ES" dirty="0" smtClean="0"/>
              <a:t>Describe la funcionalidad </a:t>
            </a:r>
            <a:r>
              <a:rPr lang="es-CR" dirty="0" smtClean="0"/>
              <a:t>que el sistema proporcionara a los </a:t>
            </a:r>
            <a:r>
              <a:rPr lang="es-CR" smtClean="0"/>
              <a:t>usuarios finales.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Define </a:t>
            </a:r>
            <a:r>
              <a:rPr lang="es-ES" dirty="0"/>
              <a:t>la estructura estática: clases, objetos y relaciones, así como las colaboraciones dinámicas: mensajes y funciones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Dirigida a</a:t>
            </a:r>
            <a:r>
              <a:rPr lang="es-ES" dirty="0"/>
              <a:t>: </a:t>
            </a:r>
            <a:r>
              <a:rPr lang="es-ES" b="1" dirty="0"/>
              <a:t>analistas</a:t>
            </a:r>
            <a:r>
              <a:rPr lang="es-ES" dirty="0"/>
              <a:t> (diseñadores) y </a:t>
            </a:r>
            <a:r>
              <a:rPr lang="es-ES" b="1" dirty="0"/>
              <a:t>desarrolladores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dirty="0"/>
              <a:t>Incluye los </a:t>
            </a:r>
            <a:r>
              <a:rPr lang="es-ES" dirty="0" smtClean="0"/>
              <a:t>diagramas:</a:t>
            </a:r>
            <a:endParaRPr lang="es-ES" dirty="0"/>
          </a:p>
          <a:p>
            <a:pPr lvl="1"/>
            <a:r>
              <a:rPr lang="es-ES" sz="1800" b="1" dirty="0">
                <a:latin typeface="Tahoma" charset="0"/>
              </a:rPr>
              <a:t>Diagrama de </a:t>
            </a:r>
            <a:r>
              <a:rPr lang="es-ES" sz="1800" b="1" dirty="0" smtClean="0">
                <a:latin typeface="Tahoma" charset="0"/>
              </a:rPr>
              <a:t>Clases </a:t>
            </a:r>
            <a:r>
              <a:rPr lang="es-ES" sz="1800" b="1" dirty="0"/>
              <a:t>UML</a:t>
            </a:r>
            <a:r>
              <a:rPr lang="es-ES" sz="1800" dirty="0" smtClean="0">
                <a:latin typeface="Tahoma" charset="0"/>
              </a:rPr>
              <a:t>.</a:t>
            </a:r>
            <a:endParaRPr lang="es-ES" sz="1800" dirty="0">
              <a:latin typeface="Tahoma" charset="0"/>
            </a:endParaRPr>
          </a:p>
          <a:p>
            <a:pPr lvl="1"/>
            <a:r>
              <a:rPr lang="es-ES" sz="1800" dirty="0">
                <a:latin typeface="Tahoma" charset="0"/>
              </a:rPr>
              <a:t>Diagrama Entidad Relación</a:t>
            </a:r>
            <a:r>
              <a:rPr lang="es-ES" sz="1800" dirty="0" smtClean="0">
                <a:latin typeface="Tahoma" charset="0"/>
              </a:rPr>
              <a:t>.</a:t>
            </a:r>
            <a:endParaRPr lang="es-ES" sz="1800" dirty="0">
              <a:latin typeface="Tahoma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</a:t>
            </a:r>
            <a:r>
              <a:rPr lang="es-ES" dirty="0" smtClean="0"/>
              <a:t>Lógica o </a:t>
            </a:r>
            <a:r>
              <a:rPr lang="es-ES" smtClean="0"/>
              <a:t>de </a:t>
            </a:r>
            <a:r>
              <a:rPr lang="es-ES" smtClean="0"/>
              <a:t>Diseño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863537" y="1628800"/>
            <a:ext cx="7478217" cy="454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Tx/>
              <a:buSzTx/>
              <a:buFont typeface="Arial" panose="020B0604020202020204" pitchFamily="34" charset="0"/>
              <a:buChar char="•"/>
              <a:defRPr sz="1800" b="0"/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9pPr>
          </a:lstStyle>
          <a:p>
            <a:r>
              <a:rPr lang="es-ES" sz="1600" dirty="0"/>
              <a:t>Describe la división del sistema en procesos y </a:t>
            </a:r>
            <a:r>
              <a:rPr lang="es-ES" sz="1600" dirty="0" smtClean="0"/>
              <a:t>procesadores y </a:t>
            </a:r>
            <a:r>
              <a:rPr lang="es-CR" sz="1600" dirty="0" smtClean="0"/>
              <a:t>la </a:t>
            </a:r>
            <a:r>
              <a:rPr lang="es-CR" sz="1600" dirty="0"/>
              <a:t>forma en la que se comunican estos </a:t>
            </a:r>
            <a:r>
              <a:rPr lang="es-CR" sz="1600" dirty="0" smtClean="0"/>
              <a:t>procesos</a:t>
            </a:r>
            <a:r>
              <a:rPr lang="es-CR" sz="1600" dirty="0" smtClean="0"/>
              <a:t>.</a:t>
            </a:r>
          </a:p>
          <a:p>
            <a:endParaRPr lang="es-CR" sz="1600" dirty="0"/>
          </a:p>
          <a:p>
            <a:r>
              <a:rPr lang="es-CR" sz="1600" dirty="0"/>
              <a:t>Captura aspectos de Sincronización y Concurrencia del diseño y controla procesos </a:t>
            </a:r>
            <a:r>
              <a:rPr lang="es-CR" sz="1600" dirty="0" smtClean="0"/>
              <a:t>concurrentes. </a:t>
            </a:r>
            <a:r>
              <a:rPr lang="es-ES" sz="1600" dirty="0" smtClean="0"/>
              <a:t>Dirigida </a:t>
            </a:r>
            <a:r>
              <a:rPr lang="es-ES" sz="1600" dirty="0"/>
              <a:t>a </a:t>
            </a:r>
            <a:r>
              <a:rPr lang="es-ES" sz="1600" b="1" dirty="0"/>
              <a:t>desarrolladores</a:t>
            </a:r>
            <a:r>
              <a:rPr lang="es-ES" sz="1600" dirty="0"/>
              <a:t> e </a:t>
            </a:r>
            <a:r>
              <a:rPr lang="es-ES" sz="1600" b="1" dirty="0"/>
              <a:t>integradores</a:t>
            </a:r>
            <a:r>
              <a:rPr lang="es-ES" sz="1600" dirty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Resuelve problemas de:</a:t>
            </a:r>
          </a:p>
          <a:p>
            <a:pPr lvl="1"/>
            <a:r>
              <a:rPr lang="es-ES" sz="1600" dirty="0">
                <a:latin typeface="Tahoma" charset="0"/>
              </a:rPr>
              <a:t> Uso eficiente de los recursos.</a:t>
            </a:r>
          </a:p>
          <a:p>
            <a:pPr lvl="1"/>
            <a:r>
              <a:rPr lang="es-ES" sz="1600" dirty="0">
                <a:latin typeface="Tahoma" charset="0"/>
              </a:rPr>
              <a:t> Ejecución en paralelo (hilos).</a:t>
            </a:r>
          </a:p>
          <a:p>
            <a:pPr lvl="1"/>
            <a:r>
              <a:rPr lang="es-ES" sz="1600" dirty="0">
                <a:latin typeface="Tahoma" charset="0"/>
              </a:rPr>
              <a:t> Comunicación y sincronización de hilos.</a:t>
            </a:r>
          </a:p>
          <a:p>
            <a:endParaRPr lang="es-CR" sz="1600" dirty="0" smtClean="0"/>
          </a:p>
          <a:p>
            <a:r>
              <a:rPr lang="es-CR" sz="1600" dirty="0" smtClean="0"/>
              <a:t>Toma </a:t>
            </a:r>
            <a:r>
              <a:rPr lang="es-CR" sz="1600" dirty="0"/>
              <a:t>en cuenta algunos </a:t>
            </a:r>
            <a:r>
              <a:rPr lang="es-CR" sz="1600" b="1" u="sng" dirty="0">
                <a:solidFill>
                  <a:srgbClr val="FF0000"/>
                </a:solidFill>
              </a:rPr>
              <a:t>requerimientos </a:t>
            </a:r>
            <a:r>
              <a:rPr lang="es-CR" sz="1600" b="1" u="sng" dirty="0" smtClean="0">
                <a:solidFill>
                  <a:srgbClr val="FF0000"/>
                </a:solidFill>
              </a:rPr>
              <a:t>no-funcionales</a:t>
            </a:r>
            <a:r>
              <a:rPr lang="es-CR" sz="1600" b="1" u="sng" dirty="0">
                <a:solidFill>
                  <a:srgbClr val="FF0000"/>
                </a:solidFill>
              </a:rPr>
              <a:t>: </a:t>
            </a:r>
            <a:r>
              <a:rPr lang="es-CR" sz="1600" dirty="0" smtClean="0"/>
              <a:t>rendimiento</a:t>
            </a:r>
            <a:r>
              <a:rPr lang="es-CR" sz="1600" dirty="0"/>
              <a:t>, </a:t>
            </a:r>
            <a:r>
              <a:rPr lang="es-CR" sz="1600" dirty="0" smtClean="0"/>
              <a:t>disponibilidad</a:t>
            </a:r>
            <a:r>
              <a:rPr lang="es-CR" sz="1600" dirty="0"/>
              <a:t>, integridad del sistema, </a:t>
            </a:r>
            <a:r>
              <a:rPr lang="es-CR" sz="1600" dirty="0" smtClean="0"/>
              <a:t>tolerancia </a:t>
            </a:r>
            <a:r>
              <a:rPr lang="es-CR" sz="1600" dirty="0"/>
              <a:t>a fallas</a:t>
            </a:r>
            <a:r>
              <a:rPr lang="es-CR" sz="1600" dirty="0" smtClean="0"/>
              <a:t>.</a:t>
            </a:r>
          </a:p>
          <a:p>
            <a:endParaRPr lang="es-CR" sz="1600" dirty="0"/>
          </a:p>
          <a:p>
            <a:r>
              <a:rPr lang="es-CR" sz="1600" dirty="0"/>
              <a:t>Representada el </a:t>
            </a:r>
            <a:r>
              <a:rPr lang="es-CR" sz="1600" b="1" dirty="0"/>
              <a:t>Diagrama de actividad de UML</a:t>
            </a:r>
            <a:r>
              <a:rPr lang="es-CR" sz="1600" dirty="0"/>
              <a:t>.</a:t>
            </a:r>
          </a:p>
          <a:p>
            <a:endParaRPr lang="es-CR" sz="1600" dirty="0"/>
          </a:p>
          <a:p>
            <a:endParaRPr lang="es-CR" sz="1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748358"/>
            <a:ext cx="72621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 </a:t>
            </a:r>
            <a:r>
              <a:rPr lang="es-ES" sz="3200" dirty="0" smtClean="0"/>
              <a:t>de Procesos y/o de Concurrencia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9555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6222" y="2132856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 smtClean="0"/>
              <a:t>Se enfoca y describe la organización </a:t>
            </a:r>
            <a:r>
              <a:rPr lang="es-CR" sz="2000" dirty="0"/>
              <a:t>de los módulos </a:t>
            </a:r>
            <a:r>
              <a:rPr lang="es-ES" sz="2000" dirty="0" smtClean="0"/>
              <a:t>del </a:t>
            </a:r>
            <a:r>
              <a:rPr lang="es-ES" sz="2000" dirty="0"/>
              <a:t>sistema y sus </a:t>
            </a:r>
            <a:r>
              <a:rPr lang="es-ES" sz="2000" dirty="0" smtClean="0"/>
              <a:t>dependencias.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Dirigida </a:t>
            </a:r>
            <a:r>
              <a:rPr lang="es-ES" sz="2000" dirty="0"/>
              <a:t>a </a:t>
            </a:r>
            <a:r>
              <a:rPr lang="es-ES" sz="2000" dirty="0" smtClean="0"/>
              <a:t>desarrolladores.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 smtClean="0"/>
              <a:t>Se representa por medio 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000" b="1" dirty="0"/>
              <a:t>Diagrama de Componentes.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000" b="1" dirty="0" smtClean="0"/>
              <a:t>Diagrama de Paquetes.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1550" y="764704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Vista </a:t>
            </a:r>
            <a:r>
              <a:rPr lang="es-ES" sz="2800" dirty="0" smtClean="0"/>
              <a:t>de Implementación (Desarrollo )</a:t>
            </a:r>
          </a:p>
          <a:p>
            <a:r>
              <a:rPr lang="es-ES" sz="2800" dirty="0" smtClean="0"/>
              <a:t>O Vista </a:t>
            </a:r>
            <a:r>
              <a:rPr lang="es-ES" sz="2800" dirty="0"/>
              <a:t>de </a:t>
            </a:r>
            <a:r>
              <a:rPr lang="es-ES" sz="2800" dirty="0" smtClean="0"/>
              <a:t>Componentes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75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858239" y="2044812"/>
            <a:ext cx="724215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Tx/>
              <a:buSzTx/>
              <a:buFont typeface="Arial" panose="020B0604020202020204" pitchFamily="34" charset="0"/>
              <a:buChar char="•"/>
              <a:defRPr sz="1800" b="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latin typeface="Franklin Gothic Book" pitchFamily="34" charset="0"/>
              </a:defRPr>
            </a:lvl9pPr>
          </a:lstStyle>
          <a:p>
            <a:r>
              <a:rPr lang="es-CR" dirty="0" smtClean="0"/>
              <a:t>Describe mapeo del Software </a:t>
            </a:r>
            <a:r>
              <a:rPr lang="es-CR" dirty="0"/>
              <a:t>al </a:t>
            </a:r>
            <a:r>
              <a:rPr lang="es-CR" dirty="0" smtClean="0"/>
              <a:t>Hardware </a:t>
            </a:r>
            <a:r>
              <a:rPr lang="es-CR" dirty="0"/>
              <a:t>y refleja </a:t>
            </a:r>
            <a:r>
              <a:rPr lang="es-CR" dirty="0" smtClean="0"/>
              <a:t>su </a:t>
            </a:r>
            <a:r>
              <a:rPr lang="es-CR" dirty="0"/>
              <a:t>aspecto distribuido</a:t>
            </a:r>
            <a:r>
              <a:rPr lang="es-CR" dirty="0" smtClean="0"/>
              <a:t>. </a:t>
            </a:r>
          </a:p>
          <a:p>
            <a:endParaRPr lang="es-CR" dirty="0"/>
          </a:p>
          <a:p>
            <a:r>
              <a:rPr lang="es-ES" dirty="0" smtClean="0"/>
              <a:t>Muestra </a:t>
            </a:r>
            <a:r>
              <a:rPr lang="es-ES" dirty="0"/>
              <a:t>la distribución física del sistema (ordenadores, dispositivos) y sus conexiones.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 smtClean="0"/>
              <a:t>Es representada por medio del </a:t>
            </a:r>
            <a:r>
              <a:rPr lang="es-CR" b="1" dirty="0" smtClean="0"/>
              <a:t>Diagrama </a:t>
            </a:r>
            <a:r>
              <a:rPr lang="es-CR" b="1" dirty="0"/>
              <a:t>de </a:t>
            </a:r>
            <a:r>
              <a:rPr lang="es-CR" b="1" dirty="0" smtClean="0"/>
              <a:t>Despliegue</a:t>
            </a:r>
            <a:r>
              <a:rPr lang="es-CR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Dirigida a desarrolladores, integradores y </a:t>
            </a:r>
            <a:r>
              <a:rPr lang="es-ES" dirty="0" smtClean="0"/>
              <a:t>probadores (</a:t>
            </a:r>
            <a:r>
              <a:rPr lang="es-ES" dirty="0" err="1" smtClean="0"/>
              <a:t>Testers</a:t>
            </a:r>
            <a:r>
              <a:rPr lang="es-ES" dirty="0" smtClean="0"/>
              <a:t>). </a:t>
            </a:r>
            <a:endParaRPr lang="es-E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620688"/>
            <a:ext cx="7262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onstantia" pitchFamily="18" charset="0"/>
              </a:defRPr>
            </a:lvl2pPr>
            <a:lvl3pPr algn="ctr">
              <a:defRPr sz="4400">
                <a:latin typeface="Constantia" pitchFamily="18" charset="0"/>
              </a:defRPr>
            </a:lvl3pPr>
            <a:lvl4pPr algn="ctr">
              <a:defRPr sz="4400">
                <a:latin typeface="Constantia" pitchFamily="18" charset="0"/>
              </a:defRPr>
            </a:lvl4pPr>
            <a:lvl5pPr algn="ctr">
              <a:defRPr sz="4400">
                <a:latin typeface="Constantia" pitchFamily="18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Vista </a:t>
            </a:r>
            <a:r>
              <a:rPr lang="es-ES" dirty="0" smtClean="0"/>
              <a:t>Física o de Despliegue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6521450" cy="714375"/>
          </a:xfrm>
        </p:spPr>
        <p:txBody>
          <a:bodyPr lIns="55562" tIns="22225" rIns="55562" bIns="22225" anchor="t">
            <a:spAutoFit/>
          </a:bodyPr>
          <a:lstStyle/>
          <a:p>
            <a:r>
              <a:rPr lang="es-ES" altLang="es-CR" dirty="0" smtClean="0"/>
              <a:t>¿Qué es UML?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00808"/>
            <a:ext cx="7560766" cy="4006850"/>
          </a:xfrm>
        </p:spPr>
        <p:txBody>
          <a:bodyPr lIns="107950" tIns="53975" rIns="107950" bIns="53975"/>
          <a:lstStyle/>
          <a:p>
            <a:pPr>
              <a:lnSpc>
                <a:spcPct val="30000"/>
              </a:lnSpc>
              <a:buSzTx/>
              <a:buFont typeface="Wingdings" pitchFamily="2" charset="2"/>
              <a:buNone/>
            </a:pPr>
            <a:endParaRPr lang="es-ES" altLang="es-CR" dirty="0" smtClean="0"/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/>
              <a:t>Es un lenguaje de propósito general para el modelado orientado a objetos.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s-ES_tradnl" altLang="es-CR" dirty="0" smtClean="0"/>
          </a:p>
          <a:p>
            <a:pPr>
              <a:lnSpc>
                <a:spcPct val="0"/>
              </a:lnSpc>
              <a:buSzTx/>
              <a:buFont typeface="Wingdings" pitchFamily="2" charset="2"/>
              <a:buChar char="§"/>
            </a:pPr>
            <a:endParaRPr lang="es-ES" altLang="es-CR" dirty="0" smtClean="0"/>
          </a:p>
          <a:p>
            <a:pPr>
              <a:lnSpc>
                <a:spcPct val="10000"/>
              </a:lnSpc>
              <a:buSzTx/>
              <a:buFont typeface="Wingdings" pitchFamily="2" charset="2"/>
              <a:buNone/>
            </a:pPr>
            <a:endParaRPr lang="es-ES" altLang="es-CR" dirty="0" smtClean="0"/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/>
              <a:t>UML combina notaciones provenientes desde:</a:t>
            </a:r>
          </a:p>
          <a:p>
            <a:pPr lvl="1">
              <a:lnSpc>
                <a:spcPct val="90000"/>
              </a:lnSpc>
            </a:pPr>
            <a:r>
              <a:rPr lang="es-ES" altLang="es-CR" sz="2400" dirty="0" smtClean="0"/>
              <a:t>Modelado Orientado a Objetos. </a:t>
            </a:r>
          </a:p>
          <a:p>
            <a:pPr lvl="1">
              <a:lnSpc>
                <a:spcPct val="90000"/>
              </a:lnSpc>
            </a:pPr>
            <a:r>
              <a:rPr lang="es-ES" altLang="es-CR" sz="2400" dirty="0" smtClean="0"/>
              <a:t>Modelado de Datos.</a:t>
            </a:r>
          </a:p>
          <a:p>
            <a:pPr lvl="1">
              <a:lnSpc>
                <a:spcPct val="90000"/>
              </a:lnSpc>
            </a:pPr>
            <a:r>
              <a:rPr lang="es-ES" altLang="es-CR" sz="2400" dirty="0" smtClean="0"/>
              <a:t>Modelado de Componentes. </a:t>
            </a:r>
          </a:p>
          <a:p>
            <a:pPr lvl="1">
              <a:lnSpc>
                <a:spcPct val="90000"/>
              </a:lnSpc>
            </a:pPr>
            <a:r>
              <a:rPr lang="es-ES" altLang="es-CR" sz="2400" dirty="0" smtClean="0"/>
              <a:t>Modelado de Flujos de Trabajo (</a:t>
            </a:r>
            <a:r>
              <a:rPr lang="es-ES" altLang="es-CR" sz="2400" dirty="0" err="1" smtClean="0"/>
              <a:t>Workflows</a:t>
            </a:r>
            <a:r>
              <a:rPr lang="es-ES" altLang="es-CR" sz="2400" dirty="0" smtClean="0"/>
              <a:t>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R" smtClean="0"/>
              <a:t>Historia de UML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204864"/>
            <a:ext cx="7477125" cy="3736975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/>
              <a:t>Comenzó como el “Método Unificado”, con la participación de Grady </a:t>
            </a:r>
            <a:r>
              <a:rPr lang="es-ES" altLang="es-CR" dirty="0" err="1" smtClean="0"/>
              <a:t>Booch</a:t>
            </a:r>
            <a:r>
              <a:rPr lang="es-ES" altLang="es-CR" dirty="0" smtClean="0"/>
              <a:t> y </a:t>
            </a:r>
            <a:r>
              <a:rPr lang="es-ES" altLang="es-CR" dirty="0" err="1" smtClean="0"/>
              <a:t>Jim</a:t>
            </a:r>
            <a:r>
              <a:rPr lang="es-ES" altLang="es-CR" dirty="0" smtClean="0"/>
              <a:t> </a:t>
            </a:r>
            <a:r>
              <a:rPr lang="es-ES" altLang="es-CR" dirty="0" err="1" smtClean="0"/>
              <a:t>Rumbaugh</a:t>
            </a:r>
            <a:r>
              <a:rPr lang="es-ES" altLang="es-CR" dirty="0" smtClean="0"/>
              <a:t>. Se presentó en el OOPSLA’95.</a:t>
            </a:r>
          </a:p>
          <a:p>
            <a:pPr marL="0" indent="0">
              <a:buSzTx/>
              <a:buNone/>
            </a:pPr>
            <a:endParaRPr lang="es-ES" altLang="es-CR" dirty="0" smtClean="0"/>
          </a:p>
          <a:p>
            <a:pPr>
              <a:lnSpc>
                <a:spcPct val="20000"/>
              </a:lnSpc>
              <a:buSzTx/>
              <a:buFont typeface="Wingdings" pitchFamily="2" charset="2"/>
              <a:buChar char="§"/>
            </a:pPr>
            <a:endParaRPr lang="es-ES" altLang="es-CR" dirty="0" smtClean="0"/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/>
              <a:t>El mismo año se unió </a:t>
            </a:r>
            <a:r>
              <a:rPr lang="es-ES" altLang="es-CR" dirty="0" err="1" smtClean="0"/>
              <a:t>Ivar</a:t>
            </a:r>
            <a:r>
              <a:rPr lang="es-ES" altLang="es-CR" dirty="0" smtClean="0"/>
              <a:t> Jacobson. Los “Tres Amigos” son socios en la compañía </a:t>
            </a:r>
            <a:r>
              <a:rPr lang="es-ES" altLang="es-CR" dirty="0" err="1" smtClean="0"/>
              <a:t>Rational</a:t>
            </a:r>
            <a:r>
              <a:rPr lang="es-ES" altLang="es-CR" dirty="0" smtClean="0"/>
              <a:t> Software. Herramienta CASE </a:t>
            </a:r>
            <a:r>
              <a:rPr lang="es-ES" altLang="es-CR" dirty="0" err="1" smtClean="0"/>
              <a:t>Rational</a:t>
            </a:r>
            <a:r>
              <a:rPr lang="es-ES" altLang="es-CR" dirty="0" smtClean="0"/>
              <a:t> Rose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543800" cy="852488"/>
          </a:xfrm>
        </p:spPr>
        <p:txBody>
          <a:bodyPr/>
          <a:lstStyle/>
          <a:p>
            <a:r>
              <a:rPr lang="es-ES" altLang="es-CR" sz="2800" dirty="0" smtClean="0"/>
              <a:t>Empresas Participantes en UML 1.0 (1997).</a:t>
            </a:r>
            <a:r>
              <a:rPr lang="es-ES" altLang="es-CR" sz="3600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99592" y="1700808"/>
            <a:ext cx="4044950" cy="4114800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err="1" smtClean="0">
                <a:solidFill>
                  <a:srgbClr val="FF0000"/>
                </a:solidFill>
              </a:rPr>
              <a:t>Rational</a:t>
            </a:r>
            <a:r>
              <a:rPr lang="es-ES" altLang="es-CR" dirty="0" smtClean="0">
                <a:solidFill>
                  <a:srgbClr val="FF0000"/>
                </a:solidFill>
              </a:rPr>
              <a:t> Software</a:t>
            </a:r>
            <a:r>
              <a:rPr lang="es-ES" altLang="es-CR" dirty="0" smtClean="0"/>
              <a:t>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/>
              <a:t>Digital </a:t>
            </a:r>
            <a:r>
              <a:rPr lang="es-ES" altLang="es-CR" dirty="0" err="1" smtClean="0"/>
              <a:t>Equipment</a:t>
            </a:r>
            <a:r>
              <a:rPr lang="es-ES" altLang="es-CR" dirty="0" smtClean="0"/>
              <a:t>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>
                <a:solidFill>
                  <a:srgbClr val="FF0000"/>
                </a:solidFill>
              </a:rPr>
              <a:t>Hewlett-Packard</a:t>
            </a:r>
            <a:r>
              <a:rPr lang="es-ES" altLang="es-CR" dirty="0" smtClean="0"/>
              <a:t>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/>
              <a:t>i-</a:t>
            </a:r>
            <a:r>
              <a:rPr lang="es-ES" altLang="es-CR" dirty="0" err="1" smtClean="0"/>
              <a:t>Logix</a:t>
            </a:r>
            <a:r>
              <a:rPr lang="es-ES" altLang="es-CR" dirty="0" smtClean="0"/>
              <a:t> </a:t>
            </a:r>
            <a:r>
              <a:rPr lang="es-ES" altLang="es-CR" sz="2200" dirty="0" smtClean="0"/>
              <a:t>(David </a:t>
            </a:r>
            <a:r>
              <a:rPr lang="es-ES" altLang="es-CR" sz="2200" dirty="0" err="1" smtClean="0"/>
              <a:t>Harel</a:t>
            </a:r>
            <a:r>
              <a:rPr lang="es-ES" altLang="es-CR" sz="2200" dirty="0" smtClean="0"/>
              <a:t>)</a:t>
            </a:r>
            <a:endParaRPr lang="es-ES" altLang="es-CR" dirty="0" smtClean="0"/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>
                <a:solidFill>
                  <a:srgbClr val="FF0000"/>
                </a:solidFill>
              </a:rPr>
              <a:t>IBM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smtClean="0"/>
              <a:t>ICON Computing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s-ES" altLang="es-CR" sz="2200" dirty="0" smtClean="0"/>
              <a:t>	(</a:t>
            </a:r>
            <a:r>
              <a:rPr lang="es-ES" altLang="es-CR" sz="2200" dirty="0" err="1" smtClean="0"/>
              <a:t>Desmond</a:t>
            </a:r>
            <a:r>
              <a:rPr lang="es-ES" altLang="es-CR" sz="2200" dirty="0" smtClean="0"/>
              <a:t> </a:t>
            </a:r>
            <a:r>
              <a:rPr lang="es-ES" altLang="es-CR" sz="2200" dirty="0" err="1" smtClean="0"/>
              <a:t>D’Souza</a:t>
            </a:r>
            <a:r>
              <a:rPr lang="es-ES" altLang="es-CR" sz="2200" dirty="0" smtClean="0"/>
              <a:t>)</a:t>
            </a:r>
            <a:endParaRPr lang="es-ES" altLang="es-CR" dirty="0" smtClean="0"/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ES" altLang="es-CR" dirty="0" err="1" smtClean="0"/>
              <a:t>Intellicorp</a:t>
            </a:r>
            <a:r>
              <a:rPr lang="es-ES" altLang="es-CR" dirty="0" smtClean="0"/>
              <a:t> and James Martin &amp; </a:t>
            </a:r>
            <a:r>
              <a:rPr lang="es-ES" altLang="es-CR" dirty="0" err="1" smtClean="0"/>
              <a:t>co</a:t>
            </a:r>
            <a:r>
              <a:rPr lang="es-ES" altLang="es-CR" dirty="0" smtClean="0"/>
              <a:t>. </a:t>
            </a:r>
            <a:r>
              <a:rPr lang="es-ES" altLang="es-CR" sz="2200" dirty="0" smtClean="0"/>
              <a:t>(James </a:t>
            </a:r>
            <a:r>
              <a:rPr lang="es-ES" altLang="es-CR" sz="2200" dirty="0" err="1" smtClean="0"/>
              <a:t>Odell</a:t>
            </a:r>
            <a:r>
              <a:rPr lang="es-ES" altLang="es-CR" sz="2200" dirty="0" smtClean="0"/>
              <a:t>)</a:t>
            </a:r>
          </a:p>
          <a:p>
            <a:pPr>
              <a:lnSpc>
                <a:spcPct val="90000"/>
              </a:lnSpc>
            </a:pPr>
            <a:endParaRPr lang="es-ES" altLang="es-CR" sz="3200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5220072" y="1628800"/>
            <a:ext cx="3492500" cy="3735387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/>
              <a:t>MCI </a:t>
            </a:r>
            <a:r>
              <a:rPr lang="es-ES" altLang="es-CR" dirty="0" err="1" smtClean="0"/>
              <a:t>Systemhouse</a:t>
            </a:r>
            <a:endParaRPr lang="es-ES" altLang="es-CR" dirty="0" smtClean="0"/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/>
              <a:t>Microsoft 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err="1" smtClean="0"/>
              <a:t>ObjecTime</a:t>
            </a:r>
            <a:endParaRPr lang="es-ES" altLang="es-CR" dirty="0" smtClean="0"/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>
                <a:solidFill>
                  <a:srgbClr val="FF0000"/>
                </a:solidFill>
              </a:rPr>
              <a:t>Oracle</a:t>
            </a:r>
            <a:r>
              <a:rPr lang="es-ES_tradnl" altLang="es-CR" dirty="0" smtClean="0">
                <a:solidFill>
                  <a:srgbClr val="FF0000"/>
                </a:solidFill>
              </a:rPr>
              <a:t> Corp</a:t>
            </a:r>
            <a:r>
              <a:rPr lang="es-ES_tradnl" altLang="es-CR" dirty="0" smtClean="0"/>
              <a:t>.</a:t>
            </a:r>
            <a:r>
              <a:rPr lang="es-ES" altLang="es-CR" dirty="0" smtClean="0"/>
              <a:t> 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err="1" smtClean="0"/>
              <a:t>Platinium</a:t>
            </a:r>
            <a:r>
              <a:rPr lang="es-ES" altLang="es-CR" dirty="0" smtClean="0"/>
              <a:t> </a:t>
            </a:r>
            <a:r>
              <a:rPr lang="es-ES" altLang="es-CR" dirty="0" err="1" smtClean="0"/>
              <a:t>Technology</a:t>
            </a:r>
            <a:endParaRPr lang="es-ES" altLang="es-CR" dirty="0" smtClean="0"/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err="1" smtClean="0"/>
              <a:t>Sterling</a:t>
            </a:r>
            <a:r>
              <a:rPr lang="es-ES" altLang="es-CR" dirty="0" smtClean="0"/>
              <a:t> Software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err="1" smtClean="0"/>
              <a:t>Taskon</a:t>
            </a:r>
            <a:endParaRPr lang="es-ES" altLang="es-CR" dirty="0" smtClean="0"/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smtClean="0">
                <a:solidFill>
                  <a:srgbClr val="FF0000"/>
                </a:solidFill>
              </a:rPr>
              <a:t>Texas Instruments 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s-ES" altLang="es-CR" dirty="0" err="1" smtClean="0">
                <a:solidFill>
                  <a:srgbClr val="FF0000"/>
                </a:solidFill>
              </a:rPr>
              <a:t>Unisys</a:t>
            </a:r>
            <a:r>
              <a:rPr lang="es-ES" altLang="es-CR" dirty="0" smtClean="0">
                <a:solidFill>
                  <a:srgbClr val="FF0000"/>
                </a:solidFill>
              </a:rPr>
              <a:t> </a:t>
            </a:r>
          </a:p>
          <a:p>
            <a:endParaRPr lang="es-ES" altLang="es-C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6964363" cy="811237"/>
          </a:xfrm>
        </p:spPr>
        <p:txBody>
          <a:bodyPr/>
          <a:lstStyle/>
          <a:p>
            <a:r>
              <a:rPr lang="es-ES" altLang="es-CR" sz="4000" dirty="0" smtClean="0"/>
              <a:t>Modelos</a:t>
            </a:r>
            <a:endParaRPr lang="en-US" altLang="es-CR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632848" cy="46085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s-ES" altLang="es-CR" sz="1800" dirty="0">
                <a:cs typeface="Times New Roman" pitchFamily="18" charset="0"/>
              </a:rPr>
              <a:t>Un proceso de desarrollo de software debe ofrecer </a:t>
            </a:r>
            <a:r>
              <a:rPr lang="es-ES" altLang="es-CR" sz="1800" u="sng" dirty="0">
                <a:cs typeface="Times New Roman" pitchFamily="18" charset="0"/>
              </a:rPr>
              <a:t>un conjunto de </a:t>
            </a:r>
            <a:r>
              <a:rPr lang="es-ES" altLang="es-CR" sz="1800" u="sng" dirty="0" smtClean="0">
                <a:cs typeface="Times New Roman" pitchFamily="18" charset="0"/>
              </a:rPr>
              <a:t>modelos</a:t>
            </a:r>
            <a:r>
              <a:rPr lang="es-ES" altLang="es-CR" sz="1800" dirty="0" smtClean="0">
                <a:cs typeface="Times New Roman" pitchFamily="18" charset="0"/>
              </a:rPr>
              <a:t> que </a:t>
            </a:r>
            <a:r>
              <a:rPr lang="es-ES" altLang="es-CR" sz="1800" dirty="0">
                <a:cs typeface="Times New Roman" pitchFamily="18" charset="0"/>
              </a:rPr>
              <a:t>permitan expresar el </a:t>
            </a:r>
            <a:r>
              <a:rPr lang="es-ES" altLang="es-CR" sz="1800" dirty="0" smtClean="0">
                <a:cs typeface="Times New Roman" pitchFamily="18" charset="0"/>
              </a:rPr>
              <a:t>producto (sistema) </a:t>
            </a:r>
            <a:r>
              <a:rPr lang="es-ES" altLang="es-CR" sz="1800" dirty="0">
                <a:cs typeface="Times New Roman" pitchFamily="18" charset="0"/>
              </a:rPr>
              <a:t>desde cada una de las perspectivas de </a:t>
            </a:r>
            <a:r>
              <a:rPr lang="es-ES" altLang="es-CR" sz="1800" dirty="0" smtClean="0">
                <a:cs typeface="Times New Roman" pitchFamily="18" charset="0"/>
              </a:rPr>
              <a:t>interés </a:t>
            </a:r>
            <a:r>
              <a:rPr lang="es-ES" altLang="es-CR" sz="1800" dirty="0">
                <a:cs typeface="Times New Roman" pitchFamily="18" charset="0"/>
              </a:rPr>
              <a:t>(algo así como diferentes puntos de vista) </a:t>
            </a:r>
            <a:r>
              <a:rPr lang="es-ES" altLang="es-CR" sz="1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s-ES" altLang="es-CR" sz="1800" b="1" u="sng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s-ES" altLang="es-CR" sz="1800" dirty="0">
                <a:cs typeface="Times New Roman" pitchFamily="18" charset="0"/>
              </a:rPr>
              <a:t>Un </a:t>
            </a:r>
            <a:r>
              <a:rPr lang="en-US" altLang="es-CR" sz="1800" b="1" u="sng" dirty="0">
                <a:cs typeface="Times New Roman" pitchFamily="18" charset="0"/>
              </a:rPr>
              <a:t>model</a:t>
            </a:r>
            <a:r>
              <a:rPr lang="es-ES" altLang="es-CR" sz="1800" b="1" u="sng" dirty="0">
                <a:cs typeface="Times New Roman" pitchFamily="18" charset="0"/>
              </a:rPr>
              <a:t>o</a:t>
            </a:r>
            <a:r>
              <a:rPr lang="en-US" altLang="es-CR" sz="1800" dirty="0">
                <a:cs typeface="Times New Roman" pitchFamily="18" charset="0"/>
              </a:rPr>
              <a:t>  </a:t>
            </a:r>
            <a:r>
              <a:rPr lang="en-US" altLang="es-CR" sz="1800" dirty="0" err="1">
                <a:cs typeface="Times New Roman" pitchFamily="18" charset="0"/>
              </a:rPr>
              <a:t>captur</a:t>
            </a:r>
            <a:r>
              <a:rPr lang="es-ES" altLang="es-CR" sz="1800" dirty="0" smtClean="0">
                <a:cs typeface="Times New Roman" pitchFamily="18" charset="0"/>
              </a:rPr>
              <a:t>a</a:t>
            </a:r>
            <a:r>
              <a:rPr lang="en-US" altLang="es-CR" sz="1800" dirty="0" smtClean="0">
                <a:cs typeface="Times New Roman" pitchFamily="18" charset="0"/>
              </a:rPr>
              <a:t> </a:t>
            </a:r>
            <a:r>
              <a:rPr lang="es-ES" altLang="es-CR" sz="1800" dirty="0" smtClean="0">
                <a:cs typeface="Times New Roman" pitchFamily="18" charset="0"/>
              </a:rPr>
              <a:t>una </a:t>
            </a:r>
            <a:r>
              <a:rPr lang="es-ES" altLang="es-CR" sz="1800" b="1" u="sng" dirty="0" smtClean="0">
                <a:cs typeface="Times New Roman" pitchFamily="18" charset="0"/>
              </a:rPr>
              <a:t>vista</a:t>
            </a:r>
            <a:r>
              <a:rPr lang="es-ES" altLang="es-CR" sz="1800" dirty="0" smtClean="0">
                <a:cs typeface="Times New Roman" pitchFamily="18" charset="0"/>
              </a:rPr>
              <a:t> de un sistema del mundo real</a:t>
            </a:r>
            <a:r>
              <a:rPr lang="en-US" altLang="es-CR" sz="1800" dirty="0" smtClean="0">
                <a:cs typeface="Times New Roman" pitchFamily="18" charset="0"/>
              </a:rPr>
              <a:t>. </a:t>
            </a:r>
            <a:r>
              <a:rPr lang="es-ES" altLang="es-CR" sz="1800" dirty="0" smtClean="0">
                <a:cs typeface="Times New Roman" pitchFamily="18" charset="0"/>
              </a:rPr>
              <a:t>Es una abstracción de dicho sistema, considerando un cierto propósito. </a:t>
            </a:r>
          </a:p>
          <a:p>
            <a:pPr>
              <a:lnSpc>
                <a:spcPct val="130000"/>
              </a:lnSpc>
            </a:pPr>
            <a:endParaRPr lang="es-ES" altLang="es-CR" sz="1800" dirty="0" smtClean="0">
              <a:cs typeface="Times New Roman" pitchFamily="18" charset="0"/>
            </a:endParaRPr>
          </a:p>
          <a:p>
            <a:pPr marL="290513" indent="-290513">
              <a:lnSpc>
                <a:spcPct val="130000"/>
              </a:lnSpc>
            </a:pPr>
            <a:r>
              <a:rPr lang="es-ES" altLang="es-CR" sz="1800" dirty="0">
                <a:cs typeface="Times New Roman" pitchFamily="18" charset="0"/>
              </a:rPr>
              <a:t>E</a:t>
            </a:r>
            <a:r>
              <a:rPr lang="es-ES" altLang="es-CR" sz="1800" dirty="0" smtClean="0">
                <a:cs typeface="Times New Roman" pitchFamily="18" charset="0"/>
              </a:rPr>
              <a:t>l </a:t>
            </a:r>
            <a:r>
              <a:rPr lang="es-ES" altLang="es-CR" sz="1800" b="1" u="sng" dirty="0" smtClean="0">
                <a:cs typeface="Times New Roman" pitchFamily="18" charset="0"/>
              </a:rPr>
              <a:t>modelo</a:t>
            </a:r>
            <a:r>
              <a:rPr lang="es-ES" altLang="es-CR" sz="1800" dirty="0" smtClean="0">
                <a:cs typeface="Times New Roman" pitchFamily="18" charset="0"/>
              </a:rPr>
              <a:t> describe completamente aquellos aspectos del sistema que son relevantes al propósito del modelo y a un apropiado nivel de detalle</a:t>
            </a:r>
            <a:r>
              <a:rPr lang="en-US" altLang="es-CR" sz="1800" dirty="0" smtClean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10000"/>
              </a:lnSpc>
              <a:buNone/>
            </a:pPr>
            <a:endParaRPr lang="en-US" altLang="es-CR" sz="1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/>
          <p:cNvSpPr>
            <a:spLocks noGrp="1" noChangeArrowheads="1"/>
          </p:cNvSpPr>
          <p:nvPr>
            <p:ph type="title"/>
          </p:nvPr>
        </p:nvSpPr>
        <p:spPr>
          <a:xfrm>
            <a:off x="1424998" y="836712"/>
            <a:ext cx="6001901" cy="576287"/>
          </a:xfrm>
        </p:spPr>
        <p:txBody>
          <a:bodyPr anchor="b"/>
          <a:lstStyle/>
          <a:p>
            <a:r>
              <a:rPr lang="es-ES" altLang="es-CR" sz="4000" dirty="0" smtClean="0"/>
              <a:t>Diagramas</a:t>
            </a:r>
            <a:endParaRPr lang="en-US" altLang="es-CR" sz="40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858864" y="1652355"/>
            <a:ext cx="7313536" cy="3216805"/>
          </a:xfrm>
        </p:spPr>
        <p:txBody>
          <a:bodyPr/>
          <a:lstStyle/>
          <a:p>
            <a:pPr marL="384175" indent="-384175" algn="just">
              <a:lnSpc>
                <a:spcPct val="110000"/>
              </a:lnSpc>
              <a:buSzTx/>
              <a:buFont typeface="Wingdings" pitchFamily="2" charset="2"/>
              <a:buChar char="§"/>
            </a:pPr>
            <a:r>
              <a:rPr lang="en-US" altLang="es-CR" sz="1800" b="1" u="sng" dirty="0" smtClean="0">
                <a:solidFill>
                  <a:schemeClr val="accent2"/>
                </a:solidFill>
                <a:cs typeface="Times New Roman" pitchFamily="18" charset="0"/>
              </a:rPr>
              <a:t>Un Diagram</a:t>
            </a:r>
            <a:r>
              <a:rPr lang="es-ES" altLang="es-CR" sz="1800" b="1" u="sng" dirty="0" smtClean="0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 altLang="es-CR" sz="1800" dirty="0" smtClean="0">
                <a:cs typeface="Times New Roman" pitchFamily="18" charset="0"/>
              </a:rPr>
              <a:t> </a:t>
            </a:r>
            <a:r>
              <a:rPr lang="en-US" altLang="es-CR" sz="1800" dirty="0" err="1" smtClean="0">
                <a:cs typeface="Times New Roman" pitchFamily="18" charset="0"/>
              </a:rPr>
              <a:t>es</a:t>
            </a:r>
            <a:r>
              <a:rPr lang="en-US" altLang="es-CR" sz="1800" dirty="0" smtClean="0">
                <a:cs typeface="Times New Roman" pitchFamily="18" charset="0"/>
              </a:rPr>
              <a:t> </a:t>
            </a:r>
            <a:r>
              <a:rPr lang="es-ES" altLang="es-CR" sz="1800" dirty="0" smtClean="0">
                <a:cs typeface="Times New Roman" pitchFamily="18" charset="0"/>
              </a:rPr>
              <a:t>una </a:t>
            </a:r>
            <a:r>
              <a:rPr lang="es-ES" altLang="es-CR" sz="1800" dirty="0">
                <a:cs typeface="Times New Roman" pitchFamily="18" charset="0"/>
              </a:rPr>
              <a:t>representación gráfica de una colección de elementos de modelado, a menudo dibujada como un grafo con vértices conectados por </a:t>
            </a:r>
            <a:r>
              <a:rPr lang="es-ES" altLang="es-CR" sz="1800" dirty="0" smtClean="0">
                <a:cs typeface="Times New Roman" pitchFamily="18" charset="0"/>
              </a:rPr>
              <a:t>arcos.</a:t>
            </a:r>
          </a:p>
          <a:p>
            <a:pPr marL="0" indent="0" algn="just">
              <a:lnSpc>
                <a:spcPct val="110000"/>
              </a:lnSpc>
              <a:buSzTx/>
              <a:buNone/>
            </a:pPr>
            <a:endParaRPr lang="es-ES" altLang="es-CR" sz="1800" dirty="0" smtClean="0">
              <a:cs typeface="Times New Roman" pitchFamily="18" charset="0"/>
            </a:endParaRPr>
          </a:p>
          <a:p>
            <a:pPr marL="384175" indent="-384175" algn="just">
              <a:lnSpc>
                <a:spcPct val="110000"/>
              </a:lnSpc>
              <a:buSzTx/>
              <a:buFont typeface="Wingdings" pitchFamily="2" charset="2"/>
              <a:buChar char="§"/>
            </a:pPr>
            <a:r>
              <a:rPr lang="es-ES" altLang="es-CR" sz="1800" dirty="0" smtClean="0">
                <a:cs typeface="Times New Roman" pitchFamily="18" charset="0"/>
              </a:rPr>
              <a:t>Un diagrama es una manera muy útil para presentar algunas partes de un </a:t>
            </a:r>
            <a:r>
              <a:rPr lang="es-ES" altLang="es-CR" sz="1800" b="1" u="sng" dirty="0" smtClean="0">
                <a:cs typeface="Times New Roman" pitchFamily="18" charset="0"/>
              </a:rPr>
              <a:t>modelo</a:t>
            </a:r>
            <a:r>
              <a:rPr lang="es-ES" altLang="es-CR" sz="1800" dirty="0" smtClean="0">
                <a:cs typeface="Times New Roman" pitchFamily="18" charset="0"/>
              </a:rPr>
              <a:t> pero no necesariamente todo. </a:t>
            </a:r>
            <a:endParaRPr lang="en-US" altLang="es-CR" sz="1800" dirty="0"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SzTx/>
              <a:buNone/>
            </a:pPr>
            <a:endParaRPr lang="es-ES" altLang="es-CR" sz="1800" dirty="0" smtClean="0">
              <a:cs typeface="Times New Roman" pitchFamily="18" charset="0"/>
            </a:endParaRPr>
          </a:p>
          <a:p>
            <a:pPr marL="384175" indent="-384175" algn="just">
              <a:lnSpc>
                <a:spcPct val="110000"/>
              </a:lnSpc>
              <a:buSzTx/>
              <a:buFont typeface="Wingdings" pitchFamily="2" charset="2"/>
              <a:buChar char="§"/>
            </a:pPr>
            <a:endParaRPr lang="en-US" altLang="es-CR" sz="1800" dirty="0" smtClean="0">
              <a:cs typeface="Times New Roman" pitchFamily="18" charset="0"/>
            </a:endParaRPr>
          </a:p>
          <a:p>
            <a:pPr marL="384175" indent="-384175" algn="just">
              <a:lnSpc>
                <a:spcPct val="20000"/>
              </a:lnSpc>
              <a:buSzTx/>
              <a:buFont typeface="Wingdings" pitchFamily="2" charset="2"/>
              <a:buChar char="§"/>
            </a:pPr>
            <a:endParaRPr lang="en-US" altLang="es-CR" sz="1800" dirty="0" smtClean="0">
              <a:cs typeface="Times New Roman" pitchFamily="18" charset="0"/>
            </a:endParaRPr>
          </a:p>
        </p:txBody>
      </p:sp>
      <p:grpSp>
        <p:nvGrpSpPr>
          <p:cNvPr id="16388" name="Group 19"/>
          <p:cNvGrpSpPr>
            <a:grpSpLocks/>
          </p:cNvGrpSpPr>
          <p:nvPr/>
        </p:nvGrpSpPr>
        <p:grpSpPr bwMode="auto">
          <a:xfrm>
            <a:off x="3482092" y="4271920"/>
            <a:ext cx="4618300" cy="1821376"/>
            <a:chOff x="1392" y="2632"/>
            <a:chExt cx="2928" cy="1208"/>
          </a:xfrm>
        </p:grpSpPr>
        <p:sp>
          <p:nvSpPr>
            <p:cNvPr id="16389" name="Puzzle3"/>
            <p:cNvSpPr>
              <a:spLocks noEditPoints="1" noChangeArrowheads="1"/>
            </p:cNvSpPr>
            <p:nvPr/>
          </p:nvSpPr>
          <p:spPr bwMode="auto">
            <a:xfrm>
              <a:off x="3902" y="2736"/>
              <a:ext cx="320" cy="4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95 w 21600"/>
                <a:gd name="T25" fmla="*/ 7728 h 21600"/>
                <a:gd name="T26" fmla="*/ 19170 w 21600"/>
                <a:gd name="T27" fmla="*/ 202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6390" name="Puzzle2"/>
            <p:cNvSpPr>
              <a:spLocks noEditPoints="1" noChangeArrowheads="1"/>
            </p:cNvSpPr>
            <p:nvPr/>
          </p:nvSpPr>
          <p:spPr bwMode="auto">
            <a:xfrm>
              <a:off x="3808" y="3064"/>
              <a:ext cx="512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400 w 21600"/>
                <a:gd name="T25" fmla="*/ 6760 h 21600"/>
                <a:gd name="T26" fmla="*/ 16158 w 21600"/>
                <a:gd name="T27" fmla="*/ 2043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6391" name="Puzzle4"/>
            <p:cNvSpPr>
              <a:spLocks noEditPoints="1" noChangeArrowheads="1"/>
            </p:cNvSpPr>
            <p:nvPr/>
          </p:nvSpPr>
          <p:spPr bwMode="auto">
            <a:xfrm>
              <a:off x="3610" y="3058"/>
              <a:ext cx="309" cy="5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97 w 21600"/>
                <a:gd name="T25" fmla="*/ 5647 h 21600"/>
                <a:gd name="T26" fmla="*/ 20202 w 21600"/>
                <a:gd name="T27" fmla="*/ 1599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6392" name="Puzzle1"/>
            <p:cNvSpPr>
              <a:spLocks noEditPoints="1" noChangeArrowheads="1"/>
            </p:cNvSpPr>
            <p:nvPr/>
          </p:nvSpPr>
          <p:spPr bwMode="auto">
            <a:xfrm>
              <a:off x="3504" y="2872"/>
              <a:ext cx="518" cy="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8 w 21600"/>
                <a:gd name="T25" fmla="*/ 2562 h 21600"/>
                <a:gd name="T26" fmla="*/ 16137 w 21600"/>
                <a:gd name="T27" fmla="*/ 195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6393" name="Documents"/>
            <p:cNvSpPr>
              <a:spLocks noEditPoints="1" noChangeArrowheads="1"/>
            </p:cNvSpPr>
            <p:nvPr/>
          </p:nvSpPr>
          <p:spPr bwMode="auto">
            <a:xfrm>
              <a:off x="1392" y="2784"/>
              <a:ext cx="768" cy="912"/>
            </a:xfrm>
            <a:custGeom>
              <a:avLst/>
              <a:gdLst>
                <a:gd name="T0" fmla="*/ 0 w 21600"/>
                <a:gd name="T1" fmla="*/ 5 h 21600"/>
                <a:gd name="T2" fmla="*/ 4 w 21600"/>
                <a:gd name="T3" fmla="*/ 0 h 21600"/>
                <a:gd name="T4" fmla="*/ 27 w 21600"/>
                <a:gd name="T5" fmla="*/ 34 h 21600"/>
                <a:gd name="T6" fmla="*/ 25 w 21600"/>
                <a:gd name="T7" fmla="*/ 36 h 21600"/>
                <a:gd name="T8" fmla="*/ 23 w 21600"/>
                <a:gd name="T9" fmla="*/ 39 h 21600"/>
                <a:gd name="T10" fmla="*/ 25 w 21600"/>
                <a:gd name="T11" fmla="*/ 3 h 21600"/>
                <a:gd name="T12" fmla="*/ 23 w 21600"/>
                <a:gd name="T13" fmla="*/ 5 h 21600"/>
                <a:gd name="T14" fmla="*/ 2 w 21600"/>
                <a:gd name="T15" fmla="*/ 3 h 21600"/>
                <a:gd name="T16" fmla="*/ 27 w 21600"/>
                <a:gd name="T17" fmla="*/ 0 h 21600"/>
                <a:gd name="T18" fmla="*/ 14 w 21600"/>
                <a:gd name="T19" fmla="*/ 0 h 21600"/>
                <a:gd name="T20" fmla="*/ 0 w 21600"/>
                <a:gd name="T21" fmla="*/ 19 h 21600"/>
                <a:gd name="T22" fmla="*/ 27 w 21600"/>
                <a:gd name="T23" fmla="*/ 19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631 w 21600"/>
                <a:gd name="T37" fmla="*/ 4168 h 21600"/>
                <a:gd name="T38" fmla="*/ 16509 w 21600"/>
                <a:gd name="T39" fmla="*/ 17313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CR"/>
            </a:p>
          </p:txBody>
        </p:sp>
        <p:sp>
          <p:nvSpPr>
            <p:cNvPr id="16394" name="Rectangle 25"/>
            <p:cNvSpPr>
              <a:spLocks noChangeArrowheads="1"/>
            </p:cNvSpPr>
            <p:nvPr/>
          </p:nvSpPr>
          <p:spPr bwMode="auto">
            <a:xfrm>
              <a:off x="1488" y="2976"/>
              <a:ext cx="480" cy="96"/>
            </a:xfrm>
            <a:prstGeom prst="rect">
              <a:avLst/>
            </a:pr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16395" name="Rectangle 26"/>
            <p:cNvSpPr>
              <a:spLocks noChangeArrowheads="1"/>
            </p:cNvSpPr>
            <p:nvPr/>
          </p:nvSpPr>
          <p:spPr bwMode="auto">
            <a:xfrm>
              <a:off x="1488" y="3120"/>
              <a:ext cx="480" cy="96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16396" name="Rectangle 27"/>
            <p:cNvSpPr>
              <a:spLocks noChangeArrowheads="1"/>
            </p:cNvSpPr>
            <p:nvPr/>
          </p:nvSpPr>
          <p:spPr bwMode="auto">
            <a:xfrm>
              <a:off x="1488" y="3264"/>
              <a:ext cx="480" cy="96"/>
            </a:xfrm>
            <a:prstGeom prst="rect">
              <a:avLst/>
            </a:pr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16397" name="Rectangle 28"/>
            <p:cNvSpPr>
              <a:spLocks noChangeArrowheads="1"/>
            </p:cNvSpPr>
            <p:nvPr/>
          </p:nvSpPr>
          <p:spPr bwMode="auto">
            <a:xfrm>
              <a:off x="1488" y="3408"/>
              <a:ext cx="480" cy="9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16398" name="Freeform 29"/>
            <p:cNvSpPr>
              <a:spLocks/>
            </p:cNvSpPr>
            <p:nvPr/>
          </p:nvSpPr>
          <p:spPr bwMode="auto">
            <a:xfrm>
              <a:off x="2016" y="2632"/>
              <a:ext cx="2016" cy="344"/>
            </a:xfrm>
            <a:custGeom>
              <a:avLst/>
              <a:gdLst>
                <a:gd name="T0" fmla="*/ 2016 w 2016"/>
                <a:gd name="T1" fmla="*/ 296 h 344"/>
                <a:gd name="T2" fmla="*/ 912 w 2016"/>
                <a:gd name="T3" fmla="*/ 8 h 344"/>
                <a:gd name="T4" fmla="*/ 0 w 2016"/>
                <a:gd name="T5" fmla="*/ 344 h 344"/>
                <a:gd name="T6" fmla="*/ 0 60000 65536"/>
                <a:gd name="T7" fmla="*/ 0 60000 65536"/>
                <a:gd name="T8" fmla="*/ 0 60000 65536"/>
                <a:gd name="T9" fmla="*/ 0 w 2016"/>
                <a:gd name="T10" fmla="*/ 0 h 344"/>
                <a:gd name="T11" fmla="*/ 2016 w 201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344">
                  <a:moveTo>
                    <a:pt x="2016" y="296"/>
                  </a:moveTo>
                  <a:cubicBezTo>
                    <a:pt x="1632" y="148"/>
                    <a:pt x="1248" y="0"/>
                    <a:pt x="912" y="8"/>
                  </a:cubicBezTo>
                  <a:cubicBezTo>
                    <a:pt x="576" y="16"/>
                    <a:pt x="152" y="288"/>
                    <a:pt x="0" y="3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CR"/>
            </a:p>
          </p:txBody>
        </p:sp>
        <p:sp>
          <p:nvSpPr>
            <p:cNvPr id="16399" name="Freeform 30"/>
            <p:cNvSpPr>
              <a:spLocks/>
            </p:cNvSpPr>
            <p:nvPr/>
          </p:nvSpPr>
          <p:spPr bwMode="auto">
            <a:xfrm>
              <a:off x="2016" y="3264"/>
              <a:ext cx="1728" cy="208"/>
            </a:xfrm>
            <a:custGeom>
              <a:avLst/>
              <a:gdLst>
                <a:gd name="T0" fmla="*/ 1728 w 1728"/>
                <a:gd name="T1" fmla="*/ 0 h 208"/>
                <a:gd name="T2" fmla="*/ 912 w 1728"/>
                <a:gd name="T3" fmla="*/ 192 h 208"/>
                <a:gd name="T4" fmla="*/ 0 w 1728"/>
                <a:gd name="T5" fmla="*/ 96 h 208"/>
                <a:gd name="T6" fmla="*/ 0 60000 65536"/>
                <a:gd name="T7" fmla="*/ 0 60000 65536"/>
                <a:gd name="T8" fmla="*/ 0 60000 65536"/>
                <a:gd name="T9" fmla="*/ 0 w 1728"/>
                <a:gd name="T10" fmla="*/ 0 h 208"/>
                <a:gd name="T11" fmla="*/ 1728 w 1728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208">
                  <a:moveTo>
                    <a:pt x="1728" y="0"/>
                  </a:moveTo>
                  <a:cubicBezTo>
                    <a:pt x="1464" y="88"/>
                    <a:pt x="1200" y="176"/>
                    <a:pt x="912" y="192"/>
                  </a:cubicBezTo>
                  <a:cubicBezTo>
                    <a:pt x="624" y="208"/>
                    <a:pt x="312" y="152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CR"/>
            </a:p>
          </p:txBody>
        </p:sp>
        <p:sp>
          <p:nvSpPr>
            <p:cNvPr id="16400" name="Freeform 31"/>
            <p:cNvSpPr>
              <a:spLocks/>
            </p:cNvSpPr>
            <p:nvPr/>
          </p:nvSpPr>
          <p:spPr bwMode="auto">
            <a:xfrm>
              <a:off x="1968" y="3456"/>
              <a:ext cx="2160" cy="384"/>
            </a:xfrm>
            <a:custGeom>
              <a:avLst/>
              <a:gdLst>
                <a:gd name="T0" fmla="*/ 2160 w 2160"/>
                <a:gd name="T1" fmla="*/ 0 h 384"/>
                <a:gd name="T2" fmla="*/ 960 w 2160"/>
                <a:gd name="T3" fmla="*/ 384 h 384"/>
                <a:gd name="T4" fmla="*/ 0 w 2160"/>
                <a:gd name="T5" fmla="*/ 0 h 384"/>
                <a:gd name="T6" fmla="*/ 0 60000 65536"/>
                <a:gd name="T7" fmla="*/ 0 60000 65536"/>
                <a:gd name="T8" fmla="*/ 0 60000 65536"/>
                <a:gd name="T9" fmla="*/ 0 w 2160"/>
                <a:gd name="T10" fmla="*/ 0 h 384"/>
                <a:gd name="T11" fmla="*/ 2160 w 21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384">
                  <a:moveTo>
                    <a:pt x="2160" y="0"/>
                  </a:moveTo>
                  <a:cubicBezTo>
                    <a:pt x="1740" y="192"/>
                    <a:pt x="1320" y="384"/>
                    <a:pt x="960" y="384"/>
                  </a:cubicBezTo>
                  <a:cubicBezTo>
                    <a:pt x="600" y="384"/>
                    <a:pt x="300" y="19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CR"/>
            </a:p>
          </p:txBody>
        </p:sp>
        <p:sp>
          <p:nvSpPr>
            <p:cNvPr id="16401" name="Freeform 32"/>
            <p:cNvSpPr>
              <a:spLocks/>
            </p:cNvSpPr>
            <p:nvPr/>
          </p:nvSpPr>
          <p:spPr bwMode="auto">
            <a:xfrm>
              <a:off x="2016" y="3000"/>
              <a:ext cx="1680" cy="168"/>
            </a:xfrm>
            <a:custGeom>
              <a:avLst/>
              <a:gdLst>
                <a:gd name="T0" fmla="*/ 1680 w 1680"/>
                <a:gd name="T1" fmla="*/ 24 h 168"/>
                <a:gd name="T2" fmla="*/ 768 w 1680"/>
                <a:gd name="T3" fmla="*/ 24 h 168"/>
                <a:gd name="T4" fmla="*/ 0 w 1680"/>
                <a:gd name="T5" fmla="*/ 168 h 168"/>
                <a:gd name="T6" fmla="*/ 0 60000 65536"/>
                <a:gd name="T7" fmla="*/ 0 60000 65536"/>
                <a:gd name="T8" fmla="*/ 0 60000 65536"/>
                <a:gd name="T9" fmla="*/ 0 w 1680"/>
                <a:gd name="T10" fmla="*/ 0 h 168"/>
                <a:gd name="T11" fmla="*/ 1680 w 1680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68">
                  <a:moveTo>
                    <a:pt x="1680" y="24"/>
                  </a:moveTo>
                  <a:cubicBezTo>
                    <a:pt x="1364" y="12"/>
                    <a:pt x="1048" y="0"/>
                    <a:pt x="768" y="24"/>
                  </a:cubicBezTo>
                  <a:cubicBezTo>
                    <a:pt x="488" y="48"/>
                    <a:pt x="244" y="108"/>
                    <a:pt x="0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C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336" y="592832"/>
            <a:ext cx="6673552" cy="675928"/>
          </a:xfrm>
        </p:spPr>
        <p:txBody>
          <a:bodyPr/>
          <a:lstStyle/>
          <a:p>
            <a:r>
              <a:rPr lang="es-ES" altLang="es-CR" sz="4000" dirty="0" smtClean="0"/>
              <a:t>Diagramas de UML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169785" y="1628800"/>
            <a:ext cx="6714583" cy="3818433"/>
            <a:chOff x="557" y="1098"/>
            <a:chExt cx="4801" cy="2712"/>
          </a:xfrm>
        </p:grpSpPr>
        <p:sp>
          <p:nvSpPr>
            <p:cNvPr id="31749" name="Line 4"/>
            <p:cNvSpPr>
              <a:spLocks noChangeShapeType="1"/>
            </p:cNvSpPr>
            <p:nvPr/>
          </p:nvSpPr>
          <p:spPr bwMode="auto">
            <a:xfrm flipV="1">
              <a:off x="3066" y="1632"/>
              <a:ext cx="13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3157" y="2549"/>
              <a:ext cx="12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1385" y="1811"/>
              <a:ext cx="1372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V="1">
              <a:off x="1896" y="2865"/>
              <a:ext cx="72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2411" y="1529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1384" y="2549"/>
              <a:ext cx="12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H="1">
              <a:off x="2972" y="1511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 flipH="1" flipV="1">
              <a:off x="3029" y="2549"/>
              <a:ext cx="1014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4159" name="Rectangle 15"/>
            <p:cNvSpPr>
              <a:spLocks noChangeArrowheads="1"/>
            </p:cNvSpPr>
            <p:nvPr/>
          </p:nvSpPr>
          <p:spPr bwMode="auto">
            <a:xfrm>
              <a:off x="1933" y="1323"/>
              <a:ext cx="916" cy="5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Diagramas</a:t>
              </a:r>
              <a:r>
                <a:rPr lang="en-US" sz="1600" b="1" dirty="0">
                  <a:solidFill>
                    <a:schemeClr val="bg1"/>
                  </a:solidFill>
                  <a:latin typeface="Arial Narrow" pitchFamily="34" charset="0"/>
                </a:rPr>
                <a:t> de 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Casos</a:t>
              </a:r>
              <a:r>
                <a:rPr lang="en-US" sz="1600" b="1" dirty="0">
                  <a:solidFill>
                    <a:schemeClr val="bg1"/>
                  </a:solidFill>
                  <a:latin typeface="Arial Narrow" pitchFamily="34" charset="0"/>
                </a:rPr>
                <a:t> de </a:t>
              </a: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Uso</a:t>
              </a:r>
              <a:endParaRPr lang="en-US" sz="16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557" y="2369"/>
              <a:ext cx="919" cy="5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Colaboración</a:t>
              </a:r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439" y="2368"/>
              <a:ext cx="919" cy="5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 Narrow" pitchFamily="34" charset="0"/>
                </a:rPr>
                <a:t>Componentes</a:t>
              </a:r>
            </a:p>
          </p:txBody>
        </p:sp>
        <p:sp>
          <p:nvSpPr>
            <p:cNvPr id="134168" name="Rectangle 24"/>
            <p:cNvSpPr>
              <a:spLocks noChangeArrowheads="1"/>
            </p:cNvSpPr>
            <p:nvPr/>
          </p:nvSpPr>
          <p:spPr bwMode="auto">
            <a:xfrm>
              <a:off x="3762" y="3135"/>
              <a:ext cx="917" cy="5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Distribución</a:t>
              </a:r>
            </a:p>
          </p:txBody>
        </p:sp>
        <p:sp>
          <p:nvSpPr>
            <p:cNvPr id="134171" name="Rectangle 27"/>
            <p:cNvSpPr>
              <a:spLocks noChangeArrowheads="1"/>
            </p:cNvSpPr>
            <p:nvPr/>
          </p:nvSpPr>
          <p:spPr bwMode="auto">
            <a:xfrm>
              <a:off x="4439" y="1419"/>
              <a:ext cx="919" cy="5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 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Objetos</a:t>
              </a:r>
            </a:p>
          </p:txBody>
        </p:sp>
        <p:sp>
          <p:nvSpPr>
            <p:cNvPr id="134174" name="Rectangle 30"/>
            <p:cNvSpPr>
              <a:spLocks noChangeArrowheads="1"/>
            </p:cNvSpPr>
            <p:nvPr/>
          </p:nvSpPr>
          <p:spPr bwMode="auto">
            <a:xfrm>
              <a:off x="977" y="3225"/>
              <a:ext cx="919" cy="5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Estados</a:t>
              </a:r>
            </a:p>
          </p:txBody>
        </p:sp>
        <p:sp>
          <p:nvSpPr>
            <p:cNvPr id="134177" name="Rectangle 33"/>
            <p:cNvSpPr>
              <a:spLocks noChangeArrowheads="1"/>
            </p:cNvSpPr>
            <p:nvPr/>
          </p:nvSpPr>
          <p:spPr bwMode="auto">
            <a:xfrm>
              <a:off x="784" y="1532"/>
              <a:ext cx="919" cy="5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Diagramas</a:t>
              </a:r>
              <a:r>
                <a:rPr lang="en-US" sz="1600" b="1" dirty="0">
                  <a:solidFill>
                    <a:schemeClr val="bg1"/>
                  </a:solidFill>
                  <a:latin typeface="Arial Narrow" pitchFamily="34" charset="0"/>
                </a:rPr>
                <a:t>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Secuencia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4181" name="Rectangle 37"/>
            <p:cNvSpPr>
              <a:spLocks noChangeArrowheads="1"/>
            </p:cNvSpPr>
            <p:nvPr/>
          </p:nvSpPr>
          <p:spPr bwMode="auto">
            <a:xfrm>
              <a:off x="3181" y="1098"/>
              <a:ext cx="918" cy="5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Diagramas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>
                  <a:solidFill>
                    <a:schemeClr val="bg1"/>
                  </a:solidFill>
                  <a:latin typeface="Arial Narrow" pitchFamily="34" charset="0"/>
                </a:rPr>
                <a:t>Clases</a:t>
              </a:r>
            </a:p>
          </p:txBody>
        </p:sp>
        <p:sp>
          <p:nvSpPr>
            <p:cNvPr id="31780" name="Line 38"/>
            <p:cNvSpPr>
              <a:spLocks noChangeShapeType="1"/>
            </p:cNvSpPr>
            <p:nvPr/>
          </p:nvSpPr>
          <p:spPr bwMode="auto">
            <a:xfrm>
              <a:off x="2869" y="2941"/>
              <a:ext cx="1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4184" name="Rectangle 40"/>
            <p:cNvSpPr>
              <a:spLocks noChangeArrowheads="1"/>
            </p:cNvSpPr>
            <p:nvPr/>
          </p:nvSpPr>
          <p:spPr bwMode="auto">
            <a:xfrm>
              <a:off x="2433" y="3237"/>
              <a:ext cx="916" cy="5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76531" tIns="38266" rIns="76531" bIns="38266" anchor="ctr"/>
            <a:lstStyle/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Diagramas</a:t>
              </a:r>
              <a:r>
                <a:rPr lang="en-US" sz="1600" b="1" dirty="0">
                  <a:solidFill>
                    <a:schemeClr val="bg1"/>
                  </a:solidFill>
                  <a:latin typeface="Arial Narrow" pitchFamily="34" charset="0"/>
                </a:rPr>
                <a:t> de</a:t>
              </a:r>
            </a:p>
            <a:p>
              <a:pPr marL="384175" indent="-384175" algn="ctr" defTabSz="903288" eaLnBrk="0" hangingPunct="0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 Narrow" pitchFamily="34" charset="0"/>
                </a:rPr>
                <a:t>Actividad</a:t>
              </a:r>
              <a:endParaRPr lang="en-US" sz="16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1783" name="AutoShape 41"/>
            <p:cNvSpPr>
              <a:spLocks noChangeArrowheads="1"/>
            </p:cNvSpPr>
            <p:nvPr/>
          </p:nvSpPr>
          <p:spPr bwMode="auto">
            <a:xfrm>
              <a:off x="2445" y="2129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7950" tIns="53975" rIns="107950" bIns="53975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31784" name="AutoShape 42"/>
            <p:cNvSpPr>
              <a:spLocks noChangeArrowheads="1"/>
            </p:cNvSpPr>
            <p:nvPr/>
          </p:nvSpPr>
          <p:spPr bwMode="auto">
            <a:xfrm>
              <a:off x="2496" y="2208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7950" tIns="53975" rIns="107950" bIns="53975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31785" name="AutoShape 43"/>
            <p:cNvSpPr>
              <a:spLocks noChangeArrowheads="1"/>
            </p:cNvSpPr>
            <p:nvPr/>
          </p:nvSpPr>
          <p:spPr bwMode="auto">
            <a:xfrm>
              <a:off x="2544" y="2304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7950" tIns="53975" rIns="107950" bIns="53975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31786" name="Rectangle 44"/>
            <p:cNvSpPr>
              <a:spLocks noChangeArrowheads="1"/>
            </p:cNvSpPr>
            <p:nvPr/>
          </p:nvSpPr>
          <p:spPr bwMode="auto">
            <a:xfrm>
              <a:off x="2664" y="2658"/>
              <a:ext cx="650" cy="26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0"/>
                </a:spcBef>
                <a:buClr>
                  <a:srgbClr val="F6BF69"/>
                </a:buClr>
                <a:buSzTx/>
                <a:buFont typeface="Monotype Sorts" charset="2"/>
                <a:buNone/>
              </a:pPr>
              <a:r>
                <a:rPr lang="en-US" altLang="en-US" sz="1900" b="1">
                  <a:latin typeface="Arial Narrow" pitchFamily="34" charset="0"/>
                </a:rPr>
                <a:t>Modelo</a:t>
              </a:r>
            </a:p>
          </p:txBody>
        </p:sp>
      </p:grpSp>
      <p:sp>
        <p:nvSpPr>
          <p:cNvPr id="31748" name="Text Box 46"/>
          <p:cNvSpPr txBox="1">
            <a:spLocks noChangeArrowheads="1"/>
          </p:cNvSpPr>
          <p:nvPr/>
        </p:nvSpPr>
        <p:spPr bwMode="auto">
          <a:xfrm>
            <a:off x="790549" y="5805264"/>
            <a:ext cx="61269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s-ES" altLang="en-US" sz="2000" b="1" dirty="0">
                <a:solidFill>
                  <a:schemeClr val="accent2"/>
                </a:solidFill>
                <a:latin typeface="Arial Narrow" pitchFamily="34" charset="0"/>
              </a:rPr>
              <a:t>Los diagramas expresan gráficamente partes de un modelo</a:t>
            </a:r>
            <a:endParaRPr kumimoji="1" lang="en-US" altLang="en-US" sz="2000" b="1" dirty="0">
              <a:solidFill>
                <a:schemeClr val="accent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71550" y="1555774"/>
            <a:ext cx="6913563" cy="4681538"/>
            <a:chOff x="971550" y="1412875"/>
            <a:chExt cx="6913563" cy="4681538"/>
          </a:xfrm>
        </p:grpSpPr>
        <p:sp>
          <p:nvSpPr>
            <p:cNvPr id="30722" name="Rectangle 4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971550" y="3357563"/>
              <a:ext cx="2214563" cy="431800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>
                  <a:latin typeface="Tahoma" charset="0"/>
                </a:rPr>
                <a:t>Diagramas UML</a:t>
              </a:r>
            </a:p>
          </p:txBody>
        </p:sp>
        <p:sp>
          <p:nvSpPr>
            <p:cNvPr id="30723" name="Rectangle 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916238" y="1700213"/>
              <a:ext cx="2376487" cy="720725"/>
            </a:xfrm>
            <a:prstGeom prst="rect">
              <a:avLst/>
            </a:prstGeom>
            <a:solidFill>
              <a:srgbClr val="CC66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 dirty="0">
                  <a:latin typeface="Tahoma" charset="0"/>
                </a:rPr>
                <a:t>Diagramas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 dirty="0">
                  <a:latin typeface="Tahoma" charset="0"/>
                </a:rPr>
                <a:t>Estructurales</a:t>
              </a:r>
            </a:p>
          </p:txBody>
        </p:sp>
        <p:sp>
          <p:nvSpPr>
            <p:cNvPr id="30724" name="Rectangle 6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916238" y="4652963"/>
              <a:ext cx="2376487" cy="720725"/>
            </a:xfrm>
            <a:prstGeom prst="rect">
              <a:avLst/>
            </a:prstGeom>
            <a:solidFill>
              <a:srgbClr val="96969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>
                  <a:latin typeface="Tahoma" charset="0"/>
                </a:rPr>
                <a:t>Diagramas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>
                  <a:latin typeface="Tahoma" charset="0"/>
                </a:rPr>
                <a:t>Comportamiento</a:t>
              </a:r>
            </a:p>
          </p:txBody>
        </p:sp>
        <p:sp>
          <p:nvSpPr>
            <p:cNvPr id="30725" name="Rectangle 7"/>
            <p:cNvSpPr>
              <a:spLocks noChangeArrowheads="1"/>
            </p:cNvSpPr>
            <p:nvPr/>
          </p:nvSpPr>
          <p:spPr bwMode="auto">
            <a:xfrm>
              <a:off x="5508625" y="1412875"/>
              <a:ext cx="2376488" cy="1944688"/>
            </a:xfrm>
            <a:prstGeom prst="rect">
              <a:avLst/>
            </a:prstGeom>
            <a:solidFill>
              <a:srgbClr val="FF99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726" name="Text Box 8"/>
            <p:cNvSpPr txBox="1">
              <a:spLocks noChangeArrowheads="1"/>
            </p:cNvSpPr>
            <p:nvPr/>
          </p:nvSpPr>
          <p:spPr bwMode="auto">
            <a:xfrm>
              <a:off x="5795963" y="1412875"/>
              <a:ext cx="2066591" cy="1760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 dirty="0">
                  <a:latin typeface="Tahoma" charset="0"/>
                  <a:hlinkClick r:id="" action="ppaction://noaction"/>
                </a:rPr>
                <a:t>Clases</a:t>
              </a:r>
              <a:endParaRPr lang="es-ES" altLang="en-US" sz="2000" b="1" dirty="0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 dirty="0">
                  <a:latin typeface="Tahoma" charset="0"/>
                  <a:hlinkClick r:id="" action="ppaction://noaction"/>
                </a:rPr>
                <a:t>Objetos</a:t>
              </a:r>
              <a:endParaRPr lang="es-ES" altLang="en-US" sz="2000" b="1" dirty="0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 dirty="0">
                  <a:latin typeface="Tahoma" charset="0"/>
                  <a:hlinkClick r:id="" action="ppaction://noaction"/>
                </a:rPr>
                <a:t>Componentes</a:t>
              </a:r>
              <a:endParaRPr lang="es-ES" altLang="en-US" sz="2000" b="1" dirty="0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 dirty="0">
                  <a:latin typeface="Tahoma" charset="0"/>
                  <a:hlinkClick r:id="" action="ppaction://noaction"/>
                </a:rPr>
                <a:t>Despliegue</a:t>
              </a:r>
              <a:endParaRPr lang="es-ES" altLang="en-US" sz="2000" b="1" dirty="0">
                <a:latin typeface="Tahoma" charset="0"/>
              </a:endParaRPr>
            </a:p>
          </p:txBody>
        </p:sp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5508625" y="3716338"/>
              <a:ext cx="2376488" cy="2378075"/>
            </a:xfrm>
            <a:prstGeom prst="rect">
              <a:avLst/>
            </a:prstGeom>
            <a:solidFill>
              <a:srgbClr val="FF99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5730875" y="3789363"/>
              <a:ext cx="1974850" cy="222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>
                  <a:latin typeface="Tahoma" charset="0"/>
                  <a:hlinkClick r:id="" action="ppaction://noaction"/>
                </a:rPr>
                <a:t>Casos de Uso</a:t>
              </a:r>
              <a:endParaRPr lang="es-ES" altLang="en-US" sz="2000" b="1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>
                  <a:latin typeface="Tahoma" charset="0"/>
                  <a:hlinkClick r:id="" action="ppaction://noaction"/>
                </a:rPr>
                <a:t>Secuencia</a:t>
              </a:r>
              <a:endParaRPr lang="es-ES" altLang="en-US" sz="2000" b="1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>
                  <a:latin typeface="Tahoma" charset="0"/>
                  <a:hlinkClick r:id="" action="ppaction://noaction"/>
                </a:rPr>
                <a:t>Colaboración</a:t>
              </a:r>
              <a:endParaRPr lang="es-ES" altLang="en-US" sz="2000" b="1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>
                  <a:latin typeface="Tahoma" charset="0"/>
                  <a:hlinkClick r:id="" action="ppaction://noaction"/>
                </a:rPr>
                <a:t>Estado</a:t>
              </a:r>
              <a:endParaRPr lang="es-ES" altLang="en-US" sz="2000" b="1">
                <a:latin typeface="Tahoma" charset="0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n-US" sz="2000" b="1">
                  <a:latin typeface="Tahoma" charset="0"/>
                  <a:hlinkClick r:id="" action="ppaction://noaction"/>
                </a:rPr>
                <a:t>Actividad</a:t>
              </a:r>
              <a:endParaRPr lang="es-ES" altLang="en-US" sz="2000" b="1">
                <a:latin typeface="Tahoma" charset="0"/>
              </a:endParaRP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 flipV="1">
              <a:off x="1908175" y="2133600"/>
              <a:ext cx="0" cy="12239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0" name="Line 12"/>
            <p:cNvSpPr>
              <a:spLocks noChangeShapeType="1"/>
            </p:cNvSpPr>
            <p:nvPr/>
          </p:nvSpPr>
          <p:spPr bwMode="auto">
            <a:xfrm flipV="1">
              <a:off x="1908175" y="3789363"/>
              <a:ext cx="0" cy="1223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1" name="Line 13"/>
            <p:cNvSpPr>
              <a:spLocks noChangeShapeType="1"/>
            </p:cNvSpPr>
            <p:nvPr/>
          </p:nvSpPr>
          <p:spPr bwMode="auto">
            <a:xfrm>
              <a:off x="1908175" y="2133600"/>
              <a:ext cx="10080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>
              <a:off x="1908175" y="5013325"/>
              <a:ext cx="10080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3" name="Line 15"/>
            <p:cNvSpPr>
              <a:spLocks noChangeShapeType="1"/>
            </p:cNvSpPr>
            <p:nvPr/>
          </p:nvSpPr>
          <p:spPr bwMode="auto">
            <a:xfrm>
              <a:off x="3924300" y="2420938"/>
              <a:ext cx="0" cy="2873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>
              <a:off x="3924300" y="4365625"/>
              <a:ext cx="0" cy="2873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3924300" y="4365625"/>
              <a:ext cx="15843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0736" name="Line 18"/>
            <p:cNvSpPr>
              <a:spLocks noChangeShapeType="1"/>
            </p:cNvSpPr>
            <p:nvPr/>
          </p:nvSpPr>
          <p:spPr bwMode="auto">
            <a:xfrm>
              <a:off x="3924300" y="2708275"/>
              <a:ext cx="15843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971550" y="625965"/>
            <a:ext cx="7272858" cy="6759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_tradnl" sz="3600" dirty="0" smtClean="0">
                <a:latin typeface="+mj-lt"/>
                <a:ea typeface="+mj-ea"/>
                <a:cs typeface="+mj-cs"/>
              </a:rPr>
              <a:t>Clasificación de Diagramas </a:t>
            </a:r>
            <a:r>
              <a:rPr lang="es-ES_tradnl" sz="3600" dirty="0">
                <a:latin typeface="+mj-lt"/>
                <a:ea typeface="+mj-ea"/>
                <a:cs typeface="+mj-cs"/>
              </a:rPr>
              <a:t>de </a:t>
            </a:r>
            <a:r>
              <a:rPr lang="es-ES_tradnl" sz="3600" dirty="0" smtClean="0">
                <a:latin typeface="+mj-lt"/>
                <a:ea typeface="+mj-ea"/>
                <a:cs typeface="+mj-cs"/>
              </a:rPr>
              <a:t>UML</a:t>
            </a:r>
            <a:endParaRPr lang="es-ES_tradnl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693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36712"/>
            <a:ext cx="7035750" cy="594320"/>
          </a:xfrm>
        </p:spPr>
        <p:txBody>
          <a:bodyPr/>
          <a:lstStyle/>
          <a:p>
            <a:r>
              <a:rPr lang="es-ES" altLang="es-CR" sz="4000" dirty="0" smtClean="0"/>
              <a:t>Organización de Modelos</a:t>
            </a:r>
            <a:endParaRPr lang="es-ES_tradnl" altLang="es-CR" sz="4000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55576" y="1772816"/>
            <a:ext cx="7632848" cy="383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2075" indent="-92075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476250" indent="-185738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tabLst>
                <a:tab pos="92075" algn="l"/>
              </a:tabLst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buSzPct val="80000"/>
              <a:buFont typeface="Wingdings" pitchFamily="2" charset="2"/>
              <a:buNone/>
            </a:pPr>
            <a:r>
              <a:rPr lang="es-ES" altLang="en-US" sz="2000" b="1" u="sng" dirty="0" smtClean="0">
                <a:latin typeface="Arial" charset="0"/>
              </a:rPr>
              <a:t>Propuesta </a:t>
            </a:r>
            <a:r>
              <a:rPr lang="es-ES" altLang="en-US" sz="2000" b="1" u="sng" dirty="0">
                <a:latin typeface="Arial" charset="0"/>
              </a:rPr>
              <a:t>de </a:t>
            </a:r>
            <a:r>
              <a:rPr lang="es-ES" altLang="en-US" sz="2000" b="1" u="sng" dirty="0" err="1">
                <a:latin typeface="Arial" charset="0"/>
              </a:rPr>
              <a:t>Rational</a:t>
            </a:r>
            <a:r>
              <a:rPr lang="es-ES" altLang="en-US" sz="2000" b="1" u="sng" dirty="0">
                <a:latin typeface="Arial" charset="0"/>
              </a:rPr>
              <a:t> </a:t>
            </a:r>
            <a:r>
              <a:rPr lang="es-ES" altLang="en-US" sz="2000" b="1" u="sng" dirty="0" err="1">
                <a:latin typeface="Arial" charset="0"/>
              </a:rPr>
              <a:t>Unified</a:t>
            </a:r>
            <a:r>
              <a:rPr lang="es-ES" altLang="en-US" sz="2000" b="1" u="sng" dirty="0">
                <a:latin typeface="Arial" charset="0"/>
              </a:rPr>
              <a:t> </a:t>
            </a:r>
            <a:r>
              <a:rPr lang="es-ES" altLang="en-US" sz="2000" b="1" u="sng" dirty="0" err="1">
                <a:latin typeface="Arial" charset="0"/>
              </a:rPr>
              <a:t>Process</a:t>
            </a:r>
            <a:r>
              <a:rPr lang="es-ES" altLang="en-US" sz="2000" b="1" u="sng" dirty="0">
                <a:latin typeface="Arial" charset="0"/>
              </a:rPr>
              <a:t> (RUP</a:t>
            </a:r>
            <a:r>
              <a:rPr lang="es-ES" altLang="en-US" sz="2000" b="1" u="sng" dirty="0" smtClean="0">
                <a:latin typeface="Arial" charset="0"/>
              </a:rPr>
              <a:t>)</a:t>
            </a:r>
          </a:p>
          <a:p>
            <a:pPr>
              <a:buSzPct val="80000"/>
              <a:buFont typeface="Wingdings" pitchFamily="2" charset="2"/>
              <a:buNone/>
            </a:pPr>
            <a:endParaRPr lang="es-ES" altLang="en-US" sz="2000" b="1" u="sng" dirty="0">
              <a:latin typeface="Arial" charset="0"/>
            </a:endParaRPr>
          </a:p>
          <a:p>
            <a:pPr>
              <a:lnSpc>
                <a:spcPct val="0"/>
              </a:lnSpc>
              <a:buSzPct val="80000"/>
              <a:buFont typeface="Wingdings" pitchFamily="2" charset="2"/>
              <a:buChar char="§"/>
            </a:pPr>
            <a:endParaRPr lang="es-ES" altLang="en-US" dirty="0">
              <a:solidFill>
                <a:srgbClr val="CCFF33"/>
              </a:solidFill>
              <a:latin typeface="Arial" charset="0"/>
            </a:endParaRP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Casos de Uso del Negocio (Business Use-Case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Objetos del Negocio (Business </a:t>
            </a:r>
            <a:r>
              <a:rPr lang="es-ES" altLang="en-US" sz="1800" dirty="0" err="1">
                <a:latin typeface="Arial" charset="0"/>
              </a:rPr>
              <a:t>Object</a:t>
            </a:r>
            <a:r>
              <a:rPr lang="es-ES" altLang="en-US" sz="1800" dirty="0">
                <a:latin typeface="Arial" charset="0"/>
              </a:rPr>
              <a:t>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Casos de Uso (Use-Case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Análisis (</a:t>
            </a:r>
            <a:r>
              <a:rPr lang="es-ES" altLang="en-US" sz="1800" dirty="0" err="1">
                <a:latin typeface="Arial" charset="0"/>
              </a:rPr>
              <a:t>Analysis</a:t>
            </a:r>
            <a:r>
              <a:rPr lang="es-ES" altLang="en-US" sz="1800" dirty="0">
                <a:latin typeface="Arial" charset="0"/>
              </a:rPr>
              <a:t>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Diseño (</a:t>
            </a:r>
            <a:r>
              <a:rPr lang="es-ES" altLang="en-US" sz="1800" dirty="0" err="1">
                <a:latin typeface="Arial" charset="0"/>
              </a:rPr>
              <a:t>Design</a:t>
            </a:r>
            <a:r>
              <a:rPr lang="es-ES" altLang="en-US" sz="1800" dirty="0">
                <a:latin typeface="Arial" charset="0"/>
              </a:rPr>
              <a:t>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Despliegue (</a:t>
            </a:r>
            <a:r>
              <a:rPr lang="es-ES" altLang="en-US" sz="1800" dirty="0" err="1">
                <a:latin typeface="Arial" charset="0"/>
              </a:rPr>
              <a:t>Deployment</a:t>
            </a:r>
            <a:r>
              <a:rPr lang="es-ES" altLang="en-US" sz="1800" dirty="0">
                <a:latin typeface="Arial" charset="0"/>
              </a:rPr>
              <a:t>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Datos (Data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Implementación (</a:t>
            </a:r>
            <a:r>
              <a:rPr lang="es-ES" altLang="en-US" sz="1800" dirty="0" err="1">
                <a:latin typeface="Arial" charset="0"/>
              </a:rPr>
              <a:t>Implementation</a:t>
            </a:r>
            <a:r>
              <a:rPr lang="es-ES" altLang="en-US" sz="1800" dirty="0">
                <a:latin typeface="Arial" charset="0"/>
              </a:rPr>
              <a:t>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</a:p>
          <a:p>
            <a:pPr lvl="1">
              <a:buSzPct val="80000"/>
              <a:buFont typeface="Wingdings" pitchFamily="2" charset="2"/>
              <a:buChar char="§"/>
            </a:pPr>
            <a:r>
              <a:rPr lang="es-ES" altLang="en-US" sz="1800" dirty="0">
                <a:latin typeface="Arial" charset="0"/>
              </a:rPr>
              <a:t>M. de Pruebas (Test </a:t>
            </a:r>
            <a:r>
              <a:rPr lang="es-ES" altLang="en-US" sz="1800" dirty="0" err="1">
                <a:latin typeface="Arial" charset="0"/>
              </a:rPr>
              <a:t>Model</a:t>
            </a:r>
            <a:r>
              <a:rPr lang="es-ES" altLang="en-US" sz="1800" dirty="0">
                <a:latin typeface="Arial" charset="0"/>
              </a:rPr>
              <a:t>)</a:t>
            </a: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865</TotalTime>
  <Words>928</Words>
  <Application>Microsoft Office PowerPoint</Application>
  <PresentationFormat>Presentación en pantalla (4:3)</PresentationFormat>
  <Paragraphs>202</Paragraphs>
  <Slides>19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Chincheta</vt:lpstr>
      <vt:lpstr>UML: Unified Modeling Language</vt:lpstr>
      <vt:lpstr>¿Qué es UML?</vt:lpstr>
      <vt:lpstr>Historia de UML</vt:lpstr>
      <vt:lpstr>Empresas Participantes en UML 1.0 (1997). </vt:lpstr>
      <vt:lpstr>Modelos</vt:lpstr>
      <vt:lpstr>Diagramas</vt:lpstr>
      <vt:lpstr>Diagramas de UML</vt:lpstr>
      <vt:lpstr>Presentación de PowerPoint</vt:lpstr>
      <vt:lpstr>Organización de Modelos</vt:lpstr>
      <vt:lpstr>Organización de Modelos: Vistas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 Artefacto: modelo de casos de uso</dc:title>
  <dc:creator>Santiago</dc:creator>
  <cp:lastModifiedBy>Santiago Rodriguez Paniagua</cp:lastModifiedBy>
  <cp:revision>132</cp:revision>
  <dcterms:created xsi:type="dcterms:W3CDTF">2007-05-24T11:46:13Z</dcterms:created>
  <dcterms:modified xsi:type="dcterms:W3CDTF">2014-09-07T22:03:50Z</dcterms:modified>
</cp:coreProperties>
</file>