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75" r:id="rId3"/>
    <p:sldId id="257" r:id="rId4"/>
    <p:sldId id="266" r:id="rId5"/>
    <p:sldId id="265" r:id="rId6"/>
    <p:sldId id="268" r:id="rId7"/>
    <p:sldId id="267" r:id="rId8"/>
    <p:sldId id="269" r:id="rId9"/>
    <p:sldId id="274" r:id="rId10"/>
    <p:sldId id="258" r:id="rId11"/>
    <p:sldId id="270" r:id="rId12"/>
    <p:sldId id="271" r:id="rId13"/>
    <p:sldId id="272" r:id="rId14"/>
    <p:sldId id="273" r:id="rId15"/>
    <p:sldId id="276" r:id="rId16"/>
    <p:sldId id="277" r:id="rId17"/>
    <p:sldId id="280" r:id="rId18"/>
    <p:sldId id="279" r:id="rId19"/>
    <p:sldId id="278" r:id="rId20"/>
    <p:sldId id="281" r:id="rId21"/>
    <p:sldId id="282" r:id="rId22"/>
    <p:sldId id="283" r:id="rId23"/>
    <p:sldId id="285" r:id="rId24"/>
    <p:sldId id="284" r:id="rId25"/>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5C314-05B4-4345-A82D-49C1C456D1FC}" type="datetimeFigureOut">
              <a:rPr lang="es-CR" smtClean="0"/>
              <a:t>07/03/2014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4579DA-687C-446D-B828-72A420DF8197}" type="slidenum">
              <a:rPr lang="es-CR" smtClean="0"/>
              <a:t>‹Nº›</a:t>
            </a:fld>
            <a:endParaRPr lang="es-CR"/>
          </a:p>
        </p:txBody>
      </p:sp>
    </p:spTree>
    <p:extLst>
      <p:ext uri="{BB962C8B-B14F-4D97-AF65-F5344CB8AC3E}">
        <p14:creationId xmlns:p14="http://schemas.microsoft.com/office/powerpoint/2010/main" val="193231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BA4579DA-687C-446D-B828-72A420DF8197}" type="slidenum">
              <a:rPr lang="es-CR" smtClean="0"/>
              <a:t>4</a:t>
            </a:fld>
            <a:endParaRPr lang="es-CR"/>
          </a:p>
        </p:txBody>
      </p:sp>
    </p:spTree>
    <p:extLst>
      <p:ext uri="{BB962C8B-B14F-4D97-AF65-F5344CB8AC3E}">
        <p14:creationId xmlns:p14="http://schemas.microsoft.com/office/powerpoint/2010/main" val="3912016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310F1E6-53B2-4377-B623-61DC6745D3BE}" type="datetimeFigureOut">
              <a:rPr lang="es-CR" smtClean="0"/>
              <a:t>07/03/2014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1C3598D-E15C-4A4E-AE77-3A7DACF95E56}" type="slidenum">
              <a:rPr lang="es-CR" smtClean="0"/>
              <a:t>‹Nº›</a:t>
            </a:fld>
            <a:endParaRPr lang="es-C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310F1E6-53B2-4377-B623-61DC6745D3BE}" type="datetimeFigureOut">
              <a:rPr lang="es-CR" smtClean="0"/>
              <a:t>07/03/2014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310F1E6-53B2-4377-B623-61DC6745D3BE}" type="datetimeFigureOut">
              <a:rPr lang="es-CR" smtClean="0"/>
              <a:t>07/03/2014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4" name="Date Placeholder 3"/>
          <p:cNvSpPr>
            <a:spLocks noGrp="1"/>
          </p:cNvSpPr>
          <p:nvPr>
            <p:ph type="dt" sz="half" idx="10"/>
          </p:nvPr>
        </p:nvSpPr>
        <p:spPr/>
        <p:txBody>
          <a:bodyPr/>
          <a:lstStyle/>
          <a:p>
            <a:fld id="{2310F1E6-53B2-4377-B623-61DC6745D3BE}" type="datetimeFigureOut">
              <a:rPr lang="es-CR" smtClean="0"/>
              <a:t>07/03/2014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1C3598D-E15C-4A4E-AE77-3A7DACF95E56}" type="slidenum">
              <a:rPr lang="es-CR" smtClean="0"/>
              <a:t>‹Nº›</a:t>
            </a:fld>
            <a:endParaRPr lang="es-CR"/>
          </a:p>
        </p:txBody>
      </p:sp>
      <p:sp>
        <p:nvSpPr>
          <p:cNvPr id="8" name="Content Placeholder 7"/>
          <p:cNvSpPr>
            <a:spLocks noGrp="1"/>
          </p:cNvSpPr>
          <p:nvPr>
            <p:ph sz="quarter" idx="13"/>
          </p:nvPr>
        </p:nvSpPr>
        <p:spPr>
          <a:xfrm>
            <a:off x="609600" y="1600200"/>
            <a:ext cx="79248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310F1E6-53B2-4377-B623-61DC6745D3BE}" type="datetimeFigureOut">
              <a:rPr lang="es-CR" smtClean="0"/>
              <a:t>07/03/2014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fld id="{2310F1E6-53B2-4377-B623-61DC6745D3BE}" type="datetimeFigureOut">
              <a:rPr lang="es-CR" smtClean="0"/>
              <a:t>07/03/2014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2310F1E6-53B2-4377-B623-61DC6745D3BE}" type="datetimeFigureOut">
              <a:rPr lang="es-CR" smtClean="0"/>
              <a:t>07/03/2014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310F1E6-53B2-4377-B623-61DC6745D3BE}" type="datetimeFigureOut">
              <a:rPr lang="es-CR" smtClean="0"/>
              <a:t>07/03/2014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F1E6-53B2-4377-B623-61DC6745D3BE}" type="datetimeFigureOut">
              <a:rPr lang="es-CR" smtClean="0"/>
              <a:t>07/03/2014</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310F1E6-53B2-4377-B623-61DC6745D3BE}" type="datetimeFigureOut">
              <a:rPr lang="es-CR" smtClean="0"/>
              <a:t>07/03/2014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310F1E6-53B2-4377-B623-61DC6745D3BE}" type="datetimeFigureOut">
              <a:rPr lang="es-CR" smtClean="0"/>
              <a:t>07/03/2014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1C3598D-E15C-4A4E-AE77-3A7DACF95E56}" type="slidenum">
              <a:rPr lang="es-CR" smtClean="0"/>
              <a:t>‹Nº›</a:t>
            </a:fld>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310F1E6-53B2-4377-B623-61DC6745D3BE}" type="datetimeFigureOut">
              <a:rPr lang="es-CR" smtClean="0"/>
              <a:t>07/03/2014</a:t>
            </a:fld>
            <a:endParaRPr lang="es-C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s-C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1C3598D-E15C-4A4E-AE77-3A7DACF95E56}" type="slidenum">
              <a:rPr lang="es-CR" smtClean="0"/>
              <a:t>‹Nº›</a:t>
            </a:fld>
            <a:endParaRPr lang="es-C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95536" y="5949280"/>
            <a:ext cx="6400800" cy="409600"/>
          </a:xfrm>
        </p:spPr>
        <p:txBody>
          <a:bodyPr>
            <a:normAutofit/>
          </a:bodyPr>
          <a:lstStyle/>
          <a:p>
            <a:pPr algn="l"/>
            <a:r>
              <a:rPr lang="es-CR" dirty="0" smtClean="0"/>
              <a:t>Lic. Santiago Rodríguez Paniagua. (2014)</a:t>
            </a:r>
            <a:endParaRPr lang="es-CR" dirty="0"/>
          </a:p>
        </p:txBody>
      </p:sp>
      <p:sp>
        <p:nvSpPr>
          <p:cNvPr id="2" name="1 Título"/>
          <p:cNvSpPr>
            <a:spLocks noGrp="1"/>
          </p:cNvSpPr>
          <p:nvPr>
            <p:ph type="ctrTitle"/>
          </p:nvPr>
        </p:nvSpPr>
        <p:spPr/>
        <p:txBody>
          <a:bodyPr/>
          <a:lstStyle/>
          <a:p>
            <a:r>
              <a:rPr lang="es-ES" b="1" dirty="0"/>
              <a:t>Patrones de Diseño</a:t>
            </a:r>
            <a:endParaRPr lang="es-CR" dirty="0"/>
          </a:p>
        </p:txBody>
      </p:sp>
      <p:sp>
        <p:nvSpPr>
          <p:cNvPr id="4" name="2 Subtítulo"/>
          <p:cNvSpPr txBox="1">
            <a:spLocks/>
          </p:cNvSpPr>
          <p:nvPr/>
        </p:nvSpPr>
        <p:spPr>
          <a:xfrm>
            <a:off x="1475656" y="3701155"/>
            <a:ext cx="6400800" cy="40960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2"/>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2"/>
              </a:buClr>
              <a:buFont typeface="Arial" pitchFamily="34" charset="0"/>
              <a:buNone/>
              <a:defRPr sz="17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buClr>
              <a:buFont typeface="Arial" pitchFamily="34" charset="0"/>
              <a:buNone/>
              <a:defRPr sz="1700" kern="1200">
                <a:solidFill>
                  <a:schemeClr val="tx1">
                    <a:tint val="75000"/>
                  </a:schemeClr>
                </a:solidFill>
                <a:latin typeface="+mn-lt"/>
                <a:ea typeface="+mn-ea"/>
                <a:cs typeface="+mn-cs"/>
              </a:defRPr>
            </a:lvl9pPr>
          </a:lstStyle>
          <a:p>
            <a:r>
              <a:rPr lang="es-CR" dirty="0" smtClean="0"/>
              <a:t>(</a:t>
            </a:r>
            <a:r>
              <a:rPr lang="es-CR" dirty="0" err="1" smtClean="0"/>
              <a:t>Observer</a:t>
            </a:r>
            <a:r>
              <a:rPr lang="es-CR" dirty="0" smtClean="0"/>
              <a:t> y Factory, </a:t>
            </a:r>
            <a:r>
              <a:rPr lang="es-CR" dirty="0" err="1" smtClean="0"/>
              <a:t>Abstract</a:t>
            </a:r>
            <a:r>
              <a:rPr lang="es-CR" dirty="0" smtClean="0"/>
              <a:t> Factory con ejemplos en C#)</a:t>
            </a:r>
            <a:endParaRPr lang="es-CR" dirty="0"/>
          </a:p>
        </p:txBody>
      </p:sp>
    </p:spTree>
    <p:extLst>
      <p:ext uri="{BB962C8B-B14F-4D97-AF65-F5344CB8AC3E}">
        <p14:creationId xmlns:p14="http://schemas.microsoft.com/office/powerpoint/2010/main" val="207128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smtClean="0"/>
              <a:t>Factory </a:t>
            </a:r>
            <a:r>
              <a:rPr lang="es-CR" dirty="0" err="1" smtClean="0"/>
              <a:t>Pattern</a:t>
            </a:r>
            <a:r>
              <a:rPr lang="es-CR" dirty="0" smtClean="0"/>
              <a:t> Definición</a:t>
            </a:r>
            <a:endParaRPr lang="es-CR" dirty="0"/>
          </a:p>
        </p:txBody>
      </p:sp>
      <p:sp>
        <p:nvSpPr>
          <p:cNvPr id="3" name="2 Marcador de contenido"/>
          <p:cNvSpPr>
            <a:spLocks noGrp="1"/>
          </p:cNvSpPr>
          <p:nvPr>
            <p:ph sz="quarter" idx="13"/>
          </p:nvPr>
        </p:nvSpPr>
        <p:spPr/>
        <p:txBody>
          <a:bodyPr>
            <a:normAutofit/>
          </a:bodyPr>
          <a:lstStyle/>
          <a:p>
            <a:r>
              <a:rPr lang="es-CR" sz="1800" dirty="0" smtClean="0"/>
              <a:t>Define una interface para crear un objeto, pero le permite a las subclases decidir  cual clase instanciar. </a:t>
            </a:r>
          </a:p>
          <a:p>
            <a:r>
              <a:rPr lang="es-CR" sz="1800" dirty="0" smtClean="0"/>
              <a:t>Este patrón nos da un modo de encapsular instancias de tipos concretos.</a:t>
            </a:r>
            <a:endParaRPr lang="es-CR"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52741"/>
            <a:ext cx="4072968" cy="2952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852741"/>
            <a:ext cx="36385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470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smtClean="0"/>
              <a:t>Ejemplo practico del Factory </a:t>
            </a:r>
            <a:r>
              <a:rPr lang="es-CR" dirty="0" err="1" smtClean="0"/>
              <a:t>Pattern</a:t>
            </a:r>
            <a:endParaRPr lang="es-CR" dirty="0"/>
          </a:p>
        </p:txBody>
      </p:sp>
      <p:sp>
        <p:nvSpPr>
          <p:cNvPr id="3" name="2 Marcador de contenido"/>
          <p:cNvSpPr>
            <a:spLocks noGrp="1"/>
          </p:cNvSpPr>
          <p:nvPr>
            <p:ph sz="quarter" idx="13"/>
          </p:nvPr>
        </p:nvSpPr>
        <p:spPr/>
        <p:txBody>
          <a:bodyPr/>
          <a:lstStyle/>
          <a:p>
            <a:r>
              <a:rPr lang="es-CR" dirty="0" smtClean="0"/>
              <a:t>Supongamos que usted posee un restaurante de </a:t>
            </a:r>
            <a:r>
              <a:rPr lang="es-CR" dirty="0"/>
              <a:t>p</a:t>
            </a:r>
            <a:r>
              <a:rPr lang="es-CR" dirty="0" smtClean="0"/>
              <a:t>izzas muy exitoso y ha decidido vender algunas franquicias en otras regiones, pero quiere controlar que las franquicias tengan la misma calidad y receta, pero que a la vez cada franquicia pueda darle su estilo propio a las pizzas.</a:t>
            </a:r>
            <a:endParaRPr lang="es-CR"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05" t="7209" r="1711" b="4114"/>
          <a:stretch/>
        </p:blipFill>
        <p:spPr bwMode="auto">
          <a:xfrm>
            <a:off x="251520" y="2852936"/>
            <a:ext cx="8640960" cy="375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539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smtClean="0"/>
              <a:t>Factory </a:t>
            </a:r>
            <a:r>
              <a:rPr lang="es-CR" dirty="0" err="1" smtClean="0"/>
              <a:t>Pattern</a:t>
            </a:r>
            <a:r>
              <a:rPr lang="es-CR" dirty="0" smtClean="0"/>
              <a:t> Paso a Paso</a:t>
            </a:r>
            <a:endParaRPr lang="es-CR" dirty="0"/>
          </a:p>
        </p:txBody>
      </p:sp>
      <p:sp>
        <p:nvSpPr>
          <p:cNvPr id="3" name="2 Marcador de contenido"/>
          <p:cNvSpPr>
            <a:spLocks noGrp="1"/>
          </p:cNvSpPr>
          <p:nvPr>
            <p:ph sz="quarter" idx="13"/>
          </p:nvPr>
        </p:nvSpPr>
        <p:spPr/>
        <p:txBody>
          <a:bodyPr/>
          <a:lstStyle/>
          <a:p>
            <a:r>
              <a:rPr lang="es-CR" dirty="0" smtClean="0"/>
              <a:t>Paso #1: Definimos un objeto que representa los productos del Factory, esta clase abstracta heredara a los productos concretos.</a:t>
            </a:r>
            <a:endParaRPr lang="es-CR" dirty="0"/>
          </a:p>
        </p:txBody>
      </p:sp>
      <p:grpSp>
        <p:nvGrpSpPr>
          <p:cNvPr id="9" name="8 Grupo"/>
          <p:cNvGrpSpPr/>
          <p:nvPr/>
        </p:nvGrpSpPr>
        <p:grpSpPr>
          <a:xfrm>
            <a:off x="929583" y="2530089"/>
            <a:ext cx="7170809" cy="4046425"/>
            <a:chOff x="929583" y="2530089"/>
            <a:chExt cx="7170809" cy="4046425"/>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83" y="2530089"/>
              <a:ext cx="4506514" cy="404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259632" y="3717032"/>
              <a:ext cx="4032448" cy="2880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6" name="5 CuadroTexto"/>
            <p:cNvSpPr txBox="1"/>
            <p:nvPr/>
          </p:nvSpPr>
          <p:spPr>
            <a:xfrm>
              <a:off x="6084168" y="4005065"/>
              <a:ext cx="2016224" cy="646331"/>
            </a:xfrm>
            <a:prstGeom prst="rect">
              <a:avLst/>
            </a:prstGeom>
            <a:noFill/>
          </p:spPr>
          <p:txBody>
            <a:bodyPr wrap="square" rtlCol="0">
              <a:spAutoFit/>
            </a:bodyPr>
            <a:lstStyle/>
            <a:p>
              <a:r>
                <a:rPr lang="es-CR" dirty="0" smtClean="0"/>
                <a:t>Observar esto en el Factory </a:t>
              </a:r>
              <a:r>
                <a:rPr lang="es-CR" dirty="0" err="1" smtClean="0"/>
                <a:t>Pattern</a:t>
              </a:r>
              <a:endParaRPr lang="es-CR" dirty="0"/>
            </a:p>
          </p:txBody>
        </p:sp>
        <p:cxnSp>
          <p:nvCxnSpPr>
            <p:cNvPr id="8" name="7 Conector recto de flecha"/>
            <p:cNvCxnSpPr>
              <a:stCxn id="6" idx="1"/>
              <a:endCxn id="4" idx="3"/>
            </p:cNvCxnSpPr>
            <p:nvPr/>
          </p:nvCxnSpPr>
          <p:spPr>
            <a:xfrm flipH="1" flipV="1">
              <a:off x="5292080" y="3861048"/>
              <a:ext cx="792088" cy="4671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1847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smtClean="0"/>
              <a:t>Factory </a:t>
            </a:r>
            <a:r>
              <a:rPr lang="es-CR" dirty="0" err="1" smtClean="0"/>
              <a:t>Pattern</a:t>
            </a:r>
            <a:r>
              <a:rPr lang="es-CR" dirty="0" smtClean="0"/>
              <a:t> Paso a Paso #2</a:t>
            </a:r>
            <a:endParaRPr lang="es-CR" dirty="0"/>
          </a:p>
        </p:txBody>
      </p:sp>
      <p:sp>
        <p:nvSpPr>
          <p:cNvPr id="3" name="2 Marcador de contenido"/>
          <p:cNvSpPr>
            <a:spLocks noGrp="1"/>
          </p:cNvSpPr>
          <p:nvPr>
            <p:ph sz="quarter" idx="13"/>
          </p:nvPr>
        </p:nvSpPr>
        <p:spPr/>
        <p:txBody>
          <a:bodyPr/>
          <a:lstStyle/>
          <a:p>
            <a:r>
              <a:rPr lang="es-CR" dirty="0" smtClean="0"/>
              <a:t>El proceso al ordenar es el mismo para todas las pizzas en todas las franquicias, pero el proceso de creación de un tipo específico de pizza se define por medio de un método abstracto para que cada franquicia pueda hacer sus pizzas con su estilo propio.</a:t>
            </a:r>
            <a:endParaRPr lang="es-CR" dirty="0"/>
          </a:p>
        </p:txBody>
      </p:sp>
      <p:grpSp>
        <p:nvGrpSpPr>
          <p:cNvPr id="9" name="8 Grupo"/>
          <p:cNvGrpSpPr/>
          <p:nvPr/>
        </p:nvGrpSpPr>
        <p:grpSpPr>
          <a:xfrm>
            <a:off x="1043608" y="2774541"/>
            <a:ext cx="7848872" cy="3672408"/>
            <a:chOff x="1043608" y="2708920"/>
            <a:chExt cx="7848872" cy="3672408"/>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08920"/>
              <a:ext cx="4785977"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6084168" y="4149080"/>
              <a:ext cx="2808312" cy="923330"/>
            </a:xfrm>
            <a:prstGeom prst="rect">
              <a:avLst/>
            </a:prstGeom>
            <a:noFill/>
          </p:spPr>
          <p:txBody>
            <a:bodyPr wrap="square" rtlCol="0">
              <a:spAutoFit/>
            </a:bodyPr>
            <a:lstStyle/>
            <a:p>
              <a:r>
                <a:rPr lang="es-CR" dirty="0" smtClean="0"/>
                <a:t>Este método abstracto  es nuestra Factory, porque produce diferentes productos.</a:t>
              </a:r>
              <a:endParaRPr lang="es-CR" dirty="0"/>
            </a:p>
          </p:txBody>
        </p:sp>
        <p:cxnSp>
          <p:nvCxnSpPr>
            <p:cNvPr id="6" name="5 Conector recto de flecha"/>
            <p:cNvCxnSpPr>
              <a:stCxn id="4" idx="1"/>
            </p:cNvCxnSpPr>
            <p:nvPr/>
          </p:nvCxnSpPr>
          <p:spPr>
            <a:xfrm flipH="1">
              <a:off x="2987824" y="4610745"/>
              <a:ext cx="3096344" cy="1194519"/>
            </a:xfrm>
            <a:prstGeom prst="straightConnector1">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5562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smtClean="0"/>
              <a:t>Factory </a:t>
            </a:r>
            <a:r>
              <a:rPr lang="es-CR" dirty="0" err="1" smtClean="0"/>
              <a:t>Pattern</a:t>
            </a:r>
            <a:r>
              <a:rPr lang="es-CR" dirty="0" smtClean="0"/>
              <a:t> Paso a Paso #3</a:t>
            </a:r>
            <a:endParaRPr lang="es-CR" dirty="0"/>
          </a:p>
        </p:txBody>
      </p:sp>
      <p:sp>
        <p:nvSpPr>
          <p:cNvPr id="3" name="2 Marcador de contenido"/>
          <p:cNvSpPr>
            <a:spLocks noGrp="1"/>
          </p:cNvSpPr>
          <p:nvPr>
            <p:ph sz="quarter" idx="13"/>
          </p:nvPr>
        </p:nvSpPr>
        <p:spPr>
          <a:xfrm>
            <a:off x="657284" y="1772816"/>
            <a:ext cx="6266656" cy="820688"/>
          </a:xfrm>
        </p:spPr>
        <p:txBody>
          <a:bodyPr>
            <a:normAutofit/>
          </a:bodyPr>
          <a:lstStyle/>
          <a:p>
            <a:r>
              <a:rPr lang="es-CR" sz="1800" dirty="0" smtClean="0"/>
              <a:t>Definimos las clases concretas para las pizzas. </a:t>
            </a:r>
            <a:endParaRPr lang="es-CR" sz="1800" dirty="0"/>
          </a:p>
          <a:p>
            <a:endParaRPr lang="es-CR"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52936"/>
            <a:ext cx="6376192"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582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smtClean="0"/>
              <a:t>Factory </a:t>
            </a:r>
            <a:r>
              <a:rPr lang="es-CR" dirty="0" err="1" smtClean="0"/>
              <a:t>Pattern</a:t>
            </a:r>
            <a:r>
              <a:rPr lang="es-CR" dirty="0" smtClean="0"/>
              <a:t> Paso a Paso #4</a:t>
            </a:r>
            <a:endParaRPr lang="es-CR" dirty="0"/>
          </a:p>
        </p:txBody>
      </p:sp>
      <p:sp>
        <p:nvSpPr>
          <p:cNvPr id="3" name="2 Marcador de contenido"/>
          <p:cNvSpPr>
            <a:spLocks noGrp="1"/>
          </p:cNvSpPr>
          <p:nvPr>
            <p:ph sz="quarter" idx="13"/>
          </p:nvPr>
        </p:nvSpPr>
        <p:spPr/>
        <p:txBody>
          <a:bodyPr/>
          <a:lstStyle/>
          <a:p>
            <a:r>
              <a:rPr lang="es-CR" dirty="0" smtClean="0"/>
              <a:t>Definimos una clase para cada franquicia, la cual tiene al método: </a:t>
            </a:r>
            <a:r>
              <a:rPr lang="es-CR" dirty="0" err="1" smtClean="0"/>
              <a:t>CreatePizza</a:t>
            </a:r>
            <a:r>
              <a:rPr lang="es-CR" dirty="0" smtClean="0"/>
              <a:t> que </a:t>
            </a:r>
            <a:r>
              <a:rPr lang="es-CR" dirty="0" err="1" smtClean="0"/>
              <a:t>actua</a:t>
            </a:r>
            <a:r>
              <a:rPr lang="es-CR" dirty="0" smtClean="0"/>
              <a:t> como el </a:t>
            </a:r>
            <a:r>
              <a:rPr lang="es-CR" dirty="0" err="1" smtClean="0"/>
              <a:t>factory</a:t>
            </a:r>
            <a:r>
              <a:rPr lang="es-CR" dirty="0" smtClean="0"/>
              <a:t> para esa franquicia </a:t>
            </a:r>
            <a:r>
              <a:rPr lang="es-CR" sz="1600" dirty="0" smtClean="0"/>
              <a:t>en donde decide  </a:t>
            </a:r>
            <a:r>
              <a:rPr lang="es-CR" sz="1600" dirty="0"/>
              <a:t>cual clase </a:t>
            </a:r>
            <a:r>
              <a:rPr lang="es-CR" sz="1600" dirty="0" smtClean="0"/>
              <a:t>instanciar (cual pizza preparar). </a:t>
            </a:r>
            <a:endParaRPr lang="es-CR" sz="1600" dirty="0"/>
          </a:p>
          <a:p>
            <a:r>
              <a:rPr lang="es-CR" dirty="0" smtClean="0"/>
              <a:t>Esta clase encapsula todo el conocimiento de como crear pizzas al estilo de NY.</a:t>
            </a:r>
            <a:endParaRPr lang="es-C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1" y="3212975"/>
            <a:ext cx="5395317" cy="3391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80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dirty="0" err="1" smtClean="0"/>
              <a:t>Abstract</a:t>
            </a:r>
            <a:r>
              <a:rPr lang="es-CR" dirty="0" smtClean="0"/>
              <a:t> Factory </a:t>
            </a:r>
            <a:r>
              <a:rPr lang="es-CR" dirty="0" err="1"/>
              <a:t>Pattern</a:t>
            </a:r>
            <a:endParaRPr lang="es-CR" dirty="0"/>
          </a:p>
        </p:txBody>
      </p:sp>
    </p:spTree>
    <p:extLst>
      <p:ext uri="{BB962C8B-B14F-4D97-AF65-F5344CB8AC3E}">
        <p14:creationId xmlns:p14="http://schemas.microsoft.com/office/powerpoint/2010/main" val="3362168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sz="2800" dirty="0" smtClean="0"/>
              <a:t>Pero que tenía de malo el Factory </a:t>
            </a:r>
            <a:r>
              <a:rPr lang="es-CR" sz="2800" dirty="0" err="1" smtClean="0"/>
              <a:t>pattern</a:t>
            </a:r>
            <a:r>
              <a:rPr lang="es-CR" sz="2800" dirty="0" smtClean="0"/>
              <a:t>?</a:t>
            </a:r>
            <a:endParaRPr lang="es-CR" sz="2800" dirty="0"/>
          </a:p>
        </p:txBody>
      </p:sp>
      <p:sp>
        <p:nvSpPr>
          <p:cNvPr id="3" name="2 Marcador de contenido"/>
          <p:cNvSpPr>
            <a:spLocks noGrp="1"/>
          </p:cNvSpPr>
          <p:nvPr>
            <p:ph sz="quarter" idx="13"/>
          </p:nvPr>
        </p:nvSpPr>
        <p:spPr/>
        <p:txBody>
          <a:bodyPr/>
          <a:lstStyle/>
          <a:p>
            <a:r>
              <a:rPr lang="es-CR" dirty="0" smtClean="0"/>
              <a:t>Cada restaurante o franquicia quiere personalizar aún mas cada tipo de pizza, así que hay que hacerle algunos cambios al patrón Factory simple.</a:t>
            </a:r>
            <a:endParaRPr lang="es-C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45" y="2753606"/>
            <a:ext cx="8592049"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97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7924800" cy="706090"/>
          </a:xfrm>
        </p:spPr>
        <p:txBody>
          <a:bodyPr/>
          <a:lstStyle/>
          <a:p>
            <a:r>
              <a:rPr lang="es-CR" dirty="0" smtClean="0"/>
              <a:t>Principio de Inversión de dependencia</a:t>
            </a:r>
            <a:endParaRPr lang="es-CR" dirty="0"/>
          </a:p>
        </p:txBody>
      </p:sp>
      <p:sp>
        <p:nvSpPr>
          <p:cNvPr id="3" name="2 Marcador de contenido"/>
          <p:cNvSpPr>
            <a:spLocks noGrp="1"/>
          </p:cNvSpPr>
          <p:nvPr>
            <p:ph sz="quarter" idx="13"/>
          </p:nvPr>
        </p:nvSpPr>
        <p:spPr>
          <a:xfrm>
            <a:off x="609600" y="1124744"/>
            <a:ext cx="7924800" cy="5328592"/>
          </a:xfrm>
        </p:spPr>
        <p:txBody>
          <a:bodyPr/>
          <a:lstStyle/>
          <a:p>
            <a:r>
              <a:rPr lang="es-CR" dirty="0" smtClean="0"/>
              <a:t>Depender de Abstracciones no de clases concretas. Esto sugiere que los componentes de alto nivel no deberían depender de los componentes de bajo nivel.</a:t>
            </a:r>
          </a:p>
          <a:p>
            <a:endParaRPr lang="es-CR" dirty="0" smtClean="0"/>
          </a:p>
          <a:p>
            <a:r>
              <a:rPr lang="es-CR" dirty="0" smtClean="0"/>
              <a:t>Un componente de alto nivel es una clase con comportamiento definido en términos de otra clase.</a:t>
            </a:r>
          </a:p>
          <a:p>
            <a:endParaRPr lang="es-CR" dirty="0" smtClean="0"/>
          </a:p>
          <a:p>
            <a:r>
              <a:rPr lang="es-CR" dirty="0" smtClean="0"/>
              <a:t>Por ejemplo </a:t>
            </a:r>
            <a:r>
              <a:rPr lang="es-CR" dirty="0" err="1" smtClean="0"/>
              <a:t>PizzaStore</a:t>
            </a:r>
            <a:r>
              <a:rPr lang="es-CR" dirty="0" smtClean="0"/>
              <a:t> es un componente de alto nivel  porque su comportamiento es definido en términos de las Pizzas.</a:t>
            </a:r>
          </a:p>
          <a:p>
            <a:endParaRPr lang="es-CR" dirty="0" smtClean="0"/>
          </a:p>
          <a:p>
            <a:r>
              <a:rPr lang="es-CR" dirty="0" smtClean="0"/>
              <a:t>Para seguir este principio es necesario:</a:t>
            </a:r>
          </a:p>
          <a:p>
            <a:pPr lvl="1"/>
            <a:r>
              <a:rPr lang="es-CR" dirty="0" smtClean="0"/>
              <a:t>Ninguna variable debería referenciar a una clase concreta.</a:t>
            </a:r>
          </a:p>
          <a:p>
            <a:pPr lvl="1"/>
            <a:r>
              <a:rPr lang="es-CR" dirty="0" smtClean="0"/>
              <a:t>Ninguna clase debería derivarse de una clase concreta.</a:t>
            </a:r>
            <a:br>
              <a:rPr lang="es-CR" dirty="0" smtClean="0"/>
            </a:br>
            <a:endParaRPr lang="es-CR" dirty="0"/>
          </a:p>
        </p:txBody>
      </p:sp>
    </p:spTree>
    <p:extLst>
      <p:ext uri="{BB962C8B-B14F-4D97-AF65-F5344CB8AC3E}">
        <p14:creationId xmlns:p14="http://schemas.microsoft.com/office/powerpoint/2010/main" val="2961908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7924800" cy="778098"/>
          </a:xfrm>
        </p:spPr>
        <p:txBody>
          <a:bodyPr/>
          <a:lstStyle/>
          <a:p>
            <a:pPr algn="ctr"/>
            <a:r>
              <a:rPr lang="es-CR" sz="2800" dirty="0" err="1" smtClean="0"/>
              <a:t>Abstract</a:t>
            </a:r>
            <a:r>
              <a:rPr lang="es-CR" sz="2800" dirty="0" smtClean="0"/>
              <a:t> Factory </a:t>
            </a:r>
            <a:r>
              <a:rPr lang="es-CR" sz="2800" dirty="0" err="1"/>
              <a:t>Pattern</a:t>
            </a:r>
            <a:r>
              <a:rPr lang="es-CR" sz="2800" dirty="0"/>
              <a:t> Paso a Paso </a:t>
            </a:r>
            <a:r>
              <a:rPr lang="es-CR" sz="2800" dirty="0" smtClean="0"/>
              <a:t>#1</a:t>
            </a:r>
            <a:endParaRPr lang="es-CR" sz="2800" dirty="0"/>
          </a:p>
        </p:txBody>
      </p:sp>
      <p:sp>
        <p:nvSpPr>
          <p:cNvPr id="3" name="2 Marcador de contenido"/>
          <p:cNvSpPr>
            <a:spLocks noGrp="1"/>
          </p:cNvSpPr>
          <p:nvPr>
            <p:ph sz="quarter" idx="13"/>
          </p:nvPr>
        </p:nvSpPr>
        <p:spPr>
          <a:xfrm>
            <a:off x="4283968" y="1556791"/>
            <a:ext cx="3818384" cy="4114800"/>
          </a:xfrm>
        </p:spPr>
        <p:txBody>
          <a:bodyPr/>
          <a:lstStyle/>
          <a:p>
            <a:r>
              <a:rPr lang="es-CR" dirty="0" smtClean="0"/>
              <a:t>Paso #1: Definimos un objeto que representa los productos del Factory, esta clase abstracta heredara a los productos concretos.</a:t>
            </a:r>
          </a:p>
          <a:p>
            <a:pPr marL="0" indent="0">
              <a:buNone/>
            </a:pPr>
            <a:endParaRPr lang="es-CR" dirty="0" smtClean="0"/>
          </a:p>
          <a:p>
            <a:r>
              <a:rPr lang="es-CR" dirty="0" smtClean="0"/>
              <a:t>Los principales cambios con respecto al Factory Simple son:</a:t>
            </a:r>
          </a:p>
          <a:p>
            <a:pPr lvl="1"/>
            <a:r>
              <a:rPr lang="es-CR" dirty="0" smtClean="0"/>
              <a:t>Los ingredientes son ahora mas complejos.</a:t>
            </a:r>
          </a:p>
          <a:p>
            <a:pPr lvl="1"/>
            <a:r>
              <a:rPr lang="es-CR" dirty="0" smtClean="0"/>
              <a:t>El Nombre de la pizza ahora es una propiedad.</a:t>
            </a:r>
            <a:br>
              <a:rPr lang="es-CR" dirty="0" smtClean="0"/>
            </a:br>
            <a:r>
              <a:rPr lang="es-CR" dirty="0" smtClean="0"/>
              <a:t/>
            </a:r>
            <a:br>
              <a:rPr lang="es-CR" dirty="0" smtClean="0"/>
            </a:br>
            <a:endParaRPr lang="es-C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76353"/>
            <a:ext cx="3159980" cy="5565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952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dirty="0" err="1" smtClean="0"/>
              <a:t>Observer</a:t>
            </a:r>
            <a:r>
              <a:rPr lang="es-CR" dirty="0" smtClean="0"/>
              <a:t> </a:t>
            </a:r>
            <a:r>
              <a:rPr lang="es-CR" dirty="0" err="1"/>
              <a:t>Pattern</a:t>
            </a:r>
            <a:endParaRPr lang="es-CR" dirty="0"/>
          </a:p>
        </p:txBody>
      </p:sp>
    </p:spTree>
    <p:extLst>
      <p:ext uri="{BB962C8B-B14F-4D97-AF65-F5344CB8AC3E}">
        <p14:creationId xmlns:p14="http://schemas.microsoft.com/office/powerpoint/2010/main" val="34964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err="1" smtClean="0"/>
              <a:t>Abstract</a:t>
            </a:r>
            <a:r>
              <a:rPr lang="es-CR" dirty="0" smtClean="0"/>
              <a:t> Factory </a:t>
            </a:r>
            <a:r>
              <a:rPr lang="es-CR" dirty="0" err="1" smtClean="0"/>
              <a:t>Pattern</a:t>
            </a:r>
            <a:r>
              <a:rPr lang="es-CR" dirty="0" smtClean="0"/>
              <a:t> Paso a Paso #2</a:t>
            </a:r>
            <a:endParaRPr lang="es-CR" dirty="0"/>
          </a:p>
        </p:txBody>
      </p:sp>
      <p:sp>
        <p:nvSpPr>
          <p:cNvPr id="3" name="2 Marcador de contenido"/>
          <p:cNvSpPr>
            <a:spLocks noGrp="1"/>
          </p:cNvSpPr>
          <p:nvPr>
            <p:ph sz="quarter" idx="13"/>
          </p:nvPr>
        </p:nvSpPr>
        <p:spPr/>
        <p:txBody>
          <a:bodyPr/>
          <a:lstStyle/>
          <a:p>
            <a:r>
              <a:rPr lang="es-CR" dirty="0" smtClean="0"/>
              <a:t>El proceso al ordenar es el mismo para todas las pizzas en todas las franquicias, pero el proceso de creación de un tipo específico de pizza se define por medio de un método abstracto para que cada franquicia pueda hacer sus pizzas con su estilo propio.</a:t>
            </a:r>
            <a:endParaRPr lang="es-CR" dirty="0"/>
          </a:p>
        </p:txBody>
      </p:sp>
      <p:grpSp>
        <p:nvGrpSpPr>
          <p:cNvPr id="9" name="8 Grupo"/>
          <p:cNvGrpSpPr/>
          <p:nvPr/>
        </p:nvGrpSpPr>
        <p:grpSpPr>
          <a:xfrm>
            <a:off x="1043608" y="2774541"/>
            <a:ext cx="7848872" cy="3672408"/>
            <a:chOff x="1043608" y="2708920"/>
            <a:chExt cx="7848872" cy="3672408"/>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08920"/>
              <a:ext cx="4785977"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6084168" y="4149080"/>
              <a:ext cx="2808312" cy="923330"/>
            </a:xfrm>
            <a:prstGeom prst="rect">
              <a:avLst/>
            </a:prstGeom>
            <a:noFill/>
          </p:spPr>
          <p:txBody>
            <a:bodyPr wrap="square" rtlCol="0">
              <a:spAutoFit/>
            </a:bodyPr>
            <a:lstStyle/>
            <a:p>
              <a:r>
                <a:rPr lang="es-CR" dirty="0" smtClean="0"/>
                <a:t>Este método abstracto  es nuestra Factory, porque produce diferentes productos.</a:t>
              </a:r>
              <a:endParaRPr lang="es-CR" dirty="0"/>
            </a:p>
          </p:txBody>
        </p:sp>
        <p:cxnSp>
          <p:nvCxnSpPr>
            <p:cNvPr id="6" name="5 Conector recto de flecha"/>
            <p:cNvCxnSpPr>
              <a:stCxn id="4" idx="1"/>
            </p:cNvCxnSpPr>
            <p:nvPr/>
          </p:nvCxnSpPr>
          <p:spPr>
            <a:xfrm flipH="1">
              <a:off x="2987824" y="4610745"/>
              <a:ext cx="3096344" cy="1194519"/>
            </a:xfrm>
            <a:prstGeom prst="straightConnector1">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 name="4 CuadroTexto"/>
          <p:cNvSpPr txBox="1"/>
          <p:nvPr/>
        </p:nvSpPr>
        <p:spPr>
          <a:xfrm>
            <a:off x="4788024" y="2746654"/>
            <a:ext cx="2016223" cy="950833"/>
          </a:xfrm>
          <a:prstGeom prst="irregularSeal1">
            <a:avLst/>
          </a:prstGeom>
          <a:solidFill>
            <a:srgbClr val="FFFF00"/>
          </a:solidFill>
          <a:ln>
            <a:solidFill>
              <a:srgbClr val="FF0000"/>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CR" sz="1600" dirty="0" smtClean="0"/>
              <a:t>No cambia</a:t>
            </a:r>
            <a:endParaRPr lang="es-CR" sz="1600" dirty="0"/>
          </a:p>
        </p:txBody>
      </p:sp>
    </p:spTree>
    <p:extLst>
      <p:ext uri="{BB962C8B-B14F-4D97-AF65-F5344CB8AC3E}">
        <p14:creationId xmlns:p14="http://schemas.microsoft.com/office/powerpoint/2010/main" val="1875047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err="1" smtClean="0"/>
              <a:t>Abstract</a:t>
            </a:r>
            <a:r>
              <a:rPr lang="es-CR" dirty="0" smtClean="0"/>
              <a:t> Factory </a:t>
            </a:r>
            <a:r>
              <a:rPr lang="es-CR" dirty="0" err="1" smtClean="0"/>
              <a:t>Pattern</a:t>
            </a:r>
            <a:r>
              <a:rPr lang="es-CR" dirty="0" smtClean="0"/>
              <a:t> Paso a Paso #3</a:t>
            </a:r>
            <a:endParaRPr lang="es-CR" dirty="0"/>
          </a:p>
        </p:txBody>
      </p:sp>
      <p:sp>
        <p:nvSpPr>
          <p:cNvPr id="4" name="3 Marcador de contenido"/>
          <p:cNvSpPr>
            <a:spLocks noGrp="1"/>
          </p:cNvSpPr>
          <p:nvPr>
            <p:ph sz="quarter" idx="13"/>
          </p:nvPr>
        </p:nvSpPr>
        <p:spPr/>
        <p:txBody>
          <a:bodyPr/>
          <a:lstStyle/>
          <a:p>
            <a:r>
              <a:rPr lang="es-CR" dirty="0" smtClean="0"/>
              <a:t>Creamos un Factory para crear los ingredientes de las pizzas:</a:t>
            </a:r>
            <a:endParaRPr lang="es-C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740"/>
          <a:stretch/>
        </p:blipFill>
        <p:spPr bwMode="auto">
          <a:xfrm>
            <a:off x="1115616" y="2564903"/>
            <a:ext cx="5328592" cy="283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056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err="1" smtClean="0"/>
              <a:t>Abstract</a:t>
            </a:r>
            <a:r>
              <a:rPr lang="es-CR" dirty="0" smtClean="0"/>
              <a:t> Factory </a:t>
            </a:r>
            <a:r>
              <a:rPr lang="es-CR" dirty="0" err="1" smtClean="0"/>
              <a:t>Pattern</a:t>
            </a:r>
            <a:r>
              <a:rPr lang="es-CR" dirty="0" smtClean="0"/>
              <a:t> Paso a Paso </a:t>
            </a:r>
            <a:r>
              <a:rPr lang="es-CR" dirty="0" smtClean="0"/>
              <a:t>#4</a:t>
            </a:r>
            <a:endParaRPr lang="es-CR" dirty="0"/>
          </a:p>
        </p:txBody>
      </p:sp>
      <p:sp>
        <p:nvSpPr>
          <p:cNvPr id="4" name="3 Marcador de contenido"/>
          <p:cNvSpPr>
            <a:spLocks noGrp="1"/>
          </p:cNvSpPr>
          <p:nvPr>
            <p:ph sz="quarter" idx="13"/>
          </p:nvPr>
        </p:nvSpPr>
        <p:spPr/>
        <p:txBody>
          <a:bodyPr/>
          <a:lstStyle/>
          <a:p>
            <a:r>
              <a:rPr lang="es-CR" dirty="0" smtClean="0"/>
              <a:t>Creamos un Factory para cada región:</a:t>
            </a:r>
            <a:endParaRPr lang="es-C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26493"/>
            <a:ext cx="618172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492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R" dirty="0" err="1" smtClean="0"/>
              <a:t>Abstract</a:t>
            </a:r>
            <a:r>
              <a:rPr lang="es-CR" dirty="0" smtClean="0"/>
              <a:t> Factory </a:t>
            </a:r>
            <a:r>
              <a:rPr lang="es-CR" dirty="0" err="1" smtClean="0"/>
              <a:t>Pattern</a:t>
            </a:r>
            <a:r>
              <a:rPr lang="es-CR" dirty="0" smtClean="0"/>
              <a:t> Paso a Paso </a:t>
            </a:r>
            <a:r>
              <a:rPr lang="es-CR" dirty="0" smtClean="0"/>
              <a:t>#5</a:t>
            </a:r>
            <a:endParaRPr lang="es-CR" dirty="0"/>
          </a:p>
        </p:txBody>
      </p:sp>
      <p:sp>
        <p:nvSpPr>
          <p:cNvPr id="4" name="3 Marcador de contenido"/>
          <p:cNvSpPr>
            <a:spLocks noGrp="1"/>
          </p:cNvSpPr>
          <p:nvPr>
            <p:ph sz="quarter" idx="13"/>
          </p:nvPr>
        </p:nvSpPr>
        <p:spPr/>
        <p:txBody>
          <a:bodyPr/>
          <a:lstStyle/>
          <a:p>
            <a:r>
              <a:rPr lang="es-CR" dirty="0" smtClean="0"/>
              <a:t>Definimos una interface para cada ingrediente y una implementación para cada variante de ese ingrediente:</a:t>
            </a:r>
            <a:endParaRPr lang="es-C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80" y="2204864"/>
            <a:ext cx="4147242" cy="1504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861048"/>
            <a:ext cx="4967070" cy="2858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5232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7924800" cy="634082"/>
          </a:xfrm>
        </p:spPr>
        <p:txBody>
          <a:bodyPr/>
          <a:lstStyle/>
          <a:p>
            <a:pPr algn="ctr"/>
            <a:r>
              <a:rPr lang="es-CR" dirty="0" err="1" smtClean="0"/>
              <a:t>Abstract</a:t>
            </a:r>
            <a:r>
              <a:rPr lang="es-CR" dirty="0" smtClean="0"/>
              <a:t> Factory </a:t>
            </a:r>
            <a:r>
              <a:rPr lang="es-CR" dirty="0" err="1" smtClean="0"/>
              <a:t>Pattern</a:t>
            </a:r>
            <a:r>
              <a:rPr lang="es-CR" dirty="0" smtClean="0"/>
              <a:t> Paso a Paso </a:t>
            </a:r>
            <a:r>
              <a:rPr lang="es-CR" dirty="0" smtClean="0"/>
              <a:t>#6</a:t>
            </a:r>
            <a:endParaRPr lang="es-CR" dirty="0"/>
          </a:p>
        </p:txBody>
      </p:sp>
      <p:sp>
        <p:nvSpPr>
          <p:cNvPr id="3" name="2 Marcador de contenido"/>
          <p:cNvSpPr>
            <a:spLocks noGrp="1"/>
          </p:cNvSpPr>
          <p:nvPr>
            <p:ph sz="quarter" idx="13"/>
          </p:nvPr>
        </p:nvSpPr>
        <p:spPr>
          <a:xfrm>
            <a:off x="611560" y="1155575"/>
            <a:ext cx="7924800" cy="4114800"/>
          </a:xfrm>
        </p:spPr>
        <p:txBody>
          <a:bodyPr/>
          <a:lstStyle/>
          <a:p>
            <a:r>
              <a:rPr lang="es-CR" dirty="0" smtClean="0"/>
              <a:t>Red</a:t>
            </a:r>
            <a:r>
              <a:rPr lang="es-CR" dirty="0" smtClean="0"/>
              <a:t>efinimos </a:t>
            </a:r>
            <a:r>
              <a:rPr lang="es-CR" dirty="0" smtClean="0"/>
              <a:t>una clase para cada franquicia, la cual tiene al método: </a:t>
            </a:r>
            <a:r>
              <a:rPr lang="es-CR" dirty="0" err="1" smtClean="0"/>
              <a:t>CreatePizza</a:t>
            </a:r>
            <a:r>
              <a:rPr lang="es-CR" dirty="0" smtClean="0"/>
              <a:t> que </a:t>
            </a:r>
            <a:r>
              <a:rPr lang="es-CR" dirty="0" smtClean="0"/>
              <a:t>actúa </a:t>
            </a:r>
            <a:r>
              <a:rPr lang="es-CR" dirty="0" smtClean="0"/>
              <a:t>como el </a:t>
            </a:r>
            <a:r>
              <a:rPr lang="es-CR" dirty="0" err="1" smtClean="0"/>
              <a:t>factory</a:t>
            </a:r>
            <a:r>
              <a:rPr lang="es-CR" dirty="0" smtClean="0"/>
              <a:t> para esa franquicia </a:t>
            </a:r>
            <a:r>
              <a:rPr lang="es-CR" sz="1600" dirty="0" smtClean="0"/>
              <a:t>en donde decide </a:t>
            </a:r>
            <a:r>
              <a:rPr lang="es-CR" sz="1600" dirty="0" smtClean="0"/>
              <a:t>cual </a:t>
            </a:r>
            <a:r>
              <a:rPr lang="es-CR" sz="1600" dirty="0" smtClean="0"/>
              <a:t>pizza </a:t>
            </a:r>
            <a:r>
              <a:rPr lang="es-CR" sz="1600" dirty="0" smtClean="0"/>
              <a:t>preparar. </a:t>
            </a:r>
            <a:endParaRPr lang="es-C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840"/>
            <a:ext cx="6120680" cy="4572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4860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Observer Pattern</a:t>
            </a:r>
            <a:endParaRPr lang="es-CR" dirty="0"/>
          </a:p>
        </p:txBody>
      </p:sp>
      <p:sp>
        <p:nvSpPr>
          <p:cNvPr id="5" name="4 Marcador de contenido"/>
          <p:cNvSpPr>
            <a:spLocks noGrp="1"/>
          </p:cNvSpPr>
          <p:nvPr>
            <p:ph sz="quarter" idx="13"/>
          </p:nvPr>
        </p:nvSpPr>
        <p:spPr/>
        <p:txBody>
          <a:bodyPr>
            <a:normAutofit/>
          </a:bodyPr>
          <a:lstStyle/>
          <a:p>
            <a:r>
              <a:rPr lang="es-CR" sz="1800" dirty="0" smtClean="0"/>
              <a:t>SI usted entiende como funcionan las suscripciones a algún periódico o revista,  entonces ya entiende el principio de este patrón.</a:t>
            </a:r>
          </a:p>
          <a:p>
            <a:endParaRPr lang="es-CR" sz="1800" dirty="0" smtClean="0"/>
          </a:p>
          <a:p>
            <a:r>
              <a:rPr lang="es-CR" sz="1800" dirty="0" smtClean="0"/>
              <a:t>Define una relación de uno a muchos entre objetos. Así que cuando un objeto cambia de estado, todos los objetos que dependen de él son notificados y actualizados automáticamente.</a:t>
            </a:r>
            <a:endParaRPr lang="es-CR" sz="1800" dirty="0"/>
          </a:p>
        </p:txBody>
      </p:sp>
      <p:pic>
        <p:nvPicPr>
          <p:cNvPr id="6" name="3 Marcador de contenido"/>
          <p:cNvPicPr>
            <a:picLocks noChangeAspect="1"/>
          </p:cNvPicPr>
          <p:nvPr/>
        </p:nvPicPr>
        <p:blipFill rotWithShape="1">
          <a:blip r:embed="rId2">
            <a:extLst>
              <a:ext uri="{28A0092B-C50C-407E-A947-70E740481C1C}">
                <a14:useLocalDpi xmlns:a14="http://schemas.microsoft.com/office/drawing/2010/main" val="0"/>
              </a:ext>
            </a:extLst>
          </a:blip>
          <a:srcRect l="2904" t="5987" r="4831" b="9067"/>
          <a:stretch/>
        </p:blipFill>
        <p:spPr>
          <a:xfrm>
            <a:off x="1547663" y="3997816"/>
            <a:ext cx="6095033" cy="2617280"/>
          </a:xfrm>
          <a:prstGeom prst="rect">
            <a:avLst/>
          </a:prstGeom>
        </p:spPr>
      </p:pic>
    </p:spTree>
    <p:extLst>
      <p:ext uri="{BB962C8B-B14F-4D97-AF65-F5344CB8AC3E}">
        <p14:creationId xmlns:p14="http://schemas.microsoft.com/office/powerpoint/2010/main" val="1904138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err="1" smtClean="0"/>
              <a:t>Ejemplo</a:t>
            </a:r>
            <a:r>
              <a:rPr lang="en-US" dirty="0" smtClean="0"/>
              <a:t> </a:t>
            </a:r>
            <a:r>
              <a:rPr lang="en-US" dirty="0" err="1" smtClean="0"/>
              <a:t>practico</a:t>
            </a:r>
            <a:r>
              <a:rPr lang="en-US" dirty="0" smtClean="0"/>
              <a:t> del Observer</a:t>
            </a:r>
            <a:endParaRPr lang="es-CR" dirty="0"/>
          </a:p>
        </p:txBody>
      </p:sp>
      <p:sp>
        <p:nvSpPr>
          <p:cNvPr id="5" name="4 Marcador de contenido"/>
          <p:cNvSpPr>
            <a:spLocks noGrp="1"/>
          </p:cNvSpPr>
          <p:nvPr>
            <p:ph sz="quarter" idx="13"/>
          </p:nvPr>
        </p:nvSpPr>
        <p:spPr/>
        <p:txBody>
          <a:bodyPr>
            <a:normAutofit/>
          </a:bodyPr>
          <a:lstStyle/>
          <a:p>
            <a:r>
              <a:rPr lang="es-CR" sz="1800" dirty="0" smtClean="0"/>
              <a:t>Supongamos que usted construye una mini estación meteorológica con algunos sensores (</a:t>
            </a:r>
            <a:r>
              <a:rPr lang="es-CR" sz="1800" b="1" dirty="0" err="1" smtClean="0">
                <a:solidFill>
                  <a:srgbClr val="FFFF00"/>
                </a:solidFill>
              </a:rPr>
              <a:t>Arduino</a:t>
            </a:r>
            <a:r>
              <a:rPr lang="es-CR" sz="1800" b="1" dirty="0" smtClean="0">
                <a:solidFill>
                  <a:srgbClr val="FFFF00"/>
                </a:solidFill>
              </a:rPr>
              <a:t>, </a:t>
            </a:r>
            <a:r>
              <a:rPr lang="es-CR" sz="1800" b="1" dirty="0" err="1" smtClean="0">
                <a:solidFill>
                  <a:srgbClr val="FFFF00"/>
                </a:solidFill>
              </a:rPr>
              <a:t>Netduino</a:t>
            </a:r>
            <a:r>
              <a:rPr lang="es-CR" sz="1800" b="1" dirty="0" smtClean="0">
                <a:solidFill>
                  <a:srgbClr val="FFFF00"/>
                </a:solidFill>
              </a:rPr>
              <a:t>, </a:t>
            </a:r>
            <a:r>
              <a:rPr lang="es-CR" sz="1800" b="1" dirty="0" err="1" smtClean="0">
                <a:solidFill>
                  <a:srgbClr val="FFFF00"/>
                </a:solidFill>
              </a:rPr>
              <a:t>Raspberry</a:t>
            </a:r>
            <a:r>
              <a:rPr lang="es-CR" sz="1800" b="1" dirty="0" smtClean="0">
                <a:solidFill>
                  <a:srgbClr val="FFFF00"/>
                </a:solidFill>
              </a:rPr>
              <a:t> Pi</a:t>
            </a:r>
            <a:r>
              <a:rPr lang="es-CR" sz="1800" dirty="0" smtClean="0"/>
              <a:t>, etc.). </a:t>
            </a:r>
          </a:p>
          <a:p>
            <a:r>
              <a:rPr lang="es-CR" sz="1800" dirty="0" smtClean="0"/>
              <a:t>Supongamos que usted desarrolla una aplicación que toma los datos de la estación y los traduce/Interpreta y que además esos datos procesados son desplegados en varios dispositivos: Teléfonos, </a:t>
            </a:r>
            <a:r>
              <a:rPr lang="es-CR" sz="1800" dirty="0" err="1" smtClean="0"/>
              <a:t>Tablets</a:t>
            </a:r>
            <a:r>
              <a:rPr lang="es-CR" sz="1800" dirty="0" smtClean="0"/>
              <a:t>, PC, etc.</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01008"/>
            <a:ext cx="7488832" cy="3124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161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Observer Paso a </a:t>
            </a:r>
            <a:r>
              <a:rPr lang="en-US" dirty="0" err="1" smtClean="0"/>
              <a:t>paso</a:t>
            </a:r>
            <a:endParaRPr lang="es-CR" dirty="0"/>
          </a:p>
        </p:txBody>
      </p:sp>
      <p:sp>
        <p:nvSpPr>
          <p:cNvPr id="5" name="4 Marcador de contenido"/>
          <p:cNvSpPr>
            <a:spLocks noGrp="1"/>
          </p:cNvSpPr>
          <p:nvPr>
            <p:ph sz="quarter" idx="13"/>
          </p:nvPr>
        </p:nvSpPr>
        <p:spPr/>
        <p:txBody>
          <a:bodyPr>
            <a:normAutofit/>
          </a:bodyPr>
          <a:lstStyle/>
          <a:p>
            <a:r>
              <a:rPr lang="es-CR" sz="1800" dirty="0" smtClean="0"/>
              <a:t>Paso #1: Definición de la Interface del </a:t>
            </a:r>
            <a:r>
              <a:rPr lang="es-CR" sz="1800" b="1" dirty="0" err="1" smtClean="0">
                <a:solidFill>
                  <a:srgbClr val="FFFF00"/>
                </a:solidFill>
              </a:rPr>
              <a:t>Subject</a:t>
            </a:r>
            <a:r>
              <a:rPr lang="es-CR" sz="1800" dirty="0" smtClean="0">
                <a:solidFill>
                  <a:srgbClr val="FFFF00"/>
                </a:solidFill>
              </a:rPr>
              <a:t> </a:t>
            </a:r>
            <a:r>
              <a:rPr lang="es-CR" sz="1800" dirty="0" smtClean="0"/>
              <a:t>y de la interface del </a:t>
            </a:r>
            <a:r>
              <a:rPr lang="es-CR" sz="1800" b="1" dirty="0" err="1" smtClean="0">
                <a:solidFill>
                  <a:srgbClr val="FFFF00"/>
                </a:solidFill>
              </a:rPr>
              <a:t>Observer</a:t>
            </a:r>
            <a:endParaRPr lang="es-CR" sz="1800" b="1" dirty="0">
              <a:solidFill>
                <a:srgbClr val="FFFF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13418"/>
            <a:ext cx="3673146" cy="253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1" y="4089851"/>
            <a:ext cx="4495031" cy="2574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442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Observer Paso a </a:t>
            </a:r>
            <a:r>
              <a:rPr lang="en-US" dirty="0" err="1" smtClean="0"/>
              <a:t>paso</a:t>
            </a:r>
            <a:r>
              <a:rPr lang="en-US" dirty="0" smtClean="0"/>
              <a:t> #2</a:t>
            </a:r>
            <a:endParaRPr lang="es-CR" dirty="0"/>
          </a:p>
        </p:txBody>
      </p:sp>
      <p:sp>
        <p:nvSpPr>
          <p:cNvPr id="5" name="4 Marcador de contenido"/>
          <p:cNvSpPr>
            <a:spLocks noGrp="1"/>
          </p:cNvSpPr>
          <p:nvPr>
            <p:ph sz="quarter" idx="13"/>
          </p:nvPr>
        </p:nvSpPr>
        <p:spPr/>
        <p:txBody>
          <a:bodyPr>
            <a:normAutofit/>
          </a:bodyPr>
          <a:lstStyle/>
          <a:p>
            <a:r>
              <a:rPr lang="es-CR" sz="1800" dirty="0" smtClean="0"/>
              <a:t>Paso #1: Definición de una  para desplegar en pantalla.</a:t>
            </a:r>
            <a:endParaRPr lang="es-CR" sz="1800" b="1" dirty="0">
              <a:solidFill>
                <a:srgbClr val="FFFF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2276872"/>
            <a:ext cx="520284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331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1608" y="116632"/>
            <a:ext cx="7924800" cy="706090"/>
          </a:xfrm>
        </p:spPr>
        <p:txBody>
          <a:bodyPr/>
          <a:lstStyle/>
          <a:p>
            <a:pPr algn="ctr"/>
            <a:r>
              <a:rPr lang="en-US" dirty="0" smtClean="0"/>
              <a:t>Observer Paso a </a:t>
            </a:r>
            <a:r>
              <a:rPr lang="en-US" dirty="0" err="1" smtClean="0"/>
              <a:t>paso</a:t>
            </a:r>
            <a:r>
              <a:rPr lang="en-US" dirty="0" smtClean="0"/>
              <a:t> #3</a:t>
            </a:r>
            <a:endParaRPr lang="es-CR" dirty="0"/>
          </a:p>
        </p:txBody>
      </p:sp>
      <p:sp>
        <p:nvSpPr>
          <p:cNvPr id="5" name="4 Marcador de contenido"/>
          <p:cNvSpPr>
            <a:spLocks noGrp="1"/>
          </p:cNvSpPr>
          <p:nvPr>
            <p:ph sz="quarter" idx="13"/>
          </p:nvPr>
        </p:nvSpPr>
        <p:spPr>
          <a:xfrm>
            <a:off x="5076056" y="1052736"/>
            <a:ext cx="3458344" cy="1440160"/>
          </a:xfrm>
        </p:spPr>
        <p:txBody>
          <a:bodyPr>
            <a:normAutofit/>
          </a:bodyPr>
          <a:lstStyle/>
          <a:p>
            <a:r>
              <a:rPr lang="es-CR" sz="1800" dirty="0" smtClean="0"/>
              <a:t>Paso #3: Definición de un Objeto/Sujeto Concreto que extiende de  la Interfaz del </a:t>
            </a:r>
            <a:r>
              <a:rPr lang="es-CR" sz="1800" dirty="0" err="1" smtClean="0"/>
              <a:t>Subject</a:t>
            </a:r>
            <a:r>
              <a:rPr lang="es-CR" sz="1800" dirty="0" smtClean="0"/>
              <a:t>.</a:t>
            </a:r>
            <a:endParaRPr lang="es-CR" sz="1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12" t="8067" r="16033"/>
          <a:stretch/>
        </p:blipFill>
        <p:spPr bwMode="auto">
          <a:xfrm>
            <a:off x="179512" y="1052736"/>
            <a:ext cx="4464496" cy="5517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401" t="16304" b="4735"/>
          <a:stretch/>
        </p:blipFill>
        <p:spPr bwMode="auto">
          <a:xfrm>
            <a:off x="4860032" y="4420374"/>
            <a:ext cx="4104456" cy="2150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4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1608" y="116632"/>
            <a:ext cx="7924800" cy="706090"/>
          </a:xfrm>
        </p:spPr>
        <p:txBody>
          <a:bodyPr/>
          <a:lstStyle/>
          <a:p>
            <a:pPr algn="ctr"/>
            <a:r>
              <a:rPr lang="en-US" dirty="0" smtClean="0"/>
              <a:t>Observer Paso a </a:t>
            </a:r>
            <a:r>
              <a:rPr lang="en-US" dirty="0" err="1" smtClean="0"/>
              <a:t>paso</a:t>
            </a:r>
            <a:r>
              <a:rPr lang="en-US" dirty="0" smtClean="0"/>
              <a:t> #4</a:t>
            </a:r>
            <a:endParaRPr lang="es-CR" dirty="0"/>
          </a:p>
        </p:txBody>
      </p:sp>
      <p:sp>
        <p:nvSpPr>
          <p:cNvPr id="5" name="4 Marcador de contenido"/>
          <p:cNvSpPr>
            <a:spLocks noGrp="1"/>
          </p:cNvSpPr>
          <p:nvPr>
            <p:ph sz="quarter" idx="13"/>
          </p:nvPr>
        </p:nvSpPr>
        <p:spPr>
          <a:xfrm>
            <a:off x="589142" y="1052736"/>
            <a:ext cx="7367233" cy="720080"/>
          </a:xfrm>
        </p:spPr>
        <p:txBody>
          <a:bodyPr>
            <a:normAutofit/>
          </a:bodyPr>
          <a:lstStyle/>
          <a:p>
            <a:r>
              <a:rPr lang="es-CR" sz="1800" dirty="0" smtClean="0"/>
              <a:t>Paso #4: Definición de una clase que extiende de  la Interfaz del </a:t>
            </a:r>
            <a:r>
              <a:rPr lang="es-CR" sz="1800" b="1" dirty="0" err="1" smtClean="0">
                <a:solidFill>
                  <a:srgbClr val="FFFF00"/>
                </a:solidFill>
              </a:rPr>
              <a:t>Observer</a:t>
            </a:r>
            <a:r>
              <a:rPr lang="es-CR" sz="1800" dirty="0" smtClean="0">
                <a:solidFill>
                  <a:srgbClr val="FFFF00"/>
                </a:solidFill>
              </a:rPr>
              <a:t> </a:t>
            </a:r>
            <a:r>
              <a:rPr lang="es-CR" sz="1800" dirty="0" smtClean="0"/>
              <a:t>y de la de </a:t>
            </a:r>
            <a:r>
              <a:rPr lang="es-CR" sz="1800" b="1" dirty="0" err="1" smtClean="0">
                <a:solidFill>
                  <a:srgbClr val="FFFF00"/>
                </a:solidFill>
              </a:rPr>
              <a:t>Display</a:t>
            </a:r>
            <a:r>
              <a:rPr lang="es-CR" sz="1800" dirty="0" smtClean="0"/>
              <a:t>.</a:t>
            </a:r>
            <a:endParaRPr lang="es-CR"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988840"/>
            <a:ext cx="6982891"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171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R" dirty="0"/>
              <a:t>Factory </a:t>
            </a:r>
            <a:r>
              <a:rPr lang="es-CR" dirty="0" err="1" smtClean="0"/>
              <a:t>Pattern</a:t>
            </a:r>
            <a:r>
              <a:rPr lang="es-CR" dirty="0" smtClean="0"/>
              <a:t/>
            </a:r>
            <a:br>
              <a:rPr lang="es-CR" dirty="0" smtClean="0"/>
            </a:br>
            <a:r>
              <a:rPr lang="es-CR" dirty="0" smtClean="0"/>
              <a:t>(Simple)</a:t>
            </a:r>
            <a:endParaRPr lang="es-CR" dirty="0"/>
          </a:p>
        </p:txBody>
      </p:sp>
    </p:spTree>
    <p:extLst>
      <p:ext uri="{BB962C8B-B14F-4D97-AF65-F5344CB8AC3E}">
        <p14:creationId xmlns:p14="http://schemas.microsoft.com/office/powerpoint/2010/main" val="1063398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838</TotalTime>
  <Words>847</Words>
  <Application>Microsoft Office PowerPoint</Application>
  <PresentationFormat>Presentación en pantalla (4:3)</PresentationFormat>
  <Paragraphs>68</Paragraphs>
  <Slides>24</Slides>
  <Notes>1</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Horizonte</vt:lpstr>
      <vt:lpstr>Patrones de Diseño</vt:lpstr>
      <vt:lpstr>Observer Pattern</vt:lpstr>
      <vt:lpstr>Observer Pattern</vt:lpstr>
      <vt:lpstr>Ejemplo practico del Observer</vt:lpstr>
      <vt:lpstr>Observer Paso a paso</vt:lpstr>
      <vt:lpstr>Observer Paso a paso #2</vt:lpstr>
      <vt:lpstr>Observer Paso a paso #3</vt:lpstr>
      <vt:lpstr>Observer Paso a paso #4</vt:lpstr>
      <vt:lpstr>Factory Pattern (Simple)</vt:lpstr>
      <vt:lpstr>Factory Pattern Definición</vt:lpstr>
      <vt:lpstr>Ejemplo practico del Factory Pattern</vt:lpstr>
      <vt:lpstr>Factory Pattern Paso a Paso</vt:lpstr>
      <vt:lpstr>Factory Pattern Paso a Paso #2</vt:lpstr>
      <vt:lpstr>Factory Pattern Paso a Paso #3</vt:lpstr>
      <vt:lpstr>Factory Pattern Paso a Paso #4</vt:lpstr>
      <vt:lpstr>Abstract Factory Pattern</vt:lpstr>
      <vt:lpstr>Pero que tenía de malo el Factory pattern?</vt:lpstr>
      <vt:lpstr>Principio de Inversión de dependencia</vt:lpstr>
      <vt:lpstr>Abstract Factory Pattern Paso a Paso #1</vt:lpstr>
      <vt:lpstr>Abstract Factory Pattern Paso a Paso #2</vt:lpstr>
      <vt:lpstr>Abstract Factory Pattern Paso a Paso #3</vt:lpstr>
      <vt:lpstr>Abstract Factory Pattern Paso a Paso #4</vt:lpstr>
      <vt:lpstr>Abstract Factory Pattern Paso a Paso #5</vt:lpstr>
      <vt:lpstr>Abstract Factory Pattern Paso a Paso #6</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Santiago Rodriguez Paniagua</dc:creator>
  <cp:lastModifiedBy>Santiago Rodriguez Paniagua</cp:lastModifiedBy>
  <cp:revision>59</cp:revision>
  <dcterms:created xsi:type="dcterms:W3CDTF">2014-02-28T02:51:33Z</dcterms:created>
  <dcterms:modified xsi:type="dcterms:W3CDTF">2014-03-08T06:27:01Z</dcterms:modified>
</cp:coreProperties>
</file>