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6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2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86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0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1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D7A9EF-A8F3-4FE9-82B9-9431C71216A8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937F22-6A53-4B70-A8E6-F147F37B3A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R" sz="5400" dirty="0"/>
              <a:t>Análisis de riesgos </a:t>
            </a:r>
            <a:r>
              <a:rPr lang="es-CR" sz="5400" dirty="0" smtClean="0"/>
              <a:t>globales </a:t>
            </a:r>
            <a:r>
              <a:rPr lang="es-CR" sz="5400" u="sng" dirty="0" smtClean="0"/>
              <a:t> 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80585" y="6124381"/>
            <a:ext cx="7197726" cy="327936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 err="1" smtClean="0"/>
              <a:t>Lic</a:t>
            </a:r>
            <a:r>
              <a:rPr lang="en-US" cap="none" dirty="0" smtClean="0"/>
              <a:t>. Santiago </a:t>
            </a:r>
            <a:r>
              <a:rPr lang="en-US" cap="none" dirty="0" err="1"/>
              <a:t>R</a:t>
            </a:r>
            <a:r>
              <a:rPr lang="en-US" cap="none" dirty="0" err="1" smtClean="0"/>
              <a:t>odr</a:t>
            </a:r>
            <a:r>
              <a:rPr lang="es-CR" cap="none" dirty="0" err="1" smtClean="0"/>
              <a:t>íguez</a:t>
            </a:r>
            <a:r>
              <a:rPr lang="es-CR" cap="none" dirty="0" smtClean="0"/>
              <a:t> Paniagua. (2015)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67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749"/>
            <a:ext cx="10131425" cy="819955"/>
          </a:xfrm>
        </p:spPr>
        <p:txBody>
          <a:bodyPr/>
          <a:lstStyle/>
          <a:p>
            <a:r>
              <a:rPr lang="es-CR" dirty="0" smtClean="0">
                <a:solidFill>
                  <a:srgbClr val="FFFF00"/>
                </a:solidFill>
              </a:rPr>
              <a:t>Análisis de riesgos globales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7547" y="1214651"/>
            <a:ext cx="11532358" cy="5417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000" dirty="0"/>
              <a:t>Los análisis de riesgo se incluyen cada vez más en las planificaciones estratégicas de las empresas en los últimos años. </a:t>
            </a:r>
            <a:r>
              <a:rPr lang="es-CR" sz="2000" dirty="0" smtClean="0"/>
              <a:t>Comprender </a:t>
            </a:r>
            <a:r>
              <a:rPr lang="es-CR" sz="2000" dirty="0"/>
              <a:t>bien estos riesgos es importante, tanto desde la perspectiva del manejo de las empresas de </a:t>
            </a:r>
            <a:r>
              <a:rPr lang="es-CR" sz="2000" b="1" u="sng" dirty="0" err="1"/>
              <a:t>TICs</a:t>
            </a:r>
            <a:r>
              <a:rPr lang="es-CR" sz="2000" dirty="0"/>
              <a:t>, como para que estas compañías orienten a sus clientes en la dirección </a:t>
            </a:r>
            <a:r>
              <a:rPr lang="es-CR" sz="2000" dirty="0" smtClean="0"/>
              <a:t>correcta. </a:t>
            </a:r>
          </a:p>
          <a:p>
            <a:pPr marL="0" indent="0">
              <a:buNone/>
            </a:pPr>
            <a:endParaRPr lang="es-CR" sz="2000" dirty="0" smtClean="0"/>
          </a:p>
          <a:p>
            <a:pPr marL="0" indent="0">
              <a:buNone/>
            </a:pPr>
            <a:r>
              <a:rPr lang="es-CR" sz="2000" dirty="0"/>
              <a:t>Hay que reflexionar sobre estos riesgos en la producción y el uso de las </a:t>
            </a:r>
            <a:r>
              <a:rPr lang="es-CR" sz="2000" dirty="0" err="1"/>
              <a:t>TICs</a:t>
            </a:r>
            <a:r>
              <a:rPr lang="es-CR" sz="2000" dirty="0"/>
              <a:t> ya que tienen el potencial de afectar países, empresas e individuos que están muy lejos geográficamente de los eventos que pueden suceder. </a:t>
            </a:r>
            <a:endParaRPr lang="es-CR" sz="2000" dirty="0" smtClean="0"/>
          </a:p>
          <a:p>
            <a:pPr marL="0" indent="0">
              <a:buNone/>
            </a:pPr>
            <a:endParaRPr lang="es-CR" sz="2000" dirty="0"/>
          </a:p>
          <a:p>
            <a:pPr marL="0" indent="0">
              <a:buNone/>
            </a:pPr>
            <a:r>
              <a:rPr lang="es-CR" sz="2000" dirty="0" smtClean="0"/>
              <a:t>No </a:t>
            </a:r>
            <a:r>
              <a:rPr lang="es-CR" sz="2000" dirty="0"/>
              <a:t>es posible ofrecer consultorías y servicios de </a:t>
            </a:r>
            <a:r>
              <a:rPr lang="es-CR" sz="2000" dirty="0" err="1"/>
              <a:t>TICs</a:t>
            </a:r>
            <a:r>
              <a:rPr lang="es-CR" sz="2000" dirty="0"/>
              <a:t> de una forma saludable sin entender bien los riesgos que implica la crisis.</a:t>
            </a:r>
          </a:p>
          <a:p>
            <a:pPr marL="0" indent="0">
              <a:buNone/>
            </a:pPr>
            <a:endParaRPr lang="es-CR" sz="2000" dirty="0" smtClean="0"/>
          </a:p>
          <a:p>
            <a:pPr marL="0" indent="0">
              <a:buNone/>
            </a:pPr>
            <a:r>
              <a:rPr lang="es-CR" sz="2000" dirty="0" smtClean="0"/>
              <a:t>A </a:t>
            </a:r>
            <a:r>
              <a:rPr lang="es-CR" sz="2000" dirty="0"/>
              <a:t>continuación, se presenta un análisis resumido de los riesgos globales, que se pueden </a:t>
            </a:r>
            <a:r>
              <a:rPr lang="es-CR" sz="2000" dirty="0" smtClean="0"/>
              <a:t>presentar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92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749"/>
            <a:ext cx="10131425" cy="819955"/>
          </a:xfrm>
        </p:spPr>
        <p:txBody>
          <a:bodyPr/>
          <a:lstStyle/>
          <a:p>
            <a:r>
              <a:rPr lang="es-CR" dirty="0" smtClean="0">
                <a:solidFill>
                  <a:srgbClr val="FFFF00"/>
                </a:solidFill>
              </a:rPr>
              <a:t>Riesgos económicos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799" y="1112014"/>
            <a:ext cx="10131425" cy="5113683"/>
          </a:xfrm>
        </p:spPr>
        <p:txBody>
          <a:bodyPr>
            <a:normAutofit/>
          </a:bodyPr>
          <a:lstStyle/>
          <a:p>
            <a:pPr lvl="0"/>
            <a:r>
              <a:rPr lang="es-CR" sz="2400" dirty="0"/>
              <a:t>Turbulencias en los precios de alimentos. </a:t>
            </a:r>
            <a:endParaRPr lang="en-US" sz="2400" dirty="0"/>
          </a:p>
          <a:p>
            <a:pPr lvl="0"/>
            <a:r>
              <a:rPr lang="es-CR" sz="2400" dirty="0"/>
              <a:t>Aumentos en los precios de petróleo y gas natural.</a:t>
            </a:r>
            <a:endParaRPr lang="en-US" sz="2400" dirty="0"/>
          </a:p>
          <a:p>
            <a:pPr lvl="0"/>
            <a:r>
              <a:rPr lang="es-CR" sz="2400" dirty="0"/>
              <a:t>Gran reducción en el valor del dólar estadounidense.</a:t>
            </a:r>
            <a:endParaRPr lang="en-US" sz="2400" dirty="0"/>
          </a:p>
          <a:p>
            <a:pPr lvl="0"/>
            <a:r>
              <a:rPr lang="es-CR" sz="2400" dirty="0"/>
              <a:t>Desaceleración de la economía China.</a:t>
            </a:r>
            <a:endParaRPr lang="en-US" sz="2400" dirty="0"/>
          </a:p>
          <a:p>
            <a:pPr lvl="0"/>
            <a:r>
              <a:rPr lang="es-CR" sz="2400" dirty="0"/>
              <a:t>Profundización de la crisis financiera.</a:t>
            </a:r>
            <a:endParaRPr lang="en-US" sz="2400" dirty="0"/>
          </a:p>
          <a:p>
            <a:pPr lvl="0"/>
            <a:r>
              <a:rPr lang="es-CR" sz="2400" dirty="0"/>
              <a:t>Retroceso en la globalización (ruptura o cancelación de </a:t>
            </a:r>
            <a:r>
              <a:rPr lang="es-CR" sz="2400" dirty="0" err="1"/>
              <a:t>TLC´s</a:t>
            </a:r>
            <a:r>
              <a:rPr lang="es-CR" sz="2400" dirty="0"/>
              <a:t>).</a:t>
            </a:r>
            <a:endParaRPr lang="en-US" sz="2400" dirty="0"/>
          </a:p>
          <a:p>
            <a:pPr lvl="0"/>
            <a:r>
              <a:rPr lang="es-CR" sz="2400" dirty="0"/>
              <a:t>Incrementos en los gastos de regulación o impuestos</a:t>
            </a:r>
            <a:r>
              <a:rPr lang="es-CR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r="2601"/>
          <a:stretch/>
        </p:blipFill>
        <p:spPr>
          <a:xfrm>
            <a:off x="9032094" y="4781971"/>
            <a:ext cx="2874135" cy="18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749"/>
            <a:ext cx="10131425" cy="819955"/>
          </a:xfrm>
        </p:spPr>
        <p:txBody>
          <a:bodyPr/>
          <a:lstStyle/>
          <a:p>
            <a:r>
              <a:rPr lang="es-CR" dirty="0" smtClean="0">
                <a:solidFill>
                  <a:srgbClr val="FFFF00"/>
                </a:solidFill>
              </a:rPr>
              <a:t>Riesgos geopolíticos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799" y="1300766"/>
            <a:ext cx="10131425" cy="2846232"/>
          </a:xfrm>
        </p:spPr>
        <p:txBody>
          <a:bodyPr>
            <a:normAutofit/>
          </a:bodyPr>
          <a:lstStyle/>
          <a:p>
            <a:pPr lvl="0"/>
            <a:r>
              <a:rPr lang="es-CR" sz="2400" dirty="0" smtClean="0"/>
              <a:t>Aumento </a:t>
            </a:r>
            <a:r>
              <a:rPr lang="es-CR" sz="2400" dirty="0"/>
              <a:t>en las actividades de terrorismo internacional.</a:t>
            </a:r>
            <a:endParaRPr lang="en-US" sz="2400" dirty="0"/>
          </a:p>
          <a:p>
            <a:pPr lvl="0"/>
            <a:r>
              <a:rPr lang="es-CR" sz="2400" dirty="0"/>
              <a:t>Colapso del tratado sobre la No Proliferación de armas nucleares.</a:t>
            </a:r>
            <a:endParaRPr lang="en-US" sz="2400" dirty="0"/>
          </a:p>
          <a:p>
            <a:pPr lvl="0"/>
            <a:r>
              <a:rPr lang="es-CR" sz="2400" dirty="0"/>
              <a:t>Conflictos de EE.UU. con otros países asiáticos o de medio oriente.</a:t>
            </a:r>
            <a:endParaRPr lang="en-US" sz="2400" dirty="0"/>
          </a:p>
          <a:p>
            <a:pPr lvl="0"/>
            <a:r>
              <a:rPr lang="es-CR" sz="2400" dirty="0"/>
              <a:t>Aumento de crímenes y corrupción internacionales</a:t>
            </a:r>
            <a:r>
              <a:rPr lang="es-CR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06" y="4146998"/>
            <a:ext cx="3004679" cy="24815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146997"/>
            <a:ext cx="3306652" cy="24799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91" y="4146997"/>
            <a:ext cx="3556735" cy="24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749"/>
            <a:ext cx="10131425" cy="819955"/>
          </a:xfrm>
        </p:spPr>
        <p:txBody>
          <a:bodyPr/>
          <a:lstStyle/>
          <a:p>
            <a:r>
              <a:rPr lang="es-CR" dirty="0" smtClean="0">
                <a:solidFill>
                  <a:srgbClr val="FFFF00"/>
                </a:solidFill>
              </a:rPr>
              <a:t>Riesgos Ambientales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799" y="1300765"/>
            <a:ext cx="10131425" cy="2479665"/>
          </a:xfrm>
        </p:spPr>
        <p:txBody>
          <a:bodyPr>
            <a:normAutofit/>
          </a:bodyPr>
          <a:lstStyle/>
          <a:p>
            <a:r>
              <a:rPr lang="es-CR" sz="2800" dirty="0" smtClean="0"/>
              <a:t>Catástrofes naturales: </a:t>
            </a:r>
            <a:r>
              <a:rPr lang="es-CR" sz="2800" dirty="0"/>
              <a:t>huracán, terremoto, inundación.</a:t>
            </a:r>
            <a:endParaRPr lang="en-US" sz="2800" dirty="0"/>
          </a:p>
          <a:p>
            <a:pPr lvl="0"/>
            <a:r>
              <a:rPr lang="es-CR" sz="2800" dirty="0"/>
              <a:t>Condiciones climáticas anormales debido al cambio climático.</a:t>
            </a:r>
            <a:endParaRPr lang="en-US" sz="2800" dirty="0"/>
          </a:p>
          <a:p>
            <a:pPr lvl="0"/>
            <a:r>
              <a:rPr lang="es-CR" sz="2800" dirty="0"/>
              <a:t>Sequía y desertificación.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13" y="2675553"/>
            <a:ext cx="5280830" cy="39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749"/>
            <a:ext cx="10131425" cy="819955"/>
          </a:xfrm>
        </p:spPr>
        <p:txBody>
          <a:bodyPr/>
          <a:lstStyle/>
          <a:p>
            <a:r>
              <a:rPr lang="es-CR" dirty="0" smtClean="0">
                <a:solidFill>
                  <a:srgbClr val="FFFF00"/>
                </a:solidFill>
              </a:rPr>
              <a:t>Riesgos sociales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770878"/>
            <a:ext cx="10131425" cy="3516895"/>
          </a:xfrm>
        </p:spPr>
        <p:txBody>
          <a:bodyPr>
            <a:normAutofit/>
          </a:bodyPr>
          <a:lstStyle/>
          <a:p>
            <a:pPr lvl="0"/>
            <a:r>
              <a:rPr lang="es-CR" sz="2800" dirty="0"/>
              <a:t>Enfermedades pandémicas.</a:t>
            </a:r>
            <a:endParaRPr lang="en-US" sz="2800" dirty="0"/>
          </a:p>
          <a:p>
            <a:pPr lvl="0"/>
            <a:r>
              <a:rPr lang="es-CR" sz="2800" dirty="0"/>
              <a:t>Difusión de enfermedades contagiosas.</a:t>
            </a:r>
            <a:endParaRPr lang="en-US" sz="2800" dirty="0"/>
          </a:p>
          <a:p>
            <a:pPr lvl="0"/>
            <a:r>
              <a:rPr lang="es-CR" sz="2800" dirty="0"/>
              <a:t>Expansión de enfermedades crónicas</a:t>
            </a:r>
            <a:r>
              <a:rPr lang="es-CR" sz="2800" dirty="0" smtClean="0"/>
              <a:t>.</a:t>
            </a:r>
          </a:p>
          <a:p>
            <a:r>
              <a:rPr lang="es-CR" sz="2800" dirty="0"/>
              <a:t>Inmigrantes ilegales y/o refugiados.</a:t>
            </a:r>
            <a:endParaRPr lang="en-US" sz="2800" dirty="0"/>
          </a:p>
          <a:p>
            <a:pPr lvl="0"/>
            <a:endParaRPr lang="en-US" sz="2800" dirty="0"/>
          </a:p>
          <a:p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9" r="10662"/>
          <a:stretch/>
        </p:blipFill>
        <p:spPr>
          <a:xfrm>
            <a:off x="7533564" y="1770878"/>
            <a:ext cx="3553799" cy="29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dirty="0" smtClean="0">
                <a:solidFill>
                  <a:srgbClr val="FFFF00"/>
                </a:solidFill>
              </a:rPr>
              <a:t>Riesgos según la región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R" sz="2000" dirty="0"/>
              <a:t>En todos estos riesgos se observa convergencia, </a:t>
            </a:r>
            <a:r>
              <a:rPr lang="es-CR" sz="2000" dirty="0" smtClean="0"/>
              <a:t>es decir que muchos </a:t>
            </a:r>
            <a:r>
              <a:rPr lang="es-CR" sz="2000" dirty="0"/>
              <a:t>de ellos están vinculados unos con otros. </a:t>
            </a:r>
            <a:endParaRPr lang="es-CR" sz="2000" dirty="0" smtClean="0"/>
          </a:p>
          <a:p>
            <a:endParaRPr lang="es-CR" sz="2000" dirty="0"/>
          </a:p>
          <a:p>
            <a:r>
              <a:rPr lang="es-CR" sz="2000" dirty="0" smtClean="0"/>
              <a:t>Por </a:t>
            </a:r>
            <a:r>
              <a:rPr lang="es-CR" sz="2000" dirty="0"/>
              <a:t>ejemplo las enfermedades crónicas están estrechamente ligadas a los precios de los alimentos, mientras las enfermedades contagiosas con el riesgo de desaceleración de la economía de China y la crisis financiera</a:t>
            </a:r>
            <a:r>
              <a:rPr lang="es-CR" sz="2000" dirty="0" smtClean="0"/>
              <a:t>.</a:t>
            </a:r>
          </a:p>
          <a:p>
            <a:pPr marL="0" indent="0">
              <a:buNone/>
            </a:pPr>
            <a:endParaRPr lang="es-CR" sz="2000" dirty="0" smtClean="0"/>
          </a:p>
          <a:p>
            <a:r>
              <a:rPr lang="es-CR" sz="2000" dirty="0"/>
              <a:t>Una escalada de los problemas de salud podría empeorar seriamente los presupuestos de los países, que ya están en dificultades en el actual ambiente de crisis. </a:t>
            </a:r>
            <a:endParaRPr lang="es-CR" sz="2000" dirty="0" smtClean="0"/>
          </a:p>
          <a:p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4300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8693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dirty="0">
                <a:solidFill>
                  <a:srgbClr val="FFFF00"/>
                </a:solidFill>
              </a:rPr>
              <a:t>Riesgos según la </a:t>
            </a:r>
            <a:r>
              <a:rPr lang="es-CR" dirty="0" smtClean="0">
                <a:solidFill>
                  <a:srgbClr val="FFFF00"/>
                </a:solidFill>
              </a:rPr>
              <a:t>región (2)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637731"/>
            <a:ext cx="11196353" cy="3411941"/>
          </a:xfrm>
        </p:spPr>
        <p:txBody>
          <a:bodyPr>
            <a:normAutofit/>
          </a:bodyPr>
          <a:lstStyle/>
          <a:p>
            <a:r>
              <a:rPr lang="es-CR" sz="2000" dirty="0" smtClean="0"/>
              <a:t>De </a:t>
            </a:r>
            <a:r>
              <a:rPr lang="es-CR" sz="2000" dirty="0"/>
              <a:t>acuerdo con el informe de riesgos globales del Foro Económico Mundial (2009), los </a:t>
            </a:r>
            <a:r>
              <a:rPr lang="es-CR" sz="2000" b="1" u="sng" dirty="0"/>
              <a:t>países europeos </a:t>
            </a:r>
            <a:r>
              <a:rPr lang="es-CR" sz="2000" dirty="0"/>
              <a:t>enfrentan riesgos económicos similares. Los riesgos ambientales y especialmente geopolíticos difieren para diversos países europeos. </a:t>
            </a:r>
            <a:endParaRPr lang="es-CR" sz="2000" dirty="0" smtClean="0"/>
          </a:p>
          <a:p>
            <a:endParaRPr lang="es-CR" sz="2000" dirty="0"/>
          </a:p>
          <a:p>
            <a:r>
              <a:rPr lang="es-CR" sz="2000" dirty="0" smtClean="0"/>
              <a:t>Mientras </a:t>
            </a:r>
            <a:r>
              <a:rPr lang="es-CR" sz="2000" dirty="0"/>
              <a:t>en </a:t>
            </a:r>
            <a:r>
              <a:rPr lang="es-CR" sz="2000" b="1" u="sng" dirty="0"/>
              <a:t>Asia</a:t>
            </a:r>
            <a:r>
              <a:rPr lang="es-CR" sz="2000" dirty="0"/>
              <a:t> los riesgos económicos varían de Una nación a otra, estos países se asemejan en sus riesgos geopolíticos y ambientales. </a:t>
            </a:r>
            <a:endParaRPr lang="es-CR" sz="2000" dirty="0" smtClean="0"/>
          </a:p>
          <a:p>
            <a:endParaRPr lang="es-CR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66" y="4203510"/>
            <a:ext cx="3550288" cy="23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8693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R" dirty="0">
                <a:solidFill>
                  <a:srgbClr val="FFFF00"/>
                </a:solidFill>
              </a:rPr>
              <a:t>Riesgos según la </a:t>
            </a:r>
            <a:r>
              <a:rPr lang="es-CR" dirty="0" smtClean="0">
                <a:solidFill>
                  <a:srgbClr val="FFFF00"/>
                </a:solidFill>
              </a:rPr>
              <a:t>región (3)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637731"/>
            <a:ext cx="11023978" cy="32618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R" sz="2000" dirty="0"/>
          </a:p>
          <a:p>
            <a:r>
              <a:rPr lang="es-CR" sz="2000" dirty="0" smtClean="0"/>
              <a:t>Las </a:t>
            </a:r>
            <a:r>
              <a:rPr lang="es-CR" sz="2000" b="1" u="sng" dirty="0"/>
              <a:t>naciones africanas</a:t>
            </a:r>
            <a:r>
              <a:rPr lang="es-CR" sz="2000" dirty="0"/>
              <a:t> están expuestas a riesgos similares n los campos de medioambiente, geopolítica, salud y tecnología, aunque o sean tan amenazantes como los de los países asiáticos. sus riesgo económicos tampoco son tan altos como los de Asia</a:t>
            </a:r>
            <a:r>
              <a:rPr lang="es-CR" sz="2000" dirty="0" smtClean="0"/>
              <a:t>.</a:t>
            </a:r>
          </a:p>
          <a:p>
            <a:endParaRPr lang="es-CR" sz="2000" dirty="0"/>
          </a:p>
          <a:p>
            <a:r>
              <a:rPr lang="es-CR" sz="2000" dirty="0"/>
              <a:t>En </a:t>
            </a:r>
            <a:r>
              <a:rPr lang="es-CR" sz="2000" b="1" u="sng" dirty="0"/>
              <a:t>América </a:t>
            </a:r>
            <a:r>
              <a:rPr lang="es-CR" sz="2000" b="1" u="sng" dirty="0" smtClean="0"/>
              <a:t>Latina </a:t>
            </a:r>
            <a:r>
              <a:rPr lang="es-CR" sz="2000" dirty="0" smtClean="0"/>
              <a:t>los problemas son: seguridad ciudadana, violencia, corrupción e inestabilidad política.</a:t>
            </a:r>
            <a:endParaRPr lang="es-CR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3336" r="4469"/>
          <a:stretch/>
        </p:blipFill>
        <p:spPr>
          <a:xfrm>
            <a:off x="9923298" y="4018394"/>
            <a:ext cx="1787856" cy="24446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17" y="4018394"/>
            <a:ext cx="2794378" cy="24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77</TotalTime>
  <Words>329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Análisis de riesgos globales   </vt:lpstr>
      <vt:lpstr>Análisis de riesgos globales</vt:lpstr>
      <vt:lpstr>Riesgos económicos</vt:lpstr>
      <vt:lpstr>Riesgos geopolíticos</vt:lpstr>
      <vt:lpstr>Riesgos Ambientales</vt:lpstr>
      <vt:lpstr>Riesgos sociales</vt:lpstr>
      <vt:lpstr>Riesgos según la región</vt:lpstr>
      <vt:lpstr>Riesgos según la región (2)</vt:lpstr>
      <vt:lpstr>Riesgos según la región (3)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</dc:creator>
  <cp:lastModifiedBy>Santiago Rodriguez</cp:lastModifiedBy>
  <cp:revision>20</cp:revision>
  <dcterms:created xsi:type="dcterms:W3CDTF">2015-10-01T20:38:54Z</dcterms:created>
  <dcterms:modified xsi:type="dcterms:W3CDTF">2015-10-01T21:56:48Z</dcterms:modified>
</cp:coreProperties>
</file>