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  <p:sldId id="261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3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83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7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5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8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3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69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00"/>
                </a:solidFill>
              </a:rPr>
              <a:t>Tipos</a:t>
            </a:r>
            <a:r>
              <a:rPr lang="en-US" sz="4400" dirty="0">
                <a:solidFill>
                  <a:srgbClr val="FFFF00"/>
                </a:solidFill>
              </a:rPr>
              <a:t> de </a:t>
            </a:r>
            <a:r>
              <a:rPr lang="en-US" sz="4400" dirty="0" err="1">
                <a:solidFill>
                  <a:srgbClr val="FFFF00"/>
                </a:solidFill>
              </a:rPr>
              <a:t>Riesgos</a:t>
            </a:r>
            <a:r>
              <a:rPr lang="en-US" sz="4400" dirty="0">
                <a:solidFill>
                  <a:srgbClr val="FFFF00"/>
                </a:solidFill>
              </a:rPr>
              <a:t> Inform</a:t>
            </a:r>
            <a:r>
              <a:rPr lang="es-CR" sz="4400" dirty="0">
                <a:solidFill>
                  <a:srgbClr val="FFFF00"/>
                </a:solidFill>
              </a:rPr>
              <a:t>áticos</a:t>
            </a:r>
            <a:br>
              <a:rPr lang="es-CR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5937160"/>
            <a:ext cx="8791575" cy="479738"/>
          </a:xfrm>
        </p:spPr>
        <p:txBody>
          <a:bodyPr/>
          <a:lstStyle/>
          <a:p>
            <a:pPr algn="r"/>
            <a:r>
              <a:rPr lang="es-CR" cap="none" dirty="0"/>
              <a:t>Lic. Santiago Rodríguez Paniagua (2015)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6452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Seguridad General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Incendios.</a:t>
            </a:r>
          </a:p>
          <a:p>
            <a:pPr marL="0" indent="0">
              <a:buNone/>
            </a:pPr>
            <a:r>
              <a:rPr lang="es-ES" dirty="0"/>
              <a:t>Radiaciones.</a:t>
            </a:r>
          </a:p>
          <a:p>
            <a:pPr marL="0" indent="0">
              <a:buNone/>
            </a:pPr>
            <a:r>
              <a:rPr lang="es-ES" dirty="0"/>
              <a:t>Choque eléctrico.</a:t>
            </a:r>
          </a:p>
          <a:p>
            <a:pPr marL="0" indent="0">
              <a:buNone/>
            </a:pPr>
            <a:r>
              <a:rPr lang="es-CR"/>
              <a:t>Niveles </a:t>
            </a:r>
            <a:r>
              <a:rPr lang="es-CR" dirty="0"/>
              <a:t>inadecuados de energía eléctrica.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5411"/>
          <a:stretch/>
        </p:blipFill>
        <p:spPr>
          <a:xfrm>
            <a:off x="7534142" y="1503414"/>
            <a:ext cx="3513270" cy="49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6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Utilidad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O cuando no existen técnicas de recuperación/restauración o </a:t>
            </a:r>
            <a:r>
              <a:rPr lang="es-ES" dirty="0" err="1"/>
              <a:t>Backups</a:t>
            </a:r>
            <a:r>
              <a:rPr lang="es-ES" dirty="0"/>
              <a:t> usados para minimizar la ruptura de los sistemas, así como planes de contingencia.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r="12676" b="13732"/>
          <a:stretch/>
        </p:blipFill>
        <p:spPr>
          <a:xfrm>
            <a:off x="6645499" y="3072364"/>
            <a:ext cx="4082604" cy="34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Infraestructura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Cuando no existe una estructura de información tecnológica efectiva (hardware, software, redes, personas y procesos) para soportar  las necesidades futuras y presentes de los negocios con un costo eficiente.</a:t>
            </a:r>
            <a:br>
              <a:rPr lang="es-E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3312" r="5587"/>
          <a:stretch/>
        </p:blipFill>
        <p:spPr>
          <a:xfrm>
            <a:off x="7157990" y="3845936"/>
            <a:ext cx="3451539" cy="20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3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7854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Riesgos Organizacionales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8794" y="1828800"/>
            <a:ext cx="10483403" cy="39924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dirty="0"/>
              <a:t>Es reconocido que la gestión de riesgos de tecnologías de información debe estar integrada a la gestión de riesgos de la organización y alineada a los objetivos de la empresa. </a:t>
            </a:r>
          </a:p>
          <a:p>
            <a:pPr marL="0" indent="0">
              <a:lnSpc>
                <a:spcPct val="100000"/>
              </a:lnSpc>
              <a:buNone/>
            </a:pPr>
            <a:endParaRPr lang="es-ES" dirty="0"/>
          </a:p>
          <a:p>
            <a:pPr marL="0" indent="0">
              <a:lnSpc>
                <a:spcPct val="100000"/>
              </a:lnSpc>
              <a:buNone/>
            </a:pPr>
            <a:r>
              <a:rPr lang="es-ES" dirty="0"/>
              <a:t>Sin embargo, algunas veces se confunde su alcance y se olvida que los riesgos de TI no son un tipo adicional de riesgos de la organización sino que están en todos los procesos y forman parte de cada uno de los tipos de riesgos definidos en la organización, en la medida que los procesos se soportan en tecnologías de información para lograr los resultados.</a:t>
            </a:r>
          </a:p>
          <a:p>
            <a:pPr marL="0" indent="0">
              <a:lnSpc>
                <a:spcPct val="10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3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7854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Riesgos Organizacionales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8794" y="1416676"/>
            <a:ext cx="10483403" cy="51773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dirty="0"/>
              <a:t>Tipos de Riesgos Organizacionales: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Estratégicos.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Financieros.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Operativos.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s-ES" dirty="0"/>
              <a:t>Típicamente los riesgos informáticos se clasifican en tres tipos: 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de datos.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de control.</a:t>
            </a:r>
          </a:p>
          <a:p>
            <a:pPr>
              <a:lnSpc>
                <a:spcPct val="100000"/>
              </a:lnSpc>
            </a:pPr>
            <a:r>
              <a:rPr lang="es-ES" dirty="0"/>
              <a:t>Riesgos estructurales.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Integridad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10372301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Estos riesgos se aplican en cada aspecto de un sistema de soporte de procesamiento de negocio y se manifiestan en todos los componentes de un sistema. La integridad puede perderse por: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u="sng" dirty="0">
                <a:solidFill>
                  <a:srgbClr val="FFFF00"/>
                </a:solidFill>
              </a:rPr>
              <a:t>Errores de programación:</a:t>
            </a:r>
            <a:r>
              <a:rPr lang="es-ES" b="1" dirty="0">
                <a:solidFill>
                  <a:srgbClr val="FFFF00"/>
                </a:solidFill>
              </a:rPr>
              <a:t> </a:t>
            </a:r>
            <a:r>
              <a:rPr lang="es-ES" dirty="0"/>
              <a:t>Buena información es procesada por programas mal construidos.</a:t>
            </a:r>
          </a:p>
          <a:p>
            <a:r>
              <a:rPr lang="es-ES" b="1" u="sng" dirty="0">
                <a:solidFill>
                  <a:srgbClr val="FFFF00"/>
                </a:solidFill>
              </a:rPr>
              <a:t>Errores de Datos: </a:t>
            </a:r>
            <a:r>
              <a:rPr lang="es-ES" dirty="0"/>
              <a:t>Transacciones incorrectamente procesadas.</a:t>
            </a:r>
          </a:p>
          <a:p>
            <a:r>
              <a:rPr lang="es-ES" b="1" u="sng" dirty="0">
                <a:solidFill>
                  <a:srgbClr val="FFFF00"/>
                </a:solidFill>
              </a:rPr>
              <a:t>Administración y procesamiento de errores:</a:t>
            </a:r>
            <a:r>
              <a:rPr lang="es-ES" b="1" dirty="0"/>
              <a:t> </a:t>
            </a:r>
            <a:r>
              <a:rPr lang="es-ES" dirty="0"/>
              <a:t>Administración pobre del mantenimiento de sistemas.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4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FF00"/>
                </a:solidFill>
              </a:rPr>
              <a:t>Riesgos de Integridad: Componentes del Sistema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/>
              <a:t>Los riesgos de Integridad se presentan </a:t>
            </a:r>
            <a:r>
              <a:rPr lang="es-ES" dirty="0"/>
              <a:t>en los siguientes componentes de un sistema:</a:t>
            </a:r>
          </a:p>
          <a:p>
            <a:pPr marL="0" indent="0">
              <a:buNone/>
            </a:pPr>
            <a:r>
              <a:rPr lang="es-ES" b="1" u="sng" dirty="0">
                <a:solidFill>
                  <a:srgbClr val="FFFF00"/>
                </a:solidFill>
              </a:rPr>
              <a:t>Interface del usuario: </a:t>
            </a:r>
            <a:r>
              <a:rPr lang="es-ES" dirty="0"/>
              <a:t>Asignación de autorizaciones para ejecutar funciones del negocio/sistema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12082" r="2039" b="3334"/>
          <a:stretch/>
        </p:blipFill>
        <p:spPr>
          <a:xfrm>
            <a:off x="5769735" y="3105236"/>
            <a:ext cx="5277676" cy="34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FF00"/>
                </a:solidFill>
              </a:rPr>
              <a:t>Riesgos de Integridad: Componentes del Sistema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u="sng" dirty="0">
                <a:solidFill>
                  <a:srgbClr val="FFFF00"/>
                </a:solidFill>
              </a:rPr>
              <a:t>Procesamiento: </a:t>
            </a:r>
            <a:r>
              <a:rPr lang="es-ES" dirty="0"/>
              <a:t>Validez y completitud de la información introducida dentro de un sistema.</a:t>
            </a:r>
          </a:p>
          <a:p>
            <a:pPr marL="0" indent="0">
              <a:buNone/>
            </a:pPr>
            <a:r>
              <a:rPr lang="es-ES" b="1" u="sng" dirty="0">
                <a:solidFill>
                  <a:srgbClr val="FFFF00"/>
                </a:solidFill>
              </a:rPr>
              <a:t>Procesamiento de errores: </a:t>
            </a:r>
            <a:r>
              <a:rPr lang="es-ES" dirty="0"/>
              <a:t>Existencia de métodos que aseguren que</a:t>
            </a:r>
          </a:p>
          <a:p>
            <a:pPr marL="0" indent="0">
              <a:buNone/>
            </a:pPr>
            <a:r>
              <a:rPr lang="es-ES" dirty="0"/>
              <a:t>cualquier entrada/proceso de información de errores sean capturados adecuadamente, corregidos y reprocesados con exactitud completamente.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492" r="9603" b="34998"/>
          <a:stretch/>
        </p:blipFill>
        <p:spPr>
          <a:xfrm>
            <a:off x="4974577" y="5112914"/>
            <a:ext cx="6072834" cy="9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9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rgbClr val="FFFF00"/>
                </a:solidFill>
              </a:rPr>
              <a:t>Riesgos de Integridad: Componentes del Sistema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u="sng" dirty="0">
                <a:solidFill>
                  <a:srgbClr val="FFFF00"/>
                </a:solidFill>
              </a:rPr>
              <a:t>Administración y Control de cambios:</a:t>
            </a:r>
            <a:r>
              <a:rPr lang="es-ES" b="1" dirty="0">
                <a:solidFill>
                  <a:srgbClr val="FFFF00"/>
                </a:solidFill>
              </a:rPr>
              <a:t> </a:t>
            </a:r>
            <a:r>
              <a:rPr lang="es-ES" dirty="0"/>
              <a:t>Control del impacto de los cambios en las aplicaciones.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5761" r="1943" b="8420"/>
          <a:stretch/>
        </p:blipFill>
        <p:spPr>
          <a:xfrm>
            <a:off x="1416676" y="3245476"/>
            <a:ext cx="7377406" cy="3258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585344"/>
            <a:ext cx="2985236" cy="7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7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</a:t>
            </a:r>
            <a:r>
              <a:rPr lang="es-CR" dirty="0" err="1">
                <a:solidFill>
                  <a:srgbClr val="FFFF00"/>
                </a:solidFill>
              </a:rPr>
              <a:t>RElación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881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Hacen referencia  al uso oportuno de la información creada por una aplicación.</a:t>
            </a:r>
          </a:p>
          <a:p>
            <a:pPr marL="0" indent="0">
              <a:buNone/>
            </a:pPr>
            <a:r>
              <a:rPr lang="es-ES" dirty="0"/>
              <a:t>Es decir Información y datos correctos de una persona/proceso/sistema correcto en el tiempo preciso permiten tomar decisiones correctas.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498">
            <a:off x="5129168" y="5366648"/>
            <a:ext cx="2859110" cy="9390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22478"/>
          <a:stretch/>
        </p:blipFill>
        <p:spPr>
          <a:xfrm rot="21161401">
            <a:off x="1556180" y="4068633"/>
            <a:ext cx="5346897" cy="853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9" b="31774"/>
          <a:stretch/>
        </p:blipFill>
        <p:spPr>
          <a:xfrm rot="1406021">
            <a:off x="7835228" y="4238497"/>
            <a:ext cx="2999435" cy="10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57909"/>
            <a:ext cx="9905998" cy="643612"/>
          </a:xfrm>
        </p:spPr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Riesgos de Acceso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2130"/>
            <a:ext cx="10462453" cy="5331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Estos riesgos se enfocan al inapropiado acceso a sistemas, datos e información. Los riesgos de acceso pueden ocurrir en los siguientes niveles de la estructura de la seguridad de la información: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• </a:t>
            </a:r>
            <a:r>
              <a:rPr lang="es-ES" b="1" u="sng" dirty="0">
                <a:solidFill>
                  <a:srgbClr val="FFFF00"/>
                </a:solidFill>
              </a:rPr>
              <a:t>Administración de la información: </a:t>
            </a:r>
            <a:r>
              <a:rPr lang="es-ES" dirty="0"/>
              <a:t>El mecanismo provee a los usuarios acceso a la información específica del entorno.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• </a:t>
            </a:r>
            <a:r>
              <a:rPr lang="es-ES" b="1" u="sng" dirty="0">
                <a:solidFill>
                  <a:srgbClr val="FFFF00"/>
                </a:solidFill>
              </a:rPr>
              <a:t>Entorno de procesamiento:</a:t>
            </a:r>
            <a:r>
              <a:rPr lang="es-ES" dirty="0"/>
              <a:t> Acceso inapropiado al entorno de programas e información.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• </a:t>
            </a:r>
            <a:r>
              <a:rPr lang="es-ES" b="1" u="sng" dirty="0">
                <a:solidFill>
                  <a:srgbClr val="FFFF00"/>
                </a:solidFill>
              </a:rPr>
              <a:t>Redes:</a:t>
            </a:r>
            <a:r>
              <a:rPr lang="es-ES" dirty="0"/>
              <a:t> En esta área se refiere al acceso inapropiado al entorno de red y su procesamiento.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• </a:t>
            </a:r>
            <a:r>
              <a:rPr lang="es-ES" b="1" u="sng" dirty="0">
                <a:solidFill>
                  <a:srgbClr val="FFFF00"/>
                </a:solidFill>
              </a:rPr>
              <a:t>Nivel físico:</a:t>
            </a:r>
            <a:r>
              <a:rPr lang="es-ES" b="1" dirty="0">
                <a:solidFill>
                  <a:srgbClr val="FFFF00"/>
                </a:solidFill>
              </a:rPr>
              <a:t> </a:t>
            </a:r>
            <a:r>
              <a:rPr lang="es-ES" dirty="0"/>
              <a:t>Protección física de dispositivos y un apropiado acceso a ellos.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141</TotalTime>
  <Words>478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Tipos de Riesgos Informáticos </vt:lpstr>
      <vt:lpstr>Riesgos Organizacionales</vt:lpstr>
      <vt:lpstr>Riesgos Organizacionales</vt:lpstr>
      <vt:lpstr>Riesgos de Integridad</vt:lpstr>
      <vt:lpstr>Riesgos de Integridad: Componentes del Sistema</vt:lpstr>
      <vt:lpstr>Riesgos de Integridad: Componentes del Sistema</vt:lpstr>
      <vt:lpstr>Riesgos de Integridad: Componentes del Sistema</vt:lpstr>
      <vt:lpstr>Riesgos de RElación</vt:lpstr>
      <vt:lpstr>Riesgos de Acceso</vt:lpstr>
      <vt:lpstr>Riesgos de Seguridad General</vt:lpstr>
      <vt:lpstr>Riesgos de Utilidad</vt:lpstr>
      <vt:lpstr>Riesgos de Infraestructura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Riesgos informáticos </dc:title>
  <dc:creator>Santiago Rodriguez</dc:creator>
  <cp:lastModifiedBy>Santiago Rodriguez Paniagua</cp:lastModifiedBy>
  <cp:revision>36</cp:revision>
  <dcterms:created xsi:type="dcterms:W3CDTF">2015-10-08T19:29:18Z</dcterms:created>
  <dcterms:modified xsi:type="dcterms:W3CDTF">2016-10-04T02:28:30Z</dcterms:modified>
</cp:coreProperties>
</file>