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CR" sz="1800" spc="-1" strike="noStrike">
                <a:latin typeface="Arial"/>
              </a:rPr>
              <a:t>Click to edit the title text format</a:t>
            </a:r>
            <a:endParaRPr b="0" lang="es-C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1800" spc="-1" strike="noStrike">
                <a:latin typeface="Arial"/>
              </a:rPr>
              <a:t>Click to edit the outline text format</a:t>
            </a:r>
            <a:endParaRPr b="0" lang="es-C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R" sz="1800" spc="-1" strike="noStrike">
                <a:latin typeface="Arial"/>
              </a:rPr>
              <a:t>Second Outline Level</a:t>
            </a:r>
            <a:endParaRPr b="0" lang="es-C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1800" spc="-1" strike="noStrike">
                <a:latin typeface="Arial"/>
              </a:rPr>
              <a:t>Third Outline Level</a:t>
            </a:r>
            <a:endParaRPr b="0" lang="es-C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R" sz="1800" spc="-1" strike="noStrike">
                <a:latin typeface="Arial"/>
              </a:rPr>
              <a:t>Fourth Outline Level</a:t>
            </a:r>
            <a:endParaRPr b="0" lang="es-C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1800" spc="-1" strike="noStrike">
                <a:latin typeface="Arial"/>
              </a:rPr>
              <a:t>Fifth Outline Level</a:t>
            </a:r>
            <a:endParaRPr b="0" lang="es-C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1800" spc="-1" strike="noStrike">
                <a:latin typeface="Arial"/>
              </a:rPr>
              <a:t>Sixth Outline Level</a:t>
            </a:r>
            <a:endParaRPr b="0" lang="es-C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1800" spc="-1" strike="noStrike">
                <a:latin typeface="Arial"/>
              </a:rPr>
              <a:t>Seventh Outline Level</a:t>
            </a:r>
            <a:endParaRPr b="0" lang="es-C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CR" sz="4400" spc="-1" strike="noStrike">
                <a:latin typeface="Arial"/>
              </a:rPr>
              <a:t>Click to edit the title text format</a:t>
            </a:r>
            <a:endParaRPr b="0" lang="es-C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3200" spc="-1" strike="noStrike">
                <a:latin typeface="Arial"/>
              </a:rPr>
              <a:t>Click to edit the outline text format</a:t>
            </a:r>
            <a:endParaRPr b="0" lang="es-C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R" sz="2800" spc="-1" strike="noStrike">
                <a:latin typeface="Arial"/>
              </a:rPr>
              <a:t>Second Outline Level</a:t>
            </a:r>
            <a:endParaRPr b="0" lang="es-C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400" spc="-1" strike="noStrike">
                <a:latin typeface="Arial"/>
              </a:rPr>
              <a:t>Third Outline Level</a:t>
            </a:r>
            <a:endParaRPr b="0" lang="es-C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R" sz="2000" spc="-1" strike="noStrike">
                <a:latin typeface="Arial"/>
              </a:rPr>
              <a:t>Fourth Outline Level</a:t>
            </a:r>
            <a:endParaRPr b="0" lang="es-C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Arial"/>
              </a:rPr>
              <a:t>Fifth Outline Level</a:t>
            </a:r>
            <a:endParaRPr b="0" lang="es-C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Arial"/>
              </a:rPr>
              <a:t>Sixth Outline Level</a:t>
            </a:r>
            <a:endParaRPr b="0" lang="es-C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Arial"/>
              </a:rPr>
              <a:t>Seventh Outline Level</a:t>
            </a:r>
            <a:endParaRPr b="0" lang="es-C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CR" sz="4400" spc="-1" strike="noStrike">
                <a:latin typeface="Arial"/>
              </a:rPr>
              <a:t>Click to edit the title text format</a:t>
            </a:r>
            <a:endParaRPr b="0" lang="es-C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3200" spc="-1" strike="noStrike">
                <a:latin typeface="Arial"/>
              </a:rPr>
              <a:t>Click to edit the outline text format</a:t>
            </a:r>
            <a:endParaRPr b="0" lang="es-C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R" sz="2800" spc="-1" strike="noStrike">
                <a:latin typeface="Arial"/>
              </a:rPr>
              <a:t>Second Outline Level</a:t>
            </a:r>
            <a:endParaRPr b="0" lang="es-C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400" spc="-1" strike="noStrike">
                <a:latin typeface="Arial"/>
              </a:rPr>
              <a:t>Third Outline Level</a:t>
            </a:r>
            <a:endParaRPr b="0" lang="es-C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R" sz="2000" spc="-1" strike="noStrike">
                <a:latin typeface="Arial"/>
              </a:rPr>
              <a:t>Fourth Outline Level</a:t>
            </a:r>
            <a:endParaRPr b="0" lang="es-C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Arial"/>
              </a:rPr>
              <a:t>Fifth Outline Level</a:t>
            </a:r>
            <a:endParaRPr b="0" lang="es-C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Arial"/>
              </a:rPr>
              <a:t>Sixth Outline Level</a:t>
            </a:r>
            <a:endParaRPr b="0" lang="es-C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000" spc="-1" strike="noStrike">
                <a:latin typeface="Arial"/>
              </a:rPr>
              <a:t>Seventh Outline Level</a:t>
            </a:r>
            <a:endParaRPr b="0" lang="es-C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profesantiago.github.io/React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60360" y="2275560"/>
            <a:ext cx="9070920" cy="178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s-CR" sz="5860" spc="-1" strike="noStrike">
                <a:solidFill>
                  <a:srgbClr val="ffffff"/>
                </a:solidFill>
                <a:latin typeface="Arial"/>
                <a:ea typeface="DejaVu Sans"/>
              </a:rPr>
              <a:t>Consumir Web Apis </a:t>
            </a:r>
            <a:br/>
            <a:r>
              <a:rPr b="0" lang="es-CR" sz="5860" spc="-1" strike="noStrike">
                <a:solidFill>
                  <a:srgbClr val="ffffff"/>
                </a:solidFill>
                <a:latin typeface="Arial"/>
                <a:ea typeface="DejaVu Sans"/>
              </a:rPr>
              <a:t>desde React</a:t>
            </a:r>
            <a:endParaRPr b="0" lang="es-CR" sz="586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936000" y="6152400"/>
            <a:ext cx="57592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s-CR" sz="2400" spc="-1" strike="noStrike">
                <a:solidFill>
                  <a:srgbClr val="ffffff"/>
                </a:solidFill>
                <a:latin typeface="Arial"/>
                <a:ea typeface="DejaVu Sans"/>
              </a:rPr>
              <a:t>Lic. Santiago Rodríguez Paniagua. (2020)</a:t>
            </a:r>
            <a:endParaRPr b="0" lang="es-C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Llamar Apis con Fetch #3</a:t>
            </a:r>
            <a:endParaRPr b="0" lang="es-CR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6036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" descr=""/>
          <p:cNvPicPr/>
          <p:nvPr/>
        </p:nvPicPr>
        <p:blipFill>
          <a:blip r:embed="rId1"/>
          <a:srcRect l="2226" t="3428" r="1786" b="2186"/>
          <a:stretch/>
        </p:blipFill>
        <p:spPr>
          <a:xfrm>
            <a:off x="432000" y="2448360"/>
            <a:ext cx="9143640" cy="381564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5256720" y="2160720"/>
            <a:ext cx="575280" cy="575280"/>
          </a:xfrm>
          <a:custGeom>
            <a:avLst/>
            <a:gdLst/>
            <a:ahLst/>
            <a:rect l="l" t="t" r="r" b="b"/>
            <a:pathLst>
              <a:path w="1601" h="1601">
                <a:moveTo>
                  <a:pt x="484" y="0"/>
                </a:moveTo>
                <a:lnTo>
                  <a:pt x="484" y="776"/>
                </a:lnTo>
                <a:lnTo>
                  <a:pt x="0" y="776"/>
                </a:lnTo>
                <a:lnTo>
                  <a:pt x="800" y="1600"/>
                </a:lnTo>
                <a:lnTo>
                  <a:pt x="1600" y="776"/>
                </a:lnTo>
                <a:lnTo>
                  <a:pt x="1116" y="776"/>
                </a:lnTo>
                <a:lnTo>
                  <a:pt x="1116" y="0"/>
                </a:lnTo>
                <a:lnTo>
                  <a:pt x="484" y="0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4"/>
          <p:cNvSpPr/>
          <p:nvPr/>
        </p:nvSpPr>
        <p:spPr>
          <a:xfrm rot="11130600">
            <a:off x="4798440" y="3625920"/>
            <a:ext cx="575280" cy="575280"/>
          </a:xfrm>
          <a:custGeom>
            <a:avLst/>
            <a:gdLst/>
            <a:ahLst/>
            <a:rect l="l" t="t" r="r" b="b"/>
            <a:pathLst>
              <a:path w="1602" h="1601">
                <a:moveTo>
                  <a:pt x="483" y="1"/>
                </a:moveTo>
                <a:lnTo>
                  <a:pt x="485" y="777"/>
                </a:lnTo>
                <a:lnTo>
                  <a:pt x="0" y="778"/>
                </a:lnTo>
                <a:lnTo>
                  <a:pt x="802" y="1600"/>
                </a:lnTo>
                <a:lnTo>
                  <a:pt x="1601" y="775"/>
                </a:lnTo>
                <a:lnTo>
                  <a:pt x="1117" y="776"/>
                </a:lnTo>
                <a:lnTo>
                  <a:pt x="1115" y="0"/>
                </a:lnTo>
                <a:lnTo>
                  <a:pt x="483" y="1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5"/>
          <p:cNvSpPr/>
          <p:nvPr/>
        </p:nvSpPr>
        <p:spPr>
          <a:xfrm rot="11130600">
            <a:off x="8306280" y="3625920"/>
            <a:ext cx="575280" cy="575280"/>
          </a:xfrm>
          <a:custGeom>
            <a:avLst/>
            <a:gdLst/>
            <a:ahLst/>
            <a:rect l="l" t="t" r="r" b="b"/>
            <a:pathLst>
              <a:path w="1602" h="1601">
                <a:moveTo>
                  <a:pt x="483" y="1"/>
                </a:moveTo>
                <a:lnTo>
                  <a:pt x="485" y="777"/>
                </a:lnTo>
                <a:lnTo>
                  <a:pt x="0" y="778"/>
                </a:lnTo>
                <a:lnTo>
                  <a:pt x="802" y="1600"/>
                </a:lnTo>
                <a:lnTo>
                  <a:pt x="1601" y="775"/>
                </a:lnTo>
                <a:lnTo>
                  <a:pt x="1117" y="776"/>
                </a:lnTo>
                <a:lnTo>
                  <a:pt x="1115" y="0"/>
                </a:lnTo>
                <a:lnTo>
                  <a:pt x="483" y="1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Llamar Apis con Jquery #4</a:t>
            </a:r>
            <a:endParaRPr b="0" lang="es-CR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6036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s-CR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CR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Explicación: </a:t>
            </a:r>
            <a:r>
              <a:rPr b="0" lang="es-CR" sz="3200" spc="-1" strike="noStrike">
                <a:solidFill>
                  <a:srgbClr val="000000"/>
                </a:solidFill>
                <a:latin typeface="Arial"/>
                <a:ea typeface="DejaVu Sans"/>
              </a:rPr>
              <a:t>El State: </a:t>
            </a:r>
            <a:r>
              <a:rPr b="1" lang="es-CR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Paises</a:t>
            </a:r>
            <a:r>
              <a:rPr b="0" lang="es-C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(que es un arreglo) fue cargado con todo el </a:t>
            </a:r>
            <a:r>
              <a:rPr b="1" lang="es-CR" sz="3200" spc="-1" strike="noStrike">
                <a:solidFill>
                  <a:srgbClr val="000000"/>
                </a:solidFill>
                <a:latin typeface="Arial"/>
                <a:ea typeface="DejaVu Sans"/>
              </a:rPr>
              <a:t>JSON</a:t>
            </a:r>
            <a:r>
              <a:rPr b="0" lang="es-C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proveniente de la llamada del Web Api. </a:t>
            </a:r>
            <a:r>
              <a:rPr b="1" lang="es-CR" sz="32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r>
              <a:rPr b="0" lang="es-C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y </a:t>
            </a:r>
            <a:r>
              <a:rPr b="1" lang="es-C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capital</a:t>
            </a:r>
            <a:r>
              <a:rPr b="0" lang="es-C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son llaves existentes en el </a:t>
            </a:r>
            <a:r>
              <a:rPr b="1" lang="es-CR" sz="3200" spc="-1" strike="noStrike">
                <a:solidFill>
                  <a:srgbClr val="000000"/>
                </a:solidFill>
                <a:latin typeface="Arial"/>
                <a:ea typeface="DejaVu Sans"/>
              </a:rPr>
              <a:t>JSON</a:t>
            </a:r>
            <a:r>
              <a:rPr b="0" lang="es-CR" sz="3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s-C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32000" y="2478240"/>
            <a:ext cx="936000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s-CR" sz="4000" spc="-1" strike="noStrike">
                <a:latin typeface="Arial"/>
                <a:ea typeface="DejaVu Sans"/>
              </a:rPr>
              <a:t>Muchas gracias </a:t>
            </a:r>
            <a:endParaRPr b="0" lang="es-CR" sz="40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936000" y="3677040"/>
            <a:ext cx="871092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s-CR" sz="2800" spc="-1" strike="noStrike">
                <a:latin typeface="Arial"/>
                <a:ea typeface="DejaVu Sans"/>
              </a:rPr>
              <a:t>Para mas acerca de React, siganos en:</a:t>
            </a:r>
            <a:endParaRPr b="0" lang="es-CR" sz="2800" spc="-1" strike="noStrike">
              <a:latin typeface="Arial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966600" y="4248000"/>
            <a:ext cx="6089400" cy="1047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2400" spc="-1" strike="noStrike">
                <a:latin typeface="Arial"/>
                <a:hlinkClick r:id="rId1"/>
              </a:rPr>
              <a:t>https://profesantiago.github.io/React</a:t>
            </a:r>
            <a:endParaRPr b="0" lang="es-CR" sz="2400" spc="-1" strike="noStrike"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C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64000" y="2693160"/>
            <a:ext cx="8710920" cy="20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s-CR" sz="4400" spc="-1" strike="noStrike">
                <a:latin typeface="Arial"/>
                <a:ea typeface="DejaVu Sans"/>
              </a:rPr>
              <a:t>Llamadar APIs </a:t>
            </a:r>
            <a:r>
              <a:rPr b="0" lang="es-CR" sz="4400" spc="-1" strike="noStrike">
                <a:latin typeface="Arial"/>
                <a:ea typeface="DejaVu Sans"/>
              </a:rPr>
              <a:t>Utilizando </a:t>
            </a:r>
            <a:endParaRPr b="0" lang="es-CR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R" sz="4400" spc="-1" strike="noStrike">
                <a:latin typeface="Arial"/>
                <a:ea typeface="DejaVu Sans"/>
              </a:rPr>
              <a:t>$.a</a:t>
            </a:r>
            <a:r>
              <a:rPr b="0" lang="es-CR" sz="4400" spc="-1" strike="noStrike">
                <a:latin typeface="Arial"/>
                <a:ea typeface="DejaVu Sans"/>
              </a:rPr>
              <a:t>jax y $.getJSON</a:t>
            </a:r>
            <a:endParaRPr b="0" lang="es-CR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R" sz="4400" spc="-1" strike="noStrike">
                <a:latin typeface="Arial"/>
                <a:ea typeface="DejaVu Sans"/>
              </a:rPr>
              <a:t>De JQuery</a:t>
            </a:r>
            <a:endParaRPr b="0" lang="es-C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Llamar Apis con Jquery #1</a:t>
            </a:r>
            <a:endParaRPr b="0" lang="es-CR" sz="44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544320" y="1944000"/>
            <a:ext cx="9103680" cy="455940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1188000" y="3780000"/>
            <a:ext cx="3167280" cy="1079280"/>
          </a:xfrm>
          <a:prstGeom prst="rect">
            <a:avLst/>
          </a:prstGeom>
          <a:noFill/>
          <a:ln w="5724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Llamar Apis con Jquery #2</a:t>
            </a:r>
            <a:endParaRPr b="0" lang="es-CR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6036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CR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Explicación: </a:t>
            </a:r>
            <a:r>
              <a:rPr b="0" lang="es-CR" sz="3200" spc="-1" strike="noStrike">
                <a:solidFill>
                  <a:srgbClr val="000000"/>
                </a:solidFill>
                <a:latin typeface="Arial"/>
                <a:ea typeface="DejaVu Sans"/>
              </a:rPr>
              <a:t>El método </a:t>
            </a:r>
            <a:r>
              <a:rPr b="1" lang="es-C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componentDidMount()</a:t>
            </a:r>
            <a:r>
              <a:rPr b="0" lang="es-C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se ejecuta después que la salida del componente ha sido renderizada en el DOM.</a:t>
            </a:r>
            <a:endParaRPr b="0" lang="es-C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s-CR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R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 otras palabras la llamada del </a:t>
            </a:r>
            <a:r>
              <a:rPr b="1" lang="es-CR" sz="3200" spc="-1" strike="noStrike">
                <a:solidFill>
                  <a:srgbClr val="000000"/>
                </a:solidFill>
                <a:latin typeface="Arial"/>
                <a:ea typeface="DejaVu Sans"/>
              </a:rPr>
              <a:t>$.getJason</a:t>
            </a:r>
            <a:r>
              <a:rPr b="0" lang="es-C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de </a:t>
            </a:r>
            <a:r>
              <a:rPr b="1" lang="es-CR" sz="3200" spc="-1" strike="noStrike">
                <a:solidFill>
                  <a:srgbClr val="000000"/>
                </a:solidFill>
                <a:latin typeface="Arial"/>
                <a:ea typeface="DejaVu Sans"/>
              </a:rPr>
              <a:t>JQuery</a:t>
            </a:r>
            <a:r>
              <a:rPr b="0" lang="es-C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que está en la función </a:t>
            </a:r>
            <a:r>
              <a:rPr b="1" lang="es-C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Carga_Ajax()</a:t>
            </a:r>
            <a:r>
              <a:rPr b="0" lang="es-C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se ejecuta inmediatamente después de que se renderiza la pantalla.</a:t>
            </a:r>
            <a:endParaRPr b="0" lang="es-C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Llamar Apis con Jquery #3</a:t>
            </a:r>
            <a:endParaRPr b="0" lang="es-CR" sz="44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444960" y="2160000"/>
            <a:ext cx="8986320" cy="403128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5616000" y="1872720"/>
            <a:ext cx="575280" cy="575280"/>
          </a:xfrm>
          <a:custGeom>
            <a:avLst/>
            <a:gdLst/>
            <a:ahLst/>
            <a:rect l="l" t="t" r="r" b="b"/>
            <a:pathLst>
              <a:path w="1601" h="1601">
                <a:moveTo>
                  <a:pt x="484" y="0"/>
                </a:moveTo>
                <a:lnTo>
                  <a:pt x="484" y="776"/>
                </a:lnTo>
                <a:lnTo>
                  <a:pt x="0" y="776"/>
                </a:lnTo>
                <a:lnTo>
                  <a:pt x="800" y="1600"/>
                </a:lnTo>
                <a:lnTo>
                  <a:pt x="1600" y="776"/>
                </a:lnTo>
                <a:lnTo>
                  <a:pt x="1116" y="776"/>
                </a:lnTo>
                <a:lnTo>
                  <a:pt x="1116" y="0"/>
                </a:lnTo>
                <a:lnTo>
                  <a:pt x="484" y="0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 rot="11130600">
            <a:off x="4221720" y="3357360"/>
            <a:ext cx="575280" cy="575280"/>
          </a:xfrm>
          <a:custGeom>
            <a:avLst/>
            <a:gdLst/>
            <a:ahLst/>
            <a:rect l="l" t="t" r="r" b="b"/>
            <a:pathLst>
              <a:path w="1602" h="1601">
                <a:moveTo>
                  <a:pt x="483" y="1"/>
                </a:moveTo>
                <a:lnTo>
                  <a:pt x="485" y="777"/>
                </a:lnTo>
                <a:lnTo>
                  <a:pt x="0" y="778"/>
                </a:lnTo>
                <a:lnTo>
                  <a:pt x="802" y="1600"/>
                </a:lnTo>
                <a:lnTo>
                  <a:pt x="1601" y="775"/>
                </a:lnTo>
                <a:lnTo>
                  <a:pt x="1117" y="776"/>
                </a:lnTo>
                <a:lnTo>
                  <a:pt x="1115" y="0"/>
                </a:lnTo>
                <a:lnTo>
                  <a:pt x="483" y="1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 rot="11130600">
            <a:off x="7298640" y="3357360"/>
            <a:ext cx="575280" cy="575280"/>
          </a:xfrm>
          <a:custGeom>
            <a:avLst/>
            <a:gdLst/>
            <a:ahLst/>
            <a:rect l="l" t="t" r="r" b="b"/>
            <a:pathLst>
              <a:path w="1602" h="1601">
                <a:moveTo>
                  <a:pt x="483" y="1"/>
                </a:moveTo>
                <a:lnTo>
                  <a:pt x="485" y="777"/>
                </a:lnTo>
                <a:lnTo>
                  <a:pt x="0" y="778"/>
                </a:lnTo>
                <a:lnTo>
                  <a:pt x="801" y="1600"/>
                </a:lnTo>
                <a:lnTo>
                  <a:pt x="1601" y="775"/>
                </a:lnTo>
                <a:lnTo>
                  <a:pt x="1116" y="776"/>
                </a:lnTo>
                <a:lnTo>
                  <a:pt x="1115" y="0"/>
                </a:lnTo>
                <a:lnTo>
                  <a:pt x="483" y="1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Llamar Apis con Jquery #4</a:t>
            </a:r>
            <a:endParaRPr b="0" lang="es-CR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036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s-CR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CR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Explicación: </a:t>
            </a:r>
            <a:r>
              <a:rPr b="0" lang="es-CR" sz="3200" spc="-1" strike="noStrike">
                <a:solidFill>
                  <a:srgbClr val="000000"/>
                </a:solidFill>
                <a:latin typeface="Arial"/>
                <a:ea typeface="DejaVu Sans"/>
              </a:rPr>
              <a:t>El State: </a:t>
            </a:r>
            <a:r>
              <a:rPr b="1" lang="es-CR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Libros</a:t>
            </a:r>
            <a:r>
              <a:rPr b="0" lang="es-C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(que es un arreglo) fue cargado con todo el JSON proveniente de la llamada del Web Api. </a:t>
            </a:r>
            <a:r>
              <a:rPr b="1" lang="es-CR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Tittle</a:t>
            </a:r>
            <a:r>
              <a:rPr b="0" lang="es-C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y </a:t>
            </a:r>
            <a:r>
              <a:rPr b="1" lang="es-CR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Author</a:t>
            </a:r>
            <a:r>
              <a:rPr b="0" lang="es-C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son llaves existentes en el JSON.</a:t>
            </a:r>
            <a:endParaRPr b="0" lang="es-C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64000" y="3027600"/>
            <a:ext cx="8710920" cy="13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s-CR" sz="4400" spc="-1" strike="noStrike">
                <a:latin typeface="Arial"/>
                <a:ea typeface="DejaVu Sans"/>
              </a:rPr>
              <a:t>Llamadar APIs </a:t>
            </a:r>
            <a:r>
              <a:rPr b="0" lang="es-CR" sz="4400" spc="-1" strike="noStrike">
                <a:latin typeface="Arial"/>
                <a:ea typeface="DejaVu Sans"/>
              </a:rPr>
              <a:t>Utilizando </a:t>
            </a:r>
            <a:endParaRPr b="0" lang="es-CR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R" sz="4400" spc="-1" strike="noStrike">
                <a:latin typeface="Arial"/>
                <a:ea typeface="DejaVu Sans"/>
              </a:rPr>
              <a:t>Fetch de ECMAScript 6 </a:t>
            </a:r>
            <a:endParaRPr b="0" lang="es-C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Llamar Apis con Fetch #1</a:t>
            </a:r>
            <a:endParaRPr b="0" lang="es-CR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6036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720000" y="1760400"/>
            <a:ext cx="8640000" cy="543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596520"/>
            <a:ext cx="907092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s-CR" sz="4400" spc="-1" strike="noStrike">
                <a:solidFill>
                  <a:srgbClr val="000000"/>
                </a:solidFill>
                <a:latin typeface="Arial"/>
                <a:ea typeface="DejaVu Sans"/>
              </a:rPr>
              <a:t>Llamar Apis con Fetch #2</a:t>
            </a:r>
            <a:endParaRPr b="0" lang="es-CR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48000" y="1880280"/>
            <a:ext cx="835200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1" lang="es-CR" sz="2600" spc="-1" strike="noStrike">
                <a:solidFill>
                  <a:srgbClr val="000000"/>
                </a:solidFill>
                <a:latin typeface="Arial"/>
                <a:ea typeface="DejaVu Sans"/>
              </a:rPr>
              <a:t>Explicación: </a:t>
            </a:r>
            <a:r>
              <a:rPr b="0" lang="es-CR" sz="2600" spc="-1" strike="noStrike">
                <a:solidFill>
                  <a:srgbClr val="000000"/>
                </a:solidFill>
                <a:latin typeface="Arial"/>
                <a:ea typeface="DejaVu Sans"/>
              </a:rPr>
              <a:t>El método </a:t>
            </a:r>
            <a:r>
              <a:rPr b="1" lang="es-CR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componentDidMount()</a:t>
            </a:r>
            <a:r>
              <a:rPr b="0" lang="es-CR" sz="2600" spc="-1" strike="noStrike">
                <a:solidFill>
                  <a:srgbClr val="000000"/>
                </a:solidFill>
                <a:latin typeface="Arial"/>
                <a:ea typeface="DejaVu Sans"/>
              </a:rPr>
              <a:t> se ejecuta </a:t>
            </a:r>
            <a:r>
              <a:rPr b="0" lang="es-CR" sz="2600" spc="-1" strike="noStrike">
                <a:solidFill>
                  <a:srgbClr val="000000"/>
                </a:solidFill>
                <a:latin typeface="Arial"/>
                <a:ea typeface="DejaVu Sans"/>
              </a:rPr>
              <a:t>después que la salida del componente ha sido renderizada </a:t>
            </a:r>
            <a:r>
              <a:rPr b="0" lang="es-CR" sz="2600" spc="-1" strike="noStrike">
                <a:solidFill>
                  <a:srgbClr val="000000"/>
                </a:solidFill>
                <a:latin typeface="Arial"/>
                <a:ea typeface="DejaVu Sans"/>
              </a:rPr>
              <a:t>en el DOM.</a:t>
            </a:r>
            <a:endParaRPr b="0" lang="es-CR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s-CR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s-CR" sz="2600" spc="-1" strike="noStrike">
                <a:solidFill>
                  <a:srgbClr val="000000"/>
                </a:solidFill>
                <a:latin typeface="Arial"/>
                <a:ea typeface="DejaVu Sans"/>
              </a:rPr>
              <a:t>En otras palabras la llamada </a:t>
            </a:r>
            <a:r>
              <a:rPr b="1" lang="es-CR" sz="2600" spc="-1" strike="noStrike">
                <a:solidFill>
                  <a:srgbClr val="000000"/>
                </a:solidFill>
                <a:latin typeface="Arial"/>
                <a:ea typeface="DejaVu Sans"/>
              </a:rPr>
              <a:t>Fetch</a:t>
            </a:r>
            <a:r>
              <a:rPr b="0" lang="es-CR" sz="2600" spc="-1" strike="noStrike">
                <a:solidFill>
                  <a:srgbClr val="000000"/>
                </a:solidFill>
                <a:latin typeface="Arial"/>
                <a:ea typeface="DejaVu Sans"/>
              </a:rPr>
              <a:t> de </a:t>
            </a:r>
            <a:r>
              <a:rPr b="1" lang="es-CR" sz="2600" spc="-1" strike="noStrike">
                <a:solidFill>
                  <a:srgbClr val="000000"/>
                </a:solidFill>
                <a:latin typeface="Arial"/>
                <a:ea typeface="DejaVu Sans"/>
              </a:rPr>
              <a:t>JS6</a:t>
            </a:r>
            <a:r>
              <a:rPr b="0" lang="es-CR" sz="2600" spc="-1" strike="noStrike">
                <a:solidFill>
                  <a:srgbClr val="000000"/>
                </a:solidFill>
                <a:latin typeface="Arial"/>
                <a:ea typeface="DejaVu Sans"/>
              </a:rPr>
              <a:t> que está en la </a:t>
            </a:r>
            <a:r>
              <a:rPr b="0" lang="es-CR" sz="2600" spc="-1" strike="noStrike">
                <a:solidFill>
                  <a:srgbClr val="000000"/>
                </a:solidFill>
                <a:latin typeface="Arial"/>
                <a:ea typeface="DejaVu Sans"/>
              </a:rPr>
              <a:t>función </a:t>
            </a:r>
            <a:r>
              <a:rPr b="1" lang="es-CR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componentDidMount()</a:t>
            </a:r>
            <a:r>
              <a:rPr b="0" lang="es-CR" sz="2600" spc="-1" strike="noStrike">
                <a:solidFill>
                  <a:srgbClr val="000000"/>
                </a:solidFill>
                <a:latin typeface="Arial"/>
                <a:ea typeface="DejaVu Sans"/>
              </a:rPr>
              <a:t> se ejecuta inmediatamente </a:t>
            </a:r>
            <a:r>
              <a:rPr b="0" lang="es-CR" sz="2600" spc="-1" strike="noStrike">
                <a:solidFill>
                  <a:srgbClr val="000000"/>
                </a:solidFill>
                <a:latin typeface="Arial"/>
                <a:ea typeface="DejaVu Sans"/>
              </a:rPr>
              <a:t>después de que se renderiza la pantalla.</a:t>
            </a:r>
            <a:endParaRPr b="0" lang="es-C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2020-03-09T08:34:56Z</dcterms:created>
  <dc:creator/>
  <dc:description/>
  <dc:language>es-CR</dc:language>
  <cp:lastModifiedBy/>
  <dcterms:modified xsi:type="dcterms:W3CDTF">2020-03-09T16:05:45Z</dcterms:modified>
  <cp:revision>14</cp:revision>
  <dc:subject/>
  <dc:title>Blueprint Plans</dc:title>
</cp:coreProperties>
</file>