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7.jpeg" ContentType="image/jpeg"/>
  <Override PartName="/ppt/media/image2.png" ContentType="image/png"/>
  <Override PartName="/ppt/media/image4.jpeg" ContentType="image/jpeg"/>
  <Override PartName="/ppt/media/image17.jpeg" ContentType="image/jpeg"/>
  <Override PartName="/ppt/media/image3.png" ContentType="image/png"/>
  <Override PartName="/ppt/media/image9.jpeg" ContentType="image/jpeg"/>
  <Override PartName="/ppt/media/image5.png" ContentType="image/png"/>
  <Override PartName="/ppt/media/image6.jpeg" ContentType="image/jpeg"/>
  <Override PartName="/ppt/media/image8.jpeg" ContentType="image/jpeg"/>
  <Override PartName="/ppt/media/image10.png" ContentType="image/png"/>
  <Override PartName="/ppt/media/image11.png" ContentType="image/png"/>
  <Override PartName="/ppt/media/image12.jpeg" ContentType="image/jpeg"/>
  <Override PartName="/ppt/media/image13.png" ContentType="image/png"/>
  <Override PartName="/ppt/media/image14.jpeg" ContentType="image/jpeg"/>
  <Override PartName="/ppt/media/image15.jpeg" ContentType="image/jpeg"/>
  <Override PartName="/ppt/media/image16.png" ContentType="image/pn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44120" y="219456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02440" y="219456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85800" y="429660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44120" y="429660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02440" y="429660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2895480" y="764280"/>
            <a:ext cx="8610120" cy="599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44120" y="219456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02440" y="219456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85800" y="429660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44120" y="429660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02440" y="429660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895480" y="764280"/>
            <a:ext cx="8610120" cy="599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C1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>
            <a:noFill/>
          </a:ln>
        </p:spPr>
      </p:pic>
      <p:pic>
        <p:nvPicPr>
          <p:cNvPr id="1" name="Picture 7" descr="C1-HD-BTM.png"/>
          <p:cNvPicPr/>
          <p:nvPr/>
        </p:nvPicPr>
        <p:blipFill>
          <a:blip r:embed="rId3"/>
          <a:stretch/>
        </p:blipFill>
        <p:spPr>
          <a:xfrm>
            <a:off x="0" y="4375080"/>
            <a:ext cx="12191760" cy="24825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6000" spc="-1" strike="noStrike" cap="all">
                <a:solidFill>
                  <a:srgbClr val="ffffff"/>
                </a:solidFill>
                <a:latin typeface="Century Gothic"/>
              </a:rPr>
              <a:t>Click to edit Master title style</a:t>
            </a:r>
            <a:endParaRPr b="0" lang="en-US" sz="6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7909560" y="4314240"/>
            <a:ext cx="2910600" cy="3744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1A6EFCA-96FB-473D-8DE3-7C3E92798B66}" type="datetime">
              <a:rPr b="0" lang="es-ES" sz="1050" spc="-1" strike="noStrike">
                <a:solidFill>
                  <a:srgbClr val="ffffff"/>
                </a:solidFill>
                <a:latin typeface="Century Gothic"/>
              </a:rPr>
              <a:t>24/09/19</a:t>
            </a:fld>
            <a:endParaRPr b="0" lang="es-ES" sz="105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1371600" y="4323960"/>
            <a:ext cx="6400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8077320" y="143100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4F1C079-4385-4643-8946-DF553702F00C}" type="slidenum">
              <a:rPr b="0" lang="es-ES" sz="1050" spc="-1" strike="noStrike">
                <a:solidFill>
                  <a:srgbClr val="ffffff"/>
                </a:solidFill>
                <a:latin typeface="Century Gothic"/>
              </a:rPr>
              <a:t>&lt;número&gt;</a:t>
            </a:fld>
            <a:endParaRPr b="0" lang="es-ES" sz="105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Pulse para editar el formato de esquema del texto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Segundo nivel del esquema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Tercer nivel del esquema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Cuarto nivel del esquema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Quinto nivel del esquema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Sexto nivel del esquema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Séptimo nivel del esquema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7" descr="C1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Edit Master text styles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C5B6D3E-DA2D-4CDC-8E3B-19F9DDF55DCF}" type="datetime">
              <a:rPr b="0" lang="es-ES" sz="1050" spc="-1" strike="noStrike">
                <a:solidFill>
                  <a:srgbClr val="ffffff"/>
                </a:solidFill>
                <a:latin typeface="Century Gothic"/>
              </a:rPr>
              <a:t>24/09/19</a:t>
            </a:fld>
            <a:endParaRPr b="0" lang="es-ES" sz="105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A48AD77-6DF4-40B1-944B-201AA0DD42BB}" type="slidenum">
              <a:rPr b="0" lang="es-ES" sz="1050" spc="-1" strike="noStrike">
                <a:solidFill>
                  <a:srgbClr val="ffffff"/>
                </a:solidFill>
                <a:latin typeface="Century Gothic"/>
              </a:rPr>
              <a:t>&lt;número&gt;</a:t>
            </a:fld>
            <a:endParaRPr b="0" lang="es-ES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744480" y="2066400"/>
            <a:ext cx="4872240" cy="218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ffffff"/>
                </a:solidFill>
                <a:latin typeface="Century Gothic"/>
              </a:rPr>
              <a:t>Owasp Top Ten</a:t>
            </a:r>
            <a:br/>
            <a:br/>
            <a:r>
              <a:rPr b="0" lang="en-US" sz="3200" spc="-1" strike="noStrike" cap="all">
                <a:solidFill>
                  <a:srgbClr val="ffffff"/>
                </a:solidFill>
                <a:latin typeface="Century Gothic"/>
              </a:rPr>
              <a:t>(Los 10 riesgos más </a:t>
            </a:r>
            <a:br/>
            <a:r>
              <a:rPr b="0" lang="en-US" sz="3200" spc="-1" strike="noStrike" cap="all">
                <a:solidFill>
                  <a:srgbClr val="ffffff"/>
                </a:solidFill>
                <a:latin typeface="Century Gothic"/>
              </a:rPr>
              <a:t>críticos en apps Web)</a:t>
            </a:r>
            <a:br/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6048000" y="5760000"/>
            <a:ext cx="4461840" cy="914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s-ES" sz="1500" spc="-1" strike="noStrike">
                <a:solidFill>
                  <a:srgbClr val="ffffff"/>
                </a:solidFill>
                <a:latin typeface="Century Gothic"/>
              </a:rPr>
              <a:t>Lic. Santiago Rodríguez Paniagua. (2019)</a:t>
            </a:r>
            <a:endParaRPr b="0" lang="es-ES" sz="1500" spc="-1" strike="noStrike">
              <a:latin typeface="Arial"/>
            </a:endParaRPr>
          </a:p>
        </p:txBody>
      </p:sp>
      <p:pic>
        <p:nvPicPr>
          <p:cNvPr id="87" name="Picture 4" descr=""/>
          <p:cNvPicPr/>
          <p:nvPr/>
        </p:nvPicPr>
        <p:blipFill>
          <a:blip r:embed="rId1"/>
          <a:stretch/>
        </p:blipFill>
        <p:spPr>
          <a:xfrm>
            <a:off x="6645240" y="2066400"/>
            <a:ext cx="4564440" cy="1538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2895480" y="764280"/>
            <a:ext cx="8610120" cy="776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A2: Perdida de Autenticación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11" name="Content Placeholder 3" descr=""/>
          <p:cNvPicPr/>
          <p:nvPr/>
        </p:nvPicPr>
        <p:blipFill>
          <a:blip r:embed="rId1"/>
          <a:srcRect l="8590" t="0" r="12424" b="0"/>
          <a:stretch/>
        </p:blipFill>
        <p:spPr>
          <a:xfrm>
            <a:off x="326520" y="2057400"/>
            <a:ext cx="4304160" cy="2880000"/>
          </a:xfrm>
          <a:prstGeom prst="rect">
            <a:avLst/>
          </a:prstGeom>
          <a:ln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5185800" y="2057400"/>
            <a:ext cx="6502680" cy="444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67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Es todo lo referido al tratamiento y técnicas de protección de credenciales y cómo las implementan las aplicaciones: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La utilización de canales no cifrados para transmitir credenciales.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No proteger debidamente las credenciales de usuarios.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Mala gestión en la recuperación de credenciales.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Exposición de los ID de sesión (</a:t>
            </a:r>
            <a:r>
              <a:rPr b="1" lang="es-ES" sz="2200" spc="-1" strike="noStrike">
                <a:solidFill>
                  <a:srgbClr val="ffffff"/>
                </a:solidFill>
                <a:latin typeface="Century Gothic"/>
              </a:rPr>
              <a:t>Cookies de sesión</a:t>
            </a: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).</a:t>
            </a:r>
            <a:endParaRPr b="0" lang="es-E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2895480" y="764280"/>
            <a:ext cx="8610120" cy="776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A2: Perdida de Autenticación #2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248040" y="1776600"/>
            <a:ext cx="11730240" cy="36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73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s-ES" sz="2200" spc="-1" strike="noStrike">
                <a:solidFill>
                  <a:srgbClr val="ffff00"/>
                </a:solidFill>
                <a:latin typeface="Century Gothic"/>
              </a:rPr>
              <a:t>¿Cómo prevenir?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Utilizar una comunicación segura con two-way SSL y estándares de autenticación (como OAuth). 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Implemente verificaciones de contraseñas débiles.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Limitar o retrasar cada vez más los intentos de inicio de sesión fallidos. 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Registre todos los fallos y alerte a los administradores cuando se detecten rellenos de credenciales.</a:t>
            </a:r>
            <a:endParaRPr b="0" lang="es-ES" sz="2200" spc="-1" strike="noStrike">
              <a:latin typeface="Arial"/>
            </a:endParaRPr>
          </a:p>
        </p:txBody>
      </p:sp>
      <p:graphicFrame>
        <p:nvGraphicFramePr>
          <p:cNvPr id="115" name="Table 3"/>
          <p:cNvGraphicFramePr/>
          <p:nvPr/>
        </p:nvGraphicFramePr>
        <p:xfrm>
          <a:off x="470160" y="5682240"/>
          <a:ext cx="11035440" cy="908280"/>
        </p:xfrm>
        <a:graphic>
          <a:graphicData uri="http://schemas.openxmlformats.org/drawingml/2006/table">
            <a:tbl>
              <a:tblPr/>
              <a:tblGrid>
                <a:gridCol w="2758680"/>
                <a:gridCol w="2758680"/>
                <a:gridCol w="2758680"/>
                <a:gridCol w="2759400"/>
              </a:tblGrid>
              <a:tr h="453960"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Dificultad del Ataque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R w="9360">
                      <a:solidFill>
                        <a:srgbClr val="d0e87f"/>
                      </a:solidFill>
                    </a:lnR>
                    <a:lnB w="9360">
                      <a:solidFill>
                        <a:srgbClr val="d0e8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Prevalencia del Riesgo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87f"/>
                      </a:solidFill>
                    </a:lnL>
                    <a:lnR w="9360">
                      <a:solidFill>
                        <a:srgbClr val="d0e87f"/>
                      </a:solidFill>
                    </a:lnR>
                    <a:lnB w="9360">
                      <a:solidFill>
                        <a:srgbClr val="d0e8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Detección del Riesgo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87f"/>
                      </a:solidFill>
                    </a:lnL>
                    <a:lnR w="9360">
                      <a:solidFill>
                        <a:srgbClr val="d0e57f"/>
                      </a:solidFill>
                    </a:lnR>
                    <a:lnB w="9360">
                      <a:solidFill>
                        <a:srgbClr val="d0e5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Impactos Técnicos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57f"/>
                      </a:solidFill>
                    </a:lnL>
                    <a:lnR w="9360">
                      <a:solidFill>
                        <a:srgbClr val="50e37f"/>
                      </a:solidFill>
                    </a:lnR>
                    <a:lnB w="9360">
                      <a:solidFill>
                        <a:srgbClr val="50e37f"/>
                      </a:solidFill>
                    </a:lnB>
                    <a:solidFill>
                      <a:srgbClr val="dedede"/>
                    </a:solidFill>
                  </a:tcPr>
                </a:tc>
              </a:tr>
              <a:tr h="454320"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3: Fácil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R w="9360">
                      <a:solidFill>
                        <a:srgbClr val="d0e57f"/>
                      </a:solidFill>
                    </a:lnR>
                    <a:lnT w="9360">
                      <a:solidFill>
                        <a:srgbClr val="d0e8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2: Común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57f"/>
                      </a:solidFill>
                    </a:lnL>
                    <a:lnR w="9360">
                      <a:solidFill>
                        <a:srgbClr val="d0e77f"/>
                      </a:solidFill>
                    </a:lnR>
                    <a:lnT w="9360">
                      <a:solidFill>
                        <a:srgbClr val="d0e87f"/>
                      </a:solidFill>
                    </a:lnT>
                    <a:lnB w="28080">
                      <a:solidFill>
                        <a:srgbClr val="ffa5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2: Media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77f"/>
                      </a:solidFill>
                    </a:lnL>
                    <a:lnR w="9360">
                      <a:solidFill>
                        <a:srgbClr val="f0e57f"/>
                      </a:solidFill>
                    </a:lnR>
                    <a:lnT w="9360">
                      <a:solidFill>
                        <a:srgbClr val="d0e5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3: Severo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f0e57f"/>
                      </a:solidFill>
                    </a:lnL>
                    <a:lnR w="9360">
                      <a:solidFill>
                        <a:srgbClr val="90e17f"/>
                      </a:solidFill>
                    </a:lnR>
                    <a:lnT w="9360">
                      <a:solidFill>
                        <a:srgbClr val="50e3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2155320" y="489960"/>
            <a:ext cx="936360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A3: Exposición de Datos Sensibles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17" name="Content Placeholder 3" descr=""/>
          <p:cNvPicPr/>
          <p:nvPr/>
        </p:nvPicPr>
        <p:blipFill>
          <a:blip r:embed="rId1"/>
          <a:srcRect l="10672" t="0" r="3501" b="0"/>
          <a:stretch/>
        </p:blipFill>
        <p:spPr>
          <a:xfrm>
            <a:off x="666360" y="2423160"/>
            <a:ext cx="4349160" cy="2784240"/>
          </a:xfrm>
          <a:prstGeom prst="rect">
            <a:avLst/>
          </a:prstGeom>
          <a:ln>
            <a:noFill/>
          </a:ln>
        </p:spPr>
      </p:pic>
      <p:sp>
        <p:nvSpPr>
          <p:cNvPr id="118" name="CustomShape 2"/>
          <p:cNvSpPr/>
          <p:nvPr/>
        </p:nvSpPr>
        <p:spPr>
          <a:xfrm>
            <a:off x="5643000" y="2279520"/>
            <a:ext cx="5862600" cy="40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Es la exposición o facilidad con la que un usuario malintencionado o ciber delincuente pudiera comprometer estos datos robando o modificándolos para su propio beneficio, en perjuicio a una persona o empresa. 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Esto puede provocar fraudes en tarjetas de crédito, suplantación de identidad, etc.</a:t>
            </a:r>
            <a:endParaRPr b="0" lang="es-E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2155320" y="489960"/>
            <a:ext cx="936360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A3: Exposición de Datos Sensibles #2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70160" y="1783080"/>
            <a:ext cx="11035440" cy="336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s-ES" sz="2200" spc="-1" strike="noStrike">
                <a:solidFill>
                  <a:srgbClr val="ffff00"/>
                </a:solidFill>
                <a:latin typeface="Century Gothic"/>
              </a:rPr>
              <a:t>¿Cómo prevenir?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Es importante no almacenar datos sensibles si no hay necesidad, y encriptarlos, tanto cuando están en reposo como en tránsito.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Deshabilite siempre el </a:t>
            </a:r>
            <a:r>
              <a:rPr b="0" lang="es-ES" sz="2200" spc="-1" strike="noStrike">
                <a:solidFill>
                  <a:srgbClr val="f9f6d4"/>
                </a:solidFill>
                <a:latin typeface="Century Gothic"/>
              </a:rPr>
              <a:t>autocompletar </a:t>
            </a: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en formularios y el caché en páginas que contengan datos sensibles.</a:t>
            </a:r>
            <a:endParaRPr b="0" lang="es-ES" sz="2200" spc="-1" strike="noStrike">
              <a:latin typeface="Arial"/>
            </a:endParaRPr>
          </a:p>
        </p:txBody>
      </p:sp>
      <p:graphicFrame>
        <p:nvGraphicFramePr>
          <p:cNvPr id="121" name="Table 3"/>
          <p:cNvGraphicFramePr/>
          <p:nvPr/>
        </p:nvGraphicFramePr>
        <p:xfrm>
          <a:off x="470160" y="5473440"/>
          <a:ext cx="11035440" cy="908280"/>
        </p:xfrm>
        <a:graphic>
          <a:graphicData uri="http://schemas.openxmlformats.org/drawingml/2006/table">
            <a:tbl>
              <a:tblPr/>
              <a:tblGrid>
                <a:gridCol w="2758680"/>
                <a:gridCol w="2758680"/>
                <a:gridCol w="2758680"/>
                <a:gridCol w="2759400"/>
              </a:tblGrid>
              <a:tr h="453960"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Dificultad del Ataque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R w="9360">
                      <a:solidFill>
                        <a:srgbClr val="d0e87f"/>
                      </a:solidFill>
                    </a:lnR>
                    <a:lnB w="9360">
                      <a:solidFill>
                        <a:srgbClr val="d0e8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Prevalencia del Riesgo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87f"/>
                      </a:solidFill>
                    </a:lnL>
                    <a:lnR w="9360">
                      <a:solidFill>
                        <a:srgbClr val="d0e87f"/>
                      </a:solidFill>
                    </a:lnR>
                    <a:lnB w="9360">
                      <a:solidFill>
                        <a:srgbClr val="d0e8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Detección del Riesgo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87f"/>
                      </a:solidFill>
                    </a:lnL>
                    <a:lnR w="9360">
                      <a:solidFill>
                        <a:srgbClr val="d0e57f"/>
                      </a:solidFill>
                    </a:lnR>
                    <a:lnB w="9360">
                      <a:solidFill>
                        <a:srgbClr val="d0e5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Impactos Técnicos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57f"/>
                      </a:solidFill>
                    </a:lnL>
                    <a:lnR w="9360">
                      <a:solidFill>
                        <a:srgbClr val="50e37f"/>
                      </a:solidFill>
                    </a:lnR>
                    <a:lnB w="9360">
                      <a:solidFill>
                        <a:srgbClr val="50e37f"/>
                      </a:solidFill>
                    </a:lnB>
                    <a:solidFill>
                      <a:srgbClr val="dedede"/>
                    </a:solidFill>
                  </a:tcPr>
                </a:tc>
              </a:tr>
              <a:tr h="454320"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2: Media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R w="9360">
                      <a:solidFill>
                        <a:srgbClr val="d0e57f"/>
                      </a:solidFill>
                    </a:lnR>
                    <a:lnT w="9360">
                      <a:solidFill>
                        <a:srgbClr val="d0e8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3: Generalizada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57f"/>
                      </a:solidFill>
                    </a:lnL>
                    <a:lnR w="9360">
                      <a:solidFill>
                        <a:srgbClr val="d0e77f"/>
                      </a:solidFill>
                    </a:lnR>
                    <a:lnT w="9360">
                      <a:solidFill>
                        <a:srgbClr val="d0e87f"/>
                      </a:solidFill>
                    </a:lnT>
                    <a:lnB w="28080">
                      <a:solidFill>
                        <a:srgbClr val="ffa5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2: Media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77f"/>
                      </a:solidFill>
                    </a:lnL>
                    <a:lnR w="9360">
                      <a:solidFill>
                        <a:srgbClr val="f0e57f"/>
                      </a:solidFill>
                    </a:lnR>
                    <a:lnT w="9360">
                      <a:solidFill>
                        <a:srgbClr val="d0e5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3: Severo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f0e57f"/>
                      </a:solidFill>
                    </a:lnL>
                    <a:lnR w="9360">
                      <a:solidFill>
                        <a:srgbClr val="90e17f"/>
                      </a:solidFill>
                    </a:lnR>
                    <a:lnT w="9360">
                      <a:solidFill>
                        <a:srgbClr val="50e3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326760" y="464040"/>
            <a:ext cx="8610120" cy="685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7000"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A4: Entidades Externas XML (XXE)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44240" y="1515240"/>
            <a:ext cx="11061720" cy="44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Los atacantes pueden explotar procesadores XML vulnerables si cargan o incluyen contenido hostil en un documento XML, explotando código vulnerable, dependencias o integraciones.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Muchos antiguos procesadores de XML permiten la especificación de una entidad externa, una URI sin referencia y evaluada durante el procesamiento del XML. </a:t>
            </a:r>
            <a:endParaRPr b="0" lang="es-ES" sz="2200" spc="-1" strike="noStrike">
              <a:latin typeface="Arial"/>
            </a:endParaRPr>
          </a:p>
        </p:txBody>
      </p:sp>
      <p:pic>
        <p:nvPicPr>
          <p:cNvPr id="124" name="Content Placeholder 3" descr=""/>
          <p:cNvPicPr/>
          <p:nvPr/>
        </p:nvPicPr>
        <p:blipFill>
          <a:blip r:embed="rId1"/>
          <a:stretch/>
        </p:blipFill>
        <p:spPr>
          <a:xfrm>
            <a:off x="666360" y="4328640"/>
            <a:ext cx="7471440" cy="215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2821680" y="545040"/>
            <a:ext cx="9023760" cy="685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7000"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A4: Entidades Externas XML (XXE) #2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70160" y="1698120"/>
            <a:ext cx="11220480" cy="372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s-ES" sz="2200" spc="-1" strike="noStrike">
                <a:solidFill>
                  <a:srgbClr val="ffff00"/>
                </a:solidFill>
                <a:latin typeface="Century Gothic"/>
              </a:rPr>
              <a:t>¿Cómo prevenir?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Aplique correcciones o actualice los procesadores de XML, bibliotecas y sus dependencias, verifique si el upload de XML o XSL realiza validación, utilice white list input validation, deshabilite el procesamiento de XXE y DTD. 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Considere usar virtual patching, API security gateway o WAFs. </a:t>
            </a:r>
            <a:endParaRPr b="0" lang="es-ES" sz="2200" spc="-1" strike="noStrike">
              <a:latin typeface="Arial"/>
            </a:endParaRPr>
          </a:p>
        </p:txBody>
      </p:sp>
      <p:graphicFrame>
        <p:nvGraphicFramePr>
          <p:cNvPr id="127" name="Table 3"/>
          <p:cNvGraphicFramePr/>
          <p:nvPr/>
        </p:nvGraphicFramePr>
        <p:xfrm>
          <a:off x="470160" y="5473440"/>
          <a:ext cx="11035440" cy="908280"/>
        </p:xfrm>
        <a:graphic>
          <a:graphicData uri="http://schemas.openxmlformats.org/drawingml/2006/table">
            <a:tbl>
              <a:tblPr/>
              <a:tblGrid>
                <a:gridCol w="2758680"/>
                <a:gridCol w="2758680"/>
                <a:gridCol w="2758680"/>
                <a:gridCol w="2759400"/>
              </a:tblGrid>
              <a:tr h="453960"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Dificultad del Ataque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R w="9360">
                      <a:solidFill>
                        <a:srgbClr val="d0e87f"/>
                      </a:solidFill>
                    </a:lnR>
                    <a:lnB w="9360">
                      <a:solidFill>
                        <a:srgbClr val="d0e8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Prevalencia del Riesgo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87f"/>
                      </a:solidFill>
                    </a:lnL>
                    <a:lnR w="9360">
                      <a:solidFill>
                        <a:srgbClr val="d0e87f"/>
                      </a:solidFill>
                    </a:lnR>
                    <a:lnB w="9360">
                      <a:solidFill>
                        <a:srgbClr val="d0e8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Detección del Riesgo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87f"/>
                      </a:solidFill>
                    </a:lnL>
                    <a:lnR w="9360">
                      <a:solidFill>
                        <a:srgbClr val="d0e57f"/>
                      </a:solidFill>
                    </a:lnR>
                    <a:lnB w="9360">
                      <a:solidFill>
                        <a:srgbClr val="d0e5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Impactos Técnicos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57f"/>
                      </a:solidFill>
                    </a:lnL>
                    <a:lnR w="9360">
                      <a:solidFill>
                        <a:srgbClr val="50e37f"/>
                      </a:solidFill>
                    </a:lnR>
                    <a:lnB w="9360">
                      <a:solidFill>
                        <a:srgbClr val="50e37f"/>
                      </a:solidFill>
                    </a:lnB>
                    <a:solidFill>
                      <a:srgbClr val="dedede"/>
                    </a:solidFill>
                  </a:tcPr>
                </a:tc>
              </a:tr>
              <a:tr h="454320"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2: Media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R w="9360">
                      <a:solidFill>
                        <a:srgbClr val="d0e57f"/>
                      </a:solidFill>
                    </a:lnR>
                    <a:lnT w="9360">
                      <a:solidFill>
                        <a:srgbClr val="d0e8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2: Común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57f"/>
                      </a:solidFill>
                    </a:lnL>
                    <a:lnR w="9360">
                      <a:solidFill>
                        <a:srgbClr val="d0e77f"/>
                      </a:solidFill>
                    </a:lnR>
                    <a:lnT w="9360">
                      <a:solidFill>
                        <a:srgbClr val="d0e87f"/>
                      </a:solidFill>
                    </a:lnT>
                    <a:lnB w="28080">
                      <a:solidFill>
                        <a:srgbClr val="ffa5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3: Fácil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77f"/>
                      </a:solidFill>
                    </a:lnL>
                    <a:lnR w="9360">
                      <a:solidFill>
                        <a:srgbClr val="f0e57f"/>
                      </a:solidFill>
                    </a:lnR>
                    <a:lnT w="9360">
                      <a:solidFill>
                        <a:srgbClr val="d0e5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3: Severo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f0e57f"/>
                      </a:solidFill>
                    </a:lnL>
                    <a:lnR w="9360">
                      <a:solidFill>
                        <a:srgbClr val="90e17f"/>
                      </a:solidFill>
                    </a:lnR>
                    <a:lnT w="9360">
                      <a:solidFill>
                        <a:srgbClr val="50e3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8" name="CustomShape 4"/>
          <p:cNvSpPr/>
          <p:nvPr/>
        </p:nvSpPr>
        <p:spPr>
          <a:xfrm>
            <a:off x="-2520" y="-524520"/>
            <a:ext cx="51480" cy="104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88920" anchor="ctr">
            <a:spAutoFit/>
          </a:bodyPr>
          <a:p>
            <a:pPr>
              <a:lnSpc>
                <a:spcPct val="100000"/>
              </a:lnSpc>
            </a:pPr>
            <a:br/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300" spc="-1" strike="noStrike">
                <a:solidFill>
                  <a:srgbClr val="000000"/>
                </a:solidFill>
                <a:latin typeface="Titillium Web"/>
              </a:rPr>
              <a:t> 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2895480" y="764280"/>
            <a:ext cx="8610120" cy="776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5000"/>
          </a:bodyPr>
          <a:p>
            <a:pPr algn="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A5: Perdida de Control de Acceso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248040" y="2057400"/>
            <a:ext cx="1144044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Sucede cuando hay referencias internas a pagina, módulos, carpetas o registros sin control de acceso, que pueden ser manipuladas para accesos indeseados.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latin typeface="Arial"/>
            </a:endParaRPr>
          </a:p>
        </p:txBody>
      </p:sp>
      <p:pic>
        <p:nvPicPr>
          <p:cNvPr id="131" name="Content Placeholder 9" descr=""/>
          <p:cNvPicPr/>
          <p:nvPr/>
        </p:nvPicPr>
        <p:blipFill>
          <a:blip r:embed="rId1"/>
          <a:srcRect l="3082" t="16612" r="2100" b="10073"/>
          <a:stretch/>
        </p:blipFill>
        <p:spPr>
          <a:xfrm>
            <a:off x="2226240" y="3526920"/>
            <a:ext cx="7484760" cy="265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326760" y="464040"/>
            <a:ext cx="8610120" cy="776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5000"/>
          </a:bodyPr>
          <a:p>
            <a:pPr algn="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A5: Perdida de Control de Acceso #2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222120" y="1541520"/>
            <a:ext cx="11714760" cy="53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93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s-ES" sz="2200" spc="-1" strike="noStrike">
                <a:solidFill>
                  <a:srgbClr val="ffff00"/>
                </a:solidFill>
                <a:latin typeface="Century Gothic"/>
              </a:rPr>
              <a:t>Escenario #1: </a:t>
            </a: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Un atacante puede modificar un parámetro en el navegador y enviar el número de cuenta que desee. Si no se verifica correctamente, el atacante puede acceder a la cuenta de cualquier usuario: 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s-ES" sz="2200" spc="-1" strike="noStrike">
                <a:solidFill>
                  <a:srgbClr val="00b0f0"/>
                </a:solidFill>
                <a:latin typeface="Century Gothic"/>
              </a:rPr>
              <a:t>http://example.com/app/accountInfo?acct=</a:t>
            </a:r>
            <a:r>
              <a:rPr b="1" lang="es-ES" sz="2200" spc="-1" strike="noStrike">
                <a:solidFill>
                  <a:srgbClr val="ff0000"/>
                </a:solidFill>
                <a:latin typeface="Century Gothic"/>
              </a:rPr>
              <a:t>123456789</a:t>
            </a: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 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s-ES" sz="2200" spc="-1" strike="noStrike">
                <a:solidFill>
                  <a:srgbClr val="ffff00"/>
                </a:solidFill>
                <a:latin typeface="Century Gothic"/>
              </a:rPr>
              <a:t>Escenario #2: </a:t>
            </a: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un atacante fuerza las búsquedas en las URL. Los privilegios de administrador son necesarios para acceder a la página de administración: 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s-ES" sz="2200" spc="-1" strike="noStrike">
                <a:solidFill>
                  <a:srgbClr val="00b0f0"/>
                </a:solidFill>
                <a:latin typeface="Century Gothic"/>
              </a:rPr>
              <a:t>http://example.com/app/getappInfo 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s-ES" sz="2200" spc="-1" strike="noStrike">
                <a:solidFill>
                  <a:srgbClr val="00b0f0"/>
                </a:solidFill>
                <a:latin typeface="Century Gothic"/>
              </a:rPr>
              <a:t>http://example.com/app/</a:t>
            </a:r>
            <a:r>
              <a:rPr b="1" lang="es-ES" sz="2200" spc="-1" strike="noStrike">
                <a:solidFill>
                  <a:srgbClr val="ff0000"/>
                </a:solidFill>
                <a:latin typeface="Century Gothic"/>
              </a:rPr>
              <a:t>admin_getappInfo</a:t>
            </a:r>
            <a:r>
              <a:rPr b="0" lang="es-ES" sz="2200" spc="-1" strike="noStrike">
                <a:solidFill>
                  <a:srgbClr val="00b0f0"/>
                </a:solidFill>
                <a:latin typeface="Century Gothic"/>
              </a:rPr>
              <a:t> 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Si un usuario no autenticado puede acceder a cualquier página o, si un usuario no-administrador puede acceder a la página de administración, esto es una falla.</a:t>
            </a:r>
            <a:endParaRPr b="0" lang="es-E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2895480" y="764280"/>
            <a:ext cx="8610120" cy="776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5000"/>
          </a:bodyPr>
          <a:p>
            <a:pPr algn="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A5: Perdida de Control de Acceso #3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248040" y="1776600"/>
            <a:ext cx="11730240" cy="36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94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s-ES" sz="2200" spc="-1" strike="noStrike">
                <a:solidFill>
                  <a:srgbClr val="ffff00"/>
                </a:solidFill>
                <a:latin typeface="Century Gothic"/>
              </a:rPr>
              <a:t>¿Cómo prevenir?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La detección de fallas en el control de acceso no suele ser cubierto por pruebas automatizadas, tanto estáticas como dinámicas.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El control de acceso sólo es efectivo si es aplicado del lado del servidor o en Server-less API, donde el atacante no puede modificar la verificación de control de acceso o los metadatos. 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Implemente los mecanismos de control de acceso una vez y reutilícelo en toda la aplicación, incluyendo minimizar el control de acceso HTTP (CORS).</a:t>
            </a:r>
            <a:endParaRPr b="0" lang="es-ES" sz="2200" spc="-1" strike="noStrike">
              <a:latin typeface="Arial"/>
            </a:endParaRPr>
          </a:p>
        </p:txBody>
      </p:sp>
      <p:graphicFrame>
        <p:nvGraphicFramePr>
          <p:cNvPr id="136" name="Table 3"/>
          <p:cNvGraphicFramePr/>
          <p:nvPr/>
        </p:nvGraphicFramePr>
        <p:xfrm>
          <a:off x="470160" y="5682240"/>
          <a:ext cx="11035440" cy="908280"/>
        </p:xfrm>
        <a:graphic>
          <a:graphicData uri="http://schemas.openxmlformats.org/drawingml/2006/table">
            <a:tbl>
              <a:tblPr/>
              <a:tblGrid>
                <a:gridCol w="2758680"/>
                <a:gridCol w="2758680"/>
                <a:gridCol w="2758680"/>
                <a:gridCol w="2759400"/>
              </a:tblGrid>
              <a:tr h="453960"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Dificultad del Ataque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R w="9360">
                      <a:solidFill>
                        <a:srgbClr val="d0e87f"/>
                      </a:solidFill>
                    </a:lnR>
                    <a:lnB w="9360">
                      <a:solidFill>
                        <a:srgbClr val="d0e8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Prevalencia del Riesgo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87f"/>
                      </a:solidFill>
                    </a:lnL>
                    <a:lnR w="9360">
                      <a:solidFill>
                        <a:srgbClr val="d0e87f"/>
                      </a:solidFill>
                    </a:lnR>
                    <a:lnB w="9360">
                      <a:solidFill>
                        <a:srgbClr val="d0e8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Detección del Riesgo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87f"/>
                      </a:solidFill>
                    </a:lnL>
                    <a:lnR w="9360">
                      <a:solidFill>
                        <a:srgbClr val="d0e57f"/>
                      </a:solidFill>
                    </a:lnR>
                    <a:lnB w="9360">
                      <a:solidFill>
                        <a:srgbClr val="d0e5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Impactos Técnicos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57f"/>
                      </a:solidFill>
                    </a:lnL>
                    <a:lnR w="9360">
                      <a:solidFill>
                        <a:srgbClr val="50e37f"/>
                      </a:solidFill>
                    </a:lnR>
                    <a:lnB w="9360">
                      <a:solidFill>
                        <a:srgbClr val="50e37f"/>
                      </a:solidFill>
                    </a:lnB>
                    <a:solidFill>
                      <a:srgbClr val="dedede"/>
                    </a:solidFill>
                  </a:tcPr>
                </a:tc>
              </a:tr>
              <a:tr h="454320"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2: Media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R w="9360">
                      <a:solidFill>
                        <a:srgbClr val="d0e57f"/>
                      </a:solidFill>
                    </a:lnR>
                    <a:lnT w="9360">
                      <a:solidFill>
                        <a:srgbClr val="d0e8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2: Común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57f"/>
                      </a:solidFill>
                    </a:lnL>
                    <a:lnR w="9360">
                      <a:solidFill>
                        <a:srgbClr val="d0e77f"/>
                      </a:solidFill>
                    </a:lnR>
                    <a:lnT w="9360">
                      <a:solidFill>
                        <a:srgbClr val="d0e87f"/>
                      </a:solidFill>
                    </a:lnT>
                    <a:lnB w="28080">
                      <a:solidFill>
                        <a:srgbClr val="ffa5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2: Media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77f"/>
                      </a:solidFill>
                    </a:lnL>
                    <a:lnR w="9360">
                      <a:solidFill>
                        <a:srgbClr val="f0e57f"/>
                      </a:solidFill>
                    </a:lnR>
                    <a:lnT w="9360">
                      <a:solidFill>
                        <a:srgbClr val="d0e5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3: Severo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f0e57f"/>
                      </a:solidFill>
                    </a:lnL>
                    <a:lnR w="9360">
                      <a:solidFill>
                        <a:srgbClr val="90e17f"/>
                      </a:solidFill>
                    </a:lnR>
                    <a:lnT w="9360">
                      <a:solidFill>
                        <a:srgbClr val="50e3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384560" y="777600"/>
            <a:ext cx="1069596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6000"/>
          </a:bodyPr>
          <a:p>
            <a:pPr algn="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A6: </a:t>
            </a:r>
            <a:r>
              <a:rPr b="0" lang="en-US" sz="3100" spc="-1" strike="noStrike" cap="all">
                <a:solidFill>
                  <a:srgbClr val="ffffff"/>
                </a:solidFill>
                <a:latin typeface="Century Gothic"/>
              </a:rPr>
              <a:t>Configuración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 Incorrecta de Seguridad</a:t>
            </a:r>
            <a:br/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287280" y="1887480"/>
            <a:ext cx="11793240" cy="40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Los problemas de configuración o configuraciones por defecto pueden comprometer un sistema completo. Es importante configurar de forma personalizada los componentes que se utilizan y evitar usar configuraciones genéricas. 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Ejemplos concretos son: S3 buckets abiertos, cabeceras HTTP mal configuradas, mensajes de error con contenido sensible, falta de parches y actualizaciones, frameworks, etc.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latin typeface="Arial"/>
            </a:endParaRPr>
          </a:p>
        </p:txBody>
      </p:sp>
      <p:pic>
        <p:nvPicPr>
          <p:cNvPr id="139" name="Content Placeholder 3" descr=""/>
          <p:cNvPicPr/>
          <p:nvPr/>
        </p:nvPicPr>
        <p:blipFill>
          <a:blip r:embed="rId1"/>
          <a:stretch/>
        </p:blipFill>
        <p:spPr>
          <a:xfrm>
            <a:off x="7772400" y="4090680"/>
            <a:ext cx="3881520" cy="257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Que es Owasp?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52800" y="2057400"/>
            <a:ext cx="11534040" cy="4421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200" spc="-1" strike="noStrike">
                <a:solidFill>
                  <a:srgbClr val="ffff00"/>
                </a:solidFill>
                <a:latin typeface="Century Gothic"/>
              </a:rPr>
              <a:t>O</a:t>
            </a: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pen </a:t>
            </a:r>
            <a:r>
              <a:rPr b="1" lang="en-US" sz="2200" spc="-1" strike="noStrike">
                <a:solidFill>
                  <a:srgbClr val="ffff00"/>
                </a:solidFill>
                <a:latin typeface="Century Gothic"/>
              </a:rPr>
              <a:t>W</a:t>
            </a: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eb </a:t>
            </a:r>
            <a:r>
              <a:rPr b="1" lang="en-US" sz="2200" spc="-1" strike="noStrike">
                <a:solidFill>
                  <a:srgbClr val="ffff00"/>
                </a:solidFill>
                <a:latin typeface="Century Gothic"/>
              </a:rPr>
              <a:t>A</a:t>
            </a: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pplication </a:t>
            </a:r>
            <a:r>
              <a:rPr b="1" lang="en-US" sz="2200" spc="-1" strike="noStrike">
                <a:solidFill>
                  <a:srgbClr val="ffff00"/>
                </a:solidFill>
                <a:latin typeface="Century Gothic"/>
              </a:rPr>
              <a:t>S</a:t>
            </a: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ecurity </a:t>
            </a:r>
            <a:r>
              <a:rPr b="1" lang="en-US" sz="2200" spc="-1" strike="noStrike">
                <a:solidFill>
                  <a:srgbClr val="ffff00"/>
                </a:solidFill>
                <a:latin typeface="Century Gothic"/>
              </a:rPr>
              <a:t>P</a:t>
            </a: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roject: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El proyecto abierto de seguridad en aplicaciones Web es una comunidad abierta dedicada a habilitar y/o empoderar a las organizaciones para desarrollar, comprar y mantener aplicaciones confiables.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La Fundación OWASP es una entidad sin fines de lucro para asegurar el éxito a largo plazo del proyecto. Casi todos los asociados con OWASP son voluntarios.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OWASP con el fin de canalizar los esfuerzos en la seguridad de aplicaciones y APIs, llevó adelante un relevamiento global y colaborativo con los 10 riesgos de seguridad más críticos de la web, conocido como </a:t>
            </a:r>
            <a:r>
              <a:rPr b="0" lang="en-US" sz="2200" spc="-1" strike="noStrike">
                <a:solidFill>
                  <a:srgbClr val="ffff00"/>
                </a:solidFill>
                <a:latin typeface="Century Gothic"/>
              </a:rPr>
              <a:t>OWASP TOP 10.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384560" y="777600"/>
            <a:ext cx="1069596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6000"/>
          </a:bodyPr>
          <a:p>
            <a:pPr algn="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A6: </a:t>
            </a:r>
            <a:r>
              <a:rPr b="0" lang="en-US" sz="3100" spc="-1" strike="noStrike" cap="all">
                <a:solidFill>
                  <a:srgbClr val="ffffff"/>
                </a:solidFill>
                <a:latin typeface="Century Gothic"/>
              </a:rPr>
              <a:t>Configuración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 Incorrecta de Seguridad #2</a:t>
            </a:r>
            <a:br/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287280" y="1887480"/>
            <a:ext cx="11793240" cy="40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Las cuentas predeterminadas y sus contraseñas siguen activas y sin cambios. 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El manejo de errores revela a los usuarios trazas de la aplicación u otros mensajes demasiado informativos.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Use una plataforma minimalista sin funcionalidades innecesarias, componentes, documentación o ejemplos. Elimine o no instale frameworks y funcionalidades no utilizadas.  </a:t>
            </a:r>
            <a:endParaRPr b="0" lang="es-ES" sz="2200" spc="-1" strike="noStrike">
              <a:latin typeface="Arial"/>
            </a:endParaRPr>
          </a:p>
        </p:txBody>
      </p:sp>
      <p:pic>
        <p:nvPicPr>
          <p:cNvPr id="142" name="Content Placeholder 5" descr=""/>
          <p:cNvPicPr/>
          <p:nvPr/>
        </p:nvPicPr>
        <p:blipFill>
          <a:blip r:embed="rId1"/>
          <a:srcRect l="5830" t="12164" r="3701" b="2897"/>
          <a:stretch/>
        </p:blipFill>
        <p:spPr>
          <a:xfrm>
            <a:off x="4964040" y="4692960"/>
            <a:ext cx="6570360" cy="195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70160" y="1619640"/>
            <a:ext cx="11035440" cy="37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97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s-ES" sz="2200" spc="-1" strike="noStrike">
                <a:solidFill>
                  <a:srgbClr val="ffff00"/>
                </a:solidFill>
                <a:latin typeface="Century Gothic"/>
              </a:rPr>
              <a:t>¿Cómo prevenir?</a:t>
            </a:r>
            <a:endParaRPr b="0" lang="es-ES" sz="2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Los escáneres automatizados son útiles para detectar configuraciones erróneas, el uso de cuentas o configuraciones predeterminadas, servicios innecesarios, opciones heredadas, etc.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La aplicación debe tener una arquitectura segmentada que proporcione una separación efectiva y segura entre componentes y acceso a terceros, contenedores o grupos de seguridad en la nube (ACLs). 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Envíe directivas de seguridad a los clientes (por ej. cabeceras de seguridad).  </a:t>
            </a:r>
            <a:endParaRPr b="0" lang="es-ES" sz="2200" spc="-1" strike="noStrike">
              <a:latin typeface="Arial"/>
            </a:endParaRPr>
          </a:p>
        </p:txBody>
      </p:sp>
      <p:graphicFrame>
        <p:nvGraphicFramePr>
          <p:cNvPr id="144" name="Table 2"/>
          <p:cNvGraphicFramePr/>
          <p:nvPr/>
        </p:nvGraphicFramePr>
        <p:xfrm>
          <a:off x="470160" y="5473440"/>
          <a:ext cx="11035440" cy="908280"/>
        </p:xfrm>
        <a:graphic>
          <a:graphicData uri="http://schemas.openxmlformats.org/drawingml/2006/table">
            <a:tbl>
              <a:tblPr/>
              <a:tblGrid>
                <a:gridCol w="2758680"/>
                <a:gridCol w="2758680"/>
                <a:gridCol w="2758680"/>
                <a:gridCol w="2759400"/>
              </a:tblGrid>
              <a:tr h="453960"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Dificultad del Ataque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R w="9360">
                      <a:solidFill>
                        <a:srgbClr val="d0e87f"/>
                      </a:solidFill>
                    </a:lnR>
                    <a:lnB w="9360">
                      <a:solidFill>
                        <a:srgbClr val="d0e8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Prevalencia del Riesgo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87f"/>
                      </a:solidFill>
                    </a:lnL>
                    <a:lnR w="9360">
                      <a:solidFill>
                        <a:srgbClr val="d0e87f"/>
                      </a:solidFill>
                    </a:lnR>
                    <a:lnB w="9360">
                      <a:solidFill>
                        <a:srgbClr val="d0e8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Detección del Riesgo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87f"/>
                      </a:solidFill>
                    </a:lnL>
                    <a:lnR w="9360">
                      <a:solidFill>
                        <a:srgbClr val="d0e57f"/>
                      </a:solidFill>
                    </a:lnR>
                    <a:lnB w="9360">
                      <a:solidFill>
                        <a:srgbClr val="d0e5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Impactos Técnicos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57f"/>
                      </a:solidFill>
                    </a:lnL>
                    <a:lnR w="9360">
                      <a:solidFill>
                        <a:srgbClr val="50e37f"/>
                      </a:solidFill>
                    </a:lnR>
                    <a:lnB w="9360">
                      <a:solidFill>
                        <a:srgbClr val="50e37f"/>
                      </a:solidFill>
                    </a:lnB>
                    <a:solidFill>
                      <a:srgbClr val="dedede"/>
                    </a:solidFill>
                  </a:tcPr>
                </a:tc>
              </a:tr>
              <a:tr h="454320"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3: Fácil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R w="9360">
                      <a:solidFill>
                        <a:srgbClr val="d0e57f"/>
                      </a:solidFill>
                    </a:lnR>
                    <a:lnT w="9360">
                      <a:solidFill>
                        <a:srgbClr val="d0e8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3: Generalizada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57f"/>
                      </a:solidFill>
                    </a:lnL>
                    <a:lnR w="9360">
                      <a:solidFill>
                        <a:srgbClr val="d0e77f"/>
                      </a:solidFill>
                    </a:lnR>
                    <a:lnT w="9360">
                      <a:solidFill>
                        <a:srgbClr val="d0e87f"/>
                      </a:solidFill>
                    </a:lnT>
                    <a:lnB w="28080">
                      <a:solidFill>
                        <a:srgbClr val="ffa5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3: Fácil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77f"/>
                      </a:solidFill>
                    </a:lnL>
                    <a:lnR w="9360">
                      <a:solidFill>
                        <a:srgbClr val="f0e57f"/>
                      </a:solidFill>
                    </a:lnR>
                    <a:lnT w="9360">
                      <a:solidFill>
                        <a:srgbClr val="d0e5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2: Moderada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f0e57f"/>
                      </a:solidFill>
                    </a:lnL>
                    <a:lnR w="9360">
                      <a:solidFill>
                        <a:srgbClr val="90e17f"/>
                      </a:solidFill>
                    </a:lnR>
                    <a:lnT w="9360">
                      <a:solidFill>
                        <a:srgbClr val="50e3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5" name="TextShape 3"/>
          <p:cNvSpPr txBox="1"/>
          <p:nvPr/>
        </p:nvSpPr>
        <p:spPr>
          <a:xfrm>
            <a:off x="901440" y="777600"/>
            <a:ext cx="1117944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Century Gothic"/>
              </a:rPr>
              <a:t>A6: Configuración Incorrecta de Seguridad #3</a:t>
            </a:r>
            <a:br/>
            <a:endParaRPr b="0" lang="en-US" sz="2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2895480" y="764280"/>
            <a:ext cx="8610120" cy="6850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A7: Cross-Site Scripting (XSS)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56600" y="1855080"/>
            <a:ext cx="11625480" cy="11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En el ataque XSS, se agregan scripts antes que se envíen y ejecuten los datos al browser para secuestrar sesiones, redirigir a sitios maliciosos o desfigurar páginas.</a:t>
            </a:r>
            <a:endParaRPr b="0" lang="es-ES" sz="2200" spc="-1" strike="noStrike">
              <a:latin typeface="Arial"/>
            </a:endParaRPr>
          </a:p>
        </p:txBody>
      </p:sp>
      <p:pic>
        <p:nvPicPr>
          <p:cNvPr id="148" name="Content Placeholder 7" descr=""/>
          <p:cNvPicPr/>
          <p:nvPr/>
        </p:nvPicPr>
        <p:blipFill>
          <a:blip r:embed="rId1"/>
          <a:srcRect l="13928" t="3907" r="12705" b="8770"/>
          <a:stretch/>
        </p:blipFill>
        <p:spPr>
          <a:xfrm>
            <a:off x="470160" y="2873880"/>
            <a:ext cx="6452640" cy="3600360"/>
          </a:xfrm>
          <a:prstGeom prst="rect">
            <a:avLst/>
          </a:prstGeom>
          <a:ln>
            <a:noFill/>
          </a:ln>
        </p:spPr>
      </p:pic>
      <p:sp>
        <p:nvSpPr>
          <p:cNvPr id="149" name="CustomShape 3"/>
          <p:cNvSpPr/>
          <p:nvPr/>
        </p:nvSpPr>
        <p:spPr>
          <a:xfrm>
            <a:off x="7236720" y="2873880"/>
            <a:ext cx="4421520" cy="35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XSS es la segunda vulnerabilidad más frecuente en OWASP Top 10, y se encuentra en alrededor de dos tercios de todas las aplicaciones.</a:t>
            </a:r>
            <a:endParaRPr b="0" lang="es-E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3185280" y="446760"/>
            <a:ext cx="8610120" cy="685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A7: Cross-Site Scripting (XSS) #2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470160" y="1384560"/>
            <a:ext cx="11220480" cy="42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s-ES" sz="2200" spc="-1" strike="noStrike">
                <a:solidFill>
                  <a:srgbClr val="ffff00"/>
                </a:solidFill>
                <a:latin typeface="Century Gothic"/>
              </a:rPr>
              <a:t>¿Cómo detectar?</a:t>
            </a:r>
            <a:endParaRPr b="0" lang="es-ES" sz="2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La aplicación o API utiliza datos sin validar, suministrados por un usuario y codificados como parte del HTML o Javascript de salida.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Un ataque exitoso permite al atacante ejecutar comandos arbitrarios (HTML y Javascript) en el navegador de la víctima. 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Típicamente el usuario deberá interactuar con un enlace, o alguna otra página controlada por el atacante, como un ataque </a:t>
            </a:r>
            <a:r>
              <a:rPr b="0" lang="es-ES" sz="2200" spc="-1" strike="noStrike">
                <a:solidFill>
                  <a:srgbClr val="ffff00"/>
                </a:solidFill>
                <a:latin typeface="Century Gothic"/>
              </a:rPr>
              <a:t>del</a:t>
            </a: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s-ES" sz="2200" spc="-1" strike="noStrike">
                <a:solidFill>
                  <a:srgbClr val="ffff00"/>
                </a:solidFill>
                <a:latin typeface="Century Gothic"/>
              </a:rPr>
              <a:t>tipo pozo de agua</a:t>
            </a: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, publicidad maliciosa, o similar. </a:t>
            </a:r>
            <a:endParaRPr b="0" lang="es-ES" sz="2200" spc="-1" strike="noStrike">
              <a:latin typeface="Arial"/>
            </a:endParaRPr>
          </a:p>
        </p:txBody>
      </p:sp>
      <p:graphicFrame>
        <p:nvGraphicFramePr>
          <p:cNvPr id="152" name="Table 3"/>
          <p:cNvGraphicFramePr/>
          <p:nvPr/>
        </p:nvGraphicFramePr>
        <p:xfrm>
          <a:off x="470160" y="5682240"/>
          <a:ext cx="11035440" cy="908280"/>
        </p:xfrm>
        <a:graphic>
          <a:graphicData uri="http://schemas.openxmlformats.org/drawingml/2006/table">
            <a:tbl>
              <a:tblPr/>
              <a:tblGrid>
                <a:gridCol w="2758680"/>
                <a:gridCol w="2758680"/>
                <a:gridCol w="2758680"/>
                <a:gridCol w="2759400"/>
              </a:tblGrid>
              <a:tr h="453960"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Dificultad del Ataque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R w="9360">
                      <a:solidFill>
                        <a:srgbClr val="d0e87f"/>
                      </a:solidFill>
                    </a:lnR>
                    <a:lnB w="9360">
                      <a:solidFill>
                        <a:srgbClr val="d0e8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Prevalencia del Riesgo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87f"/>
                      </a:solidFill>
                    </a:lnL>
                    <a:lnR w="9360">
                      <a:solidFill>
                        <a:srgbClr val="d0e87f"/>
                      </a:solidFill>
                    </a:lnR>
                    <a:lnB w="9360">
                      <a:solidFill>
                        <a:srgbClr val="d0e8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Detección del Riesgo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87f"/>
                      </a:solidFill>
                    </a:lnL>
                    <a:lnR w="9360">
                      <a:solidFill>
                        <a:srgbClr val="d0e57f"/>
                      </a:solidFill>
                    </a:lnR>
                    <a:lnB w="9360">
                      <a:solidFill>
                        <a:srgbClr val="d0e5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Impactos Técnicos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57f"/>
                      </a:solidFill>
                    </a:lnL>
                    <a:lnR w="9360">
                      <a:solidFill>
                        <a:srgbClr val="50e37f"/>
                      </a:solidFill>
                    </a:lnR>
                    <a:lnB w="9360">
                      <a:solidFill>
                        <a:srgbClr val="50e37f"/>
                      </a:solidFill>
                    </a:lnB>
                    <a:solidFill>
                      <a:srgbClr val="dedede"/>
                    </a:solidFill>
                  </a:tcPr>
                </a:tc>
              </a:tr>
              <a:tr h="454320"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3: Fácil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R w="9360">
                      <a:solidFill>
                        <a:srgbClr val="d0e57f"/>
                      </a:solidFill>
                    </a:lnR>
                    <a:lnT w="9360">
                      <a:solidFill>
                        <a:srgbClr val="d0e8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3: Generalizada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57f"/>
                      </a:solidFill>
                    </a:lnL>
                    <a:lnR w="9360">
                      <a:solidFill>
                        <a:srgbClr val="d0e77f"/>
                      </a:solidFill>
                    </a:lnR>
                    <a:lnT w="9360">
                      <a:solidFill>
                        <a:srgbClr val="d0e87f"/>
                      </a:solidFill>
                    </a:lnT>
                    <a:lnB w="28080">
                      <a:solidFill>
                        <a:srgbClr val="ffa5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3: Fácil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77f"/>
                      </a:solidFill>
                    </a:lnL>
                    <a:lnR w="9360">
                      <a:solidFill>
                        <a:srgbClr val="f0e57f"/>
                      </a:solidFill>
                    </a:lnR>
                    <a:lnT w="9360">
                      <a:solidFill>
                        <a:srgbClr val="d0e5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2: Moderada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f0e57f"/>
                      </a:solidFill>
                    </a:lnL>
                    <a:lnR w="9360">
                      <a:solidFill>
                        <a:srgbClr val="90e17f"/>
                      </a:solidFill>
                    </a:lnR>
                    <a:lnT w="9360">
                      <a:solidFill>
                        <a:srgbClr val="50e3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3" name="CustomShape 4"/>
          <p:cNvSpPr/>
          <p:nvPr/>
        </p:nvSpPr>
        <p:spPr>
          <a:xfrm>
            <a:off x="-2520" y="-524520"/>
            <a:ext cx="51480" cy="104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88920" anchor="ctr">
            <a:spAutoFit/>
          </a:bodyPr>
          <a:p>
            <a:pPr>
              <a:lnSpc>
                <a:spcPct val="100000"/>
              </a:lnSpc>
            </a:pPr>
            <a:br/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300" spc="-1" strike="noStrike">
                <a:solidFill>
                  <a:srgbClr val="000000"/>
                </a:solidFill>
                <a:latin typeface="Titillium Web"/>
              </a:rPr>
              <a:t> 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70160" y="1619640"/>
            <a:ext cx="11035440" cy="465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s-ES" sz="2200" spc="-1" strike="noStrike">
                <a:solidFill>
                  <a:srgbClr val="ffff00"/>
                </a:solidFill>
                <a:latin typeface="Century Gothic"/>
              </a:rPr>
              <a:t>¿Cómo prevenir?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Se debe validar que las requisiciones y las respuestas para que no contengan scripts. 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Utilizar frameworks seguros que, por diseño, automáticamente codifican el contenido para prevenir XSS, como en Ruby 3.0 o React JS.  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Las herramientas automatizadas pueden detectar algunos problemas XSS en forma automática, particularmente en tecnologías maduras como PHP, J2EE / JSP, y ASP.NET.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901440" y="777600"/>
            <a:ext cx="11179440" cy="72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A7: Cross-Site Scripting (XSS) #3</a:t>
            </a:r>
            <a:br/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2895480" y="764280"/>
            <a:ext cx="8610120" cy="776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A8: Deserialización Insegura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05000" y="2057400"/>
            <a:ext cx="11283840" cy="144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Las aplicaciones distribuidas con listeners públicos o aplicaciones que dependen del mantenimiento del estado del cliente, probablemente permitan adulteración de datos serializados.</a:t>
            </a:r>
            <a:endParaRPr b="0" lang="es-ES" sz="2200" spc="-1" strike="noStrike">
              <a:latin typeface="Arial"/>
            </a:endParaRPr>
          </a:p>
        </p:txBody>
      </p:sp>
      <p:pic>
        <p:nvPicPr>
          <p:cNvPr id="158" name="Content Placeholder 5" descr=""/>
          <p:cNvPicPr/>
          <p:nvPr/>
        </p:nvPicPr>
        <p:blipFill>
          <a:blip r:embed="rId1"/>
          <a:srcRect l="5148" t="28993" r="3714" b="27845"/>
          <a:stretch/>
        </p:blipFill>
        <p:spPr>
          <a:xfrm>
            <a:off x="1397880" y="4115160"/>
            <a:ext cx="8477280" cy="2259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2895480" y="764280"/>
            <a:ext cx="8610120" cy="776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A8: Deserialización Insegura #2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248040" y="1776600"/>
            <a:ext cx="11730240" cy="36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90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s-ES" sz="2200" spc="-1" strike="noStrike">
                <a:solidFill>
                  <a:srgbClr val="ffff00"/>
                </a:solidFill>
                <a:latin typeface="Century Gothic"/>
              </a:rPr>
              <a:t>¿Cómo prevenir?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No aceptar objetos serializados a partir de fuentes no confiables o serialización que solo permita tipos de datos primitivos. 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Implementar verificaciones de integridad o criptografía de los objetos serializados para evitar la creación hostil de objetos o adulteración de datos. 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Se puede aplicar también restricciones de strict type durante la deserialización antes de la creación del objeto. </a:t>
            </a:r>
            <a:endParaRPr b="0" lang="es-ES" sz="2200" spc="-1" strike="noStrike">
              <a:latin typeface="Arial"/>
            </a:endParaRPr>
          </a:p>
        </p:txBody>
      </p:sp>
      <p:graphicFrame>
        <p:nvGraphicFramePr>
          <p:cNvPr id="161" name="Table 3"/>
          <p:cNvGraphicFramePr/>
          <p:nvPr/>
        </p:nvGraphicFramePr>
        <p:xfrm>
          <a:off x="470160" y="5682240"/>
          <a:ext cx="11035440" cy="908280"/>
        </p:xfrm>
        <a:graphic>
          <a:graphicData uri="http://schemas.openxmlformats.org/drawingml/2006/table">
            <a:tbl>
              <a:tblPr/>
              <a:tblGrid>
                <a:gridCol w="2758680"/>
                <a:gridCol w="2758680"/>
                <a:gridCol w="2758680"/>
                <a:gridCol w="2759400"/>
              </a:tblGrid>
              <a:tr h="453960"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Dificultad del Ataque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R w="9360">
                      <a:solidFill>
                        <a:srgbClr val="d0e87f"/>
                      </a:solidFill>
                    </a:lnR>
                    <a:lnB w="9360">
                      <a:solidFill>
                        <a:srgbClr val="d0e8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Prevalencia del Riesgo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87f"/>
                      </a:solidFill>
                    </a:lnL>
                    <a:lnR w="9360">
                      <a:solidFill>
                        <a:srgbClr val="d0e87f"/>
                      </a:solidFill>
                    </a:lnR>
                    <a:lnB w="9360">
                      <a:solidFill>
                        <a:srgbClr val="d0e8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Detección del Riesgo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87f"/>
                      </a:solidFill>
                    </a:lnL>
                    <a:lnR w="9360">
                      <a:solidFill>
                        <a:srgbClr val="d0e57f"/>
                      </a:solidFill>
                    </a:lnR>
                    <a:lnB w="9360">
                      <a:solidFill>
                        <a:srgbClr val="d0e5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Impactos Técnicos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57f"/>
                      </a:solidFill>
                    </a:lnL>
                    <a:lnR w="9360">
                      <a:solidFill>
                        <a:srgbClr val="50e37f"/>
                      </a:solidFill>
                    </a:lnR>
                    <a:lnB w="9360">
                      <a:solidFill>
                        <a:srgbClr val="50e37f"/>
                      </a:solidFill>
                    </a:lnB>
                    <a:solidFill>
                      <a:srgbClr val="dedede"/>
                    </a:solidFill>
                  </a:tcPr>
                </a:tc>
              </a:tr>
              <a:tr h="454320"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1: Difícil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R w="9360">
                      <a:solidFill>
                        <a:srgbClr val="d0e57f"/>
                      </a:solidFill>
                    </a:lnR>
                    <a:lnT w="9360">
                      <a:solidFill>
                        <a:srgbClr val="d0e8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2: Común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57f"/>
                      </a:solidFill>
                    </a:lnL>
                    <a:lnR w="9360">
                      <a:solidFill>
                        <a:srgbClr val="d0e77f"/>
                      </a:solidFill>
                    </a:lnR>
                    <a:lnT w="9360">
                      <a:solidFill>
                        <a:srgbClr val="d0e87f"/>
                      </a:solidFill>
                    </a:lnT>
                    <a:lnB w="28080">
                      <a:solidFill>
                        <a:srgbClr val="ffa5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2: Media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77f"/>
                      </a:solidFill>
                    </a:lnL>
                    <a:lnR w="9360">
                      <a:solidFill>
                        <a:srgbClr val="f0e57f"/>
                      </a:solidFill>
                    </a:lnR>
                    <a:lnT w="9360">
                      <a:solidFill>
                        <a:srgbClr val="d0e5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3: Severo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f0e57f"/>
                      </a:solidFill>
                    </a:lnL>
                    <a:lnR w="9360">
                      <a:solidFill>
                        <a:srgbClr val="90e17f"/>
                      </a:solidFill>
                    </a:lnR>
                    <a:lnT w="9360">
                      <a:solidFill>
                        <a:srgbClr val="50e3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2895480" y="764280"/>
            <a:ext cx="8610120" cy="776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A8: Deserialización Insegura #3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248040" y="1776600"/>
            <a:ext cx="11730240" cy="45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s-ES" sz="2200" spc="-1" strike="noStrike">
                <a:solidFill>
                  <a:srgbClr val="ffff00"/>
                </a:solidFill>
                <a:latin typeface="Century Gothic"/>
              </a:rPr>
              <a:t>¿Cómo prevenir?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Aislar el código que deserializa, así como también aquellos ejecutados en ambientes de privilegios muy bajos o contenedores temporales. 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Es importante grabar en log las excepciones y fallas de deserialización. 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Restrinja o monitoree la conectividad recibida y de salida de contenedores o servidores que deserializan y configure alertas para el caso que un usuario deserialice constantemente.</a:t>
            </a:r>
            <a:endParaRPr b="0" lang="es-E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2155320" y="489960"/>
            <a:ext cx="9363600" cy="1312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ffffff"/>
                </a:solidFill>
                <a:latin typeface="Century Gothic"/>
              </a:rPr>
              <a:t>A9: Utilización de Componentes con Vulnerabilidades Conocidas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5355720" y="2279520"/>
            <a:ext cx="6531120" cy="40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73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El atacante puede identificar componentes vulnerables por medio de scanning o análisis manual.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El desarrollo basado fuertemente en componentes de terceros, puede llevar a que los desarrolladores no entiendan qué componentes se utilizan en la aplicación o API y, mucho menos, mantenerlos actualizados. 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Esta debilidad es detectable mediante el uso de analizadores tales como </a:t>
            </a:r>
            <a:r>
              <a:rPr b="1" lang="es-ES" sz="2200" spc="-1" strike="noStrike">
                <a:solidFill>
                  <a:srgbClr val="ffff00"/>
                </a:solidFill>
                <a:latin typeface="Century Gothic"/>
              </a:rPr>
              <a:t>retire.js</a:t>
            </a: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 o la inspección de cabeceras</a:t>
            </a:r>
            <a:endParaRPr b="0" lang="es-ES" sz="2200" spc="-1" strike="noStrike">
              <a:latin typeface="Arial"/>
            </a:endParaRPr>
          </a:p>
        </p:txBody>
      </p:sp>
      <p:pic>
        <p:nvPicPr>
          <p:cNvPr id="166" name="Content Placeholder 5" descr=""/>
          <p:cNvPicPr/>
          <p:nvPr/>
        </p:nvPicPr>
        <p:blipFill>
          <a:blip r:embed="rId1"/>
          <a:stretch/>
        </p:blipFill>
        <p:spPr>
          <a:xfrm>
            <a:off x="354960" y="2410200"/>
            <a:ext cx="4704480" cy="352836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2155320" y="489960"/>
            <a:ext cx="936360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A9: Utilización de Componentes con Vulnerabilidades Conocidas #2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70160" y="1783080"/>
            <a:ext cx="11035440" cy="36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80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s-ES" sz="2200" spc="-1" strike="noStrike">
                <a:solidFill>
                  <a:srgbClr val="ffff00"/>
                </a:solidFill>
                <a:latin typeface="Century Gothic"/>
              </a:rPr>
              <a:t>¿Cómo prevenir?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Usar herramientas para inventario de versiones y dependencias de los componentes (server-side y client-side). 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Monitorear vulnerabilidades en componentes a partir de fuentes públicas como NVD y usar software para análisis automático. 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También, es importante desactivar los componentes que no serán utilizados, y aplicar actualizaciones y patches de fuentes oficiales para prevenir vulnerabilidades que puedan ser exploradas. </a:t>
            </a:r>
            <a:endParaRPr b="0" lang="es-ES" sz="2200" spc="-1" strike="noStrike">
              <a:latin typeface="Arial"/>
            </a:endParaRPr>
          </a:p>
        </p:txBody>
      </p:sp>
      <p:graphicFrame>
        <p:nvGraphicFramePr>
          <p:cNvPr id="169" name="Table 3"/>
          <p:cNvGraphicFramePr/>
          <p:nvPr/>
        </p:nvGraphicFramePr>
        <p:xfrm>
          <a:off x="470160" y="5656320"/>
          <a:ext cx="11035440" cy="908280"/>
        </p:xfrm>
        <a:graphic>
          <a:graphicData uri="http://schemas.openxmlformats.org/drawingml/2006/table">
            <a:tbl>
              <a:tblPr/>
              <a:tblGrid>
                <a:gridCol w="2758680"/>
                <a:gridCol w="2758680"/>
                <a:gridCol w="2758680"/>
                <a:gridCol w="2759400"/>
              </a:tblGrid>
              <a:tr h="453960"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Dificultad del Ataque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R w="9360">
                      <a:solidFill>
                        <a:srgbClr val="d0e87f"/>
                      </a:solidFill>
                    </a:lnR>
                    <a:lnB w="9360">
                      <a:solidFill>
                        <a:srgbClr val="d0e8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Prevalencia del Riesgo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87f"/>
                      </a:solidFill>
                    </a:lnL>
                    <a:lnR w="9360">
                      <a:solidFill>
                        <a:srgbClr val="d0e87f"/>
                      </a:solidFill>
                    </a:lnR>
                    <a:lnB w="9360">
                      <a:solidFill>
                        <a:srgbClr val="d0e8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Detección del Riesgo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87f"/>
                      </a:solidFill>
                    </a:lnL>
                    <a:lnR w="9360">
                      <a:solidFill>
                        <a:srgbClr val="d0e57f"/>
                      </a:solidFill>
                    </a:lnR>
                    <a:lnB w="9360">
                      <a:solidFill>
                        <a:srgbClr val="d0e5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Impactos Técnicos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57f"/>
                      </a:solidFill>
                    </a:lnL>
                    <a:lnR w="9360">
                      <a:solidFill>
                        <a:srgbClr val="50e37f"/>
                      </a:solidFill>
                    </a:lnR>
                    <a:lnB w="9360">
                      <a:solidFill>
                        <a:srgbClr val="50e37f"/>
                      </a:solidFill>
                    </a:lnB>
                    <a:solidFill>
                      <a:srgbClr val="dedede"/>
                    </a:solidFill>
                  </a:tcPr>
                </a:tc>
              </a:tr>
              <a:tr h="454320"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2: Media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R w="9360">
                      <a:solidFill>
                        <a:srgbClr val="d0e57f"/>
                      </a:solidFill>
                    </a:lnR>
                    <a:lnT w="9360">
                      <a:solidFill>
                        <a:srgbClr val="d0e8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3: Generalizada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57f"/>
                      </a:solidFill>
                    </a:lnL>
                    <a:lnR w="9360">
                      <a:solidFill>
                        <a:srgbClr val="d0e77f"/>
                      </a:solidFill>
                    </a:lnR>
                    <a:lnT w="9360">
                      <a:solidFill>
                        <a:srgbClr val="d0e87f"/>
                      </a:solidFill>
                    </a:lnT>
                    <a:lnB w="28080">
                      <a:solidFill>
                        <a:srgbClr val="ffa5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2: Media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77f"/>
                      </a:solidFill>
                    </a:lnL>
                    <a:lnR w="9360">
                      <a:solidFill>
                        <a:srgbClr val="f0e57f"/>
                      </a:solidFill>
                    </a:lnR>
                    <a:lnT w="9360">
                      <a:solidFill>
                        <a:srgbClr val="d0e5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3: Severo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f0e57f"/>
                      </a:solidFill>
                    </a:lnL>
                    <a:lnR w="9360">
                      <a:solidFill>
                        <a:srgbClr val="90e17f"/>
                      </a:solidFill>
                    </a:lnR>
                    <a:lnT w="9360">
                      <a:solidFill>
                        <a:srgbClr val="50e3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118880" y="607680"/>
            <a:ext cx="1082016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Century Gothic"/>
              </a:rPr>
              <a:t>Clasificación de riesgos de las aplicaciones</a:t>
            </a:r>
            <a:endParaRPr b="0" lang="en-US" sz="2800" spc="-1" strike="noStrike">
              <a:solidFill>
                <a:srgbClr val="ffffff"/>
              </a:solidFill>
              <a:latin typeface="Century Gothic"/>
            </a:endParaRPr>
          </a:p>
        </p:txBody>
      </p:sp>
      <p:graphicFrame>
        <p:nvGraphicFramePr>
          <p:cNvPr id="91" name="Table 2"/>
          <p:cNvGraphicFramePr/>
          <p:nvPr/>
        </p:nvGraphicFramePr>
        <p:xfrm>
          <a:off x="496440" y="4162680"/>
          <a:ext cx="11442600" cy="2316240"/>
        </p:xfrm>
        <a:graphic>
          <a:graphicData uri="http://schemas.openxmlformats.org/drawingml/2006/table">
            <a:tbl>
              <a:tblPr/>
              <a:tblGrid>
                <a:gridCol w="1906920"/>
                <a:gridCol w="1906920"/>
                <a:gridCol w="1906920"/>
                <a:gridCol w="1906920"/>
                <a:gridCol w="1906920"/>
                <a:gridCol w="1908000"/>
              </a:tblGrid>
              <a:tr h="891720"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Agentes de Amenaza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R w="9360">
                      <a:solidFill>
                        <a:srgbClr val="c0e745"/>
                      </a:solidFill>
                    </a:lnR>
                    <a:lnB w="9360">
                      <a:solidFill>
                        <a:srgbClr val="c0e745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Dificultad del Ataque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c0e745"/>
                      </a:solidFill>
                    </a:lnL>
                    <a:lnR w="9360">
                      <a:solidFill>
                        <a:srgbClr val="40ea45"/>
                      </a:solidFill>
                    </a:lnR>
                    <a:lnB w="9360">
                      <a:solidFill>
                        <a:srgbClr val="40ea45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Prevalencia del Riesgo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40ea45"/>
                      </a:solidFill>
                    </a:lnL>
                    <a:lnR w="9360">
                      <a:solidFill>
                        <a:srgbClr val="a0e745"/>
                      </a:solidFill>
                    </a:lnR>
                    <a:lnB w="9360">
                      <a:solidFill>
                        <a:srgbClr val="a0e745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Detección del Riesgo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a0e745"/>
                      </a:solidFill>
                    </a:lnL>
                    <a:lnR w="9360">
                      <a:solidFill>
                        <a:srgbClr val="80ea45"/>
                      </a:solidFill>
                    </a:lnR>
                    <a:lnB w="9360">
                      <a:solidFill>
                        <a:srgbClr val="80ea45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Impactos Técnicos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80ea45"/>
                      </a:solidFill>
                    </a:lnL>
                    <a:lnR w="9360">
                      <a:solidFill>
                        <a:srgbClr val="e0e945"/>
                      </a:solidFill>
                    </a:lnR>
                    <a:lnB w="9360">
                      <a:solidFill>
                        <a:srgbClr val="e0e945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Impactos en la Actividad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e0e945"/>
                      </a:solidFill>
                    </a:lnL>
                    <a:lnR w="9360">
                      <a:solidFill>
                        <a:srgbClr val="40ea45"/>
                      </a:solidFill>
                    </a:lnR>
                    <a:lnB w="9360">
                      <a:solidFill>
                        <a:srgbClr val="40ea45"/>
                      </a:solidFill>
                    </a:lnB>
                    <a:solidFill>
                      <a:srgbClr val="dedede"/>
                    </a:solidFill>
                  </a:tcPr>
                </a:tc>
              </a:tr>
              <a:tr h="474840">
                <a:tc rowSpan="3"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Específico de la Aplicación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R w="9360">
                      <a:solidFill>
                        <a:srgbClr val="e0ec45"/>
                      </a:solidFill>
                    </a:lnR>
                    <a:lnT w="9360">
                      <a:solidFill>
                        <a:srgbClr val="c0e745"/>
                      </a:solidFill>
                    </a:lnT>
                    <a:lnB w="9360">
                      <a:solidFill>
                        <a:srgbClr val="e0ec4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Fácil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e0ec45"/>
                      </a:solidFill>
                    </a:lnL>
                    <a:lnR w="9360">
                      <a:solidFill>
                        <a:srgbClr val="40eb45"/>
                      </a:solidFill>
                    </a:lnR>
                    <a:lnT w="9360">
                      <a:solidFill>
                        <a:srgbClr val="40ea45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Generalizada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40eb45"/>
                      </a:solidFill>
                    </a:lnL>
                    <a:lnR w="9360">
                      <a:solidFill>
                        <a:srgbClr val="20eb45"/>
                      </a:solidFill>
                    </a:lnR>
                    <a:lnT w="9360">
                      <a:solidFill>
                        <a:srgbClr val="a0e745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Fácil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20eb45"/>
                      </a:solidFill>
                    </a:lnL>
                    <a:lnR w="9360">
                      <a:solidFill>
                        <a:srgbClr val="60eb45"/>
                      </a:solidFill>
                    </a:lnR>
                    <a:lnT w="9360">
                      <a:solidFill>
                        <a:srgbClr val="80ea45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Severo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60eb45"/>
                      </a:solidFill>
                    </a:lnL>
                    <a:lnR w="9360">
                      <a:solidFill>
                        <a:srgbClr val="a0eb45"/>
                      </a:solidFill>
                    </a:lnR>
                    <a:lnT w="9360">
                      <a:solidFill>
                        <a:srgbClr val="e0e945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Específico de la Actividad/Aplicación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a0eb45"/>
                      </a:solidFill>
                    </a:lnL>
                    <a:lnR w="9360">
                      <a:solidFill>
                        <a:srgbClr val="20ed45"/>
                      </a:solidFill>
                    </a:lnR>
                    <a:lnT w="9360">
                      <a:solidFill>
                        <a:srgbClr val="40ea45"/>
                      </a:solidFill>
                    </a:lnT>
                    <a:lnB w="9360">
                      <a:solidFill>
                        <a:srgbClr val="20ed4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7484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Media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e0ec45"/>
                      </a:solidFill>
                    </a:lnL>
                    <a:lnR w="9360">
                      <a:solidFill>
                        <a:srgbClr val="a0ed45"/>
                      </a:solidFill>
                    </a:lnR>
                    <a:lnT w="28080">
                      <a:solidFill>
                        <a:srgbClr val="ff0000"/>
                      </a:solidFill>
                    </a:lnT>
                    <a:lnB w="28080">
                      <a:solidFill>
                        <a:srgbClr val="ffa5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Común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a0ed45"/>
                      </a:solidFill>
                    </a:lnL>
                    <a:lnR w="9360">
                      <a:solidFill>
                        <a:srgbClr val="80f245"/>
                      </a:solidFill>
                    </a:lnR>
                    <a:lnT w="28080">
                      <a:solidFill>
                        <a:srgbClr val="ff0000"/>
                      </a:solidFill>
                    </a:lnT>
                    <a:lnB w="28080">
                      <a:solidFill>
                        <a:srgbClr val="ffa5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Media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80f245"/>
                      </a:solidFill>
                    </a:lnL>
                    <a:lnR w="9360">
                      <a:solidFill>
                        <a:srgbClr val="e0f545"/>
                      </a:solidFill>
                    </a:lnR>
                    <a:lnT w="28080">
                      <a:solidFill>
                        <a:srgbClr val="ff0000"/>
                      </a:solidFill>
                    </a:lnT>
                    <a:lnB w="28080">
                      <a:solidFill>
                        <a:srgbClr val="ffa5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Moderado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e0f545"/>
                      </a:solidFill>
                    </a:lnL>
                    <a:lnR w="9360">
                      <a:solidFill>
                        <a:srgbClr val="c0f545"/>
                      </a:solidFill>
                    </a:lnR>
                    <a:lnT w="28080">
                      <a:solidFill>
                        <a:srgbClr val="ff0000"/>
                      </a:solidFill>
                    </a:lnT>
                    <a:lnB w="28080">
                      <a:solidFill>
                        <a:srgbClr val="ffa50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</a:tr>
              <a:tr h="47484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Difícil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e0ec45"/>
                      </a:solidFill>
                    </a:lnL>
                    <a:lnR w="9360">
                      <a:solidFill>
                        <a:srgbClr val="20f345"/>
                      </a:solidFill>
                    </a:lnR>
                    <a:lnT w="28080">
                      <a:solidFill>
                        <a:srgbClr val="ffa500"/>
                      </a:solidFill>
                    </a:lnT>
                    <a:lnB w="28080">
                      <a:solidFill>
                        <a:srgbClr val="ffff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Rara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20f345"/>
                      </a:solidFill>
                    </a:lnL>
                    <a:lnR w="9360">
                      <a:solidFill>
                        <a:srgbClr val="c0f045"/>
                      </a:solidFill>
                    </a:lnR>
                    <a:lnT w="28080">
                      <a:solidFill>
                        <a:srgbClr val="ffa500"/>
                      </a:solidFill>
                    </a:lnT>
                    <a:lnB w="28080">
                      <a:solidFill>
                        <a:srgbClr val="ffff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Difícil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c0f045"/>
                      </a:solidFill>
                    </a:lnL>
                    <a:lnR w="9360">
                      <a:solidFill>
                        <a:srgbClr val="40ef45"/>
                      </a:solidFill>
                    </a:lnR>
                    <a:lnT w="28080">
                      <a:solidFill>
                        <a:srgbClr val="ffa500"/>
                      </a:solidFill>
                    </a:lnT>
                    <a:lnB w="28080">
                      <a:solidFill>
                        <a:srgbClr val="ffff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Pequeño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40ef45"/>
                      </a:solidFill>
                    </a:lnL>
                    <a:lnR w="9360">
                      <a:solidFill>
                        <a:srgbClr val="c0f145"/>
                      </a:solidFill>
                    </a:lnR>
                    <a:lnT w="28080">
                      <a:solidFill>
                        <a:srgbClr val="ffa500"/>
                      </a:solidFill>
                    </a:lnT>
                    <a:lnB w="28080">
                      <a:solidFill>
                        <a:srgbClr val="ffff0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92" name="CustomShape 3"/>
          <p:cNvSpPr/>
          <p:nvPr/>
        </p:nvSpPr>
        <p:spPr>
          <a:xfrm>
            <a:off x="6003720" y="-213120"/>
            <a:ext cx="18396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</a:pPr>
            <a:br/>
            <a:endParaRPr b="0" lang="es-ES" sz="1800" spc="-1" strike="noStrike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496440" y="2016360"/>
            <a:ext cx="11442600" cy="24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Owasp clasifica los riesgos de acuerdo con </a:t>
            </a:r>
            <a:r>
              <a:rPr b="0" lang="es-ES" sz="2200" spc="-1" strike="noStrike">
                <a:solidFill>
                  <a:srgbClr val="ffff00"/>
                </a:solidFill>
                <a:latin typeface="Century Gothic"/>
              </a:rPr>
              <a:t>OWASP Risk Rating Methodology </a:t>
            </a: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y atribuyendo una graduación de 3 niveles para los siguientes criterios: 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Dificultad del Ataque (Exploitability), Prevalencia del Riesgo, Detección del Riesgo (Detectability) e Impactos Técnicos.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2103120" y="489960"/>
            <a:ext cx="941580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ffffff"/>
                </a:solidFill>
                <a:latin typeface="Century Gothic"/>
              </a:rPr>
              <a:t>A10: Logging y Monitoreo Insuficientes</a:t>
            </a:r>
            <a:br/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6675120" y="2279520"/>
            <a:ext cx="4830840" cy="40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s-ES" sz="2400" spc="-1" strike="noStrike">
                <a:solidFill>
                  <a:srgbClr val="ffffff"/>
                </a:solidFill>
                <a:latin typeface="Century Gothic"/>
              </a:rPr>
              <a:t>Registrar inadecuadamente las fallas, la falta de alertas y de bloqueos, permiten que el atacante siga probando vulnerabilidades hasta conseguir una que sea explorable.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172" name="Content Placeholder 5" descr=""/>
          <p:cNvPicPr/>
          <p:nvPr/>
        </p:nvPicPr>
        <p:blipFill>
          <a:blip r:embed="rId1"/>
          <a:srcRect l="0" t="5861" r="0" b="1956"/>
          <a:stretch/>
        </p:blipFill>
        <p:spPr>
          <a:xfrm>
            <a:off x="308520" y="2220840"/>
            <a:ext cx="6036120" cy="370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1580760" y="489960"/>
            <a:ext cx="993816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ffffff"/>
                </a:solidFill>
                <a:latin typeface="Century Gothic"/>
              </a:rPr>
              <a:t>A10: Logging y Monitoreo Insuficientes #2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70160" y="1783080"/>
            <a:ext cx="11035440" cy="336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s-ES" sz="2200" spc="-1" strike="noStrike">
                <a:solidFill>
                  <a:srgbClr val="ffff00"/>
                </a:solidFill>
                <a:latin typeface="Century Gothic"/>
              </a:rPr>
              <a:t>¿Cómo prevenir?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Usando formatos ya ampliamente utilizados como REST, GraphQL, JSON y la aplicación de los mecanismos de seguridad ya mencionados para garantizar una comunicación segura, un esquema fuerte de autenticación y de control de acceso, además de las protecciones contra todos los tipos de inyecciones.</a:t>
            </a:r>
            <a:endParaRPr b="0" lang="es-ES" sz="2200" spc="-1" strike="noStrike">
              <a:latin typeface="Arial"/>
            </a:endParaRPr>
          </a:p>
        </p:txBody>
      </p:sp>
      <p:graphicFrame>
        <p:nvGraphicFramePr>
          <p:cNvPr id="175" name="Table 3"/>
          <p:cNvGraphicFramePr/>
          <p:nvPr/>
        </p:nvGraphicFramePr>
        <p:xfrm>
          <a:off x="470160" y="5473440"/>
          <a:ext cx="11035440" cy="908280"/>
        </p:xfrm>
        <a:graphic>
          <a:graphicData uri="http://schemas.openxmlformats.org/drawingml/2006/table">
            <a:tbl>
              <a:tblPr/>
              <a:tblGrid>
                <a:gridCol w="2758680"/>
                <a:gridCol w="2758680"/>
                <a:gridCol w="2758680"/>
                <a:gridCol w="2759400"/>
              </a:tblGrid>
              <a:tr h="453960"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Dificultad del Ataque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R w="9360">
                      <a:solidFill>
                        <a:srgbClr val="d0e87f"/>
                      </a:solidFill>
                    </a:lnR>
                    <a:lnB w="9360">
                      <a:solidFill>
                        <a:srgbClr val="d0e8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Prevalencia del Riesgo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87f"/>
                      </a:solidFill>
                    </a:lnL>
                    <a:lnR w="9360">
                      <a:solidFill>
                        <a:srgbClr val="d0e87f"/>
                      </a:solidFill>
                    </a:lnR>
                    <a:lnB w="9360">
                      <a:solidFill>
                        <a:srgbClr val="d0e8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Detección del Riesgo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87f"/>
                      </a:solidFill>
                    </a:lnL>
                    <a:lnR w="9360">
                      <a:solidFill>
                        <a:srgbClr val="d0e57f"/>
                      </a:solidFill>
                    </a:lnR>
                    <a:lnB w="9360">
                      <a:solidFill>
                        <a:srgbClr val="d0e5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Impactos Técnicos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57f"/>
                      </a:solidFill>
                    </a:lnL>
                    <a:lnR w="9360">
                      <a:solidFill>
                        <a:srgbClr val="50e37f"/>
                      </a:solidFill>
                    </a:lnR>
                    <a:lnB w="9360">
                      <a:solidFill>
                        <a:srgbClr val="50e37f"/>
                      </a:solidFill>
                    </a:lnB>
                    <a:solidFill>
                      <a:srgbClr val="dedede"/>
                    </a:solidFill>
                  </a:tcPr>
                </a:tc>
              </a:tr>
              <a:tr h="454320"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2: Media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R w="9360">
                      <a:solidFill>
                        <a:srgbClr val="d0e57f"/>
                      </a:solidFill>
                    </a:lnR>
                    <a:lnT w="9360">
                      <a:solidFill>
                        <a:srgbClr val="d0e8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3: Generalizada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57f"/>
                      </a:solidFill>
                    </a:lnL>
                    <a:lnR w="9360">
                      <a:solidFill>
                        <a:srgbClr val="d0e77f"/>
                      </a:solidFill>
                    </a:lnR>
                    <a:lnT w="9360">
                      <a:solidFill>
                        <a:srgbClr val="d0e87f"/>
                      </a:solidFill>
                    </a:lnT>
                    <a:lnB w="28080">
                      <a:solidFill>
                        <a:srgbClr val="ffa5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1: Difícil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77f"/>
                      </a:solidFill>
                    </a:lnL>
                    <a:lnR w="9360">
                      <a:solidFill>
                        <a:srgbClr val="f0e57f"/>
                      </a:solidFill>
                    </a:lnR>
                    <a:lnT w="9360">
                      <a:solidFill>
                        <a:srgbClr val="d0e5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2: Moderada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f0e57f"/>
                      </a:solidFill>
                    </a:lnL>
                    <a:lnR w="9360">
                      <a:solidFill>
                        <a:srgbClr val="90e17f"/>
                      </a:solidFill>
                    </a:lnR>
                    <a:lnT w="9360">
                      <a:solidFill>
                        <a:srgbClr val="50e3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003720" y="-213120"/>
            <a:ext cx="18396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</a:pPr>
            <a:br/>
            <a:endParaRPr b="0" lang="es-ES" sz="1800" spc="-1" strike="noStrike">
              <a:latin typeface="Arial"/>
            </a:endParaRPr>
          </a:p>
        </p:txBody>
      </p:sp>
      <p:pic>
        <p:nvPicPr>
          <p:cNvPr id="95" name="Content Placeholder 4" descr=""/>
          <p:cNvPicPr/>
          <p:nvPr/>
        </p:nvPicPr>
        <p:blipFill>
          <a:blip r:embed="rId1"/>
          <a:stretch/>
        </p:blipFill>
        <p:spPr>
          <a:xfrm>
            <a:off x="726840" y="65160"/>
            <a:ext cx="10668960" cy="6622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Que es el Top 10 de Owasp?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39480" y="2194560"/>
            <a:ext cx="11534040" cy="4258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OWASP con el fin de canalizar los esfuerzos en la seguridad de aplicaciones y APIs, llevó adelante un relevamiento global y colaborativo con los 10 riesgos de seguridad más críticos de la web, conocido como </a:t>
            </a:r>
            <a:r>
              <a:rPr b="0" lang="en-US" sz="2200" spc="-1" strike="noStrike">
                <a:solidFill>
                  <a:srgbClr val="ffff00"/>
                </a:solidFill>
                <a:latin typeface="Century Gothic"/>
              </a:rPr>
              <a:t>OWASP TOP 10.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El Top 10 de OWASP es un poderoso documento que representa un amplio consenso sobre los riesgos de seguridad más críticos para las aplicaciones web. 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Adoptar el </a:t>
            </a:r>
            <a:r>
              <a:rPr b="0" lang="en-US" sz="2200" spc="-1" strike="noStrike">
                <a:solidFill>
                  <a:srgbClr val="ffff00"/>
                </a:solidFill>
                <a:latin typeface="Century Gothic"/>
              </a:rPr>
              <a:t>OWASP Top 10 </a:t>
            </a: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es quizás el primer paso más efectivo para cambiar la cultura de desarrollo de software dentro de su organización en una que produzca código seguro.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2895480" y="764280"/>
            <a:ext cx="8610120" cy="6850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A1: Inyección SQL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99" name="Content Placeholder 5" descr=""/>
          <p:cNvPicPr/>
          <p:nvPr/>
        </p:nvPicPr>
        <p:blipFill>
          <a:blip r:embed="rId1"/>
          <a:stretch/>
        </p:blipFill>
        <p:spPr>
          <a:xfrm>
            <a:off x="780480" y="2279520"/>
            <a:ext cx="3791160" cy="3480480"/>
          </a:xfrm>
          <a:prstGeom prst="rect">
            <a:avLst/>
          </a:prstGeom>
          <a:ln>
            <a:noFill/>
          </a:ln>
        </p:spPr>
      </p:pic>
      <p:sp>
        <p:nvSpPr>
          <p:cNvPr id="100" name="CustomShape 2"/>
          <p:cNvSpPr/>
          <p:nvPr/>
        </p:nvSpPr>
        <p:spPr>
          <a:xfrm>
            <a:off x="5643000" y="2279520"/>
            <a:ext cx="5862600" cy="40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La inyección SQL es la colocación de código malicioso en declaraciones SQL, a través de la entrada de la página web.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Es una de las técnicas de hacking web más comunes, la cual podría destruir una base de datos.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2895480" y="450720"/>
            <a:ext cx="8610120" cy="6850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A1: Inyección SQL #2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470160" y="1698120"/>
            <a:ext cx="11220480" cy="372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s-ES" sz="2200" spc="-1" strike="noStrike">
                <a:solidFill>
                  <a:srgbClr val="ffff00"/>
                </a:solidFill>
                <a:latin typeface="Century Gothic"/>
              </a:rPr>
              <a:t>¿Cómo detectar?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Los desarrolladores deben revisar su código y buscar todos los lugares donde la entrada de una solicitud HTTP podría abrirse camino en cualquiera de estas llamadas. 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s-ES" sz="2200" spc="-1" strike="noStrike">
                <a:solidFill>
                  <a:srgbClr val="ffffff"/>
                </a:solidFill>
                <a:latin typeface="Century Gothic"/>
              </a:rPr>
              <a:t>Debe examinar cuidadosamente cada una de estas llamadas y evitar por completo el uso del interpretador, proporcionando una interfaz parametrizada. 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latin typeface="Arial"/>
            </a:endParaRPr>
          </a:p>
        </p:txBody>
      </p:sp>
      <p:graphicFrame>
        <p:nvGraphicFramePr>
          <p:cNvPr id="103" name="Table 3"/>
          <p:cNvGraphicFramePr/>
          <p:nvPr/>
        </p:nvGraphicFramePr>
        <p:xfrm>
          <a:off x="470160" y="5473440"/>
          <a:ext cx="11035440" cy="908280"/>
        </p:xfrm>
        <a:graphic>
          <a:graphicData uri="http://schemas.openxmlformats.org/drawingml/2006/table">
            <a:tbl>
              <a:tblPr/>
              <a:tblGrid>
                <a:gridCol w="2758680"/>
                <a:gridCol w="2758680"/>
                <a:gridCol w="2758680"/>
                <a:gridCol w="2759400"/>
              </a:tblGrid>
              <a:tr h="453960"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Dificultad del Ataque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R w="9360">
                      <a:solidFill>
                        <a:srgbClr val="d0e87f"/>
                      </a:solidFill>
                    </a:lnR>
                    <a:lnB w="9360">
                      <a:solidFill>
                        <a:srgbClr val="d0e8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Prevalencia del Riesgo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87f"/>
                      </a:solidFill>
                    </a:lnL>
                    <a:lnR w="9360">
                      <a:solidFill>
                        <a:srgbClr val="d0e87f"/>
                      </a:solidFill>
                    </a:lnR>
                    <a:lnB w="9360">
                      <a:solidFill>
                        <a:srgbClr val="d0e8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Detección del Riesgo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87f"/>
                      </a:solidFill>
                    </a:lnL>
                    <a:lnR w="9360">
                      <a:solidFill>
                        <a:srgbClr val="d0e57f"/>
                      </a:solidFill>
                    </a:lnR>
                    <a:lnB w="9360">
                      <a:solidFill>
                        <a:srgbClr val="d0e57f"/>
                      </a:solidFill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Impactos Técnicos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57f"/>
                      </a:solidFill>
                    </a:lnL>
                    <a:lnR w="9360">
                      <a:solidFill>
                        <a:srgbClr val="50e37f"/>
                      </a:solidFill>
                    </a:lnR>
                    <a:lnB w="9360">
                      <a:solidFill>
                        <a:srgbClr val="50e37f"/>
                      </a:solidFill>
                    </a:lnB>
                    <a:solidFill>
                      <a:srgbClr val="dedede"/>
                    </a:solidFill>
                  </a:tcPr>
                </a:tc>
              </a:tr>
              <a:tr h="454320"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3: Fácil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R w="9360">
                      <a:solidFill>
                        <a:srgbClr val="d0e57f"/>
                      </a:solidFill>
                    </a:lnR>
                    <a:lnT w="9360">
                      <a:solidFill>
                        <a:srgbClr val="d0e8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2: Común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57f"/>
                      </a:solidFill>
                    </a:lnL>
                    <a:lnR w="9360">
                      <a:solidFill>
                        <a:srgbClr val="d0e77f"/>
                      </a:solidFill>
                    </a:lnR>
                    <a:lnT w="9360">
                      <a:solidFill>
                        <a:srgbClr val="d0e87f"/>
                      </a:solidFill>
                    </a:lnT>
                    <a:lnB w="28080">
                      <a:solidFill>
                        <a:srgbClr val="ffa5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3: Fácil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d0e77f"/>
                      </a:solidFill>
                    </a:lnL>
                    <a:lnR w="9360">
                      <a:solidFill>
                        <a:srgbClr val="f0e57f"/>
                      </a:solidFill>
                    </a:lnR>
                    <a:lnT w="9360">
                      <a:solidFill>
                        <a:srgbClr val="d0e5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8720" rIns="1872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3: Severo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18720" marR="18720">
                    <a:lnL w="9360">
                      <a:solidFill>
                        <a:srgbClr val="f0e57f"/>
                      </a:solidFill>
                    </a:lnL>
                    <a:lnR w="9360">
                      <a:solidFill>
                        <a:srgbClr val="90e17f"/>
                      </a:solidFill>
                    </a:lnR>
                    <a:lnT w="9360">
                      <a:solidFill>
                        <a:srgbClr val="50e37f"/>
                      </a:solidFill>
                    </a:lnT>
                    <a:lnB w="28080">
                      <a:solidFill>
                        <a:srgbClr val="ff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4" name="CustomShape 4"/>
          <p:cNvSpPr/>
          <p:nvPr/>
        </p:nvSpPr>
        <p:spPr>
          <a:xfrm>
            <a:off x="-2520" y="-524520"/>
            <a:ext cx="51480" cy="104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88920" anchor="ctr">
            <a:spAutoFit/>
          </a:bodyPr>
          <a:p>
            <a:pPr>
              <a:lnSpc>
                <a:spcPct val="100000"/>
              </a:lnSpc>
            </a:pPr>
            <a:br/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300" spc="-1" strike="noStrike">
                <a:solidFill>
                  <a:srgbClr val="000000"/>
                </a:solidFill>
                <a:latin typeface="Titillium Web"/>
              </a:rPr>
              <a:t> 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2895480" y="450720"/>
            <a:ext cx="8610120" cy="6850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A1: Inyección SQL #3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61600" y="2194560"/>
            <a:ext cx="11220480" cy="39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s-ES" sz="2000" spc="-1" strike="noStrike">
                <a:solidFill>
                  <a:srgbClr val="ffff00"/>
                </a:solidFill>
                <a:latin typeface="Century Gothic"/>
              </a:rPr>
              <a:t>¿Cómo prevenir?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Se debe garantizar que todos los parámetros suministrados se traten como datos, en lugar de contenido potencialmente ejecutable. 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El uso de procedimientos almacenados o declaraciones preparadas proporcionará una protección significativa, asegurando que la información suministrada se trate como datos. 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Otra protección sólida contra los ataques de inyección es asegurar que la aplicación web se ejecute solo con los privilegios que necesita para realizar su función.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-2520" y="-524520"/>
            <a:ext cx="51480" cy="104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88920" anchor="ctr">
            <a:spAutoFit/>
          </a:bodyPr>
          <a:p>
            <a:pPr>
              <a:lnSpc>
                <a:spcPct val="100000"/>
              </a:lnSpc>
            </a:pPr>
            <a:br/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300" spc="-1" strike="noStrike">
                <a:solidFill>
                  <a:srgbClr val="000000"/>
                </a:solidFill>
                <a:latin typeface="Titillium Web"/>
              </a:rPr>
              <a:t> 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A1: Inyección SQL #4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09" name="Content Placeholder 7" descr=""/>
          <p:cNvPicPr/>
          <p:nvPr/>
        </p:nvPicPr>
        <p:blipFill>
          <a:blip r:embed="rId1"/>
          <a:stretch/>
        </p:blipFill>
        <p:spPr>
          <a:xfrm>
            <a:off x="1850400" y="2481480"/>
            <a:ext cx="8386200" cy="402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1697</TotalTime>
  <Application>LibreOffice/6.3.1.2$Windows_X86_64 LibreOffice_project/b79626edf0065ac373bd1df5c28bd630b4424273</Application>
  <Words>2106</Words>
  <Paragraphs>284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2019-07-16T03:51:14Z</dcterms:created>
  <dc:creator>Santiago Rodriguez</dc:creator>
  <dc:description/>
  <dc:language>es-ES</dc:language>
  <cp:lastModifiedBy/>
  <dcterms:modified xsi:type="dcterms:W3CDTF">2019-09-24T16:51:31Z</dcterms:modified>
  <cp:revision>83</cp:revision>
  <dc:subject/>
  <dc:title>Owasp Top Ten Parte #1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31</vt:i4>
  </property>
</Properties>
</file>