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1-HD-TOP.png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C1-HD-BTM.png"/>
          <p:cNvPicPr/>
          <p:nvPr/>
        </p:nvPicPr>
        <p:blipFill>
          <a:blip r:embed="rId15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A6EFCA-96FB-473D-8DE3-7C3E92798B66}" type="datetime">
              <a:rPr lang="es-ES" sz="1050" b="0" strike="noStrike" spc="-1">
                <a:solidFill>
                  <a:srgbClr val="FFFFFF"/>
                </a:solidFill>
                <a:latin typeface="Century Gothic"/>
              </a:rPr>
              <a:t>24/09/2019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4F1C079-4385-4643-8946-DF553702F00C}" type="slidenum">
              <a:rPr lang="es-ES" sz="105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C1-HD-TOP.png"/>
          <p:cNvPicPr/>
          <p:nvPr/>
        </p:nvPicPr>
        <p:blipFill>
          <a:blip r:embed="rId14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5B6D3E-DA2D-4CDC-8E3B-19F9DDF55DCF}" type="datetime">
              <a:rPr lang="es-ES" sz="1050" b="0" strike="noStrike" spc="-1">
                <a:solidFill>
                  <a:srgbClr val="FFFFFF"/>
                </a:solidFill>
                <a:latin typeface="Century Gothic"/>
              </a:rPr>
              <a:t>24/09/2019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A48AD77-6DF4-40B1-944B-201AA0DD42BB}" type="slidenum">
              <a:rPr lang="es-ES" sz="105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s-E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44480" y="2066400"/>
            <a:ext cx="4872240" cy="218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latin typeface="Century Gothic"/>
              </a:rPr>
              <a:t>Owasp Top Ten</a:t>
            </a:r>
            <a:br/>
            <a:br/>
            <a:r>
              <a:rPr lang="en-US" sz="3200" b="0" strike="noStrike" cap="all" spc="-1">
                <a:solidFill>
                  <a:srgbClr val="FFFFFF"/>
                </a:solidFill>
                <a:latin typeface="Century Gothic"/>
              </a:rPr>
              <a:t>(Los 10 riesgos más </a:t>
            </a:r>
            <a:br/>
            <a:r>
              <a:rPr lang="en-US" sz="3200" b="0" strike="noStrike" cap="all" spc="-1">
                <a:solidFill>
                  <a:srgbClr val="FFFFFF"/>
                </a:solidFill>
                <a:latin typeface="Century Gothic"/>
              </a:rPr>
              <a:t>críticos en apps Web)</a:t>
            </a:r>
            <a:br/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432603" y="5126954"/>
            <a:ext cx="4461840" cy="914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ES" sz="1500" b="1" strike="noStrike" spc="-1" dirty="0">
                <a:solidFill>
                  <a:srgbClr val="FFFFFF"/>
                </a:solidFill>
                <a:latin typeface="Century Gothic"/>
              </a:rPr>
              <a:t>Lic. Santiago Rodríguez Paniagua. (2019)</a:t>
            </a:r>
            <a:endParaRPr lang="es-ES" sz="1500" b="1" strike="noStrike" spc="-1" dirty="0">
              <a:latin typeface="Arial"/>
            </a:endParaRPr>
          </a:p>
        </p:txBody>
      </p:sp>
      <p:pic>
        <p:nvPicPr>
          <p:cNvPr id="87" name="Picture 4"/>
          <p:cNvPicPr/>
          <p:nvPr/>
        </p:nvPicPr>
        <p:blipFill>
          <a:blip r:embed="rId2"/>
          <a:stretch/>
        </p:blipFill>
        <p:spPr>
          <a:xfrm>
            <a:off x="6645240" y="2066400"/>
            <a:ext cx="4564440" cy="153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A2: Perdida de Autenticación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1" name="Content Placeholder 3"/>
          <p:cNvPicPr/>
          <p:nvPr/>
        </p:nvPicPr>
        <p:blipFill>
          <a:blip r:embed="rId2"/>
          <a:srcRect l="8590" r="12424"/>
          <a:stretch/>
        </p:blipFill>
        <p:spPr>
          <a:xfrm>
            <a:off x="326520" y="2057400"/>
            <a:ext cx="4304160" cy="28800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5185800" y="2057400"/>
            <a:ext cx="6502680" cy="44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67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 todo lo referido al tratamiento y técnicas de protección de credenciales y cómo las implementan las aplicaciones: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La utilización de canales no cifrados para transmitir credenciales.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No proteger debidamente las credenciales de usuarios.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Mala gestión en la recuperación de credenciales.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Exposición de los ID de sesión (</a:t>
            </a:r>
            <a:r>
              <a:rPr lang="es-ES" sz="2200" b="1" strike="noStrike" spc="-1">
                <a:solidFill>
                  <a:srgbClr val="FFFFFF"/>
                </a:solidFill>
                <a:latin typeface="Century Gothic"/>
              </a:rPr>
              <a:t>Cookies de sesión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).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A2: Perdida de Autenticación #2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48040" y="1776600"/>
            <a:ext cx="11730240" cy="369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Utilizar una comunicación segura con two-way SSL y estándares de autenticación (como OAuth).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Implemente verificaciones de contraseñas débiles.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Limitar o retrasar cada vez más los intentos de inicio de sesión fallidos.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Registre todos los fallos y alerte a los administradores cuando se detecten rellenos de credenciales.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155320" y="489960"/>
            <a:ext cx="93636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A3: Exposición de Datos Sensibles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7" name="Content Placeholder 3"/>
          <p:cNvPicPr/>
          <p:nvPr/>
        </p:nvPicPr>
        <p:blipFill>
          <a:blip r:embed="rId2"/>
          <a:srcRect l="10672" r="3501"/>
          <a:stretch/>
        </p:blipFill>
        <p:spPr>
          <a:xfrm>
            <a:off x="666360" y="2423160"/>
            <a:ext cx="4349160" cy="27842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5643000" y="2279520"/>
            <a:ext cx="586260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 la exposición o facilidad con la que un usuario malintencionado o ciber delincuente pudiera comprometer estos datos robando o modificándolos para su propio beneficio, en perjuicio a una persona o empresa.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Esto puede provocar fraudes en tarjetas de crédito, suplantación de identidad, etc.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155320" y="489960"/>
            <a:ext cx="93636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A3: Exposición de Datos Sensibles #2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70160" y="1783080"/>
            <a:ext cx="11035440" cy="33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 importante no almacenar datos sensibles si no hay necesidad, y encriptarlos, tanto cuando están en reposo como en tránsito.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Deshabilite siempre el </a:t>
            </a:r>
            <a:r>
              <a:rPr lang="es-ES" sz="2200" b="0" strike="noStrike" spc="-1">
                <a:solidFill>
                  <a:srgbClr val="F9F6D4"/>
                </a:solidFill>
                <a:latin typeface="Century Gothic"/>
              </a:rPr>
              <a:t>autocompletar 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en formularios y el caché en páginas que contengan datos sensibles.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326760" y="46404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A4: Entidades Externas XML (XXE)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44240" y="1515240"/>
            <a:ext cx="11061720" cy="44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Los atacantes pueden explotar procesadores XML vulnerables si cargan o incluyen contenido hostil en un documento XML, explotando código vulnerable, dependencias o integraciones.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Muchos antiguos procesadores de XML permiten la especificación de una entidad externa, una URI sin referencia y evaluada durante el procesamiento del XML. 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124" name="Content Placeholder 3"/>
          <p:cNvPicPr/>
          <p:nvPr/>
        </p:nvPicPr>
        <p:blipFill>
          <a:blip r:embed="rId2"/>
          <a:stretch/>
        </p:blipFill>
        <p:spPr>
          <a:xfrm>
            <a:off x="666360" y="4328640"/>
            <a:ext cx="7471440" cy="215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821680" y="545040"/>
            <a:ext cx="902376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A4: Entidades Externas XML (XXE) #2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70160" y="1698120"/>
            <a:ext cx="11220480" cy="372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Aplique correcciones o actualice los procesadores de XML, bibliotecas y sus dependencias, verifique si el upload de XML o XSL realiza validación, utilice white list input validation, deshabilite el procesamiento de XXE y DTD.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Considere usar virtual patching, API security gateway o WAFs. 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anchor="ctr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300" b="0" strike="noStrike" spc="-1">
                <a:solidFill>
                  <a:srgbClr val="000000"/>
                </a:solidFill>
                <a:latin typeface="Titillium Web"/>
              </a:rPr>
              <a:t> 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A5: Perdida de Control de Acceso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48040" y="2057400"/>
            <a:ext cx="1144044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Sucede cuando hay referencias internas a pagina, módulos, carpetas o registros sin control de acceso, que pueden ser manipuladas para accesos indeseados.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</p:txBody>
      </p:sp>
      <p:pic>
        <p:nvPicPr>
          <p:cNvPr id="131" name="Content Placeholder 9"/>
          <p:cNvPicPr/>
          <p:nvPr/>
        </p:nvPicPr>
        <p:blipFill>
          <a:blip r:embed="rId2"/>
          <a:srcRect l="3082" t="16612" r="2100" b="10073"/>
          <a:stretch/>
        </p:blipFill>
        <p:spPr>
          <a:xfrm>
            <a:off x="2226240" y="3526920"/>
            <a:ext cx="7484760" cy="26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326760" y="46404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A5: Perdida de Control de Acceso #2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22120" y="1541520"/>
            <a:ext cx="11714760" cy="53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Escenario #1: 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Un atacante puede modificar un parámetro en el navegador y enviar el número de cuenta que desee. Si no se verifica correctamente, el atacante puede acceder a la cuenta de cualquier usuario: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00B0F0"/>
                </a:solidFill>
                <a:latin typeface="Century Gothic"/>
              </a:rPr>
              <a:t>http://example.com/app/accountInfo?acct=</a:t>
            </a:r>
            <a:r>
              <a:rPr lang="es-ES" sz="2200" b="1" strike="noStrike" spc="-1">
                <a:solidFill>
                  <a:srgbClr val="FF0000"/>
                </a:solidFill>
                <a:latin typeface="Century Gothic"/>
              </a:rPr>
              <a:t>123456789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Escenario #2: 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un atacante fuerza las búsquedas en las URL. Los privilegios de administrador son necesarios para acceder a la página de administración: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00B0F0"/>
                </a:solidFill>
                <a:latin typeface="Century Gothic"/>
              </a:rPr>
              <a:t>http://example.com/app/getappInfo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00B0F0"/>
                </a:solidFill>
                <a:latin typeface="Century Gothic"/>
              </a:rPr>
              <a:t>http://example.com/app/</a:t>
            </a:r>
            <a:r>
              <a:rPr lang="es-ES" sz="2200" b="1" strike="noStrike" spc="-1">
                <a:solidFill>
                  <a:srgbClr val="FF0000"/>
                </a:solidFill>
                <a:latin typeface="Century Gothic"/>
              </a:rPr>
              <a:t>admin_getappInfo</a:t>
            </a:r>
            <a:r>
              <a:rPr lang="es-ES" sz="2200" b="0" strike="noStrike" spc="-1">
                <a:solidFill>
                  <a:srgbClr val="00B0F0"/>
                </a:solidFill>
                <a:latin typeface="Century Gothic"/>
              </a:rPr>
              <a:t>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Si un usuario no autenticado puede acceder a cualquier página o, si un usuario no-administrador puede acceder a la página de administración, esto es una falla.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A5: Perdida de Control de Acceso #3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48040" y="1776600"/>
            <a:ext cx="11730240" cy="369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La detección de fallas en el control de acceso no suele ser cubierto por pruebas automatizadas, tanto estáticas como dinámicas.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El control de acceso sólo es efectivo si es aplicado del lado del servidor o en Server-less API, donde el atacante no puede modificar la verificación de control de acceso o los metadatos.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Implemente los mecanismos de control de acceso una vez y reutilícelo en toda la aplicación, incluyendo minimizar el control de acceso HTTP (CORS).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84560" y="777600"/>
            <a:ext cx="106959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A6: </a:t>
            </a:r>
            <a:r>
              <a:rPr lang="en-US" sz="3100" b="0" strike="noStrike" cap="all" spc="-1">
                <a:solidFill>
                  <a:srgbClr val="FFFFFF"/>
                </a:solidFill>
                <a:latin typeface="Century Gothic"/>
              </a:rPr>
              <a:t>Configuración</a:t>
            </a: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 Incorrecta de Seguridad</a:t>
            </a:r>
            <a:br/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87280" y="1887480"/>
            <a:ext cx="1179324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Los problemas de configuración o configuraciones por defecto pueden comprometer un sistema completo. Es importante configurar de forma personalizada los componentes que se utilizan y evitar usar configuraciones genéricas.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Ejemplos concretos son: S3 buckets abiertos, cabeceras HTTP mal configuradas, mensajes de error con contenido sensible, falta de parches y actualizaciones, frameworks, etc.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</p:txBody>
      </p:sp>
      <p:pic>
        <p:nvPicPr>
          <p:cNvPr id="139" name="Content Placeholder 3"/>
          <p:cNvPicPr/>
          <p:nvPr/>
        </p:nvPicPr>
        <p:blipFill>
          <a:blip r:embed="rId2"/>
          <a:stretch/>
        </p:blipFill>
        <p:spPr>
          <a:xfrm>
            <a:off x="7772400" y="4090680"/>
            <a:ext cx="3881520" cy="25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Que es Owasp?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52800" y="2057400"/>
            <a:ext cx="11534040" cy="4421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FFFF00"/>
                </a:solidFill>
                <a:latin typeface="Century Gothic"/>
              </a:rPr>
              <a:t>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pen </a:t>
            </a:r>
            <a:r>
              <a:rPr lang="en-US" sz="2200" b="1" strike="noStrike" spc="-1" dirty="0">
                <a:solidFill>
                  <a:srgbClr val="FFFF00"/>
                </a:solidFill>
                <a:latin typeface="Century Gothic"/>
              </a:rPr>
              <a:t>W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eb </a:t>
            </a:r>
            <a:r>
              <a:rPr lang="en-US" sz="2200" b="1" strike="noStrike" spc="-1" dirty="0">
                <a:solidFill>
                  <a:srgbClr val="FFFF00"/>
                </a:solidFill>
                <a:latin typeface="Century Gothic"/>
              </a:rPr>
              <a:t>A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pplication </a:t>
            </a:r>
            <a:r>
              <a:rPr lang="en-US" sz="2200" b="1" strike="noStrike" spc="-1" dirty="0">
                <a:solidFill>
                  <a:srgbClr val="FFFF00"/>
                </a:solidFill>
                <a:latin typeface="Century Gothic"/>
              </a:rPr>
              <a:t>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ecurity </a:t>
            </a:r>
            <a:r>
              <a:rPr lang="en-US" sz="2200" b="1" strike="noStrike" spc="-1" dirty="0">
                <a:solidFill>
                  <a:srgbClr val="FFFF00"/>
                </a:solidFill>
                <a:latin typeface="Century Gothic"/>
              </a:rPr>
              <a:t>P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roject: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El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proyecto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abierto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de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seguridad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en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aplicaciones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Web es una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comunidad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abierta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dedicada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habilitar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y/o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empoderar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a las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organizaciones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para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desarrollar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comprar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y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mantener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aplicaciones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confiables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La Fundación OWASP es una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entidad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sin fines de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lucro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para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asegurar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el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éxito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a largo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plazo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del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proyecto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.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Casi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todos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los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asociados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con OWASP son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voluntarios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OWASP con el fin de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canalizar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los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esfuerzos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en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la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seguridad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de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aplicaciones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y APIs,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llevó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adelante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un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relevamiento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global y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colaborativo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con los 10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riesgos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de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seguridad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más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críticos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de la web,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conocido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entury Gothic"/>
              </a:rPr>
              <a:t>como</a:t>
            </a:r>
            <a:r>
              <a:rPr lang="en-US" sz="2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latin typeface="Century Gothic"/>
              </a:rPr>
              <a:t>OWASP TOP 10.</a:t>
            </a:r>
            <a:endParaRPr lang="en-US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84560" y="777600"/>
            <a:ext cx="106959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A6: </a:t>
            </a:r>
            <a:r>
              <a:rPr lang="en-US" sz="3100" b="0" strike="noStrike" cap="all" spc="-1">
                <a:solidFill>
                  <a:srgbClr val="FFFFFF"/>
                </a:solidFill>
                <a:latin typeface="Century Gothic"/>
              </a:rPr>
              <a:t>Configuración</a:t>
            </a: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 Incorrecta de Seguridad #2</a:t>
            </a:r>
            <a:br/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87280" y="1887480"/>
            <a:ext cx="1179324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 Las cuentas predeterminadas y sus contraseñas siguen activas y sin cambios.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El manejo de errores revela a los usuarios trazas de la aplicación u otros mensajes demasiado informativos.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 Use una plataforma minimalista sin funcionalidades innecesarias, componentes, documentación o ejemplos. Elimine o no instale frameworks y funcionalidades no utilizadas.  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142" name="Content Placeholder 5"/>
          <p:cNvPicPr/>
          <p:nvPr/>
        </p:nvPicPr>
        <p:blipFill>
          <a:blip r:embed="rId2"/>
          <a:srcRect l="5830" t="12164" r="3701" b="2897"/>
          <a:stretch/>
        </p:blipFill>
        <p:spPr>
          <a:xfrm>
            <a:off x="4964040" y="4692960"/>
            <a:ext cx="6570360" cy="195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0160" y="1619640"/>
            <a:ext cx="11035440" cy="37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Los escáneres automatizados son útiles para detectar configuraciones erróneas, el uso de cuentas o configuraciones predeterminadas, servicios innecesarios, opciones heredadas, etc.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 La aplicación debe tener una arquitectura segmentada que proporcione una separación efectiva y segura entre componentes y acceso a terceros, contenedores o grupos de seguridad en la nube (ACLs).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Envíe directivas de seguridad a los clientes (por ej. cabeceras de seguridad).  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Moderada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TextShape 3"/>
          <p:cNvSpPr txBox="1"/>
          <p:nvPr/>
        </p:nvSpPr>
        <p:spPr>
          <a:xfrm>
            <a:off x="901440" y="777600"/>
            <a:ext cx="1117944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Century Gothic"/>
              </a:rPr>
              <a:t>A6: Configuración Incorrecta de Seguridad #3</a:t>
            </a:r>
            <a:br/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95480" y="76428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A7: Cross-Site Scripting (XSS)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6600" y="1855080"/>
            <a:ext cx="11625480" cy="11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En el ataque XSS, se agregan scripts antes que se envíen y ejecuten los datos al browser para secuestrar sesiones, redirigir a sitios maliciosos o desfigurar páginas.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148" name="Content Placeholder 7"/>
          <p:cNvPicPr/>
          <p:nvPr/>
        </p:nvPicPr>
        <p:blipFill>
          <a:blip r:embed="rId2"/>
          <a:srcRect l="13928" t="3907" r="12705" b="8770"/>
          <a:stretch/>
        </p:blipFill>
        <p:spPr>
          <a:xfrm>
            <a:off x="470160" y="2873880"/>
            <a:ext cx="6452640" cy="36003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7236720" y="2873880"/>
            <a:ext cx="4421520" cy="35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XSS es la segunda vulnerabilidad más frecuente en OWASP Top 10, y se encuentra en alrededor de dos tercios de todas las aplicaciones.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85280" y="44676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A7: Cross-Site Scripting (XSS) #2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0160" y="1384560"/>
            <a:ext cx="11220480" cy="42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detectar?</a:t>
            </a: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La aplicación o API utiliza datos sin validar, suministrados por un usuario y codificados como parte del HTML o Javascript de salida.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Un ataque exitoso permite al atacante ejecutar comandos arbitrarios (HTML y Javascript) en el navegador de la víctima.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Típicamente el usuario deberá interactuar con un enlace, o alguna otra página controlada por el atacante, como un ataque </a:t>
            </a:r>
            <a:r>
              <a:rPr lang="es-ES" sz="2200" b="0" strike="noStrike" spc="-1">
                <a:solidFill>
                  <a:srgbClr val="FFFF00"/>
                </a:solidFill>
                <a:latin typeface="Century Gothic"/>
              </a:rPr>
              <a:t>del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 </a:t>
            </a:r>
            <a:r>
              <a:rPr lang="es-ES" sz="2200" b="0" strike="noStrike" spc="-1">
                <a:solidFill>
                  <a:srgbClr val="FFFF00"/>
                </a:solidFill>
                <a:latin typeface="Century Gothic"/>
              </a:rPr>
              <a:t>tipo pozo de agua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, publicidad maliciosa, o similar. 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52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Moderada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CustomShape 4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anchor="ctr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300" b="0" strike="noStrike" spc="-1">
                <a:solidFill>
                  <a:srgbClr val="000000"/>
                </a:solidFill>
                <a:latin typeface="Titillium Web"/>
              </a:rPr>
              <a:t> 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0160" y="1619640"/>
            <a:ext cx="11035440" cy="46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Se debe validar que las requisiciones y las respuestas para que no contengan scripts. 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Utilizar frameworks seguros que, por diseño, automáticamente codifican el contenido para prevenir XSS, como en Ruby 3.0 o React JS.  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Las herramientas automatizadas pueden detectar algunos problemas XSS en forma automática, particularmente en tecnologías maduras como PHP, J2EE / JSP, y ASP.NET.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901440" y="777600"/>
            <a:ext cx="11179440" cy="72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A7: Cross-Site Scripting (XSS) #3</a:t>
            </a:r>
            <a:br/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A8: Deserialización Insegura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05000" y="2057400"/>
            <a:ext cx="11283840" cy="144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Las aplicaciones distribuidas con listeners públicos o aplicaciones que dependen del mantenimiento del estado del cliente, probablemente permitan adulteración de datos serializados.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158" name="Content Placeholder 5"/>
          <p:cNvPicPr/>
          <p:nvPr/>
        </p:nvPicPr>
        <p:blipFill>
          <a:blip r:embed="rId2"/>
          <a:srcRect l="5148" t="28993" r="3714" b="27845"/>
          <a:stretch/>
        </p:blipFill>
        <p:spPr>
          <a:xfrm>
            <a:off x="1397880" y="4115160"/>
            <a:ext cx="8477280" cy="225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A8: Deserialización Insegura #2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48040" y="1776600"/>
            <a:ext cx="11730240" cy="369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No aceptar objetos serializados a partir de fuentes no confiables o serialización que solo permita tipos de datos primitivos.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Implementar verificaciones de integridad o criptografía de los objetos serializados para evitar la creación hostil de objetos o adulteración de datos.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Se puede aplicar también restricciones de strict type durante la deserialización antes de la creación del objeto. 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61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1: Difícil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A8: Deserialización Insegura #3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48040" y="1776600"/>
            <a:ext cx="11730240" cy="45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Aislar el código que deserializa, así como también aquellos ejecutados en ambientes de privilegios muy bajos o contenedores temporales.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 importante grabar en log las excepciones y fallas de deserialización.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Restrinja o monitoree la conectividad recibida y de salida de contenedores o servidores que deserializan y configure alertas para el caso que un usuario deserialice constantemente.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155320" y="489960"/>
            <a:ext cx="9363600" cy="1312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latin typeface="Century Gothic"/>
              </a:rPr>
              <a:t>A9: Utilización de Componentes con Vulnerabilidades Conocidas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355720" y="2279520"/>
            <a:ext cx="653112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3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El atacante puede identificar componentes vulnerables por medio de scanning o análisis manual.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El desarrollo basado fuertemente en componentes de terceros, puede llevar a que los desarrolladores no entiendan qué componentes se utilizan en la aplicación o API y, mucho menos, mantenerlos actualizados.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Esta debilidad es detectable mediante el uso de analizadores tales como </a:t>
            </a: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retire.js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 o la inspección de cabeceras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166" name="Content Placeholder 5"/>
          <p:cNvPicPr/>
          <p:nvPr/>
        </p:nvPicPr>
        <p:blipFill>
          <a:blip r:embed="rId2"/>
          <a:stretch/>
        </p:blipFill>
        <p:spPr>
          <a:xfrm>
            <a:off x="354960" y="2410200"/>
            <a:ext cx="4704480" cy="35283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155320" y="489960"/>
            <a:ext cx="93636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A9: Utilización de Componentes con Vulnerabilidades Conocidas #2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70160" y="1783080"/>
            <a:ext cx="11035440" cy="36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Usar herramientas para inventario de versiones y dependencias de los componentes (server-side y client-side).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Monitorear vulnerabilidades en componentes a partir de fuentes públicas como NVD y usar software para análisis automático.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También, es importante desactivar los componentes que no serán utilizados, y aplicar actualizaciones y patches de fuentes oficiales para prevenir vulnerabilidades que puedan ser exploradas. 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470160" y="565632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18880" y="6076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Century Gothic"/>
              </a:rPr>
              <a:t>Clasificación de riesgos de las aplicaciones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496440" y="4162680"/>
          <a:ext cx="11442600" cy="2316240"/>
        </p:xfrm>
        <a:graphic>
          <a:graphicData uri="http://schemas.openxmlformats.org/drawingml/2006/table">
            <a:tbl>
              <a:tblPr/>
              <a:tblGrid>
                <a:gridCol w="190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Agentes de Amenaza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C0E745"/>
                      </a:solidFill>
                    </a:lnR>
                    <a:lnB w="9360">
                      <a:solidFill>
                        <a:srgbClr val="C0E7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C0E745"/>
                      </a:solidFill>
                    </a:lnL>
                    <a:lnR w="9360">
                      <a:solidFill>
                        <a:srgbClr val="40EA45"/>
                      </a:solidFill>
                    </a:lnR>
                    <a:lnB w="9360">
                      <a:solidFill>
                        <a:srgbClr val="40EA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40EA45"/>
                      </a:solidFill>
                    </a:lnL>
                    <a:lnR w="9360">
                      <a:solidFill>
                        <a:srgbClr val="A0E745"/>
                      </a:solidFill>
                    </a:lnR>
                    <a:lnB w="9360">
                      <a:solidFill>
                        <a:srgbClr val="A0E7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A0E745"/>
                      </a:solidFill>
                    </a:lnL>
                    <a:lnR w="9360">
                      <a:solidFill>
                        <a:srgbClr val="80EA45"/>
                      </a:solidFill>
                    </a:lnR>
                    <a:lnB w="9360">
                      <a:solidFill>
                        <a:srgbClr val="80EA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80EA45"/>
                      </a:solidFill>
                    </a:lnL>
                    <a:lnR w="9360">
                      <a:solidFill>
                        <a:srgbClr val="E0E945"/>
                      </a:solidFill>
                    </a:lnR>
                    <a:lnB w="9360">
                      <a:solidFill>
                        <a:srgbClr val="E0E9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en la Actividad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945"/>
                      </a:solidFill>
                    </a:lnL>
                    <a:lnR w="9360">
                      <a:solidFill>
                        <a:srgbClr val="40EA45"/>
                      </a:solidFill>
                    </a:lnR>
                    <a:lnB w="9360">
                      <a:solidFill>
                        <a:srgbClr val="40EA45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4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Específico de la Aplicación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E0EC45"/>
                      </a:solidFill>
                    </a:lnR>
                    <a:lnT w="9360">
                      <a:solidFill>
                        <a:srgbClr val="C0E745"/>
                      </a:solidFill>
                    </a:lnT>
                    <a:lnB w="9360">
                      <a:solidFill>
                        <a:srgbClr val="E0EC4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C45"/>
                      </a:solidFill>
                    </a:lnL>
                    <a:lnR w="9360">
                      <a:solidFill>
                        <a:srgbClr val="40EB45"/>
                      </a:solidFill>
                    </a:lnR>
                    <a:lnT w="9360">
                      <a:solidFill>
                        <a:srgbClr val="40EA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Generalizada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40EB45"/>
                      </a:solidFill>
                    </a:lnL>
                    <a:lnR w="9360">
                      <a:solidFill>
                        <a:srgbClr val="20EB45"/>
                      </a:solidFill>
                    </a:lnR>
                    <a:lnT w="9360">
                      <a:solidFill>
                        <a:srgbClr val="A0E7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20EB45"/>
                      </a:solidFill>
                    </a:lnL>
                    <a:lnR w="9360">
                      <a:solidFill>
                        <a:srgbClr val="60EB45"/>
                      </a:solidFill>
                    </a:lnR>
                    <a:lnT w="9360">
                      <a:solidFill>
                        <a:srgbClr val="80EA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60EB45"/>
                      </a:solidFill>
                    </a:lnL>
                    <a:lnR w="9360">
                      <a:solidFill>
                        <a:srgbClr val="A0EB45"/>
                      </a:solidFill>
                    </a:lnR>
                    <a:lnT w="9360">
                      <a:solidFill>
                        <a:srgbClr val="E0E9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Específico de la Actividad/Aplicación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A0EB45"/>
                      </a:solidFill>
                    </a:lnL>
                    <a:lnR w="9360">
                      <a:solidFill>
                        <a:srgbClr val="20ED45"/>
                      </a:solidFill>
                    </a:lnR>
                    <a:lnT w="9360">
                      <a:solidFill>
                        <a:srgbClr val="40EA45"/>
                      </a:solidFill>
                    </a:lnT>
                    <a:lnB w="9360">
                      <a:solidFill>
                        <a:srgbClr val="20ED4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C45"/>
                      </a:solidFill>
                    </a:lnL>
                    <a:lnR w="9360">
                      <a:solidFill>
                        <a:srgbClr val="A0ED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Común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A0ED45"/>
                      </a:solidFill>
                    </a:lnL>
                    <a:lnR w="9360">
                      <a:solidFill>
                        <a:srgbClr val="80F2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80F245"/>
                      </a:solidFill>
                    </a:lnL>
                    <a:lnR w="9360">
                      <a:solidFill>
                        <a:srgbClr val="E0F5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Moderado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F545"/>
                      </a:solidFill>
                    </a:lnL>
                    <a:lnR w="9360">
                      <a:solidFill>
                        <a:srgbClr val="C0F5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Difícil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C45"/>
                      </a:solidFill>
                    </a:lnL>
                    <a:lnR w="9360">
                      <a:solidFill>
                        <a:srgbClr val="20F3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Rara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20F345"/>
                      </a:solidFill>
                    </a:lnL>
                    <a:lnR w="9360">
                      <a:solidFill>
                        <a:srgbClr val="C0F0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Difícil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C0F045"/>
                      </a:solidFill>
                    </a:lnL>
                    <a:lnR w="9360">
                      <a:solidFill>
                        <a:srgbClr val="40EF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Pequeño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40EF45"/>
                      </a:solidFill>
                    </a:lnL>
                    <a:lnR w="9360">
                      <a:solidFill>
                        <a:srgbClr val="C0F1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6003720" y="-21312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96440" y="2016360"/>
            <a:ext cx="11442600" cy="24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Owasp clasifica los riesgos de acuerdo con </a:t>
            </a:r>
            <a:r>
              <a:rPr lang="es-ES" sz="2200" b="0" strike="noStrike" spc="-1">
                <a:solidFill>
                  <a:srgbClr val="FFFF00"/>
                </a:solidFill>
                <a:latin typeface="Century Gothic"/>
              </a:rPr>
              <a:t>OWASP Risk Rating Methodology </a:t>
            </a: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y atribuyendo una graduación de 3 niveles para los siguientes criterios: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Dificultad del Ataque (Exploitability), Prevalencia del Riesgo, Detección del Riesgo (Detectability) e Impactos Técnicos.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103120" y="489960"/>
            <a:ext cx="94158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latin typeface="Century Gothic"/>
              </a:rPr>
              <a:t>A10: Logging y Monitoreo Insuficientes</a:t>
            </a:r>
            <a:br/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675120" y="2279520"/>
            <a:ext cx="483084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Registrar inadecuadamente las fallas, la falta de alertas y de bloqueos, permiten que el atacante siga probando vulnerabilidades hasta conseguir una que sea explorable.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72" name="Content Placeholder 5"/>
          <p:cNvPicPr/>
          <p:nvPr/>
        </p:nvPicPr>
        <p:blipFill>
          <a:blip r:embed="rId2"/>
          <a:srcRect t="5861" b="1956"/>
          <a:stretch/>
        </p:blipFill>
        <p:spPr>
          <a:xfrm>
            <a:off x="308520" y="2220840"/>
            <a:ext cx="6036120" cy="37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580760" y="489960"/>
            <a:ext cx="9938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latin typeface="Century Gothic"/>
              </a:rPr>
              <a:t>A10: Logging y Monitoreo Insuficientes #2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70160" y="1783080"/>
            <a:ext cx="11035440" cy="33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Usando formatos ya ampliamente utilizados como REST, GraphQL, JSON y la aplicación de los mecanismos de seguridad ya mencionados para garantizar una comunicación segura, un esquema fuerte de autenticación y de control de acceso, además de las protecciones contra todos los tipos de inyecciones.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1: Difícil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Moderada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03720" y="-21312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</p:txBody>
      </p:sp>
      <p:pic>
        <p:nvPicPr>
          <p:cNvPr id="95" name="Content Placeholder 4"/>
          <p:cNvPicPr/>
          <p:nvPr/>
        </p:nvPicPr>
        <p:blipFill>
          <a:blip r:embed="rId2"/>
          <a:stretch/>
        </p:blipFill>
        <p:spPr>
          <a:xfrm>
            <a:off x="726840" y="65160"/>
            <a:ext cx="10668960" cy="662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Que es el Top 10 de Owasp?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9480" y="2194560"/>
            <a:ext cx="11534040" cy="425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OWASP con el fin de canalizar los esfuerzos en la seguridad de aplicaciones y APIs, llevó adelante un relevamiento global y colaborativo con los 10 riesgos de seguridad más críticos de la web, conocido como </a:t>
            </a:r>
            <a:r>
              <a:rPr lang="en-US" sz="2200" b="0" strike="noStrike" spc="-1">
                <a:solidFill>
                  <a:srgbClr val="FFFF00"/>
                </a:solidFill>
                <a:latin typeface="Century Gothic"/>
              </a:rPr>
              <a:t>OWASP TOP 10.</a:t>
            </a: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El Top 10 de OWASP es un poderoso documento que representa un amplio consenso sobre los riesgos de seguridad más críticos para las aplicaciones web.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Adoptar el </a:t>
            </a:r>
            <a:r>
              <a:rPr lang="en-US" sz="2200" b="0" strike="noStrike" spc="-1">
                <a:solidFill>
                  <a:srgbClr val="FFFF00"/>
                </a:solidFill>
                <a:latin typeface="Century Gothic"/>
              </a:rPr>
              <a:t>OWASP Top 10 </a:t>
            </a: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es quizás el primer paso más efectivo para cambiar la cultura de desarrollo de software dentro de su organización en una que produzca código seguro.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895480" y="76428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A1: Inyección SQL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9" name="Content Placeholder 5"/>
          <p:cNvPicPr/>
          <p:nvPr/>
        </p:nvPicPr>
        <p:blipFill>
          <a:blip r:embed="rId2"/>
          <a:stretch/>
        </p:blipFill>
        <p:spPr>
          <a:xfrm>
            <a:off x="780480" y="2279520"/>
            <a:ext cx="3791160" cy="348048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5643000" y="2279520"/>
            <a:ext cx="5862600" cy="40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La inyección SQL es la colocación de código malicioso en declaraciones SQL, a través de la entrada de la página web.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Es una de las técnicas de hacking web más comunes, la cual podría destruir una base de datos.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95480" y="45072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A1: Inyección SQL #2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70160" y="1698120"/>
            <a:ext cx="11220480" cy="372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1" strike="noStrike" spc="-1">
                <a:solidFill>
                  <a:srgbClr val="FFFF00"/>
                </a:solidFill>
                <a:latin typeface="Century Gothic"/>
              </a:rPr>
              <a:t>¿Cómo detectar?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Los desarrolladores deben revisar su código y buscar todos los lugares donde la entrada de una solicitud HTTP podría abrirse camino en cualquiera de estas llamadas.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200" b="0" strike="noStrike" spc="-1">
                <a:solidFill>
                  <a:srgbClr val="FFFFFF"/>
                </a:solidFill>
                <a:latin typeface="Century Gothic"/>
              </a:rPr>
              <a:t>Debe examinar cuidadosamente cada una de estas llamadas y evitar por completo el uso del interpretador, proporcionando una interfaz parametrizada.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lang="es-ES" sz="1800" b="0" strike="noStrike" spc="-1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anchor="ctr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300" b="0" strike="noStrike" spc="-1">
                <a:solidFill>
                  <a:srgbClr val="000000"/>
                </a:solidFill>
                <a:latin typeface="Titillium Web"/>
              </a:rPr>
              <a:t> 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895480" y="45072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A1: Inyección SQL #3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61600" y="2194560"/>
            <a:ext cx="1122048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000" b="1" strike="noStrike" spc="-1">
                <a:solidFill>
                  <a:srgbClr val="FFFF00"/>
                </a:solidFill>
                <a:latin typeface="Century Gothic"/>
              </a:rPr>
              <a:t>¿Cómo prevenir?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Se debe garantizar que todos los parámetros suministrados se traten como datos, en lugar de contenido potencialmente ejecutable.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El uso de procedimientos almacenados o declaraciones preparadas proporcionará una protección significativa, asegurando que la información suministrada se trate como datos.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Otra protección sólida contra los ataques de inyección es asegurar que la aplicación web se ejecute solo con los privilegios que necesita para realizar su función.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anchor="ctr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300" b="0" strike="noStrike" spc="-1">
                <a:solidFill>
                  <a:srgbClr val="000000"/>
                </a:solidFill>
                <a:latin typeface="Titillium Web"/>
              </a:rPr>
              <a:t> 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Century Gothic"/>
              </a:rPr>
              <a:t>A1: Inyección SQL #4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9" name="Content Placeholder 7"/>
          <p:cNvPicPr/>
          <p:nvPr/>
        </p:nvPicPr>
        <p:blipFill>
          <a:blip r:embed="rId2"/>
          <a:stretch/>
        </p:blipFill>
        <p:spPr>
          <a:xfrm>
            <a:off x="1850400" y="2481480"/>
            <a:ext cx="8386200" cy="40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1700</TotalTime>
  <Words>2133</Words>
  <Application>Microsoft Office PowerPoint</Application>
  <PresentationFormat>Widescreen</PresentationFormat>
  <Paragraphs>283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Century Gothic</vt:lpstr>
      <vt:lpstr>Symbol</vt:lpstr>
      <vt:lpstr>Times New Roman</vt:lpstr>
      <vt:lpstr>Titillium Web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Ten Parte #1</dc:title>
  <dc:subject/>
  <dc:creator>Santiago Rodriguez</dc:creator>
  <dc:description/>
  <cp:lastModifiedBy>Santiago Rodriguez Paniagua</cp:lastModifiedBy>
  <cp:revision>84</cp:revision>
  <dcterms:created xsi:type="dcterms:W3CDTF">2019-07-16T03:51:14Z</dcterms:created>
  <dcterms:modified xsi:type="dcterms:W3CDTF">2019-09-25T04:07:31Z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