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115" autoAdjust="0"/>
  </p:normalViewPr>
  <p:slideViewPr>
    <p:cSldViewPr snapToGrid="0">
      <p:cViewPr varScale="1">
        <p:scale>
          <a:sx n="78" d="100"/>
          <a:sy n="7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1678-6D9A-45E9-8E58-110E114C96D4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409D-F953-4875-B2E7-D7B8ED368D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415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87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sz="6000" dirty="0"/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pPr algn="ctr"/>
            <a:r>
              <a:rPr lang="es-CR" sz="3200" b="1" dirty="0"/>
              <a:t>Clase I</a:t>
            </a:r>
            <a:r>
              <a:rPr lang="es-CR" sz="2800" dirty="0"/>
              <a:t>: </a:t>
            </a:r>
            <a:r>
              <a:rPr lang="es-ES" sz="2800" dirty="0"/>
              <a:t>Aspectos generales del curso y de los Sistemas Operativos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25057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1: </a:t>
            </a:r>
            <a:r>
              <a:rPr lang="es-ES" dirty="0"/>
              <a:t>Aspectos generales de sistemas operativos</a:t>
            </a:r>
            <a:endParaRPr lang="en-US" dirty="0"/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2: </a:t>
            </a:r>
            <a:r>
              <a:rPr lang="es-ES" dirty="0"/>
              <a:t>Procesos Parte 1</a:t>
            </a:r>
            <a:endParaRPr lang="en-US" dirty="0"/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3: </a:t>
            </a:r>
            <a:r>
              <a:rPr lang="es-ES" dirty="0"/>
              <a:t>Procesos Parte 2</a:t>
            </a:r>
            <a:endParaRPr lang="en-US" dirty="0"/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5: </a:t>
            </a:r>
            <a:r>
              <a:rPr lang="es-ES" dirty="0"/>
              <a:t>Administración de Memoria Principal </a:t>
            </a:r>
            <a:endParaRPr lang="en-US" dirty="0"/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5: </a:t>
            </a:r>
            <a:r>
              <a:rPr lang="es-ES" dirty="0"/>
              <a:t>Planificación</a:t>
            </a:r>
            <a:endParaRPr lang="en-US" dirty="0"/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es-ES" b="1" dirty="0"/>
              <a:t>Unidad 6: </a:t>
            </a:r>
            <a:r>
              <a:rPr lang="es-ES" dirty="0"/>
              <a:t>Sistema Operativo Unix, Linux, Windows </a:t>
            </a:r>
            <a:endParaRPr lang="en-US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s-ES" altLang="es-CR" sz="2000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10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9028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C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Evaluación de los aprendizajes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Primer parcial			  15 %	</a:t>
            </a:r>
            <a:endParaRPr lang="en-US" dirty="0"/>
          </a:p>
          <a:p>
            <a:r>
              <a:rPr lang="es-ES" dirty="0"/>
              <a:t>Segundo parcial			  15 %</a:t>
            </a:r>
            <a:endParaRPr lang="en-US" dirty="0"/>
          </a:p>
          <a:p>
            <a:r>
              <a:rPr lang="es-ES" dirty="0"/>
              <a:t>Examen final			  20 %</a:t>
            </a:r>
            <a:endParaRPr lang="en-US" dirty="0"/>
          </a:p>
          <a:p>
            <a:r>
              <a:rPr lang="es-ES" dirty="0"/>
              <a:t>Tareas y exposiciones		  20 %	</a:t>
            </a:r>
            <a:endParaRPr lang="en-US" dirty="0"/>
          </a:p>
          <a:p>
            <a:r>
              <a:rPr lang="es-ES" dirty="0"/>
              <a:t>Proyecto práctico		  30%</a:t>
            </a:r>
            <a:endParaRPr lang="en-US" dirty="0"/>
          </a:p>
          <a:p>
            <a:r>
              <a:rPr lang="es-ES" b="1" dirty="0"/>
              <a:t>Total				100%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Detalle de evaluación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Primera Prueba Parcial 15%:</a:t>
            </a:r>
            <a:endParaRPr lang="es-C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sumativa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se evaluarán los siguientes temas: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Conceptos.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Estructura de un Sistema Operativo.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Planificación de procesos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Administración de la memoria.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Hilos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Sistema de Archivos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Administración de dispositivos de Entrada y Salida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Segunda Prueba Parcial 15%: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sumativa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se evaluarán los siguientes temas: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Administración del Almacenamiento Secundario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Estructura de Redes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Sistema de Protección</a:t>
            </a:r>
            <a:endParaRPr lang="es-CR" dirty="0"/>
          </a:p>
        </p:txBody>
      </p:sp>
      <p:sp>
        <p:nvSpPr>
          <p:cNvPr id="16387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30C1F-4DE5-462A-AEBC-EF7908DABBD8}" type="slidenum">
              <a:rPr lang="es-ES" altLang="es-CR"/>
              <a:pPr/>
              <a:t>12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255416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Detalle de evaluación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Examen Final 20%:</a:t>
            </a:r>
            <a:endParaRPr lang="es-C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MX" sz="2400" dirty="0" smtClean="0"/>
              <a:t>Es </a:t>
            </a:r>
            <a:r>
              <a:rPr lang="es-MX" sz="2400" dirty="0" err="1"/>
              <a:t>sumativa</a:t>
            </a:r>
            <a:r>
              <a:rPr lang="es-MX" sz="2400" dirty="0"/>
              <a:t> y se evaluará el siguiente temas: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400" dirty="0"/>
              <a:t>Sistema de seguridad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400" dirty="0"/>
              <a:t>Sistemas Multiprocesadores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400" dirty="0" err="1"/>
              <a:t>Multicomputadores</a:t>
            </a:r>
            <a:r>
              <a:rPr lang="es-MX" sz="2400" dirty="0"/>
              <a:t> </a:t>
            </a:r>
            <a:endParaRPr lang="en-US" sz="24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Tareas y prácticas: 20%.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Son </a:t>
            </a:r>
            <a:r>
              <a:rPr lang="es-MX" dirty="0"/>
              <a:t>actividades en la que los estudiantes aplican lo aprendido en clase y resuelven problemas dados por el profesor.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s-ES" b="1" dirty="0"/>
              <a:t>Proyecto práctico: 30% </a:t>
            </a:r>
            <a:r>
              <a:rPr lang="es-ES" dirty="0"/>
              <a:t>Esta actividad propiciará la puesta en práctica de los conocimientos y habilidades adquiridos en el curso. </a:t>
            </a:r>
            <a:endParaRPr lang="en-US" dirty="0"/>
          </a:p>
          <a:p>
            <a:endParaRPr lang="es-CR" dirty="0"/>
          </a:p>
        </p:txBody>
      </p:sp>
      <p:sp>
        <p:nvSpPr>
          <p:cNvPr id="16387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30C1F-4DE5-462A-AEBC-EF7908DABBD8}" type="slidenum">
              <a:rPr lang="es-ES" altLang="es-CR"/>
              <a:pPr/>
              <a:t>13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69450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hardware?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software?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400" dirty="0"/>
              <a:t>¿Qué es el procesador de un computador? Mencione las funciones que realiza.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400" dirty="0"/>
              <a:t>¿Qué es la memoria de un computador? Mencione las funciones que realiza.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400" dirty="0"/>
              <a:t>Defina el concepto de buses de un computador.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400" dirty="0"/>
              <a:t>Explique como arranca un computador.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400" dirty="0"/>
              <a:t>Mencione 5 componentes hardware de entrada/salida que tiene un computador.</a:t>
            </a:r>
            <a:endParaRPr lang="es-CR" sz="2000" dirty="0"/>
          </a:p>
          <a:p>
            <a:pPr marL="514350" indent="-514350" algn="just">
              <a:buFont typeface="+mj-lt"/>
              <a:buAutoNum type="arabicPeriod"/>
            </a:pP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75315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/>
            <a:r>
              <a:rPr sz="4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4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44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4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sz="44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</a:t>
            </a:r>
            <a:r>
              <a:rPr sz="4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</a:t>
            </a:r>
            <a:r>
              <a:rPr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44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333633" y="2309938"/>
            <a:ext cx="451222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z="2800" b="1" spc="-20" dirty="0">
                <a:latin typeface="Arial" panose="020B0604020202020204" pitchFamily="34" charset="0"/>
                <a:cs typeface="Arial" panose="020B0604020202020204" pitchFamily="34" charset="0"/>
              </a:rPr>
              <a:t>¿Q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1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412" y="3541505"/>
            <a:ext cx="3478139" cy="191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buFont typeface="Arial" panose="020B0604020202020204" pitchFamily="34" charset="0"/>
              <a:buChar char="•"/>
            </a:pPr>
            <a:r>
              <a:rPr sz="2400" spc="-20" dirty="0">
                <a:latin typeface="Garamond" panose="02020404030301010803" pitchFamily="18" charset="0"/>
                <a:cs typeface="Arial"/>
              </a:rPr>
              <a:t>E</a:t>
            </a:r>
            <a:r>
              <a:rPr sz="2400" spc="-10" dirty="0">
                <a:latin typeface="Garamond" panose="02020404030301010803" pitchFamily="18" charset="0"/>
                <a:cs typeface="Arial"/>
              </a:rPr>
              <a:t>s</a:t>
            </a:r>
            <a:r>
              <a:rPr sz="240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u</a:t>
            </a:r>
            <a:r>
              <a:rPr sz="2400" dirty="0">
                <a:latin typeface="Garamond" panose="02020404030301010803" pitchFamily="18" charset="0"/>
                <a:cs typeface="Arial"/>
              </a:rPr>
              <a:t>n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15" dirty="0" err="1">
                <a:latin typeface="Garamond" panose="02020404030301010803" pitchFamily="18" charset="0"/>
                <a:cs typeface="Arial"/>
              </a:rPr>
              <a:t>p</a:t>
            </a:r>
            <a:r>
              <a:rPr sz="2400" dirty="0" err="1">
                <a:latin typeface="Garamond" panose="02020404030301010803" pitchFamily="18" charset="0"/>
                <a:cs typeface="Arial"/>
              </a:rPr>
              <a:t>rogr</a:t>
            </a:r>
            <a:r>
              <a:rPr sz="2400" spc="-15" dirty="0" err="1">
                <a:latin typeface="Garamond" panose="02020404030301010803" pitchFamily="18" charset="0"/>
                <a:cs typeface="Arial"/>
              </a:rPr>
              <a:t>a</a:t>
            </a:r>
            <a:r>
              <a:rPr sz="2400" dirty="0" err="1">
                <a:latin typeface="Garamond" panose="02020404030301010803" pitchFamily="18" charset="0"/>
                <a:cs typeface="Arial"/>
              </a:rPr>
              <a:t>ma</a:t>
            </a:r>
            <a:r>
              <a:rPr lang="es-ES" sz="2400" dirty="0">
                <a:latin typeface="Garamond" panose="02020404030301010803" pitchFamily="18" charset="0"/>
                <a:cs typeface="Arial"/>
              </a:rPr>
              <a:t>.</a:t>
            </a:r>
          </a:p>
          <a:p>
            <a:pPr marL="298450" indent="-285750" algn="just">
              <a:buFont typeface="Arial" panose="020B0604020202020204" pitchFamily="34" charset="0"/>
              <a:buChar char="•"/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98450" indent="-285750" algn="just">
              <a:spcBef>
                <a:spcPts val="52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latin typeface="Garamond" panose="02020404030301010803" pitchFamily="18" charset="0"/>
                <a:cs typeface="Arial"/>
              </a:rPr>
              <a:t>Es un </a:t>
            </a:r>
            <a:r>
              <a:rPr sz="2400" u="sng" spc="-10" dirty="0" err="1">
                <a:latin typeface="Garamond" panose="02020404030301010803" pitchFamily="18" charset="0"/>
                <a:cs typeface="Arial"/>
              </a:rPr>
              <a:t>i</a:t>
            </a:r>
            <a:r>
              <a:rPr sz="2400" u="sng" spc="-5" dirty="0" err="1">
                <a:latin typeface="Garamond" panose="02020404030301010803" pitchFamily="18" charset="0"/>
                <a:cs typeface="Arial"/>
              </a:rPr>
              <a:t>nterme</a:t>
            </a:r>
            <a:r>
              <a:rPr sz="2400" u="sng" spc="-15" dirty="0" err="1">
                <a:latin typeface="Garamond" panose="02020404030301010803" pitchFamily="18" charset="0"/>
                <a:cs typeface="Arial"/>
              </a:rPr>
              <a:t>d</a:t>
            </a:r>
            <a:r>
              <a:rPr sz="2400" u="sng" spc="-5" dirty="0" err="1">
                <a:latin typeface="Garamond" panose="02020404030301010803" pitchFamily="18" charset="0"/>
                <a:cs typeface="Arial"/>
              </a:rPr>
              <a:t>i</a:t>
            </a:r>
            <a:r>
              <a:rPr sz="2400" u="sng" spc="-15" dirty="0" err="1">
                <a:latin typeface="Garamond" panose="02020404030301010803" pitchFamily="18" charset="0"/>
                <a:cs typeface="Arial"/>
              </a:rPr>
              <a:t>a</a:t>
            </a:r>
            <a:r>
              <a:rPr sz="2400" u="sng" dirty="0" err="1">
                <a:latin typeface="Garamond" panose="02020404030301010803" pitchFamily="18" charset="0"/>
                <a:cs typeface="Arial"/>
              </a:rPr>
              <a:t>rio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Arial"/>
              </a:rPr>
              <a:t>e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ntr</a:t>
            </a:r>
            <a:r>
              <a:rPr sz="2400" dirty="0">
                <a:latin typeface="Garamond" panose="02020404030301010803" pitchFamily="18" charset="0"/>
                <a:cs typeface="Arial"/>
              </a:rPr>
              <a:t>e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e</a:t>
            </a:r>
            <a:r>
              <a:rPr sz="2400" dirty="0">
                <a:latin typeface="Garamond" panose="02020404030301010803" pitchFamily="18" charset="0"/>
                <a:cs typeface="Arial"/>
              </a:rPr>
              <a:t>l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5" dirty="0" err="1">
                <a:latin typeface="Garamond" panose="02020404030301010803" pitchFamily="18" charset="0"/>
                <a:cs typeface="Arial"/>
              </a:rPr>
              <a:t>us</a:t>
            </a:r>
            <a:r>
              <a:rPr sz="2400" spc="-15" dirty="0" err="1">
                <a:latin typeface="Garamond" panose="02020404030301010803" pitchFamily="18" charset="0"/>
                <a:cs typeface="Arial"/>
              </a:rPr>
              <a:t>u</a:t>
            </a:r>
            <a:r>
              <a:rPr sz="2400" spc="-5" dirty="0" err="1">
                <a:latin typeface="Garamond" panose="02020404030301010803" pitchFamily="18" charset="0"/>
                <a:cs typeface="Arial"/>
              </a:rPr>
              <a:t>ar</a:t>
            </a:r>
            <a:r>
              <a:rPr sz="2400" spc="-10" dirty="0" err="1">
                <a:latin typeface="Garamond" panose="02020404030301010803" pitchFamily="18" charset="0"/>
                <a:cs typeface="Arial"/>
              </a:rPr>
              <a:t>i</a:t>
            </a:r>
            <a:r>
              <a:rPr sz="2400" dirty="0" err="1">
                <a:latin typeface="Garamond" panose="02020404030301010803" pitchFamily="18" charset="0"/>
                <a:cs typeface="Arial"/>
              </a:rPr>
              <a:t>o</a:t>
            </a:r>
            <a:r>
              <a:rPr lang="es-CR" sz="2400" spc="-5" dirty="0">
                <a:latin typeface="Garamond" panose="02020404030301010803" pitchFamily="18" charset="0"/>
                <a:cs typeface="Arial"/>
              </a:rPr>
              <a:t>,</a:t>
            </a:r>
            <a:r>
              <a:rPr sz="2400" spc="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Arial"/>
              </a:rPr>
              <a:t>l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o</a:t>
            </a:r>
            <a:r>
              <a:rPr sz="2400" dirty="0">
                <a:latin typeface="Garamond" panose="02020404030301010803" pitchFamily="18" charset="0"/>
                <a:cs typeface="Arial"/>
              </a:rPr>
              <a:t>s</a:t>
            </a:r>
            <a:r>
              <a:rPr sz="2400" spc="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Arial"/>
              </a:rPr>
              <a:t>p</a:t>
            </a:r>
            <a:r>
              <a:rPr sz="2400" dirty="0">
                <a:latin typeface="Garamond" panose="02020404030301010803" pitchFamily="18" charset="0"/>
                <a:cs typeface="Arial"/>
              </a:rPr>
              <a:t>ro</a:t>
            </a:r>
            <a:r>
              <a:rPr sz="2400" spc="-15" dirty="0">
                <a:latin typeface="Garamond" panose="02020404030301010803" pitchFamily="18" charset="0"/>
                <a:cs typeface="Arial"/>
              </a:rPr>
              <a:t>g</a:t>
            </a:r>
            <a:r>
              <a:rPr sz="2400" dirty="0">
                <a:latin typeface="Garamond" panose="02020404030301010803" pitchFamily="18" charset="0"/>
                <a:cs typeface="Arial"/>
              </a:rPr>
              <a:t>ram</a:t>
            </a:r>
            <a:r>
              <a:rPr sz="2400" spc="-15" dirty="0">
                <a:latin typeface="Garamond" panose="02020404030301010803" pitchFamily="18" charset="0"/>
                <a:cs typeface="Arial"/>
              </a:rPr>
              <a:t>a</a:t>
            </a:r>
            <a:r>
              <a:rPr sz="2400" dirty="0">
                <a:latin typeface="Garamond" panose="02020404030301010803" pitchFamily="18" charset="0"/>
                <a:cs typeface="Arial"/>
              </a:rPr>
              <a:t>s</a:t>
            </a:r>
            <a:r>
              <a:rPr sz="2400" spc="5" dirty="0">
                <a:latin typeface="Garamond" panose="02020404030301010803" pitchFamily="18" charset="0"/>
                <a:cs typeface="Arial"/>
              </a:rPr>
              <a:t> </a:t>
            </a:r>
            <a:r>
              <a:rPr sz="2400" dirty="0">
                <a:latin typeface="Garamond" panose="02020404030301010803" pitchFamily="18" charset="0"/>
                <a:cs typeface="Arial"/>
              </a:rPr>
              <a:t>y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e</a:t>
            </a:r>
            <a:r>
              <a:rPr sz="2400" dirty="0">
                <a:latin typeface="Garamond" panose="02020404030301010803" pitchFamily="18" charset="0"/>
                <a:cs typeface="Arial"/>
              </a:rPr>
              <a:t>l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-15" dirty="0">
                <a:latin typeface="Garamond" panose="02020404030301010803" pitchFamily="18" charset="0"/>
                <a:cs typeface="Arial"/>
              </a:rPr>
              <a:t>h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ard</a:t>
            </a:r>
            <a:r>
              <a:rPr sz="2400" spc="-10" dirty="0">
                <a:latin typeface="Garamond" panose="02020404030301010803" pitchFamily="18" charset="0"/>
                <a:cs typeface="Arial"/>
              </a:rPr>
              <a:t>w</a:t>
            </a:r>
            <a:r>
              <a:rPr sz="2400" spc="-5" dirty="0">
                <a:latin typeface="Garamond" panose="02020404030301010803" pitchFamily="18" charset="0"/>
                <a:cs typeface="Arial"/>
              </a:rPr>
              <a:t>are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8595" y="1629508"/>
            <a:ext cx="7564525" cy="427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l</a:t>
            </a:r>
            <a:r>
              <a:rPr lang="es-CR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st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ma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o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pe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r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a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t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v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o 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como</a:t>
            </a:r>
            <a:r>
              <a:rPr lang="es-CR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: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algn="just"/>
            <a:endParaRPr lang="es-CR" sz="2400" dirty="0">
              <a:latin typeface="HP Simplified" panose="020B0604020204020204" pitchFamily="34" charset="0"/>
              <a:cs typeface="Arial"/>
            </a:endParaRPr>
          </a:p>
          <a:p>
            <a:pPr marL="12700" algn="just">
              <a:spcBef>
                <a:spcPts val="509"/>
              </a:spcBef>
            </a:pPr>
            <a:r>
              <a:rPr lang="es-CR" b="1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Una máquina extendida:</a:t>
            </a:r>
          </a:p>
          <a:p>
            <a:pPr marL="12700" algn="just">
              <a:spcBef>
                <a:spcPts val="509"/>
              </a:spcBef>
            </a:pPr>
            <a:endParaRPr lang="es-CR" b="1" u="sng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  <a:cs typeface="Arial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20" dirty="0">
                <a:latin typeface="HP Simplified" panose="020B0604020204020204" pitchFamily="34" charset="0"/>
                <a:cs typeface="Arial"/>
              </a:rPr>
              <a:t>Perspectiva de arriba hacia abajo.</a:t>
            </a: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mp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l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ement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fu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c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co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mune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d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e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c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ceso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l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h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ardwar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.</a:t>
            </a: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5" dirty="0">
                <a:latin typeface="HP Simplified" panose="020B0604020204020204" pitchFamily="34" charset="0"/>
                <a:cs typeface="Arial"/>
              </a:rPr>
              <a:t>La abstracción es la clave para lidiar con la complejidad.</a:t>
            </a: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20" dirty="0">
                <a:latin typeface="HP Simplified" panose="020B0604020204020204" pitchFamily="34" charset="0"/>
                <a:cs typeface="Arial"/>
              </a:rPr>
              <a:t>Facilita la comunicación del programador con los dispositivos hardware.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57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Simbiosis SO-Hardware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20" y="2126373"/>
            <a:ext cx="7087489" cy="47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l</a:t>
            </a:r>
            <a:r>
              <a:rPr lang="es-CR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st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ma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o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pe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r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a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t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v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o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como</a:t>
            </a:r>
            <a:r>
              <a:rPr lang="es-CR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: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/>
            <a:r>
              <a:rPr lang="es-CR" b="1" u="sng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A</a:t>
            </a:r>
            <a:r>
              <a:rPr lang="es-CR" b="1" u="sng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d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min</a:t>
            </a:r>
            <a:r>
              <a:rPr lang="es-CR" b="1" u="sng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is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tr</a:t>
            </a:r>
            <a:r>
              <a:rPr lang="es-CR" b="1" u="sng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a</a:t>
            </a:r>
            <a:r>
              <a:rPr lang="es-CR" b="1" u="sng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d</a:t>
            </a:r>
            <a:r>
              <a:rPr lang="es-CR" b="1" u="sng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o</a:t>
            </a:r>
            <a:r>
              <a:rPr lang="es-C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r</a:t>
            </a:r>
            <a:r>
              <a:rPr lang="es-CR" b="1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</a:t>
            </a:r>
            <a:r>
              <a:rPr lang="es-CR" b="1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d</a:t>
            </a:r>
            <a:r>
              <a:rPr lang="es-C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u="sng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 </a:t>
            </a:r>
            <a:r>
              <a:rPr lang="es-C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recu</a:t>
            </a:r>
            <a:r>
              <a:rPr lang="es-CR" b="1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r</a:t>
            </a:r>
            <a:r>
              <a:rPr lang="es-CR" b="1" u="sng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</a:t>
            </a:r>
            <a:r>
              <a:rPr lang="es-CR" b="1" u="sng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o</a:t>
            </a:r>
            <a:r>
              <a:rPr lang="es-CR" b="1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</a:t>
            </a:r>
            <a:r>
              <a:rPr lang="es-CR" b="1" u="sng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:</a:t>
            </a:r>
            <a:endParaRPr lang="es-C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  <a:cs typeface="Arial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15" dirty="0">
                <a:latin typeface="HP Simplified" panose="020B0604020204020204" pitchFamily="34" charset="0"/>
                <a:cs typeface="Arial"/>
              </a:rPr>
              <a:t>Perspectiva de abajo hacia arriba.</a:t>
            </a: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15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d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m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s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t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r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todas las piezas de un sistema complejo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.</a:t>
            </a:r>
            <a:endParaRPr lang="es-CR" sz="2400" dirty="0">
              <a:latin typeface="HP Simplified" panose="020B0604020204020204" pitchFamily="34" charset="0"/>
              <a:cs typeface="Arial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5" dirty="0">
                <a:latin typeface="HP Simplified" panose="020B0604020204020204" pitchFamily="34" charset="0"/>
                <a:cs typeface="Arial"/>
              </a:rPr>
              <a:t>Dec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d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c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m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o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s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gn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r 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los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r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c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u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r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s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s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g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ú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l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pe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d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do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y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a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s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g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a</a:t>
            </a:r>
            <a:r>
              <a:rPr lang="es-CR" sz="2400" spc="5" dirty="0">
                <a:latin typeface="HP Simplified" panose="020B0604020204020204" pitchFamily="34" charset="0"/>
                <a:cs typeface="Arial"/>
              </a:rPr>
              <a:t>c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i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ne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s 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q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u</a:t>
            </a:r>
            <a:r>
              <a:rPr lang="es-CR" sz="2400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 te</a:t>
            </a:r>
            <a:r>
              <a:rPr lang="es-CR" sz="2400" spc="-10" dirty="0">
                <a:latin typeface="HP Simplified" panose="020B0604020204020204" pitchFamily="34" charset="0"/>
                <a:cs typeface="Arial"/>
              </a:rPr>
              <a:t>n</a:t>
            </a:r>
            <a:r>
              <a:rPr lang="es-CR" sz="2400" spc="-5" dirty="0">
                <a:latin typeface="HP Simplified" panose="020B0604020204020204" pitchFamily="34" charset="0"/>
                <a:cs typeface="Arial"/>
              </a:rPr>
              <a:t>ga.</a:t>
            </a: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z="2400" spc="-5" dirty="0">
                <a:latin typeface="HP Simplified" panose="020B0604020204020204" pitchFamily="34" charset="0"/>
                <a:cs typeface="Arial"/>
              </a:rPr>
              <a:t>La gestión compartida de los recursos debe realizarla en el tiempo y en el espacio.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271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ES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r>
              <a:rPr lang="es-ES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</a:t>
            </a:r>
            <a:r>
              <a:rPr lang="es-ES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  <a:endParaRPr lang="es-CR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6350">
              <a:lnSpc>
                <a:spcPct val="123600"/>
              </a:lnSpc>
            </a:pPr>
            <a:r>
              <a:rPr lang="es-CR" b="1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F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u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n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c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on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e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 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b</a:t>
            </a:r>
            <a:r>
              <a:rPr lang="es-CR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á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s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ic</a:t>
            </a:r>
            <a:r>
              <a:rPr lang="es-CR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as</a:t>
            </a:r>
            <a:r>
              <a:rPr lang="es-CR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  <a:cs typeface="Arial"/>
              </a:rPr>
              <a:t>: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  <a:cs typeface="Arial"/>
            </a:endParaRPr>
          </a:p>
          <a:p>
            <a:pPr marL="355600" marR="6350" indent="-342900">
              <a:lnSpc>
                <a:spcPct val="123600"/>
              </a:lnSpc>
            </a:pPr>
            <a:r>
              <a:rPr lang="es-CR" sz="2000" spc="-5" dirty="0">
                <a:latin typeface="HP Simplified" panose="020B0604020204020204" pitchFamily="34" charset="0"/>
                <a:cs typeface="Arial"/>
              </a:rPr>
              <a:t>Gestión d</a:t>
            </a:r>
            <a:r>
              <a:rPr lang="es-CR" sz="2000" dirty="0">
                <a:latin typeface="HP Simplified" panose="020B0604020204020204" pitchFamily="34" charset="0"/>
                <a:cs typeface="Arial"/>
              </a:rPr>
              <a:t>e</a:t>
            </a:r>
            <a:r>
              <a:rPr lang="es-CR" sz="2000" spc="-5" dirty="0">
                <a:latin typeface="HP Simplified" panose="020B0604020204020204" pitchFamily="34" charset="0"/>
                <a:cs typeface="Arial"/>
              </a:rPr>
              <a:t> p</a:t>
            </a:r>
            <a:r>
              <a:rPr lang="es-CR" sz="2000" spc="-10" dirty="0">
                <a:latin typeface="HP Simplified" panose="020B0604020204020204" pitchFamily="34" charset="0"/>
                <a:cs typeface="Arial"/>
              </a:rPr>
              <a:t>r</a:t>
            </a:r>
            <a:r>
              <a:rPr lang="es-CR" sz="2000" spc="-5" dirty="0">
                <a:latin typeface="HP Simplified" panose="020B0604020204020204" pitchFamily="34" charset="0"/>
                <a:cs typeface="Arial"/>
              </a:rPr>
              <a:t>oces</a:t>
            </a:r>
            <a:r>
              <a:rPr lang="es-CR" sz="2000" spc="-15" dirty="0">
                <a:latin typeface="HP Simplified" panose="020B0604020204020204" pitchFamily="34" charset="0"/>
                <a:cs typeface="Arial"/>
              </a:rPr>
              <a:t>o</a:t>
            </a:r>
            <a:r>
              <a:rPr lang="es-CR" sz="2000" dirty="0">
                <a:latin typeface="HP Simplified" panose="020B0604020204020204" pitchFamily="34" charset="0"/>
                <a:cs typeface="Arial"/>
              </a:rPr>
              <a:t>s e hilos.</a:t>
            </a:r>
          </a:p>
          <a:p>
            <a:pPr marL="355600" marR="6350" indent="-342900">
              <a:lnSpc>
                <a:spcPct val="123600"/>
              </a:lnSpc>
            </a:pPr>
            <a:r>
              <a:rPr lang="es-CR" sz="2000" dirty="0">
                <a:latin typeface="HP Simplified" panose="020B0604020204020204" pitchFamily="34" charset="0"/>
                <a:cs typeface="Arial"/>
              </a:rPr>
              <a:t>Administración de memoria.</a:t>
            </a:r>
          </a:p>
          <a:p>
            <a:pPr marL="298450" marR="6350" indent="-285750">
              <a:lnSpc>
                <a:spcPct val="123600"/>
              </a:lnSpc>
            </a:pPr>
            <a:r>
              <a:rPr lang="es-CR" sz="2000" spc="-5" dirty="0">
                <a:latin typeface="HP Simplified" panose="020B0604020204020204" pitchFamily="34" charset="0"/>
                <a:cs typeface="Arial"/>
              </a:rPr>
              <a:t>Gestión del sistema de archivos</a:t>
            </a:r>
            <a:r>
              <a:rPr lang="es-CR" sz="2000" dirty="0">
                <a:latin typeface="HP Simplified" panose="020B0604020204020204" pitchFamily="34" charset="0"/>
                <a:cs typeface="Arial"/>
              </a:rPr>
              <a:t>.</a:t>
            </a:r>
          </a:p>
          <a:p>
            <a:pPr marL="298450" marR="6350" indent="-285750">
              <a:lnSpc>
                <a:spcPct val="123600"/>
              </a:lnSpc>
            </a:pPr>
            <a:r>
              <a:rPr lang="es-CR" sz="2000" dirty="0">
                <a:latin typeface="HP Simplified" panose="020B0604020204020204" pitchFamily="34" charset="0"/>
                <a:cs typeface="Arial"/>
              </a:rPr>
              <a:t>Manejo de entrada/salida.</a:t>
            </a:r>
          </a:p>
          <a:p>
            <a:pPr marL="298450" marR="6350" indent="-285750">
              <a:lnSpc>
                <a:spcPct val="123600"/>
              </a:lnSpc>
            </a:pPr>
            <a:r>
              <a:rPr lang="es-CR" sz="2000" dirty="0">
                <a:latin typeface="HP Simplified" panose="020B0604020204020204" pitchFamily="34" charset="0"/>
                <a:cs typeface="Arial"/>
              </a:rPr>
              <a:t>Gestión de la seguridad.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3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 Presentación de estudiantes.</a:t>
            </a:r>
          </a:p>
          <a:p>
            <a:r>
              <a:rPr lang="es-CR" sz="3200" dirty="0"/>
              <a:t> Presentación del profesor.</a:t>
            </a:r>
          </a:p>
          <a:p>
            <a:r>
              <a:rPr lang="es-CR" sz="3200" dirty="0"/>
              <a:t> Revisión general del programa del curso.</a:t>
            </a:r>
          </a:p>
          <a:p>
            <a:r>
              <a:rPr lang="es-CR" sz="3200" dirty="0"/>
              <a:t> Algo sobre las reglas del curso.</a:t>
            </a:r>
          </a:p>
          <a:p>
            <a:r>
              <a:rPr lang="es-CR" sz="3200" dirty="0"/>
              <a:t> Diagnóstico.</a:t>
            </a:r>
          </a:p>
          <a:p>
            <a:r>
              <a:rPr lang="es-CR" sz="3200" dirty="0"/>
              <a:t> Definición, conceptos generales de los sistemas operativos.</a:t>
            </a:r>
          </a:p>
        </p:txBody>
      </p:sp>
    </p:spTree>
    <p:extLst>
      <p:ext uri="{BB962C8B-B14F-4D97-AF65-F5344CB8AC3E}">
        <p14:creationId xmlns:p14="http://schemas.microsoft.com/office/powerpoint/2010/main" val="698707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/>
            <a:r>
              <a:rPr sz="40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0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40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0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40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40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0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Brindar  un  entorno  para  que  los  usuarios  puedan  ejecutar  programas  en  forma  conveniente.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Brindar  un  entorno  para  que  los  programas  usen  el  hardware  con  facilidad.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Administrar  el  hardware  de  forma  eficiente  y  equitativa.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Proveer  un  entorno  sin  interferencias  a  cada  usuario.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Todas las aplicaciones requieren un conjunto de operaciones comunes que son incorporadas al sistema operativo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sz="6000" dirty="0"/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r>
              <a:rPr lang="es-CR" sz="2800" dirty="0" smtClean="0">
                <a:latin typeface="Book Antiqua" panose="02040602050305030304" pitchFamily="18" charset="0"/>
              </a:rPr>
              <a:t>Material Desarrollado por </a:t>
            </a:r>
            <a:r>
              <a:rPr lang="es-CR" sz="2800" smtClean="0">
                <a:latin typeface="Book Antiqua" panose="02040602050305030304" pitchFamily="18" charset="0"/>
              </a:rPr>
              <a:t>el Profesor</a:t>
            </a:r>
          </a:p>
          <a:p>
            <a:r>
              <a:rPr lang="es-CR" sz="2800" smtClean="0">
                <a:latin typeface="Book Antiqua" panose="02040602050305030304" pitchFamily="18" charset="0"/>
              </a:rPr>
              <a:t>Olman</a:t>
            </a:r>
            <a:r>
              <a:rPr lang="es-CR" sz="2800" dirty="0" smtClean="0">
                <a:latin typeface="Book Antiqua" panose="02040602050305030304" pitchFamily="18" charset="0"/>
              </a:rPr>
              <a:t> </a:t>
            </a:r>
            <a:r>
              <a:rPr lang="es-CR" sz="2800" dirty="0">
                <a:latin typeface="Book Antiqua" panose="02040602050305030304" pitchFamily="18" charset="0"/>
              </a:rPr>
              <a:t>R. Camacho </a:t>
            </a:r>
            <a:r>
              <a:rPr lang="es-CR" sz="2800" dirty="0" err="1" smtClean="0">
                <a:latin typeface="Book Antiqua" panose="02040602050305030304" pitchFamily="18" charset="0"/>
              </a:rPr>
              <a:t>Cambronero</a:t>
            </a:r>
            <a:endParaRPr lang="es-CR" sz="2800" dirty="0">
              <a:latin typeface="Book Antiqua" panose="02040602050305030304" pitchFamily="18" charset="0"/>
            </a:endParaRPr>
          </a:p>
          <a:p>
            <a:pPr algn="ctr"/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2161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92269" y="2683760"/>
            <a:ext cx="9973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Presentarse con: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 smtClean="0">
                <a:latin typeface="Book Antiqua" panose="02040602050305030304" pitchFamily="18" charset="0"/>
              </a:rPr>
              <a:t>Nombre </a:t>
            </a:r>
            <a:r>
              <a:rPr lang="es-CR" sz="3200" dirty="0">
                <a:latin typeface="Book Antiqua" panose="02040602050305030304" pitchFamily="18" charset="0"/>
              </a:rPr>
              <a:t>completo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>
                <a:latin typeface="Book Antiqua" panose="02040602050305030304" pitchFamily="18" charset="0"/>
              </a:rPr>
              <a:t>Cuatrimestre que cursa 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>
                <a:latin typeface="Book Antiqua" panose="02040602050305030304" pitchFamily="18" charset="0"/>
              </a:rPr>
              <a:t>Si trabaja o no (</a:t>
            </a:r>
            <a:r>
              <a:rPr lang="es-CR" sz="3200" i="1" dirty="0">
                <a:latin typeface="Book Antiqua" panose="02040602050305030304" pitchFamily="18" charset="0"/>
              </a:rPr>
              <a:t>qué tipo de jornada</a:t>
            </a:r>
            <a:r>
              <a:rPr lang="es-CR" sz="3200" dirty="0">
                <a:latin typeface="Book Antiqua" panose="02040602050305030304" pitchFamily="18" charset="0"/>
              </a:rPr>
              <a:t>)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>
                <a:latin typeface="Book Antiqua" panose="02040602050305030304" pitchFamily="18" charset="0"/>
              </a:rPr>
              <a:t>Si ha escuchado algo sobre el curso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>
                <a:latin typeface="Book Antiqua" panose="02040602050305030304" pitchFamily="18" charset="0"/>
              </a:rPr>
              <a:t>¿Qué esperan del curso?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s-CR" sz="3200" dirty="0">
                <a:latin typeface="Book Antiqua" panose="02040602050305030304" pitchFamily="18" charset="0"/>
              </a:rPr>
              <a:t>Lenguajes de programación que conoce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08202" y="1653064"/>
            <a:ext cx="9159376" cy="776288"/>
          </a:xfrm>
        </p:spPr>
        <p:txBody>
          <a:bodyPr>
            <a:noAutofit/>
          </a:bodyPr>
          <a:lstStyle/>
          <a:p>
            <a:r>
              <a:rPr lang="es-C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33418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del profesor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4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/>
              <a:t>El estudio de los sistemas operativos, desde un punto de vista propiamente técnico, es fundamental para comprender el uso que se le debe dar a los equipos de cómputo.</a:t>
            </a:r>
          </a:p>
          <a:p>
            <a:pPr marL="0" indent="0" algn="just">
              <a:buNone/>
            </a:pPr>
            <a:endParaRPr lang="es-ES" sz="3200" dirty="0"/>
          </a:p>
          <a:p>
            <a:pPr marL="0" indent="0" algn="just">
              <a:buNone/>
            </a:pPr>
            <a:r>
              <a:rPr lang="es-ES" sz="3200" dirty="0"/>
              <a:t>Comprendiendo con ello, como se da el manejo interno de algunos elementos que técnicamente se deben aprovechar al máximo según las necesidades de los usuarios.</a:t>
            </a:r>
            <a:endParaRPr lang="en-US" sz="3200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5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237213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Conocer los problemas con que se deben enfrentar los sistemas operativos y las soluciones que se le dan mediante diferentes algoritmos. Profundizando en los fundamentos teóricos y prácticos, de manera que se conozcan las tendencias actuales en el desarrollo de un Sistema Operativo.</a:t>
            </a:r>
            <a:endParaRPr lang="es-ES" sz="3200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6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99309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Conocer la estructura de los sistemas operativos.</a:t>
            </a:r>
          </a:p>
          <a:p>
            <a:pPr marL="357188" indent="-357188" algn="just">
              <a:buFont typeface="Wingdings" panose="05000000000000000000" pitchFamily="2" charset="2"/>
              <a:buChar char="v"/>
            </a:pPr>
            <a:endParaRPr lang="es-CR" sz="3200" dirty="0"/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Estudiar los mecanismos de comunicación que le permiten comunicar al software con el hardware.</a:t>
            </a:r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7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41610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Estudiar y evaluar los algoritmos para la administración de procesos, en especial lo referente a la planificación del procesador, la coordinación entre procesos y al manejo de bloqueos.</a:t>
            </a:r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Estudiar y evaluar los algoritmos para la administración de la memoria principal y la memoria virtual.</a:t>
            </a:r>
          </a:p>
          <a:p>
            <a:pPr marL="357188" indent="-357188" algn="just">
              <a:buFont typeface="Wingdings" panose="05000000000000000000" pitchFamily="2" charset="2"/>
              <a:buChar char="v"/>
            </a:pPr>
            <a:endParaRPr lang="es-ES" sz="3200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8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8699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del Curso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7188" indent="-357188" algn="just">
              <a:buFont typeface="Wingdings" panose="05000000000000000000" pitchFamily="2" charset="2"/>
              <a:buChar char="v"/>
            </a:pPr>
            <a:r>
              <a:rPr lang="es-CR" sz="3200" dirty="0"/>
              <a:t>Conocer, mediante casos de estudio y prácticos la funcionalidad de sistemas operativos existentes en el mercado.</a:t>
            </a:r>
            <a:endParaRPr lang="es-ES" sz="3200" dirty="0"/>
          </a:p>
        </p:txBody>
      </p:sp>
      <p:sp>
        <p:nvSpPr>
          <p:cNvPr id="1433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BE63A-5B05-4EED-BB86-5CBDF1083918}" type="slidenum">
              <a:rPr lang="es-ES" altLang="es-CR"/>
              <a:pPr/>
              <a:t>9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411403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FidelitasBlanco</Template>
  <TotalTime>197</TotalTime>
  <Words>812</Words>
  <Application>Microsoft Office PowerPoint</Application>
  <PresentationFormat>Panorámica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Courier New</vt:lpstr>
      <vt:lpstr>Garamond</vt:lpstr>
      <vt:lpstr>HP Simplified</vt:lpstr>
      <vt:lpstr>Wingdings</vt:lpstr>
      <vt:lpstr>Tema de Office</vt:lpstr>
      <vt:lpstr>Fundamentos de Sistemas Operativos</vt:lpstr>
      <vt:lpstr>Agenda</vt:lpstr>
      <vt:lpstr>Presentación de estudiantes</vt:lpstr>
      <vt:lpstr>Presentación del profesor</vt:lpstr>
      <vt:lpstr>Programa del Curso</vt:lpstr>
      <vt:lpstr>Programa del Curso</vt:lpstr>
      <vt:lpstr>Programa del Curso</vt:lpstr>
      <vt:lpstr>Programa del Curso</vt:lpstr>
      <vt:lpstr>Programa del Curso</vt:lpstr>
      <vt:lpstr>Contenidos del Curso</vt:lpstr>
      <vt:lpstr>Evaluación</vt:lpstr>
      <vt:lpstr>Detalle de evaluación</vt:lpstr>
      <vt:lpstr>Detalle de evaluación</vt:lpstr>
      <vt:lpstr>Diagnóstico </vt:lpstr>
      <vt:lpstr>Introducción</vt:lpstr>
      <vt:lpstr>El sistema operativo como:</vt:lpstr>
      <vt:lpstr>Simbiosis SO-Hardware</vt:lpstr>
      <vt:lpstr>El sistema operativo como:</vt:lpstr>
      <vt:lpstr>Introducción</vt:lpstr>
      <vt:lpstr>Introducción</vt:lpstr>
      <vt:lpstr>Fundamentos de Sistemas Operativos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Wilberth Molina</dc:creator>
  <cp:lastModifiedBy>Wilberth Molina</cp:lastModifiedBy>
  <cp:revision>18</cp:revision>
  <dcterms:created xsi:type="dcterms:W3CDTF">2015-05-04T05:07:01Z</dcterms:created>
  <dcterms:modified xsi:type="dcterms:W3CDTF">2018-05-14T17:07:22Z</dcterms:modified>
</cp:coreProperties>
</file>