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277" r:id="rId4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534" autoAdjust="0"/>
  </p:normalViewPr>
  <p:slideViewPr>
    <p:cSldViewPr snapToGrid="0">
      <p:cViewPr varScale="1">
        <p:scale>
          <a:sx n="78" d="100"/>
          <a:sy n="78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F1678-6D9A-45E9-8E58-110E114C96D4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409D-F953-4875-B2E7-D7B8ED368D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415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68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962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28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006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91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64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00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23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33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18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74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1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02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02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9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78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1536" y="1731962"/>
            <a:ext cx="9712410" cy="2345767"/>
          </a:xfrm>
        </p:spPr>
        <p:txBody>
          <a:bodyPr/>
          <a:lstStyle/>
          <a:p>
            <a:r>
              <a:rPr lang="es-CR" dirty="0"/>
              <a:t>Fundamentos de Sistemas Operativos</a:t>
            </a:r>
            <a:endParaRPr lang="es-C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416" y="5233129"/>
            <a:ext cx="11401168" cy="681638"/>
          </a:xfrm>
        </p:spPr>
        <p:txBody>
          <a:bodyPr>
            <a:noAutofit/>
          </a:bodyPr>
          <a:lstStyle/>
          <a:p>
            <a:pPr algn="ctr"/>
            <a:r>
              <a:rPr lang="es-CR" sz="3200" b="1" dirty="0"/>
              <a:t>Clase </a:t>
            </a:r>
            <a:r>
              <a:rPr lang="es-CR" sz="3200" b="1" dirty="0" smtClean="0"/>
              <a:t>III</a:t>
            </a:r>
            <a:r>
              <a:rPr lang="es-CR" sz="2800" dirty="0"/>
              <a:t>: </a:t>
            </a:r>
            <a:r>
              <a:rPr lang="es-CR" sz="2800" dirty="0" smtClean="0"/>
              <a:t>Fundamentos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00071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315" y="3831021"/>
            <a:ext cx="9144000" cy="120630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Estructuras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4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686909"/>
            <a:ext cx="11168270" cy="7055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Estructuras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6873767" y="2392500"/>
            <a:ext cx="5318234" cy="33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4" y="2518625"/>
            <a:ext cx="6637281" cy="34614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 gestionar los procesos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necesita:</a:t>
            </a:r>
          </a:p>
          <a:p>
            <a:pPr marL="975348" lvl="1" indent="-457200" algn="just">
              <a:spcBef>
                <a:spcPts val="330"/>
              </a:spcBef>
              <a:buFont typeface="Wingdings" panose="05000000000000000000" pitchFamily="2" charset="2"/>
              <a:buChar char="v"/>
            </a:pP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Cargar el código en </a:t>
            </a:r>
            <a:r>
              <a:rPr lang="es-ES" sz="2800" spc="-10" dirty="0">
                <a:latin typeface="Arial" panose="020B0604020202020204" pitchFamily="34" charset="0"/>
                <a:cs typeface="Arial" panose="020B0604020202020204" pitchFamily="34" charset="0"/>
              </a:rPr>
              <a:t>memo</a:t>
            </a:r>
            <a:r>
              <a:rPr lang="es-ES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</a:p>
          <a:p>
            <a:pPr marL="975348" marR="5080" lvl="1" indent="-457200" algn="just">
              <a:lnSpc>
                <a:spcPct val="102600"/>
              </a:lnSpc>
              <a:spcBef>
                <a:spcPts val="495"/>
              </a:spcBef>
              <a:buFont typeface="Wingdings" panose="05000000000000000000" pitchFamily="2" charset="2"/>
              <a:buChar char="v"/>
            </a:pP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Necesitará identifica</a:t>
            </a:r>
            <a:r>
              <a:rPr lang="es-ES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los: </a:t>
            </a:r>
            <a:r>
              <a:rPr lang="es-E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s-ES"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iptor de proceso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75348" marR="183507" lvl="1" indent="-457200" algn="just">
              <a:lnSpc>
                <a:spcPct val="102600"/>
              </a:lnSpc>
              <a:spcBef>
                <a:spcPts val="495"/>
              </a:spcBef>
              <a:buFont typeface="Wingdings" panose="05000000000000000000" pitchFamily="2" charset="2"/>
              <a:buChar char="v"/>
            </a:pP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Si no está siendo ejecutad</a:t>
            </a:r>
            <a:r>
              <a:rPr lang="es-ES" sz="2800" spc="-5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, necesitará guardar </a:t>
            </a:r>
            <a:r>
              <a:rPr lang="es-E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ES" sz="2800" b="1" spc="-4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2800" b="1" spc="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mación de ejecución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: registros, pila, recursos en uso, etc.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0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9" y="1507583"/>
            <a:ext cx="11168270" cy="7206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Estructuras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6180083" y="2369366"/>
            <a:ext cx="5869804" cy="3464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88" y="2930892"/>
            <a:ext cx="5593995" cy="2902692"/>
          </a:xfrm>
        </p:spPr>
        <p:txBody>
          <a:bodyPr>
            <a:normAutofit/>
          </a:bodyPr>
          <a:lstStyle/>
          <a:p>
            <a:pPr marL="361950" indent="-361950" algn="just">
              <a:buFont typeface="Wingdings" panose="05000000000000000000" pitchFamily="2" charset="2"/>
              <a:buChar char="v"/>
            </a:pPr>
            <a:r>
              <a:rPr lang="es-ES" sz="2400" spc="-5" dirty="0">
                <a:latin typeface="Arial"/>
                <a:cs typeface="Arial"/>
              </a:rPr>
              <a:t>Necesitará saber la </a:t>
            </a:r>
            <a:r>
              <a:rPr lang="es-ES" sz="2400" b="1" spc="-5" dirty="0">
                <a:latin typeface="Arial"/>
                <a:cs typeface="Arial"/>
              </a:rPr>
              <a:t>lista</a:t>
            </a:r>
            <a:r>
              <a:rPr lang="es-ES" sz="2400" spc="-5" dirty="0">
                <a:latin typeface="Arial"/>
                <a:cs typeface="Arial"/>
              </a:rPr>
              <a:t> de </a:t>
            </a:r>
            <a:r>
              <a:rPr lang="es-ES" sz="2400" b="1" spc="-5" dirty="0">
                <a:latin typeface="Arial"/>
                <a:cs typeface="Arial"/>
              </a:rPr>
              <a:t>procesos</a:t>
            </a:r>
            <a:r>
              <a:rPr lang="es-ES" sz="2400" spc="-5" dirty="0">
                <a:latin typeface="Arial"/>
                <a:cs typeface="Arial"/>
              </a:rPr>
              <a:t> que tiene y el estado en el que están.</a:t>
            </a:r>
          </a:p>
          <a:p>
            <a:pPr marL="361950" indent="-361950" algn="just">
              <a:buFont typeface="Wingdings" panose="05000000000000000000" pitchFamily="2" charset="2"/>
              <a:buChar char="v"/>
            </a:pPr>
            <a:r>
              <a:rPr lang="es-ES" sz="2400" spc="-10" dirty="0">
                <a:latin typeface="Arial"/>
                <a:cs typeface="Arial"/>
              </a:rPr>
              <a:t>No</a:t>
            </a:r>
            <a:r>
              <a:rPr lang="es-ES" sz="2400" spc="20" dirty="0">
                <a:latin typeface="Arial"/>
                <a:cs typeface="Arial"/>
              </a:rPr>
              <a:t>r</a:t>
            </a:r>
            <a:r>
              <a:rPr lang="es-ES" sz="2400" spc="-5" dirty="0">
                <a:latin typeface="Arial"/>
                <a:cs typeface="Arial"/>
              </a:rPr>
              <a:t>malment</a:t>
            </a:r>
            <a:r>
              <a:rPr lang="es-ES" sz="2400" spc="-25" dirty="0">
                <a:latin typeface="Arial"/>
                <a:cs typeface="Arial"/>
              </a:rPr>
              <a:t>e</a:t>
            </a:r>
            <a:r>
              <a:rPr lang="es-ES" sz="2400" spc="-5" dirty="0">
                <a:latin typeface="Arial"/>
                <a:cs typeface="Arial"/>
              </a:rPr>
              <a:t>, usa </a:t>
            </a:r>
            <a:r>
              <a:rPr lang="es-ES" sz="2400" b="1" spc="-5" dirty="0">
                <a:latin typeface="Arial"/>
                <a:cs typeface="Arial"/>
              </a:rPr>
              <a:t>colas</a:t>
            </a:r>
            <a:r>
              <a:rPr lang="es-ES" sz="2400" spc="-5" dirty="0">
                <a:latin typeface="Arial"/>
                <a:cs typeface="Arial"/>
              </a:rPr>
              <a:t> de desc</a:t>
            </a:r>
            <a:r>
              <a:rPr lang="es-ES" sz="2400" spc="5" dirty="0">
                <a:latin typeface="Arial"/>
                <a:cs typeface="Arial"/>
              </a:rPr>
              <a:t>r</a:t>
            </a:r>
            <a:r>
              <a:rPr lang="es-ES" sz="2400" spc="-5" dirty="0">
                <a:latin typeface="Arial"/>
                <a:cs typeface="Arial"/>
              </a:rPr>
              <a:t>iptores de proceso</a:t>
            </a:r>
            <a:r>
              <a:rPr lang="es-ES" sz="2400" spc="-25" dirty="0">
                <a:latin typeface="Arial"/>
                <a:cs typeface="Arial"/>
              </a:rPr>
              <a:t>s</a:t>
            </a:r>
            <a:r>
              <a:rPr lang="es-ES" sz="2400" spc="-5" dirty="0">
                <a:latin typeface="Arial"/>
                <a:cs typeface="Arial"/>
              </a:rPr>
              <a:t>, una pa</a:t>
            </a:r>
            <a:r>
              <a:rPr lang="es-ES" sz="2400" spc="-20" dirty="0">
                <a:latin typeface="Arial"/>
                <a:cs typeface="Arial"/>
              </a:rPr>
              <a:t>r</a:t>
            </a:r>
            <a:r>
              <a:rPr lang="es-ES" sz="2400" spc="-5" dirty="0">
                <a:latin typeface="Arial"/>
                <a:cs typeface="Arial"/>
              </a:rPr>
              <a:t>a cada estado o incluso pa</a:t>
            </a:r>
            <a:r>
              <a:rPr lang="es-ES" sz="2400" spc="-20" dirty="0">
                <a:latin typeface="Arial"/>
                <a:cs typeface="Arial"/>
              </a:rPr>
              <a:t>r</a:t>
            </a:r>
            <a:r>
              <a:rPr lang="es-ES" sz="2400" spc="-5" dirty="0">
                <a:latin typeface="Arial"/>
                <a:cs typeface="Arial"/>
              </a:rPr>
              <a:t>a cada dispositi</a:t>
            </a:r>
            <a:r>
              <a:rPr lang="es-ES" sz="2400" spc="-35" dirty="0">
                <a:latin typeface="Arial"/>
                <a:cs typeface="Arial"/>
              </a:rPr>
              <a:t>v</a:t>
            </a:r>
            <a:r>
              <a:rPr lang="es-ES" sz="2400" spc="-5" dirty="0">
                <a:latin typeface="Arial"/>
                <a:cs typeface="Arial"/>
              </a:rPr>
              <a:t>o E/</a:t>
            </a:r>
            <a:r>
              <a:rPr lang="es-ES" sz="2400" spc="-35" dirty="0">
                <a:latin typeface="Arial"/>
                <a:cs typeface="Arial"/>
              </a:rPr>
              <a:t>S</a:t>
            </a:r>
            <a:r>
              <a:rPr lang="es-ES" sz="2400" spc="-5" dirty="0">
                <a:latin typeface="Arial"/>
                <a:cs typeface="Arial"/>
              </a:rPr>
              <a:t>.</a:t>
            </a:r>
            <a:endParaRPr lang="es-ES" sz="2400" dirty="0">
              <a:latin typeface="Arial"/>
              <a:cs typeface="Arial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759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671144"/>
            <a:ext cx="11168270" cy="5945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Bloque de Control del Sistema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0"/>
          <p:cNvSpPr txBox="1">
            <a:spLocks noGrp="1"/>
          </p:cNvSpPr>
          <p:nvPr>
            <p:ph idx="1"/>
          </p:nvPr>
        </p:nvSpPr>
        <p:spPr>
          <a:xfrm>
            <a:off x="1448085" y="2407581"/>
            <a:ext cx="8643159" cy="3914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just">
              <a:buNone/>
            </a:pPr>
            <a:r>
              <a:rPr sz="2400" spc="-5" dirty="0" err="1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</a:t>
            </a:r>
            <a:r>
              <a:rPr sz="2400" spc="-5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Control del Sistema</a:t>
            </a:r>
            <a:r>
              <a:rPr lang="es-CR" sz="2400" spc="-5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i="1" spc="-5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Control Blo</a:t>
            </a:r>
            <a:r>
              <a:rPr sz="2400" i="1" spc="-3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i="1" spc="-5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k, </a:t>
            </a:r>
            <a:r>
              <a:rPr sz="2400" i="1" spc="-1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SCB</a:t>
            </a:r>
            <a:r>
              <a:rPr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R" sz="2400" i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CR"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onjunto</a:t>
            </a:r>
            <a:r>
              <a:rPr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 de est</a:t>
            </a:r>
            <a:r>
              <a:rPr sz="2400" i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uctu</a:t>
            </a:r>
            <a:r>
              <a:rPr sz="2400" i="1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as de datos que usa el </a:t>
            </a:r>
            <a:r>
              <a:rPr sz="2400" i="1" spc="-1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 pa</a:t>
            </a:r>
            <a:r>
              <a:rPr sz="2400" i="1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a gestionar la ejecución de los </a:t>
            </a:r>
            <a:r>
              <a:rPr sz="2400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sz="2400" i="1" spc="-2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R" sz="24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nclu</a:t>
            </a:r>
            <a:r>
              <a:rPr sz="2400" spc="-3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630238" algn="just">
              <a:spcBef>
                <a:spcPts val="330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Lista de desc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iptores de proceso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630238" algn="just">
              <a:spcBef>
                <a:spcPts val="530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Puntero al desc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iptor de proceso que está usando la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marR="220335" indent="-630238" algn="just">
              <a:lnSpc>
                <a:spcPct val="102600"/>
              </a:lnSpc>
              <a:spcBef>
                <a:spcPts val="495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Punteros a colas de procesos que se encuent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an en distintos estado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 Ejemplo: procesos en espe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630238" algn="just">
              <a:spcBef>
                <a:spcPts val="530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Puntero a la cola de desc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iptores de recurso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marR="5080" indent="-630238" algn="just">
              <a:lnSpc>
                <a:spcPct val="102600"/>
              </a:lnSpc>
              <a:spcBef>
                <a:spcPts val="495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Identificadores de las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utinas pa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 t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atar inter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upciones hard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are o soft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are y errores indeseado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7947" y="1730183"/>
            <a:ext cx="8528297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C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Bloque de Control del Sistema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6" y="2729569"/>
            <a:ext cx="9412462" cy="38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6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26" y="1821693"/>
            <a:ext cx="11168270" cy="7522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Bloque de Control del Sistema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6"/>
          <p:cNvSpPr txBox="1">
            <a:spLocks noGrp="1"/>
          </p:cNvSpPr>
          <p:nvPr>
            <p:ph idx="1"/>
          </p:nvPr>
        </p:nvSpPr>
        <p:spPr>
          <a:xfrm>
            <a:off x="431724" y="2640890"/>
            <a:ext cx="5984841" cy="3823841"/>
          </a:xfrm>
          <a:prstGeom prst="rect">
            <a:avLst/>
          </a:prstGeom>
        </p:spPr>
        <p:txBody>
          <a:bodyPr vert="horz" wrap="square" lIns="0" tIns="439394" rIns="0" bIns="0" rtlCol="0">
            <a:spAutoFit/>
          </a:bodyPr>
          <a:lstStyle/>
          <a:p>
            <a:pPr marL="0" marR="145408" indent="0" algn="just">
              <a:lnSpc>
                <a:spcPct val="102600"/>
              </a:lnSpc>
              <a:buNone/>
            </a:pPr>
            <a:r>
              <a:rPr spc="-5" dirty="0"/>
              <a:t>Las </a:t>
            </a:r>
            <a:r>
              <a:rPr spc="-5" dirty="0">
                <a:solidFill>
                  <a:srgbClr val="3333B2"/>
                </a:solidFill>
              </a:rPr>
              <a:t>inter</a:t>
            </a:r>
            <a:r>
              <a:rPr spc="5" dirty="0">
                <a:solidFill>
                  <a:srgbClr val="3333B2"/>
                </a:solidFill>
              </a:rPr>
              <a:t>r</a:t>
            </a:r>
            <a:r>
              <a:rPr spc="-5" dirty="0">
                <a:solidFill>
                  <a:srgbClr val="3333B2"/>
                </a:solidFill>
              </a:rPr>
              <a:t>upciones </a:t>
            </a:r>
            <a:r>
              <a:rPr spc="-5" dirty="0"/>
              <a:t>pe</a:t>
            </a:r>
            <a:r>
              <a:rPr spc="20" dirty="0"/>
              <a:t>r</a:t>
            </a:r>
            <a:r>
              <a:rPr spc="-5" dirty="0"/>
              <a:t>miten al </a:t>
            </a:r>
            <a:r>
              <a:rPr spc="-10" dirty="0"/>
              <a:t>SO</a:t>
            </a:r>
            <a:r>
              <a:rPr spc="-5" dirty="0"/>
              <a:t> tomar el control de </a:t>
            </a:r>
            <a:r>
              <a:rPr spc="-10" dirty="0"/>
              <a:t>CP</a:t>
            </a:r>
            <a:r>
              <a:rPr spc="-55" dirty="0"/>
              <a:t>U</a:t>
            </a:r>
            <a:r>
              <a:rPr spc="-5" dirty="0"/>
              <a:t>, cuando:</a:t>
            </a:r>
          </a:p>
          <a:p>
            <a:pPr marL="518148" indent="-457200" algn="just">
              <a:spcBef>
                <a:spcPts val="330"/>
              </a:spcBef>
              <a:buFont typeface="Wingdings" panose="05000000000000000000" pitchFamily="2" charset="2"/>
              <a:buChar char="v"/>
            </a:pPr>
            <a:r>
              <a:rPr spc="-10" dirty="0"/>
              <a:t>Se</a:t>
            </a:r>
            <a:r>
              <a:rPr spc="-5" dirty="0"/>
              <a:t> produce algún tipo de error</a:t>
            </a:r>
          </a:p>
          <a:p>
            <a:pPr marL="518148" marR="5080" indent="-457200" algn="just">
              <a:lnSpc>
                <a:spcPct val="140400"/>
              </a:lnSpc>
              <a:buFont typeface="Wingdings" panose="05000000000000000000" pitchFamily="2" charset="2"/>
              <a:buChar char="v"/>
            </a:pPr>
            <a:r>
              <a:rPr spc="-10" dirty="0"/>
              <a:t>H</a:t>
            </a:r>
            <a:r>
              <a:rPr spc="-40" dirty="0"/>
              <a:t>a</a:t>
            </a:r>
            <a:r>
              <a:rPr spc="-5" dirty="0"/>
              <a:t>y algún </a:t>
            </a:r>
            <a:r>
              <a:rPr spc="-40" dirty="0" err="1"/>
              <a:t>e</a:t>
            </a:r>
            <a:r>
              <a:rPr spc="-35" dirty="0" err="1"/>
              <a:t>v</a:t>
            </a:r>
            <a:r>
              <a:rPr spc="-5" dirty="0" err="1"/>
              <a:t>ento</a:t>
            </a:r>
            <a:r>
              <a:rPr spc="-5" dirty="0"/>
              <a:t> </a:t>
            </a:r>
            <a:r>
              <a:rPr spc="-40" dirty="0" err="1"/>
              <a:t>e</a:t>
            </a:r>
            <a:r>
              <a:rPr spc="-5" dirty="0" err="1"/>
              <a:t>xte</a:t>
            </a:r>
            <a:r>
              <a:rPr spc="20" dirty="0" err="1"/>
              <a:t>r</a:t>
            </a:r>
            <a:r>
              <a:rPr spc="-5" dirty="0" err="1"/>
              <a:t>n</a:t>
            </a:r>
            <a:r>
              <a:rPr spc="-50" dirty="0" err="1"/>
              <a:t>o</a:t>
            </a:r>
            <a:r>
              <a:rPr spc="-5" dirty="0"/>
              <a:t>.</a:t>
            </a:r>
            <a:endParaRPr lang="es-CR" spc="-5" dirty="0"/>
          </a:p>
          <a:p>
            <a:pPr marL="60948" marR="5080" indent="0" algn="just">
              <a:lnSpc>
                <a:spcPct val="140400"/>
              </a:lnSpc>
              <a:buNone/>
            </a:pPr>
            <a:r>
              <a:rPr spc="-210" dirty="0" err="1"/>
              <a:t>P</a:t>
            </a:r>
            <a:r>
              <a:rPr spc="-5" dirty="0" err="1"/>
              <a:t>.ej</a:t>
            </a:r>
            <a:r>
              <a:rPr spc="-5" dirty="0"/>
              <a:t>.: finalización de ope</a:t>
            </a:r>
            <a:r>
              <a:rPr spc="-20" dirty="0"/>
              <a:t>r</a:t>
            </a:r>
            <a:r>
              <a:rPr spc="-5" dirty="0"/>
              <a:t>ación E/S Reloj: se ha agotado algún tiempo límite</a:t>
            </a:r>
          </a:p>
        </p:txBody>
      </p:sp>
      <p:pic>
        <p:nvPicPr>
          <p:cNvPr id="2050" name="Picture 2" descr="Opinions on Interru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325" y="3026521"/>
            <a:ext cx="5848675" cy="29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94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576552"/>
            <a:ext cx="11168270" cy="736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Bloque de Control de Procesos 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15"/>
          <p:cNvSpPr txBox="1">
            <a:spLocks noGrp="1"/>
          </p:cNvSpPr>
          <p:nvPr>
            <p:ph idx="1"/>
          </p:nvPr>
        </p:nvSpPr>
        <p:spPr>
          <a:xfrm>
            <a:off x="374716" y="2660513"/>
            <a:ext cx="7413450" cy="3298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248274" indent="0" algn="just">
              <a:lnSpc>
                <a:spcPct val="102600"/>
              </a:lnSpc>
              <a:buNone/>
            </a:pPr>
            <a:r>
              <a:rPr lang="es-CR" spc="-10" dirty="0">
                <a:latin typeface="Arial"/>
                <a:cs typeface="Arial"/>
              </a:rPr>
              <a:t>El </a:t>
            </a:r>
            <a:r>
              <a:rPr spc="-10" dirty="0">
                <a:latin typeface="Arial"/>
                <a:cs typeface="Arial"/>
              </a:rPr>
              <a:t>SO</a:t>
            </a:r>
            <a:r>
              <a:rPr spc="-5" dirty="0">
                <a:latin typeface="Arial"/>
                <a:cs typeface="Arial"/>
              </a:rPr>
              <a:t> gestiona una </a:t>
            </a:r>
            <a:r>
              <a:rPr spc="-5" dirty="0">
                <a:solidFill>
                  <a:srgbClr val="3333B2"/>
                </a:solidFill>
                <a:latin typeface="Arial"/>
                <a:cs typeface="Arial"/>
              </a:rPr>
              <a:t>ta</a:t>
            </a:r>
            <a:r>
              <a:rPr spc="-30" dirty="0">
                <a:solidFill>
                  <a:srgbClr val="3333B2"/>
                </a:solidFill>
                <a:latin typeface="Arial"/>
                <a:cs typeface="Arial"/>
              </a:rPr>
              <a:t>b</a:t>
            </a:r>
            <a:r>
              <a:rPr spc="-5" dirty="0">
                <a:solidFill>
                  <a:srgbClr val="3333B2"/>
                </a:solidFill>
                <a:latin typeface="Arial"/>
                <a:cs typeface="Arial"/>
              </a:rPr>
              <a:t>la de procesos </a:t>
            </a:r>
            <a:r>
              <a:rPr spc="-5" dirty="0">
                <a:latin typeface="Arial"/>
                <a:cs typeface="Arial"/>
              </a:rPr>
              <a:t>donde guarda la in</a:t>
            </a:r>
            <a:r>
              <a:rPr spc="-40" dirty="0">
                <a:latin typeface="Arial"/>
                <a:cs typeface="Arial"/>
              </a:rPr>
              <a:t>f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20"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mación de cada </a:t>
            </a:r>
            <a:r>
              <a:rPr spc="-5" dirty="0" err="1">
                <a:latin typeface="Arial"/>
                <a:cs typeface="Arial"/>
              </a:rPr>
              <a:t>un</a:t>
            </a:r>
            <a:r>
              <a:rPr spc="-50" dirty="0" err="1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.</a:t>
            </a:r>
            <a:endParaRPr lang="es-CR" spc="-5" dirty="0">
              <a:latin typeface="Arial"/>
              <a:cs typeface="Arial"/>
            </a:endParaRPr>
          </a:p>
          <a:p>
            <a:pPr marL="0" marR="248274" indent="0" algn="just">
              <a:lnSpc>
                <a:spcPct val="102600"/>
              </a:lnSpc>
              <a:buNone/>
            </a:pPr>
            <a:r>
              <a:rPr spc="-10" dirty="0" err="1">
                <a:latin typeface="Arial"/>
                <a:cs typeface="Arial"/>
              </a:rPr>
              <a:t>Cada</a:t>
            </a:r>
            <a:r>
              <a:rPr spc="-5" dirty="0">
                <a:latin typeface="Arial"/>
                <a:cs typeface="Arial"/>
              </a:rPr>
              <a:t> ent</a:t>
            </a:r>
            <a:r>
              <a:rPr spc="-20"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ada de esa ta</a:t>
            </a:r>
            <a:r>
              <a:rPr spc="-30" dirty="0">
                <a:latin typeface="Arial"/>
                <a:cs typeface="Arial"/>
              </a:rPr>
              <a:t>b</a:t>
            </a:r>
            <a:r>
              <a:rPr spc="-5" dirty="0">
                <a:latin typeface="Arial"/>
                <a:cs typeface="Arial"/>
              </a:rPr>
              <a:t>la se llama .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.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.</a:t>
            </a:r>
            <a:r>
              <a:rPr lang="es-CR" dirty="0">
                <a:latin typeface="Arial"/>
                <a:cs typeface="Arial"/>
              </a:rPr>
              <a:t> </a:t>
            </a:r>
            <a:r>
              <a:rPr sz="3200" spc="-5" dirty="0" err="1">
                <a:solidFill>
                  <a:srgbClr val="3333B2"/>
                </a:solidFill>
                <a:latin typeface="Arial"/>
                <a:cs typeface="Arial"/>
              </a:rPr>
              <a:t>Bloque</a:t>
            </a:r>
            <a:r>
              <a:rPr sz="3200" spc="-5" dirty="0">
                <a:solidFill>
                  <a:srgbClr val="3333B2"/>
                </a:solidFill>
                <a:latin typeface="Arial"/>
                <a:cs typeface="Arial"/>
              </a:rPr>
              <a:t> de Control de </a:t>
            </a:r>
            <a:r>
              <a:rPr sz="3200" spc="-5" dirty="0" err="1">
                <a:solidFill>
                  <a:srgbClr val="3333B2"/>
                </a:solidFill>
                <a:latin typeface="Arial"/>
                <a:cs typeface="Arial"/>
              </a:rPr>
              <a:t>Proceso</a:t>
            </a:r>
            <a:r>
              <a:rPr lang="es-CR" sz="32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(en inglés </a:t>
            </a:r>
            <a:r>
              <a:rPr i="1" spc="-5" dirty="0">
                <a:solidFill>
                  <a:srgbClr val="3333B2"/>
                </a:solidFill>
                <a:latin typeface="Arial"/>
                <a:cs typeface="Arial"/>
              </a:rPr>
              <a:t>Process Control Blo</a:t>
            </a:r>
            <a:r>
              <a:rPr i="1" spc="-30" dirty="0">
                <a:solidFill>
                  <a:srgbClr val="3333B2"/>
                </a:solidFill>
                <a:latin typeface="Arial"/>
                <a:cs typeface="Arial"/>
              </a:rPr>
              <a:t>c</a:t>
            </a:r>
            <a:r>
              <a:rPr i="1" spc="-5" dirty="0">
                <a:solidFill>
                  <a:srgbClr val="3333B2"/>
                </a:solidFill>
                <a:latin typeface="Arial"/>
                <a:cs typeface="Arial"/>
              </a:rPr>
              <a:t>k, </a:t>
            </a:r>
            <a:r>
              <a:rPr i="1" spc="-10" dirty="0">
                <a:solidFill>
                  <a:srgbClr val="3333B2"/>
                </a:solidFill>
                <a:latin typeface="Arial"/>
                <a:cs typeface="Arial"/>
              </a:rPr>
              <a:t>PCB</a:t>
            </a:r>
            <a:r>
              <a:rPr i="1" spc="-5" dirty="0">
                <a:latin typeface="Arial"/>
                <a:cs typeface="Arial"/>
              </a:rPr>
              <a:t>) son los datos </a:t>
            </a:r>
            <a:r>
              <a:rPr i="1" spc="-5" dirty="0">
                <a:solidFill>
                  <a:srgbClr val="3333B2"/>
                </a:solidFill>
                <a:latin typeface="Arial"/>
                <a:cs typeface="Arial"/>
              </a:rPr>
              <a:t>pa</a:t>
            </a:r>
            <a:r>
              <a:rPr i="1" spc="30" dirty="0">
                <a:solidFill>
                  <a:srgbClr val="3333B2"/>
                </a:solidFill>
                <a:latin typeface="Arial"/>
                <a:cs typeface="Arial"/>
              </a:rPr>
              <a:t>r</a:t>
            </a:r>
            <a:r>
              <a:rPr i="1" spc="-5" dirty="0">
                <a:solidFill>
                  <a:srgbClr val="3333B2"/>
                </a:solidFill>
                <a:latin typeface="Arial"/>
                <a:cs typeface="Arial"/>
              </a:rPr>
              <a:t>ticulares de cada proceso </a:t>
            </a:r>
            <a:r>
              <a:rPr i="1" spc="-5" dirty="0">
                <a:latin typeface="Arial"/>
                <a:cs typeface="Arial"/>
              </a:rPr>
              <a:t>que usa el </a:t>
            </a:r>
            <a:r>
              <a:rPr i="1" spc="-10" dirty="0">
                <a:latin typeface="Arial"/>
                <a:cs typeface="Arial"/>
              </a:rPr>
              <a:t>SO</a:t>
            </a:r>
            <a:r>
              <a:rPr i="1" spc="-5" dirty="0">
                <a:latin typeface="Arial"/>
                <a:cs typeface="Arial"/>
              </a:rPr>
              <a:t> pa</a:t>
            </a:r>
            <a:r>
              <a:rPr i="1" spc="-20" dirty="0">
                <a:latin typeface="Arial"/>
                <a:cs typeface="Arial"/>
              </a:rPr>
              <a:t>r</a:t>
            </a:r>
            <a:r>
              <a:rPr i="1" spc="-5" dirty="0">
                <a:latin typeface="Arial"/>
                <a:cs typeface="Arial"/>
              </a:rPr>
              <a:t>a gestiona</a:t>
            </a:r>
            <a:r>
              <a:rPr i="1" spc="5" dirty="0">
                <a:latin typeface="Arial"/>
                <a:cs typeface="Arial"/>
              </a:rPr>
              <a:t>r</a:t>
            </a:r>
            <a:r>
              <a:rPr i="1" spc="-5" dirty="0">
                <a:latin typeface="Arial"/>
                <a:cs typeface="Arial"/>
              </a:rPr>
              <a:t>l</a:t>
            </a:r>
            <a:r>
              <a:rPr i="1" spc="-50" dirty="0">
                <a:latin typeface="Arial"/>
                <a:cs typeface="Arial"/>
              </a:rPr>
              <a:t>o</a:t>
            </a:r>
            <a:r>
              <a:rPr i="1" spc="-5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4098" name="Picture 2" descr="operating system - who controls the process control block(PCB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36" y="2533706"/>
            <a:ext cx="3123653" cy="322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4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718441"/>
            <a:ext cx="11168270" cy="5945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Bloque de Control de Proceso 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5"/>
          <p:cNvSpPr txBox="1">
            <a:spLocks noGrp="1"/>
          </p:cNvSpPr>
          <p:nvPr>
            <p:ph idx="1"/>
          </p:nvPr>
        </p:nvSpPr>
        <p:spPr>
          <a:xfrm>
            <a:off x="185530" y="2427397"/>
            <a:ext cx="3865550" cy="378446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R" dirty="0"/>
              <a:t>El PCB normalmente incluye información de: Identificación:</a:t>
            </a:r>
          </a:p>
          <a:p>
            <a:pPr marL="361950" indent="-361950" algn="just">
              <a:buFont typeface="Wingdings" panose="05000000000000000000" pitchFamily="2" charset="2"/>
              <a:buChar char="v"/>
            </a:pPr>
            <a:r>
              <a:rPr lang="es-CR" dirty="0"/>
              <a:t>id. del proceso</a:t>
            </a:r>
          </a:p>
          <a:p>
            <a:pPr marL="361950" indent="-361950" algn="just">
              <a:buFont typeface="Wingdings" panose="05000000000000000000" pitchFamily="2" charset="2"/>
              <a:buChar char="v"/>
            </a:pPr>
            <a:r>
              <a:rPr lang="es-CR" dirty="0"/>
              <a:t>id. del proceso padre (</a:t>
            </a:r>
            <a:r>
              <a:rPr lang="es-CR" i="1" dirty="0"/>
              <a:t>si hay jerarquía de procesos; ej. UNIX</a:t>
            </a:r>
            <a:r>
              <a:rPr lang="es-CR" dirty="0"/>
              <a:t>)</a:t>
            </a:r>
          </a:p>
          <a:p>
            <a:pPr marL="361950" indent="-361950" algn="just">
              <a:buFont typeface="Wingdings" panose="05000000000000000000" pitchFamily="2" charset="2"/>
              <a:buChar char="v"/>
            </a:pPr>
            <a:r>
              <a:rPr lang="es-CR" dirty="0"/>
              <a:t>id. del usuario y grupo del propietario.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87" y="2636593"/>
            <a:ext cx="8118914" cy="31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8898"/>
            <a:ext cx="11168270" cy="7252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Bloque de Control de Proceso 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5"/>
          <p:cNvSpPr txBox="1">
            <a:spLocks noGrp="1"/>
          </p:cNvSpPr>
          <p:nvPr>
            <p:ph idx="1"/>
          </p:nvPr>
        </p:nvSpPr>
        <p:spPr>
          <a:xfrm>
            <a:off x="396767" y="2396355"/>
            <a:ext cx="4506310" cy="378446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R" dirty="0"/>
              <a:t>El PCB normalmente incluye información de: Planificación:</a:t>
            </a:r>
          </a:p>
          <a:p>
            <a:pPr marL="361950" indent="-361950" algn="just">
              <a:buFont typeface="Wingdings" panose="05000000000000000000" pitchFamily="2" charset="2"/>
              <a:buChar char="v"/>
            </a:pPr>
            <a:r>
              <a:rPr lang="es-CR" dirty="0"/>
              <a:t>Estado del proceso</a:t>
            </a:r>
          </a:p>
          <a:p>
            <a:pPr marL="361950" indent="-361950" algn="just">
              <a:buFont typeface="Wingdings" panose="05000000000000000000" pitchFamily="2" charset="2"/>
              <a:buChar char="v"/>
            </a:pPr>
            <a:r>
              <a:rPr lang="es-CR" dirty="0"/>
              <a:t>Si estado=bloqueado, el evento por el que espera el proceso</a:t>
            </a:r>
          </a:p>
          <a:p>
            <a:pPr marL="361950" indent="-361950" algn="just">
              <a:buFont typeface="Wingdings" panose="05000000000000000000" pitchFamily="2" charset="2"/>
              <a:buChar char="v"/>
            </a:pPr>
            <a:r>
              <a:rPr lang="es-CR" dirty="0"/>
              <a:t>Prioridad del proceso</a:t>
            </a:r>
          </a:p>
          <a:p>
            <a:pPr marL="361950" indent="-361950" algn="just">
              <a:buFont typeface="Wingdings" panose="05000000000000000000" pitchFamily="2" charset="2"/>
              <a:buChar char="v"/>
            </a:pPr>
            <a:r>
              <a:rPr lang="es-CR" dirty="0"/>
              <a:t>Otra información usada por el algoritmo de planificación: contadores, colas, etc.</a:t>
            </a:r>
          </a:p>
        </p:txBody>
      </p:sp>
      <p:pic>
        <p:nvPicPr>
          <p:cNvPr id="9" name="Picture 2" descr="process control block image search 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44112"/>
            <a:ext cx="6595241" cy="37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3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39" y="2687371"/>
            <a:ext cx="2945400" cy="32490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3739" y="2077767"/>
            <a:ext cx="3405352" cy="2683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Punteros a segmentos de memoria asignados:</a:t>
            </a:r>
          </a:p>
          <a:p>
            <a:pPr algn="just"/>
            <a:r>
              <a:rPr lang="es-ES" sz="2400" dirty="0"/>
              <a:t>Segmento de datos</a:t>
            </a:r>
          </a:p>
          <a:p>
            <a:pPr algn="just"/>
            <a:r>
              <a:rPr lang="es-ES" sz="2400" dirty="0"/>
              <a:t>Segmento de código</a:t>
            </a:r>
          </a:p>
          <a:p>
            <a:pPr algn="just"/>
            <a:r>
              <a:rPr lang="es-ES" sz="2400" dirty="0"/>
              <a:t>Segmento de pila</a:t>
            </a:r>
          </a:p>
          <a:p>
            <a:pPr algn="just"/>
            <a:r>
              <a:rPr lang="es-ES" sz="2400" dirty="0"/>
              <a:t>Recursos asignados:</a:t>
            </a:r>
          </a:p>
        </p:txBody>
      </p:sp>
      <p:pic>
        <p:nvPicPr>
          <p:cNvPr id="9218" name="Picture 2" descr="... cada segmento tiene un tamaño de 64kbytes algunos de estos segme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8" y="1954978"/>
            <a:ext cx="5402676" cy="471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5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60" y="2002221"/>
            <a:ext cx="6889109" cy="3846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43" y="1559671"/>
            <a:ext cx="5319548" cy="8940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sz="36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Definición de Procesos </a:t>
            </a:r>
            <a:endParaRPr lang="en-US" sz="36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42" y="2675594"/>
            <a:ext cx="4657396" cy="3472272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una abstracción que hace referencia a cada caso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No tiene por qué estar siempre en ejecución.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vida de un proceso pasa por varias fases, incluyendo 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95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... descriptores y en la tabla de archivos abiertos. Pero en la tab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45258"/>
            <a:ext cx="6688309" cy="50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379" y="2219079"/>
            <a:ext cx="5600415" cy="378446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Archivos abiertos: tabla de descriptores o “manejadores” de archivos (file </a:t>
            </a:r>
            <a:r>
              <a:rPr lang="es-ES" dirty="0" err="1"/>
              <a:t>descriptors</a:t>
            </a:r>
            <a:r>
              <a:rPr lang="es-ES" dirty="0"/>
              <a:t> / file </a:t>
            </a:r>
            <a:r>
              <a:rPr lang="es-ES" dirty="0" err="1"/>
              <a:t>handles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Puertos de comunicación asignados</a:t>
            </a:r>
          </a:p>
          <a:p>
            <a:pPr algn="just"/>
            <a:r>
              <a:rPr lang="es-ES" dirty="0"/>
              <a:t>Punteros para organizar los procesos en colas.</a:t>
            </a:r>
          </a:p>
          <a:p>
            <a:pPr algn="just"/>
            <a:r>
              <a:rPr lang="es-ES" dirty="0"/>
              <a:t>Información para comunicación entre procesos: señales, mensajes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678" y="2498014"/>
            <a:ext cx="10515600" cy="285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Estados de un proceso 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6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3551"/>
            <a:ext cx="11168270" cy="809844"/>
          </a:xfrm>
        </p:spPr>
        <p:txBody>
          <a:bodyPr/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Estados de un proceso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3"/>
          <p:cNvSpPr/>
          <p:nvPr/>
        </p:nvSpPr>
        <p:spPr>
          <a:xfrm>
            <a:off x="1434663" y="1923395"/>
            <a:ext cx="8623738" cy="474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299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Estados de un proceso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145" dirty="0" err="1"/>
              <a:t>T</a:t>
            </a:r>
            <a:r>
              <a:rPr lang="en-US" spc="-5" dirty="0" err="1"/>
              <a:t>e</a:t>
            </a:r>
            <a:r>
              <a:rPr lang="en-US" spc="20" dirty="0" err="1"/>
              <a:t>r</a:t>
            </a:r>
            <a:r>
              <a:rPr lang="en-US" spc="-5" dirty="0" err="1"/>
              <a:t>minología</a:t>
            </a:r>
            <a:r>
              <a:rPr lang="en-US" spc="-5" dirty="0"/>
              <a:t>:</a:t>
            </a:r>
          </a:p>
          <a:p>
            <a:pPr marL="289548">
              <a:spcBef>
                <a:spcPts val="330"/>
              </a:spcBef>
            </a:pPr>
            <a:r>
              <a:rPr lang="en-US" spc="-5" dirty="0" err="1">
                <a:solidFill>
                  <a:srgbClr val="3333B2"/>
                </a:solidFill>
              </a:rPr>
              <a:t>prepa</a:t>
            </a:r>
            <a:r>
              <a:rPr lang="en-US" spc="-20" dirty="0" err="1">
                <a:solidFill>
                  <a:srgbClr val="3333B2"/>
                </a:solidFill>
              </a:rPr>
              <a:t>r</a:t>
            </a:r>
            <a:r>
              <a:rPr lang="en-US" spc="-5" dirty="0" err="1">
                <a:solidFill>
                  <a:srgbClr val="3333B2"/>
                </a:solidFill>
              </a:rPr>
              <a:t>ado</a:t>
            </a:r>
            <a:r>
              <a:rPr lang="en-US" spc="-5" dirty="0">
                <a:solidFill>
                  <a:srgbClr val="3333B2"/>
                </a:solidFill>
              </a:rPr>
              <a:t> </a:t>
            </a:r>
            <a:r>
              <a:rPr lang="en-US" spc="-5" dirty="0"/>
              <a:t>o </a:t>
            </a:r>
            <a:r>
              <a:rPr lang="en-US" spc="-5" dirty="0" err="1">
                <a:solidFill>
                  <a:srgbClr val="3333B2"/>
                </a:solidFill>
              </a:rPr>
              <a:t>listo</a:t>
            </a:r>
            <a:r>
              <a:rPr lang="en-US" spc="-5" dirty="0">
                <a:solidFill>
                  <a:srgbClr val="3333B2"/>
                </a:solidFill>
              </a:rPr>
              <a:t> </a:t>
            </a:r>
            <a:r>
              <a:rPr lang="en-US" spc="-10" dirty="0"/>
              <a:t>(</a:t>
            </a:r>
            <a:r>
              <a:rPr lang="en-US" i="1" spc="-5" dirty="0"/>
              <a:t>ready</a:t>
            </a:r>
            <a:r>
              <a:rPr lang="en-US" spc="-5" dirty="0"/>
              <a:t>)</a:t>
            </a:r>
          </a:p>
          <a:p>
            <a:pPr marL="289548">
              <a:spcBef>
                <a:spcPts val="530"/>
              </a:spcBef>
            </a:pPr>
            <a:r>
              <a:rPr lang="en-US" spc="-5" dirty="0" err="1">
                <a:solidFill>
                  <a:srgbClr val="3333B2"/>
                </a:solidFill>
              </a:rPr>
              <a:t>cor</a:t>
            </a:r>
            <a:r>
              <a:rPr lang="en-US" spc="5" dirty="0" err="1">
                <a:solidFill>
                  <a:srgbClr val="3333B2"/>
                </a:solidFill>
              </a:rPr>
              <a:t>r</a:t>
            </a:r>
            <a:r>
              <a:rPr lang="en-US" spc="-5" dirty="0" err="1">
                <a:solidFill>
                  <a:srgbClr val="3333B2"/>
                </a:solidFill>
              </a:rPr>
              <a:t>iendo</a:t>
            </a:r>
            <a:r>
              <a:rPr lang="en-US" spc="-5" dirty="0">
                <a:solidFill>
                  <a:srgbClr val="3333B2"/>
                </a:solidFill>
              </a:rPr>
              <a:t> </a:t>
            </a:r>
            <a:r>
              <a:rPr lang="en-US" spc="-5" dirty="0"/>
              <a:t>o </a:t>
            </a:r>
            <a:r>
              <a:rPr lang="en-US" spc="-5" dirty="0" err="1">
                <a:solidFill>
                  <a:srgbClr val="3333B2"/>
                </a:solidFill>
              </a:rPr>
              <a:t>en</a:t>
            </a:r>
            <a:r>
              <a:rPr lang="en-US" spc="-5" dirty="0">
                <a:solidFill>
                  <a:srgbClr val="3333B2"/>
                </a:solidFill>
              </a:rPr>
              <a:t> </a:t>
            </a:r>
            <a:r>
              <a:rPr lang="en-US" spc="-5" dirty="0" err="1">
                <a:solidFill>
                  <a:srgbClr val="3333B2"/>
                </a:solidFill>
              </a:rPr>
              <a:t>ejecución</a:t>
            </a:r>
            <a:r>
              <a:rPr lang="en-US" spc="-5" dirty="0">
                <a:solidFill>
                  <a:srgbClr val="3333B2"/>
                </a:solidFill>
              </a:rPr>
              <a:t> </a:t>
            </a:r>
            <a:r>
              <a:rPr lang="en-US" spc="-10" dirty="0"/>
              <a:t>(</a:t>
            </a:r>
            <a:r>
              <a:rPr lang="en-US" i="1" spc="5" dirty="0"/>
              <a:t>r</a:t>
            </a:r>
            <a:r>
              <a:rPr lang="en-US" i="1" spc="-5" dirty="0"/>
              <a:t>unning</a:t>
            </a:r>
            <a:r>
              <a:rPr lang="en-US" spc="-5" dirty="0"/>
              <a:t>)</a:t>
            </a:r>
          </a:p>
          <a:p>
            <a:pPr marL="289548">
              <a:spcBef>
                <a:spcPts val="530"/>
              </a:spcBef>
            </a:pPr>
            <a:r>
              <a:rPr lang="en-US" spc="-30" dirty="0" err="1">
                <a:solidFill>
                  <a:srgbClr val="3333B2"/>
                </a:solidFill>
              </a:rPr>
              <a:t>b</a:t>
            </a:r>
            <a:r>
              <a:rPr lang="en-US" spc="-5" dirty="0" err="1">
                <a:solidFill>
                  <a:srgbClr val="3333B2"/>
                </a:solidFill>
              </a:rPr>
              <a:t>loqueado</a:t>
            </a:r>
            <a:r>
              <a:rPr lang="en-US" spc="-5" dirty="0">
                <a:solidFill>
                  <a:srgbClr val="3333B2"/>
                </a:solidFill>
              </a:rPr>
              <a:t> </a:t>
            </a:r>
            <a:r>
              <a:rPr lang="en-US" spc="-5" dirty="0"/>
              <a:t>(</a:t>
            </a:r>
            <a:r>
              <a:rPr lang="en-US" i="1" spc="-30" dirty="0"/>
              <a:t>b</a:t>
            </a:r>
            <a:r>
              <a:rPr lang="en-US" i="1" spc="-5" dirty="0"/>
              <a:t>lo</a:t>
            </a:r>
            <a:r>
              <a:rPr lang="en-US" i="1" spc="-30" dirty="0"/>
              <a:t>ck</a:t>
            </a:r>
            <a:r>
              <a:rPr lang="en-US" i="1" spc="-5" dirty="0"/>
              <a:t>ed</a:t>
            </a:r>
            <a:r>
              <a:rPr lang="en-US" spc="-5" dirty="0"/>
              <a:t>) o </a:t>
            </a:r>
            <a:r>
              <a:rPr lang="en-US" spc="-5" dirty="0" err="1">
                <a:solidFill>
                  <a:srgbClr val="3333B2"/>
                </a:solidFill>
              </a:rPr>
              <a:t>do</a:t>
            </a:r>
            <a:r>
              <a:rPr lang="en-US" spc="20" dirty="0" err="1">
                <a:solidFill>
                  <a:srgbClr val="3333B2"/>
                </a:solidFill>
              </a:rPr>
              <a:t>r</a:t>
            </a:r>
            <a:r>
              <a:rPr lang="en-US" spc="-5" dirty="0" err="1">
                <a:solidFill>
                  <a:srgbClr val="3333B2"/>
                </a:solidFill>
              </a:rPr>
              <a:t>mido</a:t>
            </a:r>
            <a:r>
              <a:rPr lang="en-US" spc="-5" dirty="0">
                <a:solidFill>
                  <a:srgbClr val="3333B2"/>
                </a:solidFill>
              </a:rPr>
              <a:t> </a:t>
            </a:r>
            <a:r>
              <a:rPr lang="en-US" spc="-5" dirty="0"/>
              <a:t>(</a:t>
            </a:r>
            <a:r>
              <a:rPr lang="en-US" i="1" spc="-5" dirty="0"/>
              <a:t>asleep</a:t>
            </a:r>
            <a:r>
              <a:rPr lang="en-US" spc="-5" dirty="0"/>
              <a:t>) o </a:t>
            </a:r>
            <a:r>
              <a:rPr lang="en-US" spc="-5" dirty="0" err="1">
                <a:solidFill>
                  <a:srgbClr val="3333B2"/>
                </a:solidFill>
              </a:rPr>
              <a:t>en</a:t>
            </a:r>
            <a:r>
              <a:rPr lang="en-US" spc="-5" dirty="0">
                <a:solidFill>
                  <a:srgbClr val="3333B2"/>
                </a:solidFill>
              </a:rPr>
              <a:t> </a:t>
            </a:r>
            <a:r>
              <a:rPr lang="en-US" spc="-5" dirty="0" err="1">
                <a:solidFill>
                  <a:srgbClr val="3333B2"/>
                </a:solidFill>
              </a:rPr>
              <a:t>espe</a:t>
            </a:r>
            <a:r>
              <a:rPr lang="en-US" spc="-20" dirty="0" err="1">
                <a:solidFill>
                  <a:srgbClr val="3333B2"/>
                </a:solidFill>
              </a:rPr>
              <a:t>r</a:t>
            </a:r>
            <a:r>
              <a:rPr lang="en-US" spc="-5" dirty="0" err="1">
                <a:solidFill>
                  <a:srgbClr val="3333B2"/>
                </a:solidFill>
              </a:rPr>
              <a:t>a</a:t>
            </a:r>
            <a:r>
              <a:rPr lang="en-US" spc="-5" dirty="0">
                <a:solidFill>
                  <a:srgbClr val="3333B2"/>
                </a:solidFill>
              </a:rPr>
              <a:t> </a:t>
            </a:r>
            <a:r>
              <a:rPr lang="en-US" spc="-10" dirty="0"/>
              <a:t>(</a:t>
            </a:r>
            <a:r>
              <a:rPr lang="en-US" i="1" spc="-30" dirty="0"/>
              <a:t>w</a:t>
            </a:r>
            <a:r>
              <a:rPr lang="en-US" i="1" spc="-5" dirty="0"/>
              <a:t>aiting</a:t>
            </a:r>
            <a:r>
              <a:rPr lang="en-US" spc="-5" dirty="0"/>
              <a:t>).</a:t>
            </a:r>
          </a:p>
          <a:p>
            <a:pPr marL="289548" marR="144139">
              <a:lnSpc>
                <a:spcPct val="102600"/>
              </a:lnSpc>
              <a:spcBef>
                <a:spcPts val="495"/>
              </a:spcBef>
            </a:pPr>
            <a:r>
              <a:rPr lang="en-US" spc="-5" dirty="0">
                <a:solidFill>
                  <a:srgbClr val="3333B2"/>
                </a:solidFill>
              </a:rPr>
              <a:t>suspender </a:t>
            </a:r>
            <a:r>
              <a:rPr lang="en-US" spc="-5" dirty="0"/>
              <a:t>(</a:t>
            </a:r>
            <a:r>
              <a:rPr lang="en-US" i="1" spc="-40" dirty="0"/>
              <a:t>s</a:t>
            </a:r>
            <a:r>
              <a:rPr lang="en-US" i="1" spc="-30" dirty="0"/>
              <a:t>w</a:t>
            </a:r>
            <a:r>
              <a:rPr lang="en-US" i="1" spc="-5" dirty="0"/>
              <a:t>ap ou</a:t>
            </a:r>
            <a:r>
              <a:rPr lang="en-US" i="1" spc="-10" dirty="0"/>
              <a:t>t</a:t>
            </a:r>
            <a:r>
              <a:rPr lang="en-US" spc="-5" dirty="0"/>
              <a:t>) </a:t>
            </a:r>
            <a:r>
              <a:rPr lang="en-US" spc="-10" dirty="0"/>
              <a:t>=</a:t>
            </a:r>
            <a:r>
              <a:rPr lang="en-US" spc="-5" dirty="0"/>
              <a:t> </a:t>
            </a:r>
            <a:r>
              <a:rPr lang="en-US" spc="-5" dirty="0" err="1"/>
              <a:t>e</a:t>
            </a:r>
            <a:r>
              <a:rPr lang="en-US" spc="-30" dirty="0" err="1"/>
              <a:t>n</a:t>
            </a:r>
            <a:r>
              <a:rPr lang="en-US" spc="-5" dirty="0" err="1"/>
              <a:t>viar</a:t>
            </a:r>
            <a:r>
              <a:rPr lang="en-US" spc="-5" dirty="0"/>
              <a:t> el </a:t>
            </a:r>
            <a:r>
              <a:rPr lang="en-US" spc="-5" dirty="0" err="1"/>
              <a:t>proceso</a:t>
            </a:r>
            <a:r>
              <a:rPr lang="en-US" spc="-5" dirty="0"/>
              <a:t> a </a:t>
            </a:r>
            <a:r>
              <a:rPr lang="en-US" spc="-5" dirty="0" err="1"/>
              <a:t>área</a:t>
            </a:r>
            <a:r>
              <a:rPr lang="en-US" spc="-5" dirty="0"/>
              <a:t> de </a:t>
            </a:r>
            <a:r>
              <a:rPr lang="en-US" spc="-5" dirty="0" err="1"/>
              <a:t>intercambio</a:t>
            </a:r>
            <a:r>
              <a:rPr lang="en-US" spc="-5" dirty="0"/>
              <a:t> (</a:t>
            </a:r>
            <a:r>
              <a:rPr lang="en-US" i="1" spc="-40" dirty="0"/>
              <a:t>s</a:t>
            </a:r>
            <a:r>
              <a:rPr lang="en-US" i="1" spc="-30" dirty="0"/>
              <a:t>w</a:t>
            </a:r>
            <a:r>
              <a:rPr lang="en-US" i="1" spc="-5" dirty="0"/>
              <a:t>ap</a:t>
            </a:r>
            <a:r>
              <a:rPr lang="en-US" spc="-5" dirty="0"/>
              <a:t>)</a:t>
            </a:r>
          </a:p>
          <a:p>
            <a:pPr marL="289548" marR="5080">
              <a:lnSpc>
                <a:spcPct val="102600"/>
              </a:lnSpc>
              <a:spcBef>
                <a:spcPts val="495"/>
              </a:spcBef>
            </a:pPr>
            <a:r>
              <a:rPr lang="en-US" spc="-5" dirty="0" err="1">
                <a:solidFill>
                  <a:srgbClr val="3333B2"/>
                </a:solidFill>
              </a:rPr>
              <a:t>rea</a:t>
            </a:r>
            <a:r>
              <a:rPr lang="en-US" spc="-20" dirty="0" err="1">
                <a:solidFill>
                  <a:srgbClr val="3333B2"/>
                </a:solidFill>
              </a:rPr>
              <a:t>n</a:t>
            </a:r>
            <a:r>
              <a:rPr lang="en-US" spc="-5" dirty="0" err="1">
                <a:solidFill>
                  <a:srgbClr val="3333B2"/>
                </a:solidFill>
              </a:rPr>
              <a:t>udar</a:t>
            </a:r>
            <a:r>
              <a:rPr lang="en-US" spc="-10" dirty="0">
                <a:solidFill>
                  <a:srgbClr val="3333B2"/>
                </a:solidFill>
              </a:rPr>
              <a:t> </a:t>
            </a:r>
            <a:r>
              <a:rPr lang="en-US" spc="-10" dirty="0"/>
              <a:t>(</a:t>
            </a:r>
            <a:r>
              <a:rPr lang="en-US" i="1" spc="-40" dirty="0"/>
              <a:t>s</a:t>
            </a:r>
            <a:r>
              <a:rPr lang="en-US" i="1" spc="-30" dirty="0"/>
              <a:t>w</a:t>
            </a:r>
            <a:r>
              <a:rPr lang="en-US" i="1" spc="-5" dirty="0"/>
              <a:t>ap</a:t>
            </a:r>
            <a:r>
              <a:rPr lang="en-US" i="1" spc="-10" dirty="0"/>
              <a:t> </a:t>
            </a:r>
            <a:r>
              <a:rPr lang="en-US" i="1" spc="-5" dirty="0"/>
              <a:t>i</a:t>
            </a:r>
            <a:r>
              <a:rPr lang="en-US" i="1" spc="-10" dirty="0"/>
              <a:t>n</a:t>
            </a:r>
            <a:r>
              <a:rPr lang="en-US" spc="-5" dirty="0"/>
              <a:t>)</a:t>
            </a:r>
            <a:r>
              <a:rPr lang="en-US" spc="-10" dirty="0"/>
              <a:t> = </a:t>
            </a:r>
            <a:r>
              <a:rPr lang="en-US" spc="-5" dirty="0" err="1"/>
              <a:t>t</a:t>
            </a:r>
            <a:r>
              <a:rPr lang="en-US" spc="-20" dirty="0" err="1"/>
              <a:t>r</a:t>
            </a:r>
            <a:r>
              <a:rPr lang="en-US" spc="-5" dirty="0" err="1"/>
              <a:t>aer</a:t>
            </a:r>
            <a:r>
              <a:rPr lang="en-US" spc="-10" dirty="0"/>
              <a:t> </a:t>
            </a:r>
            <a:r>
              <a:rPr lang="en-US" spc="-5" dirty="0"/>
              <a:t>el</a:t>
            </a:r>
            <a:r>
              <a:rPr lang="en-US" spc="-10" dirty="0"/>
              <a:t> </a:t>
            </a:r>
            <a:r>
              <a:rPr lang="en-US" spc="-5" dirty="0" err="1"/>
              <a:t>proceso</a:t>
            </a:r>
            <a:r>
              <a:rPr lang="en-US" spc="-10" dirty="0"/>
              <a:t> </a:t>
            </a:r>
            <a:r>
              <a:rPr lang="en-US" spc="-5" dirty="0" err="1"/>
              <a:t>desde</a:t>
            </a:r>
            <a:r>
              <a:rPr lang="en-US" spc="-10" dirty="0"/>
              <a:t> </a:t>
            </a:r>
            <a:r>
              <a:rPr lang="en-US" spc="-5" dirty="0" err="1"/>
              <a:t>área</a:t>
            </a:r>
            <a:r>
              <a:rPr lang="en-US" spc="-10" dirty="0"/>
              <a:t> </a:t>
            </a:r>
            <a:r>
              <a:rPr lang="en-US" spc="-5" dirty="0"/>
              <a:t>de</a:t>
            </a:r>
            <a:r>
              <a:rPr lang="en-US" spc="-10" dirty="0"/>
              <a:t> </a:t>
            </a:r>
            <a:r>
              <a:rPr lang="en-US" spc="-5" dirty="0" err="1"/>
              <a:t>intercambio</a:t>
            </a:r>
            <a:r>
              <a:rPr lang="en-US" spc="-10" dirty="0"/>
              <a:t> </a:t>
            </a:r>
            <a:r>
              <a:rPr lang="en-US" spc="-5" dirty="0"/>
              <a:t>a</a:t>
            </a:r>
            <a:r>
              <a:rPr lang="en-US" spc="-10" dirty="0"/>
              <a:t> </a:t>
            </a:r>
            <a:r>
              <a:rPr lang="en-US" spc="-10" dirty="0" err="1"/>
              <a:t>memo</a:t>
            </a:r>
            <a:r>
              <a:rPr lang="en-US" spc="5" dirty="0" err="1"/>
              <a:t>r</a:t>
            </a:r>
            <a:r>
              <a:rPr lang="en-US" spc="-5" dirty="0" err="1"/>
              <a:t>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00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5" dirty="0" err="1"/>
              <a:t>T</a:t>
            </a:r>
            <a:r>
              <a:rPr lang="en-US" spc="-5" dirty="0" err="1"/>
              <a:t>r</a:t>
            </a:r>
            <a:r>
              <a:rPr lang="en-US" spc="15" dirty="0" err="1"/>
              <a:t>ansiciones</a:t>
            </a:r>
            <a:r>
              <a:rPr lang="en-US" spc="5" dirty="0"/>
              <a:t> </a:t>
            </a:r>
            <a:r>
              <a:rPr lang="en-US" spc="15" dirty="0"/>
              <a:t>de</a:t>
            </a:r>
            <a:r>
              <a:rPr lang="en-US" spc="5" dirty="0"/>
              <a:t> </a:t>
            </a:r>
            <a:r>
              <a:rPr lang="en-US" spc="15" dirty="0" err="1"/>
              <a:t>estado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9548"/>
            <a:r>
              <a:rPr lang="es-ES" sz="2400" spc="-55" dirty="0">
                <a:solidFill>
                  <a:srgbClr val="3333B2"/>
                </a:solidFill>
              </a:rPr>
              <a:t>P</a:t>
            </a:r>
            <a:r>
              <a:rPr lang="es-ES" sz="2400" spc="-5" dirty="0">
                <a:solidFill>
                  <a:srgbClr val="3333B2"/>
                </a:solidFill>
              </a:rPr>
              <a:t>aso a prepa</a:t>
            </a:r>
            <a:r>
              <a:rPr lang="es-ES" sz="2400" spc="-20" dirty="0">
                <a:solidFill>
                  <a:srgbClr val="3333B2"/>
                </a:solidFill>
              </a:rPr>
              <a:t>r</a:t>
            </a:r>
            <a:r>
              <a:rPr lang="es-ES" sz="2400" spc="-5" dirty="0">
                <a:solidFill>
                  <a:srgbClr val="3333B2"/>
                </a:solidFill>
              </a:rPr>
              <a:t>ado</a:t>
            </a:r>
            <a:r>
              <a:rPr lang="es-ES" sz="2400" spc="-5" dirty="0"/>
              <a:t>: puede haber 4 causas</a:t>
            </a:r>
          </a:p>
          <a:p>
            <a:pPr marL="566396" marR="76197" indent="-142869">
              <a:spcBef>
                <a:spcPts val="175"/>
              </a:spcBef>
            </a:pPr>
            <a:r>
              <a:rPr lang="es-ES" sz="2400" spc="15" baseline="13888" dirty="0">
                <a:solidFill>
                  <a:srgbClr val="3333B2"/>
                </a:solidFill>
              </a:rPr>
              <a:t>..,   </a:t>
            </a:r>
            <a:r>
              <a:rPr lang="es-ES" sz="2400" spc="-120" baseline="13888" dirty="0">
                <a:solidFill>
                  <a:srgbClr val="3333B2"/>
                </a:solidFill>
              </a:rPr>
              <a:t> </a:t>
            </a:r>
            <a:r>
              <a:rPr lang="es-ES" sz="2400" spc="-5" dirty="0"/>
              <a:t>Creación: acaba de cargarse el pro</a:t>
            </a:r>
            <a:r>
              <a:rPr lang="es-ES" sz="2400" spc="-15" dirty="0"/>
              <a:t>gr</a:t>
            </a:r>
            <a:r>
              <a:rPr lang="es-ES" sz="2400" spc="-5" dirty="0"/>
              <a:t>ama en memo</a:t>
            </a:r>
            <a:r>
              <a:rPr lang="es-ES" sz="2400" spc="5" dirty="0"/>
              <a:t>r</a:t>
            </a:r>
            <a:r>
              <a:rPr lang="es-ES" sz="2400" spc="-5" dirty="0"/>
              <a:t>ia e iniciamos el proceso</a:t>
            </a:r>
            <a:endParaRPr lang="es-ES" sz="2400" dirty="0"/>
          </a:p>
          <a:p>
            <a:pPr marL="566396" marR="5080" indent="-142869">
              <a:lnSpc>
                <a:spcPct val="120000"/>
              </a:lnSpc>
              <a:spcBef>
                <a:spcPts val="35"/>
              </a:spcBef>
            </a:pPr>
            <a:r>
              <a:rPr lang="es-ES" sz="2400" spc="15" baseline="13888" dirty="0">
                <a:solidFill>
                  <a:srgbClr val="3333B2"/>
                </a:solidFill>
              </a:rPr>
              <a:t>..,   </a:t>
            </a:r>
            <a:r>
              <a:rPr lang="es-ES" sz="2400" spc="-120" baseline="13888" dirty="0">
                <a:solidFill>
                  <a:srgbClr val="3333B2"/>
                </a:solidFill>
              </a:rPr>
              <a:t> </a:t>
            </a:r>
            <a:r>
              <a:rPr lang="es-ES" sz="2400" spc="-5" dirty="0"/>
              <a:t>Desde</a:t>
            </a:r>
            <a:r>
              <a:rPr lang="es-ES" sz="2400" spc="-10" dirty="0"/>
              <a:t> </a:t>
            </a:r>
            <a:r>
              <a:rPr lang="es-ES" sz="2400" spc="-5" dirty="0">
                <a:solidFill>
                  <a:srgbClr val="3333B2"/>
                </a:solidFill>
              </a:rPr>
              <a:t>ejecución</a:t>
            </a:r>
            <a:r>
              <a:rPr lang="es-ES" sz="2400" spc="-5" dirty="0"/>
              <a:t>:</a:t>
            </a:r>
            <a:r>
              <a:rPr lang="es-ES" sz="2400" spc="-10" dirty="0"/>
              <a:t> </a:t>
            </a:r>
            <a:r>
              <a:rPr lang="es-ES" sz="2400" spc="-5" dirty="0"/>
              <a:t>porque</a:t>
            </a:r>
            <a:r>
              <a:rPr lang="es-ES" sz="2400" spc="-10" dirty="0"/>
              <a:t> </a:t>
            </a:r>
            <a:r>
              <a:rPr lang="es-ES" sz="2400" spc="-5" dirty="0"/>
              <a:t>la</a:t>
            </a:r>
            <a:r>
              <a:rPr lang="es-ES" sz="2400" spc="-10" dirty="0"/>
              <a:t> </a:t>
            </a:r>
            <a:r>
              <a:rPr lang="es-ES" sz="2400" spc="-5" dirty="0"/>
              <a:t>CPU</a:t>
            </a:r>
            <a:r>
              <a:rPr lang="es-ES" sz="2400" spc="-10" dirty="0"/>
              <a:t> </a:t>
            </a:r>
            <a:r>
              <a:rPr lang="es-ES" sz="2400" spc="-30" dirty="0"/>
              <a:t>v</a:t>
            </a:r>
            <a:r>
              <a:rPr lang="es-ES" sz="2400" spc="-5" dirty="0"/>
              <a:t>a</a:t>
            </a:r>
            <a:r>
              <a:rPr lang="es-ES" sz="2400" spc="-10" dirty="0"/>
              <a:t> </a:t>
            </a:r>
            <a:r>
              <a:rPr lang="es-ES" sz="2400" spc="-5" dirty="0"/>
              <a:t>a</a:t>
            </a:r>
            <a:r>
              <a:rPr lang="es-ES" sz="2400" spc="-10" dirty="0"/>
              <a:t> </a:t>
            </a:r>
            <a:r>
              <a:rPr lang="es-ES" sz="2400" spc="-5" dirty="0"/>
              <a:t>pasar</a:t>
            </a:r>
            <a:r>
              <a:rPr lang="es-ES" sz="2400" spc="-10" dirty="0"/>
              <a:t> </a:t>
            </a:r>
            <a:r>
              <a:rPr lang="es-ES" sz="2400" spc="-5" dirty="0"/>
              <a:t>a</a:t>
            </a:r>
            <a:r>
              <a:rPr lang="es-ES" sz="2400" spc="-10" dirty="0"/>
              <a:t> </a:t>
            </a:r>
            <a:r>
              <a:rPr lang="es-ES" sz="2400" spc="-5" dirty="0"/>
              <a:t>ejecutar</a:t>
            </a:r>
            <a:r>
              <a:rPr lang="es-ES" sz="2400" spc="-10" dirty="0"/>
              <a:t> </a:t>
            </a:r>
            <a:r>
              <a:rPr lang="es-ES" sz="2400" spc="-5" dirty="0"/>
              <a:t>otro</a:t>
            </a:r>
            <a:r>
              <a:rPr lang="es-ES" sz="2400" spc="-10" dirty="0"/>
              <a:t> </a:t>
            </a:r>
            <a:r>
              <a:rPr lang="es-ES" sz="2400" spc="-5" dirty="0"/>
              <a:t>proceso (</a:t>
            </a:r>
            <a:r>
              <a:rPr lang="es-ES" sz="2400" spc="-5" dirty="0">
                <a:solidFill>
                  <a:srgbClr val="3333B2"/>
                </a:solidFill>
              </a:rPr>
              <a:t>cambio de cont</a:t>
            </a:r>
            <a:r>
              <a:rPr lang="es-ES" sz="2400" spc="-35" dirty="0">
                <a:solidFill>
                  <a:srgbClr val="3333B2"/>
                </a:solidFill>
              </a:rPr>
              <a:t>e</a:t>
            </a:r>
            <a:r>
              <a:rPr lang="es-ES" sz="2400" spc="-5" dirty="0">
                <a:solidFill>
                  <a:srgbClr val="3333B2"/>
                </a:solidFill>
              </a:rPr>
              <a:t>xto</a:t>
            </a:r>
            <a:r>
              <a:rPr lang="es-ES" sz="2400" spc="-5" dirty="0"/>
              <a:t>).</a:t>
            </a:r>
            <a:endParaRPr lang="es-ES" sz="2400" dirty="0"/>
          </a:p>
          <a:p>
            <a:pPr marL="566396" marR="5080" indent="-142869">
              <a:lnSpc>
                <a:spcPct val="120000"/>
              </a:lnSpc>
              <a:spcBef>
                <a:spcPts val="35"/>
              </a:spcBef>
            </a:pPr>
            <a:r>
              <a:rPr lang="es-ES" sz="2400" spc="15" baseline="13888" dirty="0">
                <a:solidFill>
                  <a:srgbClr val="3333B2"/>
                </a:solidFill>
              </a:rPr>
              <a:t>..,   </a:t>
            </a:r>
            <a:r>
              <a:rPr lang="es-ES" sz="2400" spc="-120" baseline="13888" dirty="0">
                <a:solidFill>
                  <a:srgbClr val="3333B2"/>
                </a:solidFill>
              </a:rPr>
              <a:t> </a:t>
            </a:r>
            <a:r>
              <a:rPr lang="es-ES" sz="2400" spc="-5" dirty="0"/>
              <a:t>Desde </a:t>
            </a:r>
            <a:r>
              <a:rPr lang="es-ES" sz="2400" spc="-25" dirty="0">
                <a:solidFill>
                  <a:srgbClr val="3333B2"/>
                </a:solidFill>
              </a:rPr>
              <a:t>b</a:t>
            </a:r>
            <a:r>
              <a:rPr lang="es-ES" sz="2400" spc="-5" dirty="0">
                <a:solidFill>
                  <a:srgbClr val="3333B2"/>
                </a:solidFill>
              </a:rPr>
              <a:t>loqueado</a:t>
            </a:r>
            <a:r>
              <a:rPr lang="es-ES" sz="2400" spc="-5" dirty="0"/>
              <a:t>: porque acabó una ope</a:t>
            </a:r>
            <a:r>
              <a:rPr lang="es-ES" sz="2400" spc="-15" dirty="0"/>
              <a:t>r</a:t>
            </a:r>
            <a:r>
              <a:rPr lang="es-ES" sz="2400" spc="-5" dirty="0"/>
              <a:t>ación E/S por la que estaba espe</a:t>
            </a:r>
            <a:r>
              <a:rPr lang="es-ES" sz="2400" spc="-15" dirty="0"/>
              <a:t>r</a:t>
            </a:r>
            <a:r>
              <a:rPr lang="es-ES" sz="2400" spc="-5" dirty="0"/>
              <a:t>and</a:t>
            </a:r>
            <a:r>
              <a:rPr lang="es-ES" sz="2400" spc="-45" dirty="0"/>
              <a:t>o</a:t>
            </a:r>
            <a:r>
              <a:rPr lang="es-ES" sz="2400" spc="-5" dirty="0"/>
              <a:t>.</a:t>
            </a:r>
          </a:p>
          <a:p>
            <a:pPr marL="566396" marR="5080" indent="-142869">
              <a:lnSpc>
                <a:spcPct val="120000"/>
              </a:lnSpc>
              <a:spcBef>
                <a:spcPts val="35"/>
              </a:spcBef>
            </a:pPr>
            <a:r>
              <a:rPr lang="es-ES" sz="2400" spc="15" baseline="13888" dirty="0">
                <a:solidFill>
                  <a:srgbClr val="3333B2"/>
                </a:solidFill>
              </a:rPr>
              <a:t>..,   </a:t>
            </a:r>
            <a:r>
              <a:rPr lang="es-ES" sz="2400" spc="-120" baseline="13888" dirty="0">
                <a:solidFill>
                  <a:srgbClr val="3333B2"/>
                </a:solidFill>
              </a:rPr>
              <a:t> </a:t>
            </a:r>
            <a:r>
              <a:rPr lang="es-ES" sz="2400" spc="-5" dirty="0"/>
              <a:t>Desde </a:t>
            </a:r>
            <a:r>
              <a:rPr lang="es-ES" sz="2400" spc="-5" dirty="0">
                <a:solidFill>
                  <a:srgbClr val="3333B2"/>
                </a:solidFill>
              </a:rPr>
              <a:t>suspendido-listo</a:t>
            </a:r>
            <a:r>
              <a:rPr lang="es-ES" sz="2400" spc="-5" dirty="0"/>
              <a:t>: porque el SO decide t</a:t>
            </a:r>
            <a:r>
              <a:rPr lang="es-ES" sz="2400" spc="-15" dirty="0"/>
              <a:t>r</a:t>
            </a:r>
            <a:r>
              <a:rPr lang="es-ES" sz="2400" spc="-5" dirty="0"/>
              <a:t>aérselo a memo</a:t>
            </a:r>
            <a:r>
              <a:rPr lang="es-ES" sz="2400" spc="5" dirty="0"/>
              <a:t>r</a:t>
            </a:r>
            <a:r>
              <a:rPr lang="es-ES" sz="2400" spc="-5" dirty="0"/>
              <a:t>ia (rea</a:t>
            </a:r>
            <a:r>
              <a:rPr lang="es-ES" sz="2400" spc="-15" dirty="0"/>
              <a:t>n</a:t>
            </a:r>
            <a:r>
              <a:rPr lang="es-ES" sz="2400" spc="-5" dirty="0"/>
              <a:t>uda</a:t>
            </a:r>
            <a:r>
              <a:rPr lang="es-ES" sz="2400" spc="5" dirty="0"/>
              <a:t>r</a:t>
            </a:r>
            <a:r>
              <a:rPr lang="es-ES" sz="2400" spc="-5" dirty="0"/>
              <a:t>lo) y </a:t>
            </a:r>
            <a:r>
              <a:rPr lang="es-ES" sz="2400" spc="-25" dirty="0"/>
              <a:t>y</a:t>
            </a:r>
            <a:r>
              <a:rPr lang="es-ES" sz="2400" spc="-5" dirty="0"/>
              <a:t>a estaba prepa</a:t>
            </a:r>
            <a:r>
              <a:rPr lang="es-ES" sz="2400" spc="-15" dirty="0"/>
              <a:t>r</a:t>
            </a:r>
            <a:r>
              <a:rPr lang="es-ES" sz="2400" spc="-5" dirty="0"/>
              <a:t>ado ante</a:t>
            </a:r>
            <a:r>
              <a:rPr lang="es-ES" sz="2400" spc="-20" dirty="0"/>
              <a:t>s</a:t>
            </a:r>
            <a:r>
              <a:rPr lang="es-ES" sz="2400" spc="-5" dirty="0"/>
              <a:t>.</a:t>
            </a:r>
          </a:p>
          <a:p>
            <a:pPr marL="423527" marR="81912" indent="0">
              <a:lnSpc>
                <a:spcPts val="1200"/>
              </a:lnSpc>
              <a:buNone/>
            </a:pPr>
            <a:endParaRPr lang="es-ES" sz="2400" dirty="0"/>
          </a:p>
          <a:p>
            <a:pPr marL="289548" marR="220970">
              <a:lnSpc>
                <a:spcPct val="102600"/>
              </a:lnSpc>
              <a:spcBef>
                <a:spcPts val="475"/>
              </a:spcBef>
            </a:pPr>
            <a:r>
              <a:rPr lang="es-ES" sz="2400" spc="-55" dirty="0">
                <a:solidFill>
                  <a:srgbClr val="3333B2"/>
                </a:solidFill>
              </a:rPr>
              <a:t>P</a:t>
            </a:r>
            <a:r>
              <a:rPr lang="es-ES" sz="2400" spc="-5" dirty="0">
                <a:solidFill>
                  <a:srgbClr val="3333B2"/>
                </a:solidFill>
              </a:rPr>
              <a:t>aso a ejecución</a:t>
            </a:r>
            <a:r>
              <a:rPr lang="es-ES" sz="2400" spc="-5" dirty="0"/>
              <a:t>: se toma el p</a:t>
            </a:r>
            <a:r>
              <a:rPr lang="es-ES" sz="2400" spc="5" dirty="0"/>
              <a:t>r</a:t>
            </a:r>
            <a:r>
              <a:rPr lang="es-ES" sz="2400" spc="-5" dirty="0"/>
              <a:t>imero de la cola de prepa</a:t>
            </a:r>
            <a:r>
              <a:rPr lang="es-ES" sz="2400" spc="-20" dirty="0"/>
              <a:t>r</a:t>
            </a:r>
            <a:r>
              <a:rPr lang="es-ES" sz="2400" spc="-5" dirty="0"/>
              <a:t>ados cuando el reloj h</a:t>
            </a:r>
            <a:r>
              <a:rPr lang="es-ES" sz="2400" spc="-40" dirty="0"/>
              <a:t>a</a:t>
            </a:r>
            <a:r>
              <a:rPr lang="es-ES" sz="2400" spc="-30" dirty="0"/>
              <a:t>y</a:t>
            </a:r>
            <a:r>
              <a:rPr lang="es-ES" sz="2400" spc="-5" dirty="0"/>
              <a:t>a inter</a:t>
            </a:r>
            <a:r>
              <a:rPr lang="es-ES" sz="2400" spc="5" dirty="0"/>
              <a:t>r</a:t>
            </a:r>
            <a:r>
              <a:rPr lang="es-ES" sz="2400" spc="-5" dirty="0"/>
              <a:t>umpido el que estaba en ejecución.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83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5" dirty="0" err="1"/>
              <a:t>T</a:t>
            </a:r>
            <a:r>
              <a:rPr lang="en-US" spc="-5" dirty="0" err="1"/>
              <a:t>r</a:t>
            </a:r>
            <a:r>
              <a:rPr lang="en-US" spc="15" dirty="0" err="1"/>
              <a:t>ansiciones</a:t>
            </a:r>
            <a:r>
              <a:rPr lang="en-US" spc="5" dirty="0"/>
              <a:t> </a:t>
            </a:r>
            <a:r>
              <a:rPr lang="en-US" spc="15" dirty="0"/>
              <a:t>de</a:t>
            </a:r>
            <a:r>
              <a:rPr lang="en-US" spc="5" dirty="0"/>
              <a:t> </a:t>
            </a:r>
            <a:r>
              <a:rPr lang="en-US" spc="15" dirty="0" err="1"/>
              <a:t>estado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9548" marR="90801">
              <a:lnSpc>
                <a:spcPct val="102600"/>
              </a:lnSpc>
            </a:pPr>
            <a:r>
              <a:rPr lang="es-ES" spc="-55" dirty="0">
                <a:solidFill>
                  <a:srgbClr val="3333B2"/>
                </a:solidFill>
              </a:rPr>
              <a:t>P</a:t>
            </a:r>
            <a:r>
              <a:rPr lang="es-ES" spc="-5" dirty="0">
                <a:solidFill>
                  <a:srgbClr val="3333B2"/>
                </a:solidFill>
              </a:rPr>
              <a:t>aso a </a:t>
            </a:r>
            <a:r>
              <a:rPr lang="es-ES" spc="-30" dirty="0">
                <a:solidFill>
                  <a:srgbClr val="3333B2"/>
                </a:solidFill>
              </a:rPr>
              <a:t>b</a:t>
            </a:r>
            <a:r>
              <a:rPr lang="es-ES" spc="-5" dirty="0">
                <a:solidFill>
                  <a:srgbClr val="3333B2"/>
                </a:solidFill>
              </a:rPr>
              <a:t>loqueado</a:t>
            </a:r>
            <a:r>
              <a:rPr lang="es-ES" spc="-5" dirty="0"/>
              <a:t>: bien desde ejecución, al solicitar E/S o bien desde </a:t>
            </a:r>
            <a:r>
              <a:rPr lang="es-ES" spc="-5" dirty="0">
                <a:solidFill>
                  <a:srgbClr val="3333B2"/>
                </a:solidFill>
              </a:rPr>
              <a:t>suspendido-</a:t>
            </a:r>
            <a:r>
              <a:rPr lang="es-ES" spc="-30" dirty="0">
                <a:solidFill>
                  <a:srgbClr val="3333B2"/>
                </a:solidFill>
              </a:rPr>
              <a:t>b</a:t>
            </a:r>
            <a:r>
              <a:rPr lang="es-ES" spc="-5" dirty="0">
                <a:solidFill>
                  <a:srgbClr val="3333B2"/>
                </a:solidFill>
              </a:rPr>
              <a:t>loqueado </a:t>
            </a:r>
            <a:r>
              <a:rPr lang="es-ES" spc="-5" dirty="0"/>
              <a:t>porque </a:t>
            </a:r>
            <a:r>
              <a:rPr lang="es-ES" spc="-35" dirty="0"/>
              <a:t>v</a:t>
            </a:r>
            <a:r>
              <a:rPr lang="es-ES" spc="-5" dirty="0"/>
              <a:t>olvió a </a:t>
            </a:r>
            <a:r>
              <a:rPr lang="es-ES" spc="-10" dirty="0"/>
              <a:t>memo</a:t>
            </a:r>
            <a:r>
              <a:rPr lang="es-ES" spc="5" dirty="0"/>
              <a:t>r</a:t>
            </a:r>
            <a:r>
              <a:rPr lang="es-ES" spc="-5" dirty="0"/>
              <a:t>ia (</a:t>
            </a:r>
            <a:r>
              <a:rPr lang="es-ES" spc="-5" dirty="0">
                <a:solidFill>
                  <a:srgbClr val="3333B2"/>
                </a:solidFill>
              </a:rPr>
              <a:t>rea</a:t>
            </a:r>
            <a:r>
              <a:rPr lang="es-ES" spc="-20" dirty="0">
                <a:solidFill>
                  <a:srgbClr val="3333B2"/>
                </a:solidFill>
              </a:rPr>
              <a:t>n</a:t>
            </a:r>
            <a:r>
              <a:rPr lang="es-ES" spc="-5" dirty="0">
                <a:solidFill>
                  <a:srgbClr val="3333B2"/>
                </a:solidFill>
              </a:rPr>
              <a:t>udación</a:t>
            </a:r>
            <a:r>
              <a:rPr lang="es-ES" spc="-5" dirty="0"/>
              <a:t>) pero no acabó E/</a:t>
            </a:r>
            <a:r>
              <a:rPr lang="es-ES" spc="-35" dirty="0"/>
              <a:t>S</a:t>
            </a:r>
            <a:r>
              <a:rPr lang="es-ES" spc="-5" dirty="0"/>
              <a:t>.</a:t>
            </a:r>
          </a:p>
          <a:p>
            <a:pPr marL="289548" marR="5080">
              <a:lnSpc>
                <a:spcPct val="102600"/>
              </a:lnSpc>
              <a:spcBef>
                <a:spcPts val="495"/>
              </a:spcBef>
            </a:pPr>
            <a:r>
              <a:rPr lang="es-ES" spc="-55" dirty="0">
                <a:solidFill>
                  <a:srgbClr val="3333B2"/>
                </a:solidFill>
              </a:rPr>
              <a:t>P</a:t>
            </a:r>
            <a:r>
              <a:rPr lang="es-ES" spc="-5" dirty="0">
                <a:solidFill>
                  <a:srgbClr val="3333B2"/>
                </a:solidFill>
              </a:rPr>
              <a:t>aso a suspendido-listo </a:t>
            </a:r>
            <a:r>
              <a:rPr lang="es-ES" spc="-5" dirty="0"/>
              <a:t>o </a:t>
            </a:r>
            <a:r>
              <a:rPr lang="es-ES" spc="-5" dirty="0">
                <a:solidFill>
                  <a:srgbClr val="3333B2"/>
                </a:solidFill>
              </a:rPr>
              <a:t>suspendido-</a:t>
            </a:r>
            <a:r>
              <a:rPr lang="es-ES" spc="-30" dirty="0">
                <a:solidFill>
                  <a:srgbClr val="3333B2"/>
                </a:solidFill>
              </a:rPr>
              <a:t>b</a:t>
            </a:r>
            <a:r>
              <a:rPr lang="es-ES" spc="-5" dirty="0">
                <a:solidFill>
                  <a:srgbClr val="3333B2"/>
                </a:solidFill>
              </a:rPr>
              <a:t>loqueado</a:t>
            </a:r>
            <a:r>
              <a:rPr lang="es-ES" spc="-5" dirty="0"/>
              <a:t>: el </a:t>
            </a:r>
            <a:r>
              <a:rPr lang="es-ES" spc="-10" dirty="0"/>
              <a:t>SO</a:t>
            </a:r>
            <a:r>
              <a:rPr lang="es-ES" spc="-5" dirty="0"/>
              <a:t> puede decidir suspender un proceso pa</a:t>
            </a:r>
            <a:r>
              <a:rPr lang="es-ES" spc="-20" dirty="0"/>
              <a:t>r</a:t>
            </a:r>
            <a:r>
              <a:rPr lang="es-ES" spc="-5" dirty="0"/>
              <a:t>ado (</a:t>
            </a:r>
            <a:r>
              <a:rPr lang="es-ES" spc="-30" dirty="0"/>
              <a:t>y</a:t>
            </a:r>
            <a:r>
              <a:rPr lang="es-ES" spc="-5" dirty="0"/>
              <a:t>a sea listo o </a:t>
            </a:r>
            <a:r>
              <a:rPr lang="es-ES" spc="-30" dirty="0"/>
              <a:t>b</a:t>
            </a:r>
            <a:r>
              <a:rPr lang="es-ES" spc="-5" dirty="0"/>
              <a:t>loqueado), pasando al estado correspondiente en cada cas</a:t>
            </a:r>
            <a:r>
              <a:rPr lang="es-ES" spc="-50" dirty="0"/>
              <a:t>o</a:t>
            </a:r>
            <a:r>
              <a:rPr lang="es-ES" spc="-5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66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 err="1"/>
              <a:t>Creación</a:t>
            </a:r>
            <a:r>
              <a:rPr lang="en-US" spc="5" dirty="0"/>
              <a:t> </a:t>
            </a:r>
            <a:r>
              <a:rPr lang="en-US" spc="15" dirty="0"/>
              <a:t>de</a:t>
            </a:r>
            <a:r>
              <a:rPr lang="en-US" spc="5" dirty="0"/>
              <a:t> </a:t>
            </a:r>
            <a:r>
              <a:rPr lang="en-US" spc="15" dirty="0"/>
              <a:t>un</a:t>
            </a:r>
            <a:r>
              <a:rPr lang="en-US" spc="5" dirty="0"/>
              <a:t> </a:t>
            </a:r>
            <a:r>
              <a:rPr lang="en-US" spc="15" dirty="0" err="1"/>
              <a:t>proceso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pc="-5" dirty="0">
                <a:latin typeface="Arial"/>
                <a:cs typeface="Arial"/>
              </a:rPr>
              <a:t>Al </a:t>
            </a:r>
            <a:r>
              <a:rPr lang="es-ES" spc="-5" dirty="0">
                <a:solidFill>
                  <a:srgbClr val="3333B2"/>
                </a:solidFill>
                <a:latin typeface="Arial"/>
                <a:cs typeface="Arial"/>
              </a:rPr>
              <a:t>crear </a:t>
            </a:r>
            <a:r>
              <a:rPr lang="es-ES" spc="-5" dirty="0">
                <a:latin typeface="Arial"/>
                <a:cs typeface="Arial"/>
              </a:rPr>
              <a:t>un proceso (suponemos que el código </a:t>
            </a:r>
            <a:r>
              <a:rPr lang="es-ES" spc="-30" dirty="0">
                <a:latin typeface="Arial"/>
                <a:cs typeface="Arial"/>
              </a:rPr>
              <a:t>y</a:t>
            </a:r>
            <a:r>
              <a:rPr lang="es-ES" spc="-5" dirty="0">
                <a:latin typeface="Arial"/>
                <a:cs typeface="Arial"/>
              </a:rPr>
              <a:t>a está en</a:t>
            </a:r>
            <a:r>
              <a:rPr lang="es-ES" spc="-10" dirty="0">
                <a:latin typeface="Arial"/>
                <a:cs typeface="Arial"/>
              </a:rPr>
              <a:t> memo</a:t>
            </a:r>
            <a:r>
              <a:rPr lang="es-ES" spc="5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ia) el </a:t>
            </a:r>
            <a:r>
              <a:rPr lang="es-ES" spc="-10" dirty="0">
                <a:latin typeface="Arial"/>
                <a:cs typeface="Arial"/>
              </a:rPr>
              <a:t>SO</a:t>
            </a:r>
            <a:r>
              <a:rPr lang="es-ES" spc="-5" dirty="0">
                <a:latin typeface="Arial"/>
                <a:cs typeface="Arial"/>
              </a:rPr>
              <a:t> debe:</a:t>
            </a:r>
            <a:endParaRPr lang="es-ES" dirty="0">
              <a:latin typeface="Arial"/>
              <a:cs typeface="Arial"/>
            </a:endParaRPr>
          </a:p>
          <a:p>
            <a:pPr marL="12700" marR="906741"/>
            <a:r>
              <a:rPr lang="es-ES" spc="-5" dirty="0">
                <a:latin typeface="Arial"/>
                <a:cs typeface="Arial"/>
              </a:rPr>
              <a:t>asigna</a:t>
            </a:r>
            <a:r>
              <a:rPr lang="es-ES" spc="5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le un identificador</a:t>
            </a:r>
          </a:p>
          <a:p>
            <a:pPr marL="12700" marR="906741"/>
            <a:r>
              <a:rPr lang="es-ES" spc="-5" dirty="0">
                <a:latin typeface="Arial"/>
                <a:cs typeface="Arial"/>
              </a:rPr>
              <a:t>crear e inicializar su PC</a:t>
            </a:r>
            <a:r>
              <a:rPr lang="es-ES" spc="-25" dirty="0">
                <a:latin typeface="Arial"/>
                <a:cs typeface="Arial"/>
              </a:rPr>
              <a:t>B</a:t>
            </a:r>
          </a:p>
          <a:p>
            <a:pPr marL="0" marR="906741" indent="0">
              <a:buNone/>
            </a:pPr>
            <a:r>
              <a:rPr lang="es-ES" spc="-5" dirty="0">
                <a:latin typeface="Arial"/>
                <a:cs typeface="Arial"/>
              </a:rPr>
              <a:t>.</a:t>
            </a:r>
            <a:r>
              <a:rPr lang="es-ES" dirty="0">
                <a:latin typeface="Arial"/>
                <a:cs typeface="Arial"/>
              </a:rPr>
              <a:t> </a:t>
            </a:r>
            <a:r>
              <a:rPr lang="es-ES" spc="-5" dirty="0">
                <a:latin typeface="Arial"/>
                <a:cs typeface="Arial"/>
              </a:rPr>
              <a:t>actualizar el SCB pa</a:t>
            </a:r>
            <a:r>
              <a:rPr lang="es-ES" spc="-15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a ll</a:t>
            </a:r>
            <a:r>
              <a:rPr lang="es-ES" spc="-35" dirty="0">
                <a:latin typeface="Arial"/>
                <a:cs typeface="Arial"/>
              </a:rPr>
              <a:t>e</a:t>
            </a:r>
            <a:r>
              <a:rPr lang="es-ES" spc="-30" dirty="0">
                <a:latin typeface="Arial"/>
                <a:cs typeface="Arial"/>
              </a:rPr>
              <a:t>v</a:t>
            </a:r>
            <a:r>
              <a:rPr lang="es-ES" spc="-5" dirty="0">
                <a:latin typeface="Arial"/>
                <a:cs typeface="Arial"/>
              </a:rPr>
              <a:t>ar cuenta de él.</a:t>
            </a:r>
          </a:p>
          <a:p>
            <a:pPr marL="0" marR="5080" indent="0">
              <a:lnSpc>
                <a:spcPts val="1200"/>
              </a:lnSpc>
              <a:spcBef>
                <a:spcPts val="35"/>
              </a:spcBef>
              <a:buNone/>
            </a:pPr>
            <a:endParaRPr lang="es-ES" spc="-5" dirty="0">
              <a:latin typeface="Arial"/>
              <a:cs typeface="Arial"/>
            </a:endParaRPr>
          </a:p>
          <a:p>
            <a:pPr marL="0" marR="5080" indent="0">
              <a:lnSpc>
                <a:spcPts val="1200"/>
              </a:lnSpc>
              <a:spcBef>
                <a:spcPts val="35"/>
              </a:spcBef>
              <a:buNone/>
            </a:pPr>
            <a:endParaRPr lang="es-ES" spc="-5" dirty="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lang="es-ES" spc="-5" dirty="0">
                <a:latin typeface="Arial"/>
                <a:cs typeface="Arial"/>
              </a:rPr>
              <a:t>pasa</a:t>
            </a:r>
            <a:r>
              <a:rPr lang="es-ES" spc="5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lo a la cola de prepa</a:t>
            </a:r>
            <a:r>
              <a:rPr lang="es-ES" spc="-15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ado</a:t>
            </a:r>
            <a:r>
              <a:rPr lang="es-ES" spc="-20" dirty="0">
                <a:latin typeface="Arial"/>
                <a:cs typeface="Arial"/>
              </a:rPr>
              <a:t>s</a:t>
            </a:r>
            <a:r>
              <a:rPr lang="es-ES" spc="-5" dirty="0">
                <a:latin typeface="Arial"/>
                <a:cs typeface="Arial"/>
              </a:rPr>
              <a:t>.</a:t>
            </a:r>
            <a:endParaRPr lang="es-E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43EF4C6E-4DF4-4456-88E0-5E06653F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Creación de procesos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="" xmlns:a16="http://schemas.microsoft.com/office/drawing/2014/main" id="{0C27CB9D-91F4-4C34-BFB7-79456761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92501"/>
            <a:ext cx="6585973" cy="1030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R" sz="3200" dirty="0"/>
              <a:t>Hay cuatro eventos principales que provocan la creación de procesos: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4E80C796-757F-4F1B-A0EC-D16FEB4E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848" y="1773710"/>
            <a:ext cx="4232902" cy="2810647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="" xmlns:a16="http://schemas.microsoft.com/office/drawing/2014/main" id="{F00CDD27-464B-4F6A-B1B7-6A6B37559196}"/>
              </a:ext>
            </a:extLst>
          </p:cNvPr>
          <p:cNvSpPr txBox="1">
            <a:spLocks/>
          </p:cNvSpPr>
          <p:nvPr/>
        </p:nvSpPr>
        <p:spPr>
          <a:xfrm>
            <a:off x="185529" y="3502335"/>
            <a:ext cx="6585973" cy="63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s-CR" sz="3200" dirty="0"/>
              <a:t>El arranque del sistema.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="" xmlns:a16="http://schemas.microsoft.com/office/drawing/2014/main" id="{B29E53E4-F0F7-4288-82BF-189FFB8E9C39}"/>
              </a:ext>
            </a:extLst>
          </p:cNvPr>
          <p:cNvSpPr txBox="1">
            <a:spLocks/>
          </p:cNvSpPr>
          <p:nvPr/>
        </p:nvSpPr>
        <p:spPr>
          <a:xfrm>
            <a:off x="185528" y="4219027"/>
            <a:ext cx="7273320" cy="1554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 startAt="2"/>
            </a:pPr>
            <a:r>
              <a:rPr lang="es-CR" sz="3200" dirty="0"/>
              <a:t>La ejecución, desde un proceso, de una llamada al sistema para creación de procesos.</a:t>
            </a:r>
          </a:p>
        </p:txBody>
      </p:sp>
    </p:spTree>
    <p:extLst>
      <p:ext uri="{BB962C8B-B14F-4D97-AF65-F5344CB8AC3E}">
        <p14:creationId xmlns:p14="http://schemas.microsoft.com/office/powerpoint/2010/main" val="246027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43EF4C6E-4DF4-4456-88E0-5E06653F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Creación de procesos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="" xmlns:a16="http://schemas.microsoft.com/office/drawing/2014/main" id="{0C27CB9D-91F4-4C34-BFB7-79456761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92501"/>
            <a:ext cx="6585973" cy="1030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R" sz="3200" dirty="0"/>
              <a:t>Hay cuatro eventos principales que provocan la creación de procesos: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4E80C796-757F-4F1B-A0EC-D16FEB4E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848" y="1773710"/>
            <a:ext cx="4232902" cy="2810647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="" xmlns:a16="http://schemas.microsoft.com/office/drawing/2014/main" id="{F00CDD27-464B-4F6A-B1B7-6A6B37559196}"/>
              </a:ext>
            </a:extLst>
          </p:cNvPr>
          <p:cNvSpPr txBox="1">
            <a:spLocks/>
          </p:cNvSpPr>
          <p:nvPr/>
        </p:nvSpPr>
        <p:spPr>
          <a:xfrm>
            <a:off x="185530" y="3507708"/>
            <a:ext cx="6585973" cy="108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 startAt="3"/>
            </a:pPr>
            <a:r>
              <a:rPr lang="es-CR" sz="3200" dirty="0"/>
              <a:t>Una petición de usuario para crear un proceso.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="" xmlns:a16="http://schemas.microsoft.com/office/drawing/2014/main" id="{B29E53E4-F0F7-4288-82BF-189FFB8E9C39}"/>
              </a:ext>
            </a:extLst>
          </p:cNvPr>
          <p:cNvSpPr txBox="1">
            <a:spLocks/>
          </p:cNvSpPr>
          <p:nvPr/>
        </p:nvSpPr>
        <p:spPr>
          <a:xfrm>
            <a:off x="185530" y="4674616"/>
            <a:ext cx="7273320" cy="84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 startAt="4"/>
            </a:pPr>
            <a:r>
              <a:rPr lang="es-CR" sz="3200" dirty="0"/>
              <a:t>El inicio de un trabajo por lotes.</a:t>
            </a:r>
          </a:p>
        </p:txBody>
      </p:sp>
    </p:spTree>
    <p:extLst>
      <p:ext uri="{BB962C8B-B14F-4D97-AF65-F5344CB8AC3E}">
        <p14:creationId xmlns:p14="http://schemas.microsoft.com/office/powerpoint/2010/main" val="3888319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 err="1"/>
              <a:t>Dest</a:t>
            </a:r>
            <a:r>
              <a:rPr lang="en-US" spc="25" dirty="0" err="1"/>
              <a:t>r</a:t>
            </a:r>
            <a:r>
              <a:rPr lang="en-US" spc="15" dirty="0" err="1"/>
              <a:t>ucción</a:t>
            </a:r>
            <a:r>
              <a:rPr lang="en-US" spc="5" dirty="0"/>
              <a:t> </a:t>
            </a:r>
            <a:r>
              <a:rPr lang="en-US" spc="15" dirty="0"/>
              <a:t>de</a:t>
            </a:r>
            <a:r>
              <a:rPr lang="en-US" spc="5" dirty="0"/>
              <a:t> </a:t>
            </a:r>
            <a:r>
              <a:rPr lang="en-US" spc="15" dirty="0"/>
              <a:t>un</a:t>
            </a:r>
            <a:r>
              <a:rPr lang="en-US" spc="5" dirty="0"/>
              <a:t> </a:t>
            </a:r>
            <a:r>
              <a:rPr lang="en-US" spc="15" dirty="0" err="1"/>
              <a:t>proceso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/>
            <a:r>
              <a:rPr lang="es-ES" spc="-5" dirty="0">
                <a:solidFill>
                  <a:srgbClr val="3333B2"/>
                </a:solidFill>
                <a:latin typeface="Arial"/>
                <a:cs typeface="Arial"/>
              </a:rPr>
              <a:t>Dest</a:t>
            </a:r>
            <a:r>
              <a:rPr lang="es-ES" spc="5" dirty="0">
                <a:solidFill>
                  <a:srgbClr val="3333B2"/>
                </a:solidFill>
                <a:latin typeface="Arial"/>
                <a:cs typeface="Arial"/>
              </a:rPr>
              <a:t>r</a:t>
            </a:r>
            <a:r>
              <a:rPr lang="es-ES" spc="-5" dirty="0">
                <a:solidFill>
                  <a:srgbClr val="3333B2"/>
                </a:solidFill>
                <a:latin typeface="Arial"/>
                <a:cs typeface="Arial"/>
              </a:rPr>
              <a:t>uir proceso</a:t>
            </a:r>
            <a:r>
              <a:rPr lang="es-ES" spc="-5" dirty="0">
                <a:latin typeface="Arial"/>
                <a:cs typeface="Arial"/>
              </a:rPr>
              <a:t>: se elimina la ent</a:t>
            </a:r>
            <a:r>
              <a:rPr lang="es-ES" spc="-20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ada </a:t>
            </a:r>
            <a:r>
              <a:rPr lang="es-ES" spc="-10" dirty="0" err="1">
                <a:latin typeface="Arial"/>
                <a:cs typeface="Arial"/>
              </a:rPr>
              <a:t>PC</a:t>
            </a:r>
            <a:r>
              <a:rPr lang="es-ES" spc="-35" dirty="0" err="1">
                <a:latin typeface="Arial"/>
                <a:cs typeface="Arial"/>
              </a:rPr>
              <a:t>B</a:t>
            </a:r>
            <a:r>
              <a:rPr lang="es-ES" spc="-5" dirty="0">
                <a:latin typeface="Arial"/>
                <a:cs typeface="Arial"/>
              </a:rPr>
              <a:t>.</a:t>
            </a:r>
          </a:p>
          <a:p>
            <a:pPr marL="12700"/>
            <a:endParaRPr lang="es-ES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495"/>
              </a:spcBef>
            </a:pPr>
            <a:r>
              <a:rPr lang="es-ES" spc="-5" dirty="0">
                <a:latin typeface="Arial"/>
                <a:cs typeface="Arial"/>
              </a:rPr>
              <a:t>Si h</a:t>
            </a:r>
            <a:r>
              <a:rPr lang="es-ES" spc="-40" dirty="0">
                <a:latin typeface="Arial"/>
                <a:cs typeface="Arial"/>
              </a:rPr>
              <a:t>a</a:t>
            </a:r>
            <a:r>
              <a:rPr lang="es-ES" spc="-5" dirty="0">
                <a:latin typeface="Arial"/>
                <a:cs typeface="Arial"/>
              </a:rPr>
              <a:t>y </a:t>
            </a:r>
            <a:r>
              <a:rPr lang="es-ES" spc="-5" dirty="0">
                <a:solidFill>
                  <a:srgbClr val="3333B2"/>
                </a:solidFill>
                <a:latin typeface="Arial"/>
                <a:cs typeface="Arial"/>
              </a:rPr>
              <a:t>procesos hijos</a:t>
            </a:r>
            <a:r>
              <a:rPr lang="es-ES" spc="-5" dirty="0">
                <a:latin typeface="Arial"/>
                <a:cs typeface="Arial"/>
              </a:rPr>
              <a:t>: puede tener que espe</a:t>
            </a:r>
            <a:r>
              <a:rPr lang="es-ES" spc="-20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ar por ellos o finaliza</a:t>
            </a:r>
            <a:r>
              <a:rPr lang="es-ES" spc="5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los </a:t>
            </a:r>
            <a:r>
              <a:rPr lang="es-ES" spc="-40" dirty="0">
                <a:latin typeface="Arial"/>
                <a:cs typeface="Arial"/>
              </a:rPr>
              <a:t>f</a:t>
            </a:r>
            <a:r>
              <a:rPr lang="es-ES" spc="-5" dirty="0">
                <a:latin typeface="Arial"/>
                <a:cs typeface="Arial"/>
              </a:rPr>
              <a:t>or</a:t>
            </a:r>
            <a:r>
              <a:rPr lang="es-ES" spc="-25" dirty="0">
                <a:latin typeface="Arial"/>
                <a:cs typeface="Arial"/>
              </a:rPr>
              <a:t>z</a:t>
            </a:r>
            <a:r>
              <a:rPr lang="es-ES" spc="-5" dirty="0">
                <a:latin typeface="Arial"/>
                <a:cs typeface="Arial"/>
              </a:rPr>
              <a:t>osament</a:t>
            </a:r>
            <a:r>
              <a:rPr lang="es-ES" spc="-25" dirty="0">
                <a:latin typeface="Arial"/>
                <a:cs typeface="Arial"/>
              </a:rPr>
              <a:t>e</a:t>
            </a:r>
            <a:r>
              <a:rPr lang="es-ES" spc="-5" dirty="0">
                <a:latin typeface="Arial"/>
                <a:cs typeface="Arial"/>
              </a:rPr>
              <a:t>.</a:t>
            </a:r>
            <a:endParaRPr lang="es-E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Una Analogía 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79" y="2518622"/>
            <a:ext cx="5359063" cy="3784461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Receta de un pastel (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el programa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), ingredientes (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los datos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), cocinero (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la CPU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), la mesa de cocina (la memoria), cada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pastel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horno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E/S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¡Nuestro chef puede tener varios pasteles a medio hacer!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30" y="2518622"/>
            <a:ext cx="4870145" cy="32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1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11" y="1755848"/>
            <a:ext cx="10670465" cy="431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de Terminación de un proceso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2392500"/>
            <a:ext cx="7834005" cy="3784461"/>
          </a:xfrm>
        </p:spPr>
        <p:txBody>
          <a:bodyPr>
            <a:noAutofit/>
          </a:bodyPr>
          <a:lstStyle/>
          <a:p>
            <a:pPr marL="289548" indent="-192397" algn="just">
              <a:spcBef>
                <a:spcPts val="330"/>
              </a:spcBef>
              <a:buAutoNum type="arabicParenR"/>
              <a:tabLst>
                <a:tab pos="290182" algn="l"/>
              </a:tabLst>
            </a:pPr>
            <a:r>
              <a:rPr lang="es-ES" sz="3200" b="1" spc="-10" dirty="0">
                <a:latin typeface="Arial"/>
                <a:cs typeface="Arial"/>
              </a:rPr>
              <a:t>No</a:t>
            </a:r>
            <a:r>
              <a:rPr lang="es-ES" sz="3200" b="1" spc="20" dirty="0">
                <a:latin typeface="Arial"/>
                <a:cs typeface="Arial"/>
              </a:rPr>
              <a:t>r</a:t>
            </a:r>
            <a:r>
              <a:rPr lang="es-ES" sz="3200" b="1" spc="-5" dirty="0">
                <a:latin typeface="Arial"/>
                <a:cs typeface="Arial"/>
              </a:rPr>
              <a:t>mal: </a:t>
            </a:r>
            <a:r>
              <a:rPr lang="es-ES" sz="3200" spc="-5" dirty="0">
                <a:latin typeface="Arial"/>
                <a:cs typeface="Arial"/>
              </a:rPr>
              <a:t>es </a:t>
            </a:r>
            <a:r>
              <a:rPr lang="es-ES" sz="3200" spc="-35" dirty="0">
                <a:latin typeface="Arial"/>
                <a:cs typeface="Arial"/>
              </a:rPr>
              <a:t>v</a:t>
            </a:r>
            <a:r>
              <a:rPr lang="es-ES" sz="3200" spc="-5" dirty="0">
                <a:latin typeface="Arial"/>
                <a:cs typeface="Arial"/>
              </a:rPr>
              <a:t>olunta</a:t>
            </a:r>
            <a:r>
              <a:rPr lang="es-ES" sz="3200" spc="5" dirty="0">
                <a:latin typeface="Arial"/>
                <a:cs typeface="Arial"/>
              </a:rPr>
              <a:t>r</a:t>
            </a:r>
            <a:r>
              <a:rPr lang="es-ES" sz="3200" spc="-5" dirty="0">
                <a:latin typeface="Arial"/>
                <a:cs typeface="Arial"/>
              </a:rPr>
              <a:t>ia y causada por el fin espe</a:t>
            </a:r>
            <a:r>
              <a:rPr lang="es-ES" sz="3200" spc="-20" dirty="0">
                <a:latin typeface="Arial"/>
                <a:cs typeface="Arial"/>
              </a:rPr>
              <a:t>r</a:t>
            </a:r>
            <a:r>
              <a:rPr lang="es-ES" sz="3200" spc="-5" dirty="0">
                <a:latin typeface="Arial"/>
                <a:cs typeface="Arial"/>
              </a:rPr>
              <a:t>ado del proces</a:t>
            </a:r>
            <a:r>
              <a:rPr lang="es-ES" sz="3200" spc="-50" dirty="0">
                <a:latin typeface="Arial"/>
                <a:cs typeface="Arial"/>
              </a:rPr>
              <a:t>o</a:t>
            </a:r>
            <a:r>
              <a:rPr lang="es-ES" sz="3200" spc="-5" dirty="0">
                <a:latin typeface="Arial"/>
                <a:cs typeface="Arial"/>
              </a:rPr>
              <a:t>.</a:t>
            </a:r>
          </a:p>
          <a:p>
            <a:pPr marL="289548" indent="-192397" algn="just">
              <a:spcBef>
                <a:spcPts val="330"/>
              </a:spcBef>
              <a:buAutoNum type="arabicParenR"/>
              <a:tabLst>
                <a:tab pos="290182" algn="l"/>
              </a:tabLst>
            </a:pPr>
            <a:r>
              <a:rPr lang="es-ES" sz="3200" b="1" spc="-65" dirty="0">
                <a:latin typeface="Arial"/>
                <a:cs typeface="Arial"/>
              </a:rPr>
              <a:t>P</a:t>
            </a:r>
            <a:r>
              <a:rPr lang="es-ES" sz="3200" b="1" spc="-5" dirty="0">
                <a:latin typeface="Arial"/>
                <a:cs typeface="Arial"/>
              </a:rPr>
              <a:t>or error: </a:t>
            </a:r>
            <a:r>
              <a:rPr lang="es-ES" sz="3200" spc="-5" dirty="0">
                <a:latin typeface="Arial"/>
                <a:cs typeface="Arial"/>
              </a:rPr>
              <a:t>puede ser </a:t>
            </a:r>
            <a:r>
              <a:rPr lang="es-ES" sz="3200" spc="-35" dirty="0">
                <a:latin typeface="Arial"/>
                <a:cs typeface="Arial"/>
              </a:rPr>
              <a:t>v</a:t>
            </a:r>
            <a:r>
              <a:rPr lang="es-ES" sz="3200" spc="-5" dirty="0">
                <a:latin typeface="Arial"/>
                <a:cs typeface="Arial"/>
              </a:rPr>
              <a:t>olunta</a:t>
            </a:r>
            <a:r>
              <a:rPr lang="es-ES" sz="3200" spc="5" dirty="0">
                <a:latin typeface="Arial"/>
                <a:cs typeface="Arial"/>
              </a:rPr>
              <a:t>r</a:t>
            </a:r>
            <a:r>
              <a:rPr lang="es-ES" sz="3200" spc="-5" dirty="0">
                <a:latin typeface="Arial"/>
                <a:cs typeface="Arial"/>
              </a:rPr>
              <a:t>ia, causada por una situación ano</a:t>
            </a:r>
            <a:r>
              <a:rPr lang="es-ES" sz="3200" spc="20" dirty="0">
                <a:latin typeface="Arial"/>
                <a:cs typeface="Arial"/>
              </a:rPr>
              <a:t>r</a:t>
            </a:r>
            <a:r>
              <a:rPr lang="es-ES" sz="3200" spc="-5" dirty="0">
                <a:latin typeface="Arial"/>
                <a:cs typeface="Arial"/>
              </a:rPr>
              <a:t>mal.</a:t>
            </a:r>
          </a:p>
          <a:p>
            <a:pPr marL="289548" indent="-192397" algn="just">
              <a:spcBef>
                <a:spcPts val="330"/>
              </a:spcBef>
              <a:buAutoNum type="arabicParenR"/>
              <a:tabLst>
                <a:tab pos="290182" algn="l"/>
              </a:tabLst>
            </a:pPr>
            <a:r>
              <a:rPr lang="es-ES" sz="3200" spc="-65" dirty="0">
                <a:latin typeface="Arial"/>
                <a:cs typeface="Arial"/>
              </a:rPr>
              <a:t> </a:t>
            </a:r>
            <a:r>
              <a:rPr lang="es-ES" sz="3200" b="1" spc="-65" dirty="0">
                <a:latin typeface="Arial"/>
                <a:cs typeface="Arial"/>
              </a:rPr>
              <a:t>P</a:t>
            </a:r>
            <a:r>
              <a:rPr lang="es-ES" sz="3200" b="1" spc="-5" dirty="0">
                <a:latin typeface="Arial"/>
                <a:cs typeface="Arial"/>
              </a:rPr>
              <a:t>or error </a:t>
            </a:r>
            <a:r>
              <a:rPr lang="es-ES" sz="3200" b="1" spc="-40" dirty="0">
                <a:latin typeface="Arial"/>
                <a:cs typeface="Arial"/>
              </a:rPr>
              <a:t>f</a:t>
            </a:r>
            <a:r>
              <a:rPr lang="es-ES" sz="3200" b="1" spc="-5" dirty="0">
                <a:latin typeface="Arial"/>
                <a:cs typeface="Arial"/>
              </a:rPr>
              <a:t>atal: </a:t>
            </a:r>
            <a:r>
              <a:rPr lang="es-ES" sz="3200" spc="-5" dirty="0">
                <a:latin typeface="Arial"/>
                <a:cs typeface="Arial"/>
              </a:rPr>
              <a:t>es i</a:t>
            </a:r>
            <a:r>
              <a:rPr lang="es-ES" sz="3200" spc="-30" dirty="0">
                <a:latin typeface="Arial"/>
                <a:cs typeface="Arial"/>
              </a:rPr>
              <a:t>n</a:t>
            </a:r>
            <a:r>
              <a:rPr lang="es-ES" sz="3200" spc="-35" dirty="0">
                <a:latin typeface="Arial"/>
                <a:cs typeface="Arial"/>
              </a:rPr>
              <a:t>v</a:t>
            </a:r>
            <a:r>
              <a:rPr lang="es-ES" sz="3200" spc="-5" dirty="0">
                <a:latin typeface="Arial"/>
                <a:cs typeface="Arial"/>
              </a:rPr>
              <a:t>olunta</a:t>
            </a:r>
            <a:r>
              <a:rPr lang="es-ES" sz="3200" spc="5" dirty="0">
                <a:latin typeface="Arial"/>
                <a:cs typeface="Arial"/>
              </a:rPr>
              <a:t>r</a:t>
            </a:r>
            <a:r>
              <a:rPr lang="es-ES" sz="3200" spc="-5" dirty="0">
                <a:latin typeface="Arial"/>
                <a:cs typeface="Arial"/>
              </a:rPr>
              <a:t>ia y causada por ope</a:t>
            </a:r>
            <a:r>
              <a:rPr lang="es-ES" sz="3200" spc="-20" dirty="0">
                <a:latin typeface="Arial"/>
                <a:cs typeface="Arial"/>
              </a:rPr>
              <a:t>r</a:t>
            </a:r>
            <a:r>
              <a:rPr lang="es-ES" sz="3200" spc="-5" dirty="0">
                <a:latin typeface="Arial"/>
                <a:cs typeface="Arial"/>
              </a:rPr>
              <a:t>ación no posi</a:t>
            </a:r>
            <a:r>
              <a:rPr lang="es-ES" sz="3200" spc="-30" dirty="0">
                <a:latin typeface="Arial"/>
                <a:cs typeface="Arial"/>
              </a:rPr>
              <a:t>b</a:t>
            </a:r>
            <a:r>
              <a:rPr lang="es-ES" sz="3200" spc="-5" dirty="0">
                <a:latin typeface="Arial"/>
                <a:cs typeface="Arial"/>
              </a:rPr>
              <a:t>le</a:t>
            </a:r>
          </a:p>
          <a:p>
            <a:pPr marL="289548" indent="-192397" algn="just">
              <a:spcBef>
                <a:spcPts val="330"/>
              </a:spcBef>
              <a:buAutoNum type="arabicParenR"/>
              <a:tabLst>
                <a:tab pos="290182" algn="l"/>
              </a:tabLst>
            </a:pPr>
            <a:r>
              <a:rPr lang="es-ES" sz="3200" b="1" spc="-65" dirty="0">
                <a:latin typeface="Arial"/>
                <a:cs typeface="Arial"/>
              </a:rPr>
              <a:t>P</a:t>
            </a:r>
            <a:r>
              <a:rPr lang="es-ES" sz="3200" b="1" spc="-5" dirty="0">
                <a:latin typeface="Arial"/>
                <a:cs typeface="Arial"/>
              </a:rPr>
              <a:t>or señal de te</a:t>
            </a:r>
            <a:r>
              <a:rPr lang="es-ES" sz="3200" b="1" spc="20" dirty="0">
                <a:latin typeface="Arial"/>
                <a:cs typeface="Arial"/>
              </a:rPr>
              <a:t>r</a:t>
            </a:r>
            <a:r>
              <a:rPr lang="es-ES" sz="3200" b="1" spc="-5" dirty="0">
                <a:latin typeface="Arial"/>
                <a:cs typeface="Arial"/>
              </a:rPr>
              <a:t>minación </a:t>
            </a:r>
            <a:r>
              <a:rPr lang="es-ES" sz="3200" spc="-10" dirty="0">
                <a:latin typeface="Arial"/>
                <a:cs typeface="Arial"/>
              </a:rPr>
              <a:t>(</a:t>
            </a:r>
            <a:r>
              <a:rPr lang="es-ES" sz="3200" spc="-10" dirty="0" err="1">
                <a:latin typeface="Courier New"/>
                <a:cs typeface="Courier New"/>
              </a:rPr>
              <a:t>kill</a:t>
            </a:r>
            <a:r>
              <a:rPr lang="es-ES" sz="3200" spc="-5" dirty="0">
                <a:latin typeface="Arial"/>
                <a:cs typeface="Arial"/>
              </a:rPr>
              <a:t>) e</a:t>
            </a:r>
            <a:r>
              <a:rPr lang="es-ES" sz="3200" spc="-30" dirty="0">
                <a:latin typeface="Arial"/>
                <a:cs typeface="Arial"/>
              </a:rPr>
              <a:t>n</a:t>
            </a:r>
            <a:r>
              <a:rPr lang="es-ES" sz="3200" spc="-5" dirty="0">
                <a:latin typeface="Arial"/>
                <a:cs typeface="Arial"/>
              </a:rPr>
              <a:t>viada desde otro proceso con pe</a:t>
            </a:r>
            <a:r>
              <a:rPr lang="es-ES" sz="3200" spc="20" dirty="0">
                <a:latin typeface="Arial"/>
                <a:cs typeface="Arial"/>
              </a:rPr>
              <a:t>r</a:t>
            </a:r>
            <a:r>
              <a:rPr lang="es-ES" sz="3200" spc="-5" dirty="0">
                <a:latin typeface="Arial"/>
                <a:cs typeface="Arial"/>
              </a:rPr>
              <a:t>misos pa</a:t>
            </a:r>
            <a:r>
              <a:rPr lang="es-ES" sz="3200" spc="-20" dirty="0">
                <a:latin typeface="Arial"/>
                <a:cs typeface="Arial"/>
              </a:rPr>
              <a:t>r</a:t>
            </a:r>
            <a:r>
              <a:rPr lang="es-ES" sz="3200" spc="-5" dirty="0">
                <a:latin typeface="Arial"/>
                <a:cs typeface="Arial"/>
              </a:rPr>
              <a:t>a ell</a:t>
            </a:r>
            <a:r>
              <a:rPr lang="es-ES" sz="3200" spc="-50" dirty="0">
                <a:latin typeface="Arial"/>
                <a:cs typeface="Arial"/>
              </a:rPr>
              <a:t>o</a:t>
            </a:r>
            <a:r>
              <a:rPr lang="es-ES" sz="3200" spc="-5" dirty="0">
                <a:latin typeface="Arial"/>
                <a:cs typeface="Arial"/>
              </a:rPr>
              <a:t>.</a:t>
            </a:r>
            <a:endParaRPr lang="es-ES" sz="3200" dirty="0">
              <a:latin typeface="Arial"/>
              <a:cs typeface="Arial"/>
            </a:endParaRPr>
          </a:p>
        </p:txBody>
      </p:sp>
      <p:pic>
        <p:nvPicPr>
          <p:cNvPr id="1026" name="Picture 2" descr="PNF-INFORMÁTICA: SISTEMA OPERA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32" y="1754954"/>
            <a:ext cx="3540468" cy="38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84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Hilos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 hilo es una unidad básica de utilización de CPU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La cual contiene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un id de hilo, su propio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un conjunto de registros, y una pila; que se representa a nivel del sistema operativo con una estructura llamada TCB (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control block).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hilos comparten con otros hilos que pertenecen al mismo proceso la sección de código, la sección de datos, entre otras cosas.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un proceso tiene múltiples hilos, puede realizar más de una tarea a la vez.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36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. 14: (Planeación de la CPU, Hilos y Multihilos) | Sistemas Operat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08" y="1776247"/>
            <a:ext cx="7648357" cy="49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9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Ejemplo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dirty="0"/>
              <a:t>Un servidor web acepta solicitudes de los clientes que piden páginas web.</a:t>
            </a:r>
          </a:p>
          <a:p>
            <a:pPr algn="just"/>
            <a:r>
              <a:rPr lang="es-ES" sz="3200" dirty="0"/>
              <a:t>Si este servidor tiene varios clientes y funcionara con un solo hilo de ejecución, solo podría dar servicio a un cliente por vez, y el tiempo que podría esperar un cliente para ser atendido </a:t>
            </a:r>
            <a:r>
              <a:rPr lang="en-US" sz="3200" dirty="0" err="1"/>
              <a:t>podría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muy</a:t>
            </a:r>
            <a:r>
              <a:rPr lang="en-US" sz="3200" dirty="0"/>
              <a:t> </a:t>
            </a:r>
            <a:r>
              <a:rPr lang="en-US" sz="3200" dirty="0" err="1"/>
              <a:t>grande</a:t>
            </a:r>
            <a:r>
              <a:rPr lang="en-US" sz="3200" dirty="0"/>
              <a:t>.</a:t>
            </a:r>
          </a:p>
          <a:p>
            <a:pPr algn="just"/>
            <a:r>
              <a:rPr lang="es-CR" sz="3200" dirty="0"/>
              <a:t>¿Cómo solucionar este problema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2709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Un 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posible solución sería que el servidor funcione de tal manera que acepte una solicitud por vez, y que cuando reciba otra solicitud, cree otro proceso para dar servicio a la nueva solicitud. Pero crear un proceso lleva tiempo y utiliza muchos recursos, entonces, si cada proceso realizará las mismas tareas ¿Por qué no utilizar hilos?</a:t>
            </a:r>
          </a:p>
          <a:p>
            <a:r>
              <a:rPr lang="es-ES" dirty="0"/>
              <a:t>Generalmente es más eficiente usar un proceso que utilice múltiples hilos (un hilo para escuchar las solicitudes, y cuando llega una solicitud, el lugar de crear otro proceso, se crea otro hilo para procesar la solicitud)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5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Ventajas</a:t>
            </a:r>
            <a:r>
              <a:rPr lang="en-US" b="1" dirty="0"/>
              <a:t> de </a:t>
            </a:r>
            <a:r>
              <a:rPr lang="en-US" b="1" dirty="0" err="1"/>
              <a:t>usar</a:t>
            </a:r>
            <a:r>
              <a:rPr lang="en-US" b="1" dirty="0"/>
              <a:t> </a:t>
            </a:r>
            <a:r>
              <a:rPr lang="en-US" b="1" dirty="0" err="1"/>
              <a:t>hilos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Respuesta: el tiempo de respuesta mejora, ya que el programa puede continuar ejecutándose, aunque parte de él esté bloqueado.</a:t>
            </a:r>
          </a:p>
          <a:p>
            <a:r>
              <a:rPr lang="es-ES" dirty="0"/>
              <a:t>Compartir recursos: los hilos comparten la memoria y los recursos del proceso al que pertenecen, por lo que se puede tener varios hilos de ejecución dentro del mismo espacio de direcciones.</a:t>
            </a:r>
          </a:p>
          <a:p>
            <a:r>
              <a:rPr lang="es-ES" dirty="0"/>
              <a:t>Economía: Es más fácil la creación, cambio de contexto y gestión de </a:t>
            </a:r>
            <a:r>
              <a:rPr lang="en-US" dirty="0" err="1"/>
              <a:t>hilos</a:t>
            </a:r>
            <a:r>
              <a:rPr lang="en-US" dirty="0"/>
              <a:t> que de </a:t>
            </a:r>
            <a:r>
              <a:rPr lang="en-US" dirty="0" err="1"/>
              <a:t>procesos</a:t>
            </a:r>
            <a:r>
              <a:rPr lang="en-US" dirty="0"/>
              <a:t>.</a:t>
            </a:r>
          </a:p>
          <a:p>
            <a:r>
              <a:rPr lang="es-ES" dirty="0"/>
              <a:t>Utilización múltiples </a:t>
            </a:r>
            <a:r>
              <a:rPr lang="es-ES" dirty="0" err="1"/>
              <a:t>CPUs</a:t>
            </a:r>
            <a:r>
              <a:rPr lang="es-ES" dirty="0"/>
              <a:t>: permite que hilos de un mismo proceso ejecuten en diferentes </a:t>
            </a:r>
            <a:r>
              <a:rPr lang="es-ES" dirty="0" err="1"/>
              <a:t>CPUs</a:t>
            </a:r>
            <a:r>
              <a:rPr lang="es-ES" dirty="0"/>
              <a:t> a la vez. En un proceso mono-hilo, un proceso ejecuta en una única CPU, independientemente de cuantas tenga </a:t>
            </a:r>
            <a:r>
              <a:rPr lang="en-US" dirty="0" err="1"/>
              <a:t>disponibles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654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Hilos a nivel de usuario y de </a:t>
            </a:r>
            <a:r>
              <a:rPr lang="es-ES" b="1" dirty="0" err="1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Hilos a nivel e usuario: </a:t>
            </a:r>
            <a:r>
              <a:rPr lang="es-ES" dirty="0"/>
              <a:t>son implementados en alguna librería. Estos hilos se gestionan sin soporte del SO, el cual solo reconoce un hilo de ejecución.</a:t>
            </a:r>
          </a:p>
          <a:p>
            <a:r>
              <a:rPr lang="es-ES" b="1" dirty="0"/>
              <a:t>Hilos a nivel de </a:t>
            </a:r>
            <a:r>
              <a:rPr lang="es-ES" b="1" dirty="0" err="1"/>
              <a:t>kernel</a:t>
            </a:r>
            <a:r>
              <a:rPr lang="es-ES" b="1" dirty="0"/>
              <a:t>: </a:t>
            </a:r>
            <a:r>
              <a:rPr lang="es-ES" dirty="0"/>
              <a:t>el SO es quien crea, planifica y gestiona los hilos. Se reconocen tantos hilos como se hayan creado.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Los hilos a nivel de usuario tienen como beneficio que su cambio de contexto es más sencillo que el cambio de contexto entre hilos de </a:t>
            </a:r>
            <a:r>
              <a:rPr lang="es-ES" dirty="0" err="1"/>
              <a:t>kernel</a:t>
            </a:r>
            <a:r>
              <a:rPr lang="es-ES" dirty="0"/>
              <a:t> Otro de los beneficios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planificar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a la </a:t>
            </a:r>
            <a:r>
              <a:rPr lang="en-US" dirty="0" err="1"/>
              <a:t>estrategia</a:t>
            </a:r>
            <a:r>
              <a:rPr lang="en-US" dirty="0"/>
              <a:t> del SO.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Los hilos a nivel de </a:t>
            </a:r>
            <a:r>
              <a:rPr lang="es-ES" dirty="0" err="1"/>
              <a:t>kernel</a:t>
            </a:r>
            <a:r>
              <a:rPr lang="es-ES" dirty="0"/>
              <a:t> tienen como gran beneficio poder aprovechar mejor las arquitecturas multiprocesadores, y que proporcionan un mejor tiempo de respuesta, ya que si un hilo se bloquea, los otros pueden seguir ejecutando.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se relacionan los hilos a nivel de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los de usuario?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Modelo</a:t>
            </a:r>
            <a:r>
              <a:rPr lang="en-US" dirty="0"/>
              <a:t> Mx1 (Many to one)</a:t>
            </a:r>
          </a:p>
          <a:p>
            <a:r>
              <a:rPr lang="es-ES" dirty="0"/>
              <a:t>El modelo asigna múltiples hilos de usuario a un hilo del </a:t>
            </a:r>
            <a:r>
              <a:rPr lang="es-ES" dirty="0" err="1"/>
              <a:t>kernel</a:t>
            </a:r>
            <a:r>
              <a:rPr lang="es-ES" dirty="0"/>
              <a:t>.</a:t>
            </a:r>
          </a:p>
          <a:p>
            <a:r>
              <a:rPr lang="es-ES" dirty="0"/>
              <a:t>Este caso se corresponde a los hilos implementados a nivel de usuario, ya que el sistema solo reconoce un hilo de control para el proceso.</a:t>
            </a:r>
          </a:p>
          <a:p>
            <a:r>
              <a:rPr lang="es-ES" dirty="0"/>
              <a:t>Tiene como inconveniente que si un hilo se bloquea, todo el proceso se bloquea.</a:t>
            </a:r>
          </a:p>
          <a:p>
            <a:r>
              <a:rPr lang="es-ES" dirty="0"/>
              <a:t>También, dado que solo un hilo puede acceder al </a:t>
            </a:r>
            <a:r>
              <a:rPr lang="es-ES" dirty="0" err="1"/>
              <a:t>kernel</a:t>
            </a:r>
            <a:r>
              <a:rPr lang="es-ES" dirty="0"/>
              <a:t> cada vez, no podrán ejecutarse varios hilos en paralelo en múltiples </a:t>
            </a:r>
            <a:r>
              <a:rPr lang="es-ES" dirty="0" err="1"/>
              <a:t>CPUs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20" y="2489777"/>
            <a:ext cx="43243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41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501698"/>
            <a:ext cx="11168270" cy="890802"/>
          </a:xfrm>
        </p:spPr>
        <p:txBody>
          <a:bodyPr>
            <a:normAutofit/>
          </a:bodyPr>
          <a:lstStyle/>
          <a:p>
            <a:r>
              <a:rPr lang="es-ES" sz="3200" b="1" dirty="0"/>
              <a:t>¿Cómo se relacionan los hilos a nivel de </a:t>
            </a:r>
            <a:r>
              <a:rPr lang="es-ES" sz="3200" b="1" dirty="0" err="1"/>
              <a:t>kernel</a:t>
            </a:r>
            <a:r>
              <a:rPr lang="es-ES" sz="3200" b="1" dirty="0"/>
              <a:t> y los de usuario?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2392500"/>
            <a:ext cx="7253238" cy="37844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Modelo</a:t>
            </a:r>
            <a:r>
              <a:rPr lang="en-US" dirty="0"/>
              <a:t> 1x1 (one to one)</a:t>
            </a:r>
          </a:p>
          <a:p>
            <a:pPr algn="just"/>
            <a:r>
              <a:rPr lang="es-ES" dirty="0"/>
              <a:t>El modelo asigna cada hilo de usuario a un hilo del </a:t>
            </a:r>
            <a:r>
              <a:rPr lang="es-ES" dirty="0" err="1"/>
              <a:t>kernel</a:t>
            </a:r>
            <a:r>
              <a:rPr lang="es-ES" dirty="0"/>
              <a:t>. Proporciona una mayor concurrencia que el modelo anterior, permitiendo que se ejecute otro hilo si uno se </a:t>
            </a:r>
            <a:r>
              <a:rPr lang="en-US" dirty="0" err="1"/>
              <a:t>bloqueó</a:t>
            </a:r>
            <a:r>
              <a:rPr lang="en-US" dirty="0"/>
              <a:t>.</a:t>
            </a:r>
          </a:p>
          <a:p>
            <a:pPr algn="just"/>
            <a:r>
              <a:rPr lang="es-ES" dirty="0"/>
              <a:t>Tiene como inconveniente que cada vez que se crea un hilo a nivel de usuario, se crea un hilo a nivel del </a:t>
            </a:r>
            <a:r>
              <a:rPr lang="es-ES" dirty="0" err="1"/>
              <a:t>kernel</a:t>
            </a:r>
            <a:r>
              <a:rPr lang="es-ES" dirty="0"/>
              <a:t>, y la cantidad de hilos a nivel del </a:t>
            </a:r>
            <a:r>
              <a:rPr lang="es-ES" dirty="0" err="1"/>
              <a:t>kernel</a:t>
            </a:r>
            <a:r>
              <a:rPr lang="es-ES" dirty="0"/>
              <a:t> están restringidos en la mayoría de los sistemas.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930" y="3295830"/>
            <a:ext cx="4353161" cy="16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4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248" y="2156018"/>
            <a:ext cx="5426994" cy="378446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Concurrencia: </a:t>
            </a:r>
          </a:p>
          <a:p>
            <a:pPr marL="0" indent="0" algn="just">
              <a:buNone/>
            </a:pPr>
            <a:endParaRPr lang="es-E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 ejecución parece simultánea pero, en realidad, la CPU salta de uno a otro (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como nuestro sufrido cocinero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). Es lo que llamamos sistema operativo multitarea. Mientras ejecuta un proceso, el otro está en espera.</a:t>
            </a:r>
          </a:p>
        </p:txBody>
      </p:sp>
      <p:pic>
        <p:nvPicPr>
          <p:cNvPr id="1026" name="Picture 2" descr="Los procesos son concurrentes si existen simultaneamente. Los proceso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9" y="2236350"/>
            <a:ext cx="4779032" cy="362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08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se relacionan los hilos a nivel de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los de usuario?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2392500"/>
            <a:ext cx="7055529" cy="3784461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MxN</a:t>
            </a:r>
            <a:r>
              <a:rPr lang="en-US" sz="2000" dirty="0"/>
              <a:t> (many to many)</a:t>
            </a:r>
          </a:p>
          <a:p>
            <a:pPr algn="just"/>
            <a:r>
              <a:rPr lang="es-ES" sz="2000" dirty="0"/>
              <a:t>El modelo </a:t>
            </a:r>
            <a:r>
              <a:rPr lang="es-ES" sz="2000" dirty="0" err="1"/>
              <a:t>multiplexa</a:t>
            </a:r>
            <a:r>
              <a:rPr lang="es-ES" sz="2000" dirty="0"/>
              <a:t> muchos hilos de usuario sobre un número menor o igual de </a:t>
            </a:r>
            <a:r>
              <a:rPr lang="es-ES" sz="2000" dirty="0" err="1"/>
              <a:t>hilosdel</a:t>
            </a:r>
            <a:r>
              <a:rPr lang="es-ES" sz="2000" dirty="0"/>
              <a:t> </a:t>
            </a:r>
            <a:r>
              <a:rPr lang="es-ES" sz="2000" dirty="0" err="1"/>
              <a:t>kernel</a:t>
            </a:r>
            <a:r>
              <a:rPr lang="es-ES" sz="2000" dirty="0"/>
              <a:t>. Cada proceso tiene asignado un conjunto de hilos de </a:t>
            </a:r>
            <a:r>
              <a:rPr lang="es-ES" sz="2000" dirty="0" err="1"/>
              <a:t>kernel</a:t>
            </a:r>
            <a:r>
              <a:rPr lang="es-ES" sz="2000" dirty="0"/>
              <a:t>, </a:t>
            </a:r>
            <a:r>
              <a:rPr lang="es-ES" sz="2000" dirty="0" err="1"/>
              <a:t>ndependientemente</a:t>
            </a:r>
            <a:r>
              <a:rPr lang="es-ES" sz="2000" dirty="0"/>
              <a:t> de la cantidad de hilos de usuario que haya creado.</a:t>
            </a:r>
          </a:p>
          <a:p>
            <a:pPr algn="just"/>
            <a:r>
              <a:rPr lang="es-ES" sz="2000" dirty="0"/>
              <a:t>No posee ninguno de los inconvenientes de los dos modelos anteriores, ya que saca lo mejor de cada uno. El usuario puede crear tantos hilos como necesite y los hilos de </a:t>
            </a:r>
            <a:r>
              <a:rPr lang="es-ES" sz="2000" dirty="0" err="1"/>
              <a:t>kernel</a:t>
            </a:r>
            <a:r>
              <a:rPr lang="es-ES" sz="2000" dirty="0"/>
              <a:t> pueden ejecutar en paralelo. Asimismo, cuando un hilo se bloquea, el </a:t>
            </a:r>
            <a:r>
              <a:rPr lang="es-ES" sz="2000" dirty="0" err="1"/>
              <a:t>kernel</a:t>
            </a:r>
            <a:r>
              <a:rPr lang="es-ES" sz="2000" dirty="0"/>
              <a:t> puede planificar otro hilo para su ejecución.</a:t>
            </a:r>
          </a:p>
          <a:p>
            <a:pPr algn="just"/>
            <a:r>
              <a:rPr lang="es-ES" sz="2000" dirty="0"/>
              <a:t>Entonces, el planificador a nivel de usuario asigna los hilos de usuario a los hilos de </a:t>
            </a:r>
            <a:r>
              <a:rPr lang="es-ES" sz="2000" dirty="0" err="1"/>
              <a:t>kernel</a:t>
            </a:r>
            <a:r>
              <a:rPr lang="es-ES" sz="2000" dirty="0"/>
              <a:t>, y el planificador a nivel de </a:t>
            </a:r>
            <a:r>
              <a:rPr lang="es-ES" sz="2000" dirty="0" err="1"/>
              <a:t>kernel</a:t>
            </a:r>
            <a:r>
              <a:rPr lang="es-ES" sz="2000" dirty="0"/>
              <a:t> asigna los hilos de </a:t>
            </a:r>
            <a:r>
              <a:rPr lang="es-ES" sz="2000" dirty="0" err="1"/>
              <a:t>kernel</a:t>
            </a:r>
            <a:r>
              <a:rPr lang="es-ES" sz="2000" dirty="0"/>
              <a:t> a los procesadores.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05" y="2836133"/>
            <a:ext cx="4693595" cy="40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4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1536" y="1731962"/>
            <a:ext cx="9712410" cy="2345767"/>
          </a:xfrm>
        </p:spPr>
        <p:txBody>
          <a:bodyPr/>
          <a:lstStyle/>
          <a:p>
            <a:r>
              <a:rPr lang="es-CR" sz="6000" dirty="0"/>
              <a:t>Fundamentos de Sistemas Operativos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416" y="5233129"/>
            <a:ext cx="11401168" cy="681638"/>
          </a:xfrm>
        </p:spPr>
        <p:txBody>
          <a:bodyPr>
            <a:noAutofit/>
          </a:bodyPr>
          <a:lstStyle/>
          <a:p>
            <a:r>
              <a:rPr lang="es-CR" sz="2800" dirty="0" smtClean="0">
                <a:latin typeface="Book Antiqua" panose="02040602050305030304" pitchFamily="18" charset="0"/>
              </a:rPr>
              <a:t>Material Desarrollado por el Profesor</a:t>
            </a:r>
          </a:p>
          <a:p>
            <a:r>
              <a:rPr lang="es-CR" sz="2800" dirty="0" err="1" smtClean="0">
                <a:latin typeface="Book Antiqua" panose="02040602050305030304" pitchFamily="18" charset="0"/>
              </a:rPr>
              <a:t>Olman</a:t>
            </a:r>
            <a:r>
              <a:rPr lang="es-CR" sz="2800" dirty="0" smtClean="0">
                <a:latin typeface="Book Antiqua" panose="02040602050305030304" pitchFamily="18" charset="0"/>
              </a:rPr>
              <a:t> </a:t>
            </a:r>
            <a:r>
              <a:rPr lang="es-CR" sz="2800" dirty="0">
                <a:latin typeface="Book Antiqua" panose="02040602050305030304" pitchFamily="18" charset="0"/>
              </a:rPr>
              <a:t>R. Camacho </a:t>
            </a:r>
            <a:r>
              <a:rPr lang="es-CR" sz="2800" dirty="0" err="1" smtClean="0">
                <a:latin typeface="Book Antiqua" panose="02040602050305030304" pitchFamily="18" charset="0"/>
              </a:rPr>
              <a:t>Cambronero</a:t>
            </a:r>
            <a:endParaRPr lang="es-CR" sz="2800" dirty="0">
              <a:latin typeface="Book Antiqua" panose="02040602050305030304" pitchFamily="18" charset="0"/>
            </a:endParaRPr>
          </a:p>
          <a:p>
            <a:pPr algn="ctr"/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21611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88" y="2140251"/>
            <a:ext cx="11575545" cy="2226797"/>
          </a:xfrm>
        </p:spPr>
        <p:txBody>
          <a:bodyPr>
            <a:normAutofit fontScale="92500" lnSpcReduction="20000"/>
          </a:bodyPr>
          <a:lstStyle/>
          <a:p>
            <a:pPr marL="441325" indent="-441325" algn="just">
              <a:buFont typeface="Wingdings" panose="05000000000000000000" pitchFamily="2" charset="2"/>
              <a:buChar char="v"/>
            </a:pPr>
            <a:r>
              <a:rPr lang="es-ES" dirty="0"/>
              <a:t>Cuando hay varias </a:t>
            </a:r>
            <a:r>
              <a:rPr lang="es-ES" dirty="0" err="1"/>
              <a:t>CPUs</a:t>
            </a:r>
            <a:r>
              <a:rPr lang="es-ES" dirty="0"/>
              <a:t> podemos tener ejecución paralela. Pero cada CPU sólo puede ejecutar un proceso a la vez. Normalmente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procesos</a:t>
            </a:r>
            <a:r>
              <a:rPr lang="en-US" dirty="0"/>
              <a:t> &gt; </a:t>
            </a:r>
            <a:r>
              <a:rPr lang="en-US" dirty="0" err="1"/>
              <a:t>número</a:t>
            </a:r>
            <a:r>
              <a:rPr lang="en-US" dirty="0"/>
              <a:t> de CPUs.</a:t>
            </a:r>
          </a:p>
          <a:p>
            <a:pPr marL="441325" indent="-441325" algn="just">
              <a:buFont typeface="Wingdings" panose="05000000000000000000" pitchFamily="2" charset="2"/>
              <a:buChar char="v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b="1" dirty="0"/>
              <a:t>UID </a:t>
            </a:r>
            <a:r>
              <a:rPr lang="en-US" dirty="0"/>
              <a:t>(</a:t>
            </a:r>
            <a:r>
              <a:rPr lang="en-US" dirty="0" err="1"/>
              <a:t>identificador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) del </a:t>
            </a:r>
            <a:r>
              <a:rPr lang="en-US" dirty="0" err="1"/>
              <a:t>usuario</a:t>
            </a:r>
            <a:r>
              <a:rPr lang="en-US" dirty="0"/>
              <a:t> que lo </a:t>
            </a:r>
            <a:r>
              <a:rPr lang="en-US" dirty="0" err="1"/>
              <a:t>lanzó</a:t>
            </a:r>
            <a:r>
              <a:rPr lang="en-US" dirty="0"/>
              <a:t>.</a:t>
            </a:r>
          </a:p>
          <a:p>
            <a:pPr marL="441325" indent="-441325" algn="just">
              <a:buFont typeface="Wingdings" panose="05000000000000000000" pitchFamily="2" charset="2"/>
              <a:buChar char="v"/>
            </a:pPr>
            <a:r>
              <a:rPr lang="en-US" dirty="0"/>
              <a:t>Los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hijos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el </a:t>
            </a:r>
            <a:r>
              <a:rPr lang="en-US" dirty="0" err="1"/>
              <a:t>identificador</a:t>
            </a:r>
            <a:r>
              <a:rPr lang="en-US" dirty="0"/>
              <a:t> del padre.</a:t>
            </a:r>
          </a:p>
          <a:p>
            <a:pPr marL="441325" indent="-441325" algn="just">
              <a:buFont typeface="Wingdings" panose="05000000000000000000" pitchFamily="2" charset="2"/>
              <a:buChar char="v"/>
            </a:pPr>
            <a:r>
              <a:rPr lang="en-US" dirty="0"/>
              <a:t>Hay </a:t>
            </a:r>
            <a:r>
              <a:rPr lang="en-US" dirty="0" err="1"/>
              <a:t>usuarios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un </a:t>
            </a:r>
            <a:r>
              <a:rPr lang="en-US" dirty="0" err="1"/>
              <a:t>identificador</a:t>
            </a:r>
            <a:r>
              <a:rPr lang="en-US" dirty="0"/>
              <a:t> de </a:t>
            </a:r>
            <a:r>
              <a:rPr lang="en-US" dirty="0" err="1"/>
              <a:t>grupo</a:t>
            </a:r>
            <a:r>
              <a:rPr lang="en-US" dirty="0"/>
              <a:t>(</a:t>
            </a:r>
            <a:r>
              <a:rPr lang="en-US" b="1" dirty="0"/>
              <a:t>GID</a:t>
            </a:r>
            <a:r>
              <a:rPr lang="en-US" dirty="0"/>
              <a:t>).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70" y="4367048"/>
            <a:ext cx="7930380" cy="2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5530" y="1371600"/>
            <a:ext cx="11168270" cy="941388"/>
          </a:xfrm>
        </p:spPr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46843" y="2312987"/>
            <a:ext cx="6621516" cy="4245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pc="-10" dirty="0"/>
              <a:t>Según</a:t>
            </a:r>
            <a:r>
              <a:rPr lang="es-ES" spc="-5" dirty="0"/>
              <a:t> su acceso al </a:t>
            </a:r>
            <a:r>
              <a:rPr lang="es-ES" spc="-10" dirty="0"/>
              <a:t>CPU</a:t>
            </a:r>
            <a:r>
              <a:rPr lang="es-ES" spc="-5" dirty="0"/>
              <a:t> y a sus recursos:</a:t>
            </a:r>
          </a:p>
          <a:p>
            <a:pPr marL="0" indent="0" algn="just">
              <a:buNone/>
            </a:pPr>
            <a:endParaRPr lang="es-ES" spc="-5" dirty="0"/>
          </a:p>
          <a:p>
            <a:pPr marL="518148" marR="5080" indent="-457200" algn="just">
              <a:lnSpc>
                <a:spcPct val="1026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s-ES" b="1" spc="-5" dirty="0" err="1"/>
              <a:t>Apropiati</a:t>
            </a:r>
            <a:r>
              <a:rPr lang="es-ES" b="1" spc="-35" dirty="0" err="1"/>
              <a:t>v</a:t>
            </a:r>
            <a:r>
              <a:rPr lang="es-ES" b="1" spc="-5" dirty="0" err="1"/>
              <a:t>os</a:t>
            </a:r>
            <a:r>
              <a:rPr lang="es-ES" spc="-5" dirty="0"/>
              <a:t>: acceden a los recursos y sólo los abandonan de </a:t>
            </a:r>
            <a:r>
              <a:rPr lang="es-ES" spc="-40" dirty="0"/>
              <a:t>f</a:t>
            </a:r>
            <a:r>
              <a:rPr lang="es-ES" spc="-5" dirty="0"/>
              <a:t>o</a:t>
            </a:r>
            <a:r>
              <a:rPr lang="es-ES" spc="20" dirty="0"/>
              <a:t>r</a:t>
            </a:r>
            <a:r>
              <a:rPr lang="es-ES" spc="-10" dirty="0"/>
              <a:t>ma</a:t>
            </a:r>
            <a:r>
              <a:rPr lang="es-ES" spc="-5" dirty="0"/>
              <a:t> </a:t>
            </a:r>
            <a:r>
              <a:rPr lang="es-ES" spc="-35" dirty="0"/>
              <a:t>v</a:t>
            </a:r>
            <a:r>
              <a:rPr lang="es-ES" spc="-5" dirty="0"/>
              <a:t>olunta</a:t>
            </a:r>
            <a:r>
              <a:rPr lang="es-ES" spc="5" dirty="0"/>
              <a:t>r</a:t>
            </a:r>
            <a:r>
              <a:rPr lang="es-ES" spc="-5" dirty="0"/>
              <a:t>ia (</a:t>
            </a:r>
            <a:r>
              <a:rPr lang="es-ES" sz="2400" i="1" spc="-5" dirty="0"/>
              <a:t>mediante inst</a:t>
            </a:r>
            <a:r>
              <a:rPr lang="es-ES" sz="2400" i="1" spc="5" dirty="0"/>
              <a:t>r</a:t>
            </a:r>
            <a:r>
              <a:rPr lang="es-ES" sz="2400" i="1" spc="-5" dirty="0"/>
              <a:t>ucción CPU</a:t>
            </a:r>
            <a:r>
              <a:rPr lang="es-ES" spc="-5" dirty="0"/>
              <a:t>).</a:t>
            </a:r>
          </a:p>
          <a:p>
            <a:pPr marL="518148" marR="63497" indent="-457200" algn="just">
              <a:lnSpc>
                <a:spcPct val="102600"/>
              </a:lnSpc>
              <a:spcBef>
                <a:spcPts val="495"/>
              </a:spcBef>
              <a:buFont typeface="Wingdings" panose="05000000000000000000" pitchFamily="2" charset="2"/>
              <a:buChar char="v"/>
            </a:pPr>
            <a:r>
              <a:rPr lang="es-ES" b="1" spc="-10" dirty="0"/>
              <a:t>No</a:t>
            </a:r>
            <a:r>
              <a:rPr lang="es-ES" b="1" spc="-5" dirty="0"/>
              <a:t> </a:t>
            </a:r>
            <a:r>
              <a:rPr lang="es-ES" b="1" spc="-5" dirty="0" err="1"/>
              <a:t>apropiati</a:t>
            </a:r>
            <a:r>
              <a:rPr lang="es-ES" b="1" spc="-35" dirty="0" err="1"/>
              <a:t>v</a:t>
            </a:r>
            <a:r>
              <a:rPr lang="es-ES" b="1" spc="-5" dirty="0" err="1"/>
              <a:t>os</a:t>
            </a:r>
            <a:r>
              <a:rPr lang="es-ES" spc="-5" dirty="0"/>
              <a:t>: pe</a:t>
            </a:r>
            <a:r>
              <a:rPr lang="es-ES" spc="20" dirty="0"/>
              <a:t>r</a:t>
            </a:r>
            <a:r>
              <a:rPr lang="es-ES" spc="-5" dirty="0"/>
              <a:t>miten a otros procesos apropiarse de los recursos que aho</a:t>
            </a:r>
            <a:r>
              <a:rPr lang="es-ES" spc="-20" dirty="0"/>
              <a:t>r</a:t>
            </a:r>
            <a:r>
              <a:rPr lang="es-ES" spc="-5" dirty="0"/>
              <a:t>a poseen.</a:t>
            </a:r>
          </a:p>
        </p:txBody>
      </p:sp>
      <p:pic>
        <p:nvPicPr>
          <p:cNvPr id="3074" name="Picture 2" descr="Diagrama de transición entre los estados de un proce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30" y="2096882"/>
            <a:ext cx="3075697" cy="47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65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5530" y="1576552"/>
            <a:ext cx="11168270" cy="736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882869" y="2565234"/>
            <a:ext cx="6064184" cy="37844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pc="-10" dirty="0"/>
              <a:t>Según</a:t>
            </a:r>
            <a:r>
              <a:rPr lang="es-ES" spc="-5" dirty="0"/>
              <a:t> su pe</a:t>
            </a:r>
            <a:r>
              <a:rPr lang="es-ES" spc="20" dirty="0"/>
              <a:t>r</a:t>
            </a:r>
            <a:r>
              <a:rPr lang="es-ES" spc="-5" dirty="0"/>
              <a:t>manencia en </a:t>
            </a:r>
            <a:r>
              <a:rPr lang="es-ES" spc="-10" dirty="0"/>
              <a:t>memo</a:t>
            </a:r>
            <a:r>
              <a:rPr lang="es-ES" spc="5" dirty="0"/>
              <a:t>r</a:t>
            </a:r>
            <a:r>
              <a:rPr lang="es-ES" spc="-5" dirty="0"/>
              <a:t>ia: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pc="-5" dirty="0"/>
          </a:p>
          <a:p>
            <a:pPr marL="289548" marR="5080" algn="just">
              <a:lnSpc>
                <a:spcPct val="102699"/>
              </a:lnSpc>
              <a:spcBef>
                <a:spcPts val="295"/>
              </a:spcBef>
            </a:pPr>
            <a:r>
              <a:rPr lang="es-ES" b="1" spc="-5" dirty="0"/>
              <a:t>Residentes</a:t>
            </a:r>
            <a:r>
              <a:rPr lang="es-ES" spc="-5" dirty="0"/>
              <a:t>: tienen que pe</a:t>
            </a:r>
            <a:r>
              <a:rPr lang="es-ES" spc="20" dirty="0"/>
              <a:t>r</a:t>
            </a:r>
            <a:r>
              <a:rPr lang="es-ES" spc="-5" dirty="0"/>
              <a:t>manecer en </a:t>
            </a:r>
            <a:r>
              <a:rPr lang="es-ES" spc="-10" dirty="0"/>
              <a:t>memo</a:t>
            </a:r>
            <a:r>
              <a:rPr lang="es-ES" spc="5" dirty="0"/>
              <a:t>r</a:t>
            </a:r>
            <a:r>
              <a:rPr lang="es-ES" spc="-5" dirty="0"/>
              <a:t>ia du</a:t>
            </a:r>
            <a:r>
              <a:rPr lang="es-ES" spc="-20" dirty="0"/>
              <a:t>r</a:t>
            </a:r>
            <a:r>
              <a:rPr lang="es-ES" spc="-5" dirty="0"/>
              <a:t>ante toda su </a:t>
            </a:r>
            <a:r>
              <a:rPr lang="es-ES" spc="-40" dirty="0"/>
              <a:t>e</a:t>
            </a:r>
            <a:r>
              <a:rPr lang="es-ES" spc="-35" dirty="0"/>
              <a:t>v</a:t>
            </a:r>
            <a:r>
              <a:rPr lang="es-ES" spc="-5" dirty="0"/>
              <a:t>olución (desde creación hasta te</a:t>
            </a:r>
            <a:r>
              <a:rPr lang="es-ES" spc="20" dirty="0"/>
              <a:t>r</a:t>
            </a:r>
            <a:r>
              <a:rPr lang="es-ES" spc="-5" dirty="0"/>
              <a:t>minación).</a:t>
            </a:r>
          </a:p>
          <a:p>
            <a:pPr marL="289548" marR="217795" algn="just">
              <a:lnSpc>
                <a:spcPct val="102600"/>
              </a:lnSpc>
              <a:spcBef>
                <a:spcPts val="495"/>
              </a:spcBef>
            </a:pPr>
            <a:r>
              <a:rPr lang="es-ES" b="1" spc="-5" dirty="0"/>
              <a:t>Intercambia</a:t>
            </a:r>
            <a:r>
              <a:rPr lang="es-ES" b="1" spc="-30" dirty="0"/>
              <a:t>b</a:t>
            </a:r>
            <a:r>
              <a:rPr lang="es-ES" b="1" spc="-5" dirty="0"/>
              <a:t>les (</a:t>
            </a:r>
            <a:r>
              <a:rPr lang="es-ES" b="1" i="1" spc="-40" dirty="0" err="1"/>
              <a:t>s</a:t>
            </a:r>
            <a:r>
              <a:rPr lang="es-ES" b="1" i="1" spc="-30" dirty="0" err="1"/>
              <a:t>w</a:t>
            </a:r>
            <a:r>
              <a:rPr lang="es-ES" b="1" i="1" spc="-5" dirty="0" err="1"/>
              <a:t>appa</a:t>
            </a:r>
            <a:r>
              <a:rPr lang="es-ES" b="1" i="1" spc="-30" dirty="0" err="1"/>
              <a:t>b</a:t>
            </a:r>
            <a:r>
              <a:rPr lang="es-ES" b="1" i="1" spc="-5" dirty="0" err="1"/>
              <a:t>le</a:t>
            </a:r>
            <a:r>
              <a:rPr lang="es-ES" b="1" spc="-5" dirty="0"/>
              <a:t>)</a:t>
            </a:r>
            <a:r>
              <a:rPr lang="es-ES" spc="-5" dirty="0"/>
              <a:t>: es lo </a:t>
            </a:r>
            <a:r>
              <a:rPr lang="es-ES" spc="-10" dirty="0"/>
              <a:t>más</a:t>
            </a:r>
            <a:r>
              <a:rPr lang="es-ES" spc="-5" dirty="0"/>
              <a:t> no</a:t>
            </a:r>
            <a:r>
              <a:rPr lang="es-ES" spc="20" dirty="0"/>
              <a:t>r</a:t>
            </a:r>
            <a:r>
              <a:rPr lang="es-ES" spc="-5" dirty="0"/>
              <a:t>mal. El </a:t>
            </a:r>
            <a:r>
              <a:rPr lang="es-ES" spc="-10" dirty="0"/>
              <a:t>SO</a:t>
            </a:r>
            <a:r>
              <a:rPr lang="es-ES" spc="-5" dirty="0"/>
              <a:t> puede decidir ll</a:t>
            </a:r>
            <a:r>
              <a:rPr lang="es-ES" spc="-40" dirty="0"/>
              <a:t>e</a:t>
            </a:r>
            <a:r>
              <a:rPr lang="es-ES" spc="-35" dirty="0"/>
              <a:t>v</a:t>
            </a:r>
            <a:r>
              <a:rPr lang="es-ES" spc="-5" dirty="0"/>
              <a:t>a</a:t>
            </a:r>
            <a:r>
              <a:rPr lang="es-ES" spc="5" dirty="0"/>
              <a:t>r</a:t>
            </a:r>
            <a:r>
              <a:rPr lang="es-ES" spc="-5" dirty="0"/>
              <a:t>los a disco a lo largo de su </a:t>
            </a:r>
            <a:r>
              <a:rPr lang="es-ES" spc="-40" dirty="0"/>
              <a:t>e</a:t>
            </a:r>
            <a:r>
              <a:rPr lang="es-ES" spc="-35" dirty="0"/>
              <a:t>v</a:t>
            </a:r>
            <a:r>
              <a:rPr lang="es-ES" spc="-5" dirty="0"/>
              <a:t>olución.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2" descr="Diagrama de transición entre los estados de un proce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30" y="2096882"/>
            <a:ext cx="3075697" cy="47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7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6029" y="1797268"/>
            <a:ext cx="8292661" cy="736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6028" y="2722890"/>
            <a:ext cx="6101255" cy="4035973"/>
          </a:xfrm>
        </p:spPr>
        <p:txBody>
          <a:bodyPr>
            <a:normAutofit/>
          </a:bodyPr>
          <a:lstStyle/>
          <a:p>
            <a:pPr marL="12065" marR="662276" indent="0" algn="just">
              <a:lnSpc>
                <a:spcPct val="125299"/>
              </a:lnSpc>
              <a:buNone/>
            </a:pPr>
            <a:r>
              <a:rPr lang="es-ES" spc="-10" dirty="0">
                <a:latin typeface="Arial"/>
                <a:cs typeface="Arial"/>
              </a:rPr>
              <a:t>Según</a:t>
            </a:r>
            <a:r>
              <a:rPr lang="es-ES" spc="-5" dirty="0">
                <a:latin typeface="Arial"/>
                <a:cs typeface="Arial"/>
              </a:rPr>
              <a:t> su ni</a:t>
            </a:r>
            <a:r>
              <a:rPr lang="es-ES" spc="-35" dirty="0">
                <a:latin typeface="Arial"/>
                <a:cs typeface="Arial"/>
              </a:rPr>
              <a:t>v</a:t>
            </a:r>
            <a:r>
              <a:rPr lang="es-ES" spc="-5" dirty="0">
                <a:latin typeface="Arial"/>
                <a:cs typeface="Arial"/>
              </a:rPr>
              <a:t>el de </a:t>
            </a:r>
            <a:r>
              <a:rPr lang="es-ES" spc="-5" dirty="0">
                <a:solidFill>
                  <a:srgbClr val="3333B2"/>
                </a:solidFill>
                <a:latin typeface="Arial"/>
                <a:cs typeface="Arial"/>
              </a:rPr>
              <a:t>p</a:t>
            </a:r>
            <a:r>
              <a:rPr lang="es-ES" spc="5" dirty="0">
                <a:solidFill>
                  <a:srgbClr val="3333B2"/>
                </a:solidFill>
                <a:latin typeface="Arial"/>
                <a:cs typeface="Arial"/>
              </a:rPr>
              <a:t>r</a:t>
            </a:r>
            <a:r>
              <a:rPr lang="es-ES" spc="-5" dirty="0">
                <a:solidFill>
                  <a:srgbClr val="3333B2"/>
                </a:solidFill>
                <a:latin typeface="Arial"/>
                <a:cs typeface="Arial"/>
              </a:rPr>
              <a:t>ivilegio </a:t>
            </a:r>
            <a:r>
              <a:rPr lang="es-ES" spc="-5" dirty="0">
                <a:latin typeface="Arial"/>
                <a:cs typeface="Arial"/>
              </a:rPr>
              <a:t>(</a:t>
            </a:r>
            <a:r>
              <a:rPr lang="es-ES" i="1" spc="-5" dirty="0">
                <a:latin typeface="Arial"/>
                <a:cs typeface="Arial"/>
              </a:rPr>
              <a:t>no en todos los SO</a:t>
            </a:r>
            <a:r>
              <a:rPr lang="es-ES" spc="-5" dirty="0">
                <a:latin typeface="Arial"/>
                <a:cs typeface="Arial"/>
              </a:rPr>
              <a:t>):</a:t>
            </a:r>
          </a:p>
          <a:p>
            <a:pPr marL="12065" marR="662276" indent="0" algn="just">
              <a:lnSpc>
                <a:spcPct val="125299"/>
              </a:lnSpc>
              <a:buNone/>
            </a:pPr>
            <a:endParaRPr lang="es-ES" spc="-5" dirty="0">
              <a:latin typeface="Arial"/>
              <a:cs typeface="Arial"/>
            </a:endParaRPr>
          </a:p>
          <a:p>
            <a:pPr marL="926465" marR="662276" lvl="1" indent="-457200" algn="just">
              <a:lnSpc>
                <a:spcPct val="125299"/>
              </a:lnSpc>
              <a:buFont typeface="Wingdings" panose="05000000000000000000" pitchFamily="2" charset="2"/>
              <a:buChar char="v"/>
            </a:pPr>
            <a:r>
              <a:rPr lang="es-ES" b="1" spc="-10" dirty="0">
                <a:latin typeface="Arial"/>
                <a:cs typeface="Arial"/>
              </a:rPr>
              <a:t>P</a:t>
            </a:r>
            <a:r>
              <a:rPr lang="es-ES" b="1" spc="5" dirty="0">
                <a:latin typeface="Arial"/>
                <a:cs typeface="Arial"/>
              </a:rPr>
              <a:t>r</a:t>
            </a:r>
            <a:r>
              <a:rPr lang="es-ES" b="1" spc="-5" dirty="0">
                <a:latin typeface="Arial"/>
                <a:cs typeface="Arial"/>
              </a:rPr>
              <a:t>ivilegiados</a:t>
            </a:r>
            <a:r>
              <a:rPr lang="es-ES" spc="-5" dirty="0">
                <a:latin typeface="Arial"/>
                <a:cs typeface="Arial"/>
              </a:rPr>
              <a:t>: se ejecutan en </a:t>
            </a:r>
            <a:r>
              <a:rPr lang="es-ES" spc="-10" dirty="0">
                <a:latin typeface="Arial"/>
                <a:cs typeface="Arial"/>
              </a:rPr>
              <a:t>modo</a:t>
            </a:r>
            <a:r>
              <a:rPr lang="es-ES" spc="-5" dirty="0">
                <a:latin typeface="Arial"/>
                <a:cs typeface="Arial"/>
              </a:rPr>
              <a:t> supe</a:t>
            </a:r>
            <a:r>
              <a:rPr lang="es-ES" spc="25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viso</a:t>
            </a:r>
            <a:r>
              <a:rPr lang="es-ES" spc="-60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.</a:t>
            </a:r>
            <a:endParaRPr lang="es-ES" dirty="0">
              <a:latin typeface="Arial"/>
              <a:cs typeface="Arial"/>
            </a:endParaRPr>
          </a:p>
          <a:p>
            <a:pPr marL="926465" marR="662276" lvl="1" indent="-457200" algn="just">
              <a:lnSpc>
                <a:spcPct val="125299"/>
              </a:lnSpc>
              <a:buFont typeface="Wingdings" panose="05000000000000000000" pitchFamily="2" charset="2"/>
              <a:buChar char="v"/>
            </a:pPr>
            <a:r>
              <a:rPr lang="es-ES" b="1" spc="-10" dirty="0">
                <a:latin typeface="Arial"/>
                <a:cs typeface="Arial"/>
              </a:rPr>
              <a:t>No</a:t>
            </a:r>
            <a:r>
              <a:rPr lang="es-ES" b="1" spc="-5" dirty="0">
                <a:latin typeface="Arial"/>
                <a:cs typeface="Arial"/>
              </a:rPr>
              <a:t> p</a:t>
            </a:r>
            <a:r>
              <a:rPr lang="es-ES" b="1" spc="5" dirty="0">
                <a:latin typeface="Arial"/>
                <a:cs typeface="Arial"/>
              </a:rPr>
              <a:t>r</a:t>
            </a:r>
            <a:r>
              <a:rPr lang="es-ES" b="1" spc="-5" dirty="0">
                <a:latin typeface="Arial"/>
                <a:cs typeface="Arial"/>
              </a:rPr>
              <a:t>ivilegiados</a:t>
            </a:r>
            <a:r>
              <a:rPr lang="es-ES" spc="-5" dirty="0">
                <a:latin typeface="Arial"/>
                <a:cs typeface="Arial"/>
              </a:rPr>
              <a:t>: los que no</a:t>
            </a:r>
            <a:r>
              <a:rPr lang="es-ES" spc="20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malmente ejecuta el usua</a:t>
            </a:r>
            <a:r>
              <a:rPr lang="es-ES" spc="5" dirty="0">
                <a:latin typeface="Arial"/>
                <a:cs typeface="Arial"/>
              </a:rPr>
              <a:t>r</a:t>
            </a:r>
            <a:r>
              <a:rPr lang="es-ES" spc="-5" dirty="0">
                <a:latin typeface="Arial"/>
                <a:cs typeface="Arial"/>
              </a:rPr>
              <a:t>i</a:t>
            </a:r>
            <a:r>
              <a:rPr lang="es-ES" spc="-50" dirty="0">
                <a:latin typeface="Arial"/>
                <a:cs typeface="Arial"/>
              </a:rPr>
              <a:t>o</a:t>
            </a:r>
            <a:endParaRPr lang="en-US" dirty="0"/>
          </a:p>
        </p:txBody>
      </p:sp>
      <p:pic>
        <p:nvPicPr>
          <p:cNvPr id="4" name="Picture 2" descr="Diagrama de transición entre los estados de un proce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10" y="2096882"/>
            <a:ext cx="3075697" cy="47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5074" y="1656064"/>
            <a:ext cx="11168270" cy="736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277" y="2628982"/>
            <a:ext cx="5961709" cy="3784461"/>
          </a:xfrm>
        </p:spPr>
        <p:txBody>
          <a:bodyPr/>
          <a:lstStyle/>
          <a:p>
            <a:pPr marL="0" indent="0" algn="just">
              <a:buNone/>
            </a:pPr>
            <a:r>
              <a:rPr lang="es-ES" spc="-10" dirty="0"/>
              <a:t>Según</a:t>
            </a:r>
            <a:r>
              <a:rPr lang="es-ES" spc="-5" dirty="0"/>
              <a:t> su propieta</a:t>
            </a:r>
            <a:r>
              <a:rPr lang="es-ES" spc="5" dirty="0"/>
              <a:t>r</a:t>
            </a:r>
            <a:r>
              <a:rPr lang="es-ES" spc="-5" dirty="0"/>
              <a:t>io:</a:t>
            </a:r>
          </a:p>
          <a:p>
            <a:pPr marL="0" indent="0" algn="just">
              <a:buNone/>
            </a:pPr>
            <a:endParaRPr lang="es-ES" spc="-5" dirty="0"/>
          </a:p>
          <a:p>
            <a:pPr marL="518148" marR="220335" indent="-457200" algn="just">
              <a:lnSpc>
                <a:spcPct val="1026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s-ES" b="1" spc="-5" dirty="0"/>
              <a:t>Procesos de usua</a:t>
            </a:r>
            <a:r>
              <a:rPr lang="es-ES" b="1" spc="5" dirty="0"/>
              <a:t>r</a:t>
            </a:r>
            <a:r>
              <a:rPr lang="es-ES" b="1" spc="-5" dirty="0"/>
              <a:t>io: </a:t>
            </a:r>
            <a:r>
              <a:rPr lang="es-ES" spc="-5" dirty="0"/>
              <a:t>son los diseñados por los usua</a:t>
            </a:r>
            <a:r>
              <a:rPr lang="es-ES" spc="5" dirty="0"/>
              <a:t>r</a:t>
            </a:r>
            <a:r>
              <a:rPr lang="es-ES" spc="-5" dirty="0"/>
              <a:t>io</a:t>
            </a:r>
            <a:r>
              <a:rPr lang="es-ES" spc="-25" dirty="0"/>
              <a:t>s</a:t>
            </a:r>
            <a:r>
              <a:rPr lang="es-ES" spc="-5" dirty="0"/>
              <a:t>. </a:t>
            </a:r>
            <a:r>
              <a:rPr lang="es-ES" spc="-10" dirty="0"/>
              <a:t>Se</a:t>
            </a:r>
            <a:r>
              <a:rPr lang="es-ES" spc="-5" dirty="0"/>
              <a:t> ejecutan en </a:t>
            </a:r>
            <a:r>
              <a:rPr lang="es-ES" spc="-10" dirty="0"/>
              <a:t>modo</a:t>
            </a:r>
            <a:r>
              <a:rPr lang="es-ES" spc="-5" dirty="0"/>
              <a:t> no protegid</a:t>
            </a:r>
            <a:r>
              <a:rPr lang="es-ES" spc="-50" dirty="0"/>
              <a:t>o</a:t>
            </a:r>
            <a:r>
              <a:rPr lang="es-ES" spc="-5" dirty="0"/>
              <a:t>.</a:t>
            </a:r>
          </a:p>
          <a:p>
            <a:pPr marL="518148" marR="5080" indent="-457200" algn="just">
              <a:lnSpc>
                <a:spcPct val="102600"/>
              </a:lnSpc>
              <a:spcBef>
                <a:spcPts val="495"/>
              </a:spcBef>
              <a:buFont typeface="Wingdings" panose="05000000000000000000" pitchFamily="2" charset="2"/>
              <a:buChar char="v"/>
            </a:pPr>
            <a:r>
              <a:rPr lang="es-ES" b="1" spc="-5" dirty="0"/>
              <a:t>Procesos del sistema: </a:t>
            </a:r>
            <a:r>
              <a:rPr lang="es-ES" spc="-5" dirty="0"/>
              <a:t>son los que </a:t>
            </a:r>
            <a:r>
              <a:rPr lang="es-ES" spc="-40" dirty="0"/>
              <a:t>f</a:t>
            </a:r>
            <a:r>
              <a:rPr lang="es-ES" spc="-5" dirty="0"/>
              <a:t>o</a:t>
            </a:r>
            <a:r>
              <a:rPr lang="es-ES" spc="20" dirty="0"/>
              <a:t>r</a:t>
            </a:r>
            <a:r>
              <a:rPr lang="es-ES" spc="-10" dirty="0"/>
              <a:t>man</a:t>
            </a:r>
            <a:r>
              <a:rPr lang="es-ES" spc="-5" dirty="0"/>
              <a:t> pa</a:t>
            </a:r>
            <a:r>
              <a:rPr lang="es-ES" spc="30" dirty="0"/>
              <a:t>r</a:t>
            </a:r>
            <a:r>
              <a:rPr lang="es-ES" spc="-5" dirty="0"/>
              <a:t>te del </a:t>
            </a:r>
            <a:r>
              <a:rPr lang="es-ES" spc="-10" dirty="0"/>
              <a:t>SO</a:t>
            </a:r>
            <a:r>
              <a:rPr lang="es-ES" spc="-5" dirty="0"/>
              <a:t> (de E/</a:t>
            </a:r>
            <a:r>
              <a:rPr lang="es-ES" spc="-35" dirty="0"/>
              <a:t>S</a:t>
            </a:r>
            <a:r>
              <a:rPr lang="es-ES" spc="-5" dirty="0"/>
              <a:t>, de planificación de otros proceso</a:t>
            </a:r>
            <a:r>
              <a:rPr lang="es-ES" spc="-25" dirty="0"/>
              <a:t>s</a:t>
            </a:r>
            <a:r>
              <a:rPr lang="es-ES" spc="-5" dirty="0"/>
              <a:t>, </a:t>
            </a:r>
            <a:r>
              <a:rPr lang="es-ES" spc="-5" dirty="0" err="1"/>
              <a:t>etc</a:t>
            </a:r>
            <a:r>
              <a:rPr lang="es-ES" spc="-5" dirty="0"/>
              <a:t>).</a:t>
            </a:r>
          </a:p>
        </p:txBody>
      </p:sp>
      <p:pic>
        <p:nvPicPr>
          <p:cNvPr id="4" name="Picture 2" descr="Diagrama de transición entre los estados de un proce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30" y="2096882"/>
            <a:ext cx="3075697" cy="47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1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FidelitasBlanco</Template>
  <TotalTime>220</TotalTime>
  <Words>2154</Words>
  <Application>Microsoft Office PowerPoint</Application>
  <PresentationFormat>Panorámica</PresentationFormat>
  <Paragraphs>172</Paragraphs>
  <Slides>41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Book Antiqua</vt:lpstr>
      <vt:lpstr>Calibri</vt:lpstr>
      <vt:lpstr>Calibri Light</vt:lpstr>
      <vt:lpstr>Courier New</vt:lpstr>
      <vt:lpstr>Wingdings</vt:lpstr>
      <vt:lpstr>Tema de Office</vt:lpstr>
      <vt:lpstr>Fundamentos de Sistemas Operativos</vt:lpstr>
      <vt:lpstr>Definición de Procesos </vt:lpstr>
      <vt:lpstr>Una Analogía </vt:lpstr>
      <vt:lpstr>Presentación de PowerPoint</vt:lpstr>
      <vt:lpstr>Presentación de PowerPoint</vt:lpstr>
      <vt:lpstr>Tipos de procesos</vt:lpstr>
      <vt:lpstr>Tipos de procesos</vt:lpstr>
      <vt:lpstr>Tipos de procesos</vt:lpstr>
      <vt:lpstr>Tipos de procesos</vt:lpstr>
      <vt:lpstr>Estructuras de datos </vt:lpstr>
      <vt:lpstr>Estructuras de datos</vt:lpstr>
      <vt:lpstr>Estructuras de datos</vt:lpstr>
      <vt:lpstr>Bloque de Control del Sistema</vt:lpstr>
      <vt:lpstr>Presentación de PowerPoint</vt:lpstr>
      <vt:lpstr>Bloque de Control del Sistema</vt:lpstr>
      <vt:lpstr>Bloque de Control de Procesos </vt:lpstr>
      <vt:lpstr>Bloque de Control de Proceso </vt:lpstr>
      <vt:lpstr>Bloque de Control de Proceso </vt:lpstr>
      <vt:lpstr>Presentación de PowerPoint</vt:lpstr>
      <vt:lpstr>Presentación de PowerPoint</vt:lpstr>
      <vt:lpstr>Estados de un proceso </vt:lpstr>
      <vt:lpstr>Estados de un proceso </vt:lpstr>
      <vt:lpstr>Estados de un proceso </vt:lpstr>
      <vt:lpstr>Transiciones de estado</vt:lpstr>
      <vt:lpstr>Transiciones de estado</vt:lpstr>
      <vt:lpstr>Creación de un proceso</vt:lpstr>
      <vt:lpstr>Creación de procesos</vt:lpstr>
      <vt:lpstr>Creación de procesos</vt:lpstr>
      <vt:lpstr>Destrucción de un proceso</vt:lpstr>
      <vt:lpstr>Presentación de PowerPoint</vt:lpstr>
      <vt:lpstr>Formas de Terminación de un proceso</vt:lpstr>
      <vt:lpstr> Threads-Hilos</vt:lpstr>
      <vt:lpstr>Presentación de PowerPoint</vt:lpstr>
      <vt:lpstr>Un Ejemplo </vt:lpstr>
      <vt:lpstr>Un Ejemplo</vt:lpstr>
      <vt:lpstr>Ventajas de usar hilos</vt:lpstr>
      <vt:lpstr>Hilos a nivel de usuario y de kernel</vt:lpstr>
      <vt:lpstr>¿Cómo se relacionan los hilos a nivel de kernel y los de usuario?</vt:lpstr>
      <vt:lpstr>¿Cómo se relacionan los hilos a nivel de kernel y los de usuario?</vt:lpstr>
      <vt:lpstr>¿Cómo se relacionan los hilos a nivel de kernel y los de usuario?</vt:lpstr>
      <vt:lpstr>Fundamentos de Sistemas Operativos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Wilberth Molina</dc:creator>
  <cp:lastModifiedBy>Wilberth Molina</cp:lastModifiedBy>
  <cp:revision>22</cp:revision>
  <dcterms:created xsi:type="dcterms:W3CDTF">2015-05-04T05:07:01Z</dcterms:created>
  <dcterms:modified xsi:type="dcterms:W3CDTF">2018-05-14T17:29:27Z</dcterms:modified>
</cp:coreProperties>
</file>