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98" r:id="rId2"/>
    <p:sldId id="374" r:id="rId3"/>
    <p:sldId id="404" r:id="rId4"/>
    <p:sldId id="442" r:id="rId5"/>
    <p:sldId id="373" r:id="rId6"/>
    <p:sldId id="439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7" r:id="rId29"/>
    <p:sldId id="452" r:id="rId30"/>
    <p:sldId id="454" r:id="rId31"/>
    <p:sldId id="464" r:id="rId32"/>
    <p:sldId id="465" r:id="rId33"/>
    <p:sldId id="466" r:id="rId34"/>
    <p:sldId id="401" r:id="rId3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938" autoAdjust="0"/>
  </p:normalViewPr>
  <p:slideViewPr>
    <p:cSldViewPr snapToGrid="0">
      <p:cViewPr varScale="1">
        <p:scale>
          <a:sx n="45" d="100"/>
          <a:sy n="45" d="100"/>
        </p:scale>
        <p:origin x="58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DE3A-8FF6-47E3-9EC0-A671166B5FBC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6AAD-74E4-4D06-92C9-8F892F6882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968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657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6708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1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531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4633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377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930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21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036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944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6522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6998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9061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Se</a:t>
            </a:r>
            <a:r>
              <a:rPr lang="es-CR" baseline="0" dirty="0"/>
              <a:t> quita el doble acceso, a tabla de páginas y la memoria física.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909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Se</a:t>
            </a:r>
            <a:r>
              <a:rPr lang="es-CR" baseline="0" dirty="0"/>
              <a:t> quita el doble acceso, a tabla de páginas y la memoria física.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9979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758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710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276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108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7792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553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847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669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669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509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46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1"/>
            <a:ext cx="12204992" cy="1749044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964267"/>
            <a:ext cx="10079421" cy="2026603"/>
          </a:xfrm>
        </p:spPr>
        <p:txBody>
          <a:bodyPr>
            <a:noAutofit/>
          </a:bodyPr>
          <a:lstStyle/>
          <a:p>
            <a:r>
              <a:rPr lang="es-C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2841" y="4301390"/>
            <a:ext cx="6936828" cy="844792"/>
          </a:xfrm>
        </p:spPr>
        <p:txBody>
          <a:bodyPr>
            <a:normAutofit/>
          </a:bodyPr>
          <a:lstStyle/>
          <a:p>
            <a:r>
              <a:rPr lang="es-CR" sz="2800" b="1" dirty="0"/>
              <a:t>Semana 7</a:t>
            </a:r>
          </a:p>
        </p:txBody>
      </p:sp>
    </p:spTree>
    <p:extLst>
      <p:ext uri="{BB962C8B-B14F-4D97-AF65-F5344CB8AC3E}">
        <p14:creationId xmlns:p14="http://schemas.microsoft.com/office/powerpoint/2010/main" val="91618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9311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0883" y="2499360"/>
            <a:ext cx="702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 administración del agrandamiento del software (</a:t>
            </a:r>
            <a:r>
              <a:rPr lang="es-CR" sz="2800" dirty="0" err="1"/>
              <a:t>bloatware</a:t>
            </a:r>
            <a:r>
              <a:rPr lang="es-CR" sz="2800" dirty="0"/>
              <a:t>). Es un problema para los esquemas anteriores.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10882" y="4094560"/>
            <a:ext cx="7026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problema de que los programas sean más grandes que la memoria ha estado presente desde los inicios de la computación.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74" y="2289155"/>
            <a:ext cx="2809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9311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8632" y="3054548"/>
            <a:ext cx="7026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Una solución que se adoptó en la década de 1960 fue dividir los programas en pequeñas partes, conocidas como </a:t>
            </a:r>
            <a:r>
              <a:rPr lang="es-CR" sz="2800" b="1" dirty="0"/>
              <a:t>sobrepuestos (</a:t>
            </a:r>
            <a:r>
              <a:rPr lang="es-CR" sz="2800" b="1" i="1" dirty="0" err="1"/>
              <a:t>overlays</a:t>
            </a:r>
            <a:r>
              <a:rPr lang="es-CR" sz="2800" b="1" dirty="0"/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74" y="2289155"/>
            <a:ext cx="2809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11515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Cuando empezaba un programa, todo lo que se cargaba en memoria era el administrador de sobrepuestos, que de inmediato cargaba y ejecutaba el sobrepuesto 0, 1 .. n.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0" y="4013784"/>
            <a:ext cx="11515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Los sobrepuestos se mantenían en el disco, intercambiándolos primero hacia adentro de la memoria y después hacia afuera de la memoria mediante el administrador de sobrepuestos.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263750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7335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proceso de dividir programas grandes en partes modulares más pequeñas consumía mucho tiempo, y era aburrido y propenso a errores.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0" y="4588550"/>
            <a:ext cx="733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No pasó mucho tiempo antes de que alguien ideara una forma de pasar todo el trabajo a la computadora.</a:t>
            </a:r>
            <a:endParaRPr lang="es-CR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2289155"/>
            <a:ext cx="2816134" cy="28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7335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método ideado (</a:t>
            </a:r>
            <a:r>
              <a:rPr lang="es-CR" sz="2800" dirty="0" err="1"/>
              <a:t>Fotheringham</a:t>
            </a:r>
            <a:r>
              <a:rPr lang="es-CR" sz="2800" dirty="0"/>
              <a:t>, 1961) se conoce actualmente como </a:t>
            </a:r>
            <a:r>
              <a:rPr lang="es-CR" sz="2800" b="1" dirty="0"/>
              <a:t>memoria virtual</a:t>
            </a:r>
            <a:r>
              <a:rPr lang="es-CR" sz="2800" dirty="0"/>
              <a:t>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79" y="3439205"/>
            <a:ext cx="7335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 idea básica detrás de la memoria virtual es que cada programa tiene su propio espacio de direcciones, el cual se divide en trozos llamados </a:t>
            </a:r>
            <a:r>
              <a:rPr lang="es-CR" sz="2800" b="1" dirty="0"/>
              <a:t>páginas</a:t>
            </a:r>
            <a:r>
              <a:rPr lang="es-CR" sz="2800" dirty="0"/>
              <a:t>.</a:t>
            </a:r>
            <a:endParaRPr lang="es-CR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2289155"/>
            <a:ext cx="2816134" cy="280205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6378" y="5451030"/>
            <a:ext cx="73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Cada página es un rango contiguo de direcciones.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1705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733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Estas páginas se asocian a la memoria física, pero no todas tienen que estar en la memoria física para poder ejecutar el programa.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1" y="3870093"/>
            <a:ext cx="7335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Cuando el programa hace referencia a una parte de su espacio de direcciones que está en la memoria física, el hardware realiza la asociación necesaria al instante.</a:t>
            </a:r>
            <a:endParaRPr lang="es-CR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2289155"/>
            <a:ext cx="2816134" cy="28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virtual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5772" y="2351353"/>
            <a:ext cx="6134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Cuando el programa hace referencia a una parte de su espacio de direcciones que no está en la memoria física, el sistema operativo recibe una alerta para buscar la parte faltante y volver a ejecutar la instrucción que falló.</a:t>
            </a:r>
            <a:endParaRPr lang="es-CR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2289155"/>
            <a:ext cx="2816134" cy="28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Paginación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0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289155"/>
            <a:ext cx="579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Es la técnica más utilizada por los sistemas que utilizan memoria virtual.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1" y="3439205"/>
            <a:ext cx="5793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Las direcciones generadas por el programa se conocen como </a:t>
            </a:r>
            <a:r>
              <a:rPr lang="es-CR" sz="2800" b="1" dirty="0"/>
              <a:t>direcciones virtuales </a:t>
            </a:r>
            <a:r>
              <a:rPr lang="es-CR" sz="2800" dirty="0"/>
              <a:t>y forman el </a:t>
            </a:r>
            <a:r>
              <a:rPr lang="es-CR" sz="2800" b="1" dirty="0"/>
              <a:t>espacio de direcciones virtuales</a:t>
            </a:r>
            <a:r>
              <a:rPr lang="es-CR" sz="2800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62" y="2289155"/>
            <a:ext cx="5655038" cy="3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289155"/>
            <a:ext cx="56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En las computadoras </a:t>
            </a:r>
            <a:r>
              <a:rPr lang="es-CR" sz="2800" b="1" dirty="0"/>
              <a:t>sin memoria virtual</a:t>
            </a:r>
            <a:r>
              <a:rPr lang="es-CR" sz="2800" dirty="0"/>
              <a:t>, la dirección física se coloca directamente en el bus de memoria.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0" y="3989283"/>
            <a:ext cx="5611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Lo que hace que se lea o escriba la palabra de memoria física con la misma dirección.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62" y="2289155"/>
            <a:ext cx="5655038" cy="3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Administración de memoria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4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5550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3339" y="2027058"/>
            <a:ext cx="1168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Cuando se utiliza memoria virtual, las direcciones virtuales no van directamente</a:t>
            </a:r>
          </a:p>
          <a:p>
            <a:pPr algn="just"/>
            <a:r>
              <a:rPr lang="es-CR" sz="2800" dirty="0"/>
              <a:t>al bus de memoria.</a:t>
            </a:r>
            <a:endParaRPr lang="es-CR" sz="2800" b="1" dirty="0"/>
          </a:p>
        </p:txBody>
      </p:sp>
      <p:grpSp>
        <p:nvGrpSpPr>
          <p:cNvPr id="7" name="Grupo 6"/>
          <p:cNvGrpSpPr/>
          <p:nvPr/>
        </p:nvGrpSpPr>
        <p:grpSpPr>
          <a:xfrm>
            <a:off x="-1" y="2981165"/>
            <a:ext cx="10920549" cy="3707018"/>
            <a:chOff x="2238375" y="4071939"/>
            <a:chExt cx="7429500" cy="257174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09939" y="4357688"/>
              <a:ext cx="928687" cy="1357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95689" y="4572000"/>
              <a:ext cx="357187" cy="357188"/>
            </a:xfrm>
            <a:prstGeom prst="rect">
              <a:avLst/>
            </a:prstGeom>
            <a:solidFill>
              <a:srgbClr val="0D9B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95689" y="5143500"/>
              <a:ext cx="357187" cy="357188"/>
            </a:xfrm>
            <a:prstGeom prst="rect">
              <a:avLst/>
            </a:prstGeom>
            <a:solidFill>
              <a:srgbClr val="0D9B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" name="Straight Connector 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667126" y="5037139"/>
              <a:ext cx="21431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8"/>
            <p:cNvCxnSpPr>
              <a:cxnSpLocks noChangeShapeType="1"/>
            </p:cNvCxnSpPr>
            <p:nvPr/>
          </p:nvCxnSpPr>
          <p:spPr bwMode="auto">
            <a:xfrm>
              <a:off x="3024188" y="5929314"/>
              <a:ext cx="62150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810250" y="4500564"/>
              <a:ext cx="928688" cy="10001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n-US" sz="1400"/>
            </a:p>
            <a:p>
              <a:pPr eaLnBrk="1" hangingPunct="1"/>
              <a:r>
                <a:rPr lang="es-CR" altLang="en-US" sz="1400"/>
                <a:t>Memoria</a:t>
              </a:r>
              <a:endParaRPr lang="en-US" altLang="en-US" sz="1400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310439" y="4500564"/>
              <a:ext cx="928687" cy="10001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n-US" sz="1400"/>
            </a:p>
            <a:p>
              <a:pPr algn="ctr" eaLnBrk="1" hangingPunct="1"/>
              <a:r>
                <a:rPr lang="es-CR" altLang="en-US" sz="1000"/>
                <a:t>Controlador de Disco</a:t>
              </a:r>
              <a:endParaRPr lang="en-US" altLang="en-US" sz="1000"/>
            </a:p>
          </p:txBody>
        </p:sp>
        <p:cxnSp>
          <p:nvCxnSpPr>
            <p:cNvPr id="15" name="Straight Arrow Connector 16"/>
            <p:cNvCxnSpPr>
              <a:cxnSpLocks noChangeShapeType="1"/>
              <a:stCxn id="13" idx="2"/>
            </p:cNvCxnSpPr>
            <p:nvPr/>
          </p:nvCxnSpPr>
          <p:spPr bwMode="auto">
            <a:xfrm rot="5400000">
              <a:off x="6042820" y="5696745"/>
              <a:ext cx="428625" cy="365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8"/>
            <p:cNvCxnSpPr>
              <a:cxnSpLocks noChangeShapeType="1"/>
              <a:stCxn id="14" idx="2"/>
            </p:cNvCxnSpPr>
            <p:nvPr/>
          </p:nvCxnSpPr>
          <p:spPr bwMode="auto">
            <a:xfrm rot="16200000" flipH="1">
              <a:off x="7578726" y="5697539"/>
              <a:ext cx="428625" cy="34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0"/>
            <p:cNvCxnSpPr>
              <a:cxnSpLocks noChangeShapeType="1"/>
              <a:stCxn id="8" idx="2"/>
            </p:cNvCxnSpPr>
            <p:nvPr/>
          </p:nvCxnSpPr>
          <p:spPr bwMode="auto">
            <a:xfrm rot="16200000" flipH="1">
              <a:off x="3684588" y="5803901"/>
              <a:ext cx="214313" cy="36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4524375" y="4929189"/>
              <a:ext cx="11430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Unidad de Administración de memoria</a:t>
              </a:r>
              <a:endParaRPr lang="en-US" altLang="en-US" sz="1000"/>
            </a:p>
          </p:txBody>
        </p:sp>
        <p:cxnSp>
          <p:nvCxnSpPr>
            <p:cNvPr id="19" name="Straight Arrow Connector 23"/>
            <p:cNvCxnSpPr>
              <a:cxnSpLocks noChangeShapeType="1"/>
              <a:stCxn id="18" idx="1"/>
              <a:endCxn id="10" idx="3"/>
            </p:cNvCxnSpPr>
            <p:nvPr/>
          </p:nvCxnSpPr>
          <p:spPr bwMode="auto">
            <a:xfrm rot="10800000" flipV="1">
              <a:off x="3952875" y="5205414"/>
              <a:ext cx="571500" cy="117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2238375" y="4500563"/>
              <a:ext cx="1143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CPU</a:t>
              </a:r>
              <a:endParaRPr lang="en-US" altLang="en-US" sz="1000"/>
            </a:p>
          </p:txBody>
        </p:sp>
        <p:cxnSp>
          <p:nvCxnSpPr>
            <p:cNvPr id="21" name="Straight Arrow Connector 26"/>
            <p:cNvCxnSpPr>
              <a:cxnSpLocks noChangeShapeType="1"/>
              <a:endCxn id="9" idx="1"/>
            </p:cNvCxnSpPr>
            <p:nvPr/>
          </p:nvCxnSpPr>
          <p:spPr bwMode="auto">
            <a:xfrm>
              <a:off x="2952750" y="4643438"/>
              <a:ext cx="642938" cy="1079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7"/>
            <p:cNvSpPr txBox="1">
              <a:spLocks noChangeArrowheads="1"/>
            </p:cNvSpPr>
            <p:nvPr/>
          </p:nvSpPr>
          <p:spPr bwMode="auto">
            <a:xfrm>
              <a:off x="4452938" y="4071939"/>
              <a:ext cx="14287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La CPU envía direcciones virtuales a la MMU</a:t>
              </a:r>
              <a:endParaRPr lang="en-US" altLang="en-US" sz="1000"/>
            </a:p>
          </p:txBody>
        </p:sp>
        <p:cxnSp>
          <p:nvCxnSpPr>
            <p:cNvPr id="23" name="Straight Arrow Connector 29"/>
            <p:cNvCxnSpPr>
              <a:cxnSpLocks noChangeShapeType="1"/>
              <a:stCxn id="22" idx="2"/>
            </p:cNvCxnSpPr>
            <p:nvPr/>
          </p:nvCxnSpPr>
          <p:spPr bwMode="auto">
            <a:xfrm rot="5400000">
              <a:off x="4265613" y="4170363"/>
              <a:ext cx="446088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3524250" y="6243638"/>
              <a:ext cx="17859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La MMU envía direcciones físicas a la memoria</a:t>
              </a:r>
              <a:endParaRPr lang="en-US" altLang="en-US" sz="1000"/>
            </a:p>
          </p:txBody>
        </p:sp>
        <p:cxnSp>
          <p:nvCxnSpPr>
            <p:cNvPr id="25" name="Straight Arrow Connector 32"/>
            <p:cNvCxnSpPr>
              <a:cxnSpLocks noChangeShapeType="1"/>
              <a:stCxn id="24" idx="0"/>
            </p:cNvCxnSpPr>
            <p:nvPr/>
          </p:nvCxnSpPr>
          <p:spPr bwMode="auto">
            <a:xfrm rot="16200000" flipV="1">
              <a:off x="3884613" y="5711826"/>
              <a:ext cx="457200" cy="606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8524875" y="5715001"/>
              <a:ext cx="1143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BUS</a:t>
              </a: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1418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2169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1990292"/>
            <a:ext cx="1168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En vez de ello, van a una MMU (</a:t>
            </a:r>
            <a:r>
              <a:rPr lang="es-CR" sz="2800" dirty="0" err="1"/>
              <a:t>Memory</a:t>
            </a:r>
            <a:r>
              <a:rPr lang="es-CR" sz="2800" dirty="0"/>
              <a:t> </a:t>
            </a:r>
            <a:r>
              <a:rPr lang="es-CR" sz="2800" dirty="0" err="1"/>
              <a:t>Managemente</a:t>
            </a:r>
            <a:r>
              <a:rPr lang="es-CR" sz="2800" dirty="0"/>
              <a:t> </a:t>
            </a:r>
            <a:r>
              <a:rPr lang="es-CR" sz="2800" dirty="0" err="1"/>
              <a:t>Unit</a:t>
            </a:r>
            <a:r>
              <a:rPr lang="es-CR" sz="2800" dirty="0"/>
              <a:t>, Unidad de administración de memoria) que asocia las direcciones virtuales a las direcciones de memoria físicas.</a:t>
            </a:r>
            <a:endParaRPr lang="es-CR" sz="2800" b="1" dirty="0"/>
          </a:p>
        </p:txBody>
      </p:sp>
      <p:grpSp>
        <p:nvGrpSpPr>
          <p:cNvPr id="7" name="Grupo 6"/>
          <p:cNvGrpSpPr/>
          <p:nvPr/>
        </p:nvGrpSpPr>
        <p:grpSpPr>
          <a:xfrm>
            <a:off x="306381" y="3453566"/>
            <a:ext cx="10280469" cy="3185853"/>
            <a:chOff x="2238375" y="4071939"/>
            <a:chExt cx="7429500" cy="257174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09939" y="4357688"/>
              <a:ext cx="928687" cy="1357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95689" y="4572000"/>
              <a:ext cx="357187" cy="357188"/>
            </a:xfrm>
            <a:prstGeom prst="rect">
              <a:avLst/>
            </a:prstGeom>
            <a:solidFill>
              <a:srgbClr val="0D9B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95689" y="5143500"/>
              <a:ext cx="357187" cy="357188"/>
            </a:xfrm>
            <a:prstGeom prst="rect">
              <a:avLst/>
            </a:prstGeom>
            <a:solidFill>
              <a:srgbClr val="0D9B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" name="Straight Connector 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667126" y="5037139"/>
              <a:ext cx="21431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8"/>
            <p:cNvCxnSpPr>
              <a:cxnSpLocks noChangeShapeType="1"/>
            </p:cNvCxnSpPr>
            <p:nvPr/>
          </p:nvCxnSpPr>
          <p:spPr bwMode="auto">
            <a:xfrm>
              <a:off x="3024188" y="5929314"/>
              <a:ext cx="62150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810250" y="4500564"/>
              <a:ext cx="928688" cy="10001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n-US" sz="1400"/>
            </a:p>
            <a:p>
              <a:pPr eaLnBrk="1" hangingPunct="1"/>
              <a:r>
                <a:rPr lang="es-CR" altLang="en-US" sz="1400"/>
                <a:t>Memoria</a:t>
              </a:r>
              <a:endParaRPr lang="en-US" altLang="en-US" sz="1400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310439" y="4500564"/>
              <a:ext cx="928687" cy="10001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n-US" sz="1400"/>
            </a:p>
            <a:p>
              <a:pPr algn="ctr" eaLnBrk="1" hangingPunct="1"/>
              <a:r>
                <a:rPr lang="es-CR" altLang="en-US" sz="1000"/>
                <a:t>Controlador de Disco</a:t>
              </a:r>
              <a:endParaRPr lang="en-US" altLang="en-US" sz="1000"/>
            </a:p>
          </p:txBody>
        </p:sp>
        <p:cxnSp>
          <p:nvCxnSpPr>
            <p:cNvPr id="15" name="Straight Arrow Connector 16"/>
            <p:cNvCxnSpPr>
              <a:cxnSpLocks noChangeShapeType="1"/>
              <a:stCxn id="13" idx="2"/>
            </p:cNvCxnSpPr>
            <p:nvPr/>
          </p:nvCxnSpPr>
          <p:spPr bwMode="auto">
            <a:xfrm rot="5400000">
              <a:off x="6042820" y="5696745"/>
              <a:ext cx="428625" cy="365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8"/>
            <p:cNvCxnSpPr>
              <a:cxnSpLocks noChangeShapeType="1"/>
              <a:stCxn id="14" idx="2"/>
            </p:cNvCxnSpPr>
            <p:nvPr/>
          </p:nvCxnSpPr>
          <p:spPr bwMode="auto">
            <a:xfrm rot="16200000" flipH="1">
              <a:off x="7578726" y="5697539"/>
              <a:ext cx="428625" cy="34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0"/>
            <p:cNvCxnSpPr>
              <a:cxnSpLocks noChangeShapeType="1"/>
              <a:stCxn id="8" idx="2"/>
            </p:cNvCxnSpPr>
            <p:nvPr/>
          </p:nvCxnSpPr>
          <p:spPr bwMode="auto">
            <a:xfrm rot="16200000" flipH="1">
              <a:off x="3684588" y="5803901"/>
              <a:ext cx="214313" cy="36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4524375" y="4929189"/>
              <a:ext cx="11430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Unidad de Administración de memoria</a:t>
              </a:r>
              <a:endParaRPr lang="en-US" altLang="en-US" sz="1000"/>
            </a:p>
          </p:txBody>
        </p:sp>
        <p:cxnSp>
          <p:nvCxnSpPr>
            <p:cNvPr id="19" name="Straight Arrow Connector 23"/>
            <p:cNvCxnSpPr>
              <a:cxnSpLocks noChangeShapeType="1"/>
              <a:stCxn id="18" idx="1"/>
              <a:endCxn id="10" idx="3"/>
            </p:cNvCxnSpPr>
            <p:nvPr/>
          </p:nvCxnSpPr>
          <p:spPr bwMode="auto">
            <a:xfrm rot="10800000" flipV="1">
              <a:off x="3952875" y="5205414"/>
              <a:ext cx="571500" cy="117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2238375" y="4500563"/>
              <a:ext cx="1143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CPU</a:t>
              </a:r>
              <a:endParaRPr lang="en-US" altLang="en-US" sz="1000"/>
            </a:p>
          </p:txBody>
        </p:sp>
        <p:cxnSp>
          <p:nvCxnSpPr>
            <p:cNvPr id="21" name="Straight Arrow Connector 26"/>
            <p:cNvCxnSpPr>
              <a:cxnSpLocks noChangeShapeType="1"/>
              <a:endCxn id="9" idx="1"/>
            </p:cNvCxnSpPr>
            <p:nvPr/>
          </p:nvCxnSpPr>
          <p:spPr bwMode="auto">
            <a:xfrm>
              <a:off x="2952750" y="4643438"/>
              <a:ext cx="642938" cy="1079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7"/>
            <p:cNvSpPr txBox="1">
              <a:spLocks noChangeArrowheads="1"/>
            </p:cNvSpPr>
            <p:nvPr/>
          </p:nvSpPr>
          <p:spPr bwMode="auto">
            <a:xfrm>
              <a:off x="4452938" y="4071939"/>
              <a:ext cx="14287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La CPU envía direcciones virtuales a la MMU</a:t>
              </a:r>
              <a:endParaRPr lang="en-US" altLang="en-US" sz="1000"/>
            </a:p>
          </p:txBody>
        </p:sp>
        <p:cxnSp>
          <p:nvCxnSpPr>
            <p:cNvPr id="23" name="Straight Arrow Connector 29"/>
            <p:cNvCxnSpPr>
              <a:cxnSpLocks noChangeShapeType="1"/>
              <a:stCxn id="22" idx="2"/>
            </p:cNvCxnSpPr>
            <p:nvPr/>
          </p:nvCxnSpPr>
          <p:spPr bwMode="auto">
            <a:xfrm rot="5400000">
              <a:off x="4265613" y="4170363"/>
              <a:ext cx="446088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3524250" y="6243638"/>
              <a:ext cx="17859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La MMU envía direcciones físicas a la memoria</a:t>
              </a:r>
              <a:endParaRPr lang="en-US" altLang="en-US" sz="1000"/>
            </a:p>
          </p:txBody>
        </p:sp>
        <p:cxnSp>
          <p:nvCxnSpPr>
            <p:cNvPr id="25" name="Straight Arrow Connector 32"/>
            <p:cNvCxnSpPr>
              <a:cxnSpLocks noChangeShapeType="1"/>
              <a:stCxn id="24" idx="0"/>
            </p:cNvCxnSpPr>
            <p:nvPr/>
          </p:nvCxnSpPr>
          <p:spPr bwMode="auto">
            <a:xfrm rot="16200000" flipV="1">
              <a:off x="3884613" y="5711826"/>
              <a:ext cx="457200" cy="606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8524875" y="5715001"/>
              <a:ext cx="1143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R" altLang="en-US" sz="1000"/>
                <a:t>BUS</a:t>
              </a: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2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093212"/>
            <a:ext cx="56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espacio de direcciones virtuales se divide en unidades de </a:t>
            </a:r>
            <a:r>
              <a:rPr lang="es-CR" sz="2800" b="1" dirty="0"/>
              <a:t>tamaño fijo </a:t>
            </a:r>
            <a:r>
              <a:rPr lang="es-CR" sz="2800" dirty="0"/>
              <a:t>llamadas </a:t>
            </a:r>
            <a:r>
              <a:rPr lang="es-CR" sz="2800" b="1" dirty="0"/>
              <a:t>páginas</a:t>
            </a:r>
            <a:r>
              <a:rPr lang="es-CR" sz="2800" dirty="0"/>
              <a:t>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0" y="3674150"/>
            <a:ext cx="5611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Las unidades correspondientes en la memoria física se llaman </a:t>
            </a:r>
            <a:r>
              <a:rPr lang="es-CR" sz="2800" b="1" dirty="0"/>
              <a:t>marcos de página</a:t>
            </a:r>
            <a:r>
              <a:rPr lang="es-CR" sz="2800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84" y="2013582"/>
            <a:ext cx="5631716" cy="34858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6380" y="5255088"/>
            <a:ext cx="5611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Las páginas y los marcos de página por lo general son del mismo tamaño.</a:t>
            </a:r>
          </a:p>
        </p:txBody>
      </p:sp>
    </p:spTree>
    <p:extLst>
      <p:ext uri="{BB962C8B-B14F-4D97-AF65-F5344CB8AC3E}">
        <p14:creationId xmlns:p14="http://schemas.microsoft.com/office/powerpoint/2010/main" val="32490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093212"/>
            <a:ext cx="732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En el hardware real, un </a:t>
            </a:r>
            <a:r>
              <a:rPr lang="es-CR" sz="2800" b="1" dirty="0"/>
              <a:t>bit de presente/ausente</a:t>
            </a:r>
            <a:r>
              <a:rPr lang="es-CR" sz="2800" dirty="0"/>
              <a:t> lleva el registro de cuáles páginas están físicamente presentes en la memoria.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1" y="3704006"/>
            <a:ext cx="732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 MMU detecta que la página no está asociada, se produce un </a:t>
            </a:r>
            <a:r>
              <a:rPr lang="es-CR" sz="2800" b="1" dirty="0"/>
              <a:t>fallo de página</a:t>
            </a:r>
            <a:r>
              <a:rPr lang="es-CR" sz="2800" dirty="0"/>
              <a:t> lo que implica que el SO traiga la información de la página que no encontró y la escriba en memoria.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515" y="1688290"/>
            <a:ext cx="4057485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01341" y="2093212"/>
            <a:ext cx="5989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sistema operativo selecciona un marco de página que se utilice poco y escribe su contenido de vuelta al disco.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" y="2093212"/>
            <a:ext cx="4556313" cy="4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 de páginas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093212"/>
            <a:ext cx="732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Las tablas de páginas son administradas por la MMU. Realizan la conversión de las direcciones virtuales a las físicas.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1" y="3689280"/>
            <a:ext cx="732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 dirección virtual se divide en:</a:t>
            </a:r>
            <a:endParaRPr lang="es-CR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96" y="1688290"/>
            <a:ext cx="4050104" cy="41757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6381" y="5602477"/>
            <a:ext cx="732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R" sz="2800" dirty="0"/>
              <a:t>Un desplazamiento (bits de menor orden).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06381" y="4437297"/>
            <a:ext cx="732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R" sz="2800" dirty="0"/>
              <a:t>Un número de página virtual (bits de mayor orden).</a:t>
            </a:r>
          </a:p>
        </p:txBody>
      </p:sp>
    </p:spTree>
    <p:extLst>
      <p:ext uri="{BB962C8B-B14F-4D97-AF65-F5344CB8AC3E}">
        <p14:creationId xmlns:p14="http://schemas.microsoft.com/office/powerpoint/2010/main" val="35151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 de páginas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1" y="2093212"/>
            <a:ext cx="732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número de página virtual se utiliza como índice en la tabla de páginas para buscar la entrada para esa página virtual.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381" y="3772412"/>
            <a:ext cx="732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En la entrada en la tabla de páginas, se encuentra el número de marco de página (si lo hay).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96" y="1688290"/>
            <a:ext cx="4050104" cy="41757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6381" y="5020724"/>
            <a:ext cx="732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El número del marco de página se adjunta al extremo de mayor orden del desplazamiento.</a:t>
            </a:r>
          </a:p>
        </p:txBody>
      </p:sp>
    </p:spTree>
    <p:extLst>
      <p:ext uri="{BB962C8B-B14F-4D97-AF65-F5344CB8AC3E}">
        <p14:creationId xmlns:p14="http://schemas.microsoft.com/office/powerpoint/2010/main" val="37247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8141896" cy="809844"/>
          </a:xfrm>
        </p:spPr>
        <p:txBody>
          <a:bodyPr>
            <a:normAutofit fontScale="90000"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(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Lookaside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Buffer, Búfer de traducción adelantada)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9784" y="2391193"/>
            <a:ext cx="4977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Es un dispositivo de hardware que sirve para asociar direcciones virtuales a direcciones físicas sin pasar por la tabla de páginas.</a:t>
            </a:r>
            <a:endParaRPr lang="es-CR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09784" y="4935943"/>
            <a:ext cx="517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Si la traducción está en el TLB, pasa la dirección física de forma directa. </a:t>
            </a:r>
          </a:p>
        </p:txBody>
      </p:sp>
      <p:pic>
        <p:nvPicPr>
          <p:cNvPr id="2050" name="Picture 2" descr="tlb2.png (938×60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66" y="1813553"/>
            <a:ext cx="7169036" cy="46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8141896" cy="809844"/>
          </a:xfrm>
        </p:spPr>
        <p:txBody>
          <a:bodyPr>
            <a:normAutofit fontScale="90000"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(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Lookaside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Buffer, Búfer de traducción adelantada)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9905" y="2406339"/>
            <a:ext cx="4341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Si no está, realiza la consulta a la tabla de páginas para obtener la dirección física en donde está la información en memoria principal.</a:t>
            </a:r>
          </a:p>
        </p:txBody>
      </p:sp>
      <p:pic>
        <p:nvPicPr>
          <p:cNvPr id="2050" name="Picture 2" descr="tlb2.png (938×60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44" y="1813554"/>
            <a:ext cx="7202558" cy="46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89905" y="4966235"/>
            <a:ext cx="4341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Y si no se encuentra en la tabla de páginas, va a disco y la carga.</a:t>
            </a:r>
          </a:p>
        </p:txBody>
      </p:sp>
    </p:spTree>
    <p:extLst>
      <p:ext uri="{BB962C8B-B14F-4D97-AF65-F5344CB8AC3E}">
        <p14:creationId xmlns:p14="http://schemas.microsoft.com/office/powerpoint/2010/main" val="19552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Segmentación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534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espacio un problema en la gestión de memoria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0882" y="2325362"/>
            <a:ext cx="71725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200" dirty="0"/>
              <a:t>Cada vez son más los procesos que requieren espacio en memoria principal.</a:t>
            </a:r>
          </a:p>
          <a:p>
            <a:pPr algn="just"/>
            <a:r>
              <a:rPr lang="es-CR" sz="3200" dirty="0"/>
              <a:t>La capacidad en RAM en tiempos modernos, se queda corta.</a:t>
            </a:r>
          </a:p>
          <a:p>
            <a:pPr algn="just"/>
            <a:r>
              <a:rPr lang="es-CR" sz="3200" dirty="0"/>
              <a:t>Dos formas de combatir este problema son: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0882" y="5261543"/>
            <a:ext cx="717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s-CR" sz="3600" b="1" dirty="0"/>
              <a:t>Intercambio o </a:t>
            </a:r>
            <a:r>
              <a:rPr lang="es-CR" sz="3600" b="1" dirty="0" err="1"/>
              <a:t>Swapping</a:t>
            </a:r>
            <a:endParaRPr lang="es-CR" sz="36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10882" y="5979578"/>
            <a:ext cx="717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 startAt="2"/>
            </a:pPr>
            <a:r>
              <a:rPr lang="es-CR" sz="3600" b="1" dirty="0"/>
              <a:t>Memoria virtual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9" y="2458592"/>
            <a:ext cx="4281420" cy="31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3251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Consiste en dividir la memoria en particiones variables llamadas </a:t>
            </a:r>
            <a:r>
              <a:rPr lang="es-CR" sz="2800" b="1" dirty="0"/>
              <a:t>segmentos</a:t>
            </a:r>
            <a:r>
              <a:rPr lang="es-CR" sz="2800" dirty="0"/>
              <a:t>.</a:t>
            </a:r>
            <a:endParaRPr lang="es-CR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82" y="1688290"/>
            <a:ext cx="8195181" cy="41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5100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Se obtiene la </a:t>
            </a:r>
            <a:r>
              <a:rPr lang="es-CR" sz="2800" b="1" dirty="0"/>
              <a:t>dirección lógica</a:t>
            </a:r>
            <a:r>
              <a:rPr lang="es-CR" sz="2800" dirty="0"/>
              <a:t>, la cual está compuesta por:</a:t>
            </a:r>
            <a:endParaRPr lang="es-CR" sz="2800" b="1" dirty="0"/>
          </a:p>
        </p:txBody>
      </p:sp>
      <p:pic>
        <p:nvPicPr>
          <p:cNvPr id="1026" name="Picture 2" descr="https://chsos20122910022.files.wordpress.com/2012/10/imagen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36" y="1688290"/>
            <a:ext cx="5554460" cy="38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06380" y="3418945"/>
            <a:ext cx="5100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R" sz="2800" dirty="0"/>
              <a:t>El </a:t>
            </a:r>
            <a:r>
              <a:rPr lang="es-CR" sz="2800" b="1" dirty="0"/>
              <a:t>código de segmento (s)</a:t>
            </a:r>
            <a:r>
              <a:rPr lang="es-CR" sz="2800" dirty="0"/>
              <a:t>, que hace referencia al código de segmento de la tabla de segmentos.</a:t>
            </a:r>
            <a:endParaRPr lang="es-CR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06380" y="5430389"/>
            <a:ext cx="5100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R" sz="2800" dirty="0"/>
              <a:t>El </a:t>
            </a:r>
            <a:r>
              <a:rPr lang="es-CR" sz="2800" b="1" dirty="0"/>
              <a:t>desplazamiento (d) </a:t>
            </a:r>
            <a:r>
              <a:rPr lang="es-CR" sz="2800" dirty="0"/>
              <a:t>dentro del segmento de memoria.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3787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5100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Con el código de segmento, se obtiene el límite del segmento en memoria principal.</a:t>
            </a:r>
            <a:endParaRPr lang="es-CR" sz="2800" b="1" dirty="0"/>
          </a:p>
        </p:txBody>
      </p:sp>
      <p:pic>
        <p:nvPicPr>
          <p:cNvPr id="1026" name="Picture 2" descr="https://chsos20122910022.files.wordpress.com/2012/10/imagen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36" y="1688290"/>
            <a:ext cx="5554460" cy="38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06379" y="3870093"/>
            <a:ext cx="5100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En la MMU se verifica que el desplazamiento no sobrepase este límite.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06380" y="5430389"/>
            <a:ext cx="5100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Si sobrepasa el límite da un error de segmentación.</a:t>
            </a:r>
          </a:p>
        </p:txBody>
      </p:sp>
    </p:spTree>
    <p:extLst>
      <p:ext uri="{BB962C8B-B14F-4D97-AF65-F5344CB8AC3E}">
        <p14:creationId xmlns:p14="http://schemas.microsoft.com/office/powerpoint/2010/main" val="19815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368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Segmentación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6380" y="2289155"/>
            <a:ext cx="5100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De lo contrario la MMU devuelve la dirección física de memoria principal.</a:t>
            </a:r>
            <a:endParaRPr lang="es-CR" sz="2800" b="1" dirty="0"/>
          </a:p>
        </p:txBody>
      </p:sp>
      <p:pic>
        <p:nvPicPr>
          <p:cNvPr id="1026" name="Picture 2" descr="https://chsos20122910022.files.wordpress.com/2012/10/imagen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36" y="1688290"/>
            <a:ext cx="5554460" cy="38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06379" y="3870093"/>
            <a:ext cx="5100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 que se utilizará para acceder a la lectura o escritura en la memoria principal.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42502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964267"/>
            <a:ext cx="10079421" cy="2026603"/>
          </a:xfrm>
        </p:spPr>
        <p:txBody>
          <a:bodyPr>
            <a:noAutofit/>
          </a:bodyPr>
          <a:lstStyle/>
          <a:p>
            <a:r>
              <a:rPr lang="es-C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2841" y="4301390"/>
            <a:ext cx="6936828" cy="844792"/>
          </a:xfrm>
        </p:spPr>
        <p:txBody>
          <a:bodyPr>
            <a:normAutofit/>
          </a:bodyPr>
          <a:lstStyle/>
          <a:p>
            <a:r>
              <a:rPr lang="es-CR" sz="2800" b="1" dirty="0"/>
              <a:t>Semana 7</a:t>
            </a:r>
          </a:p>
          <a:p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58731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Intercambio (</a:t>
            </a:r>
            <a:r>
              <a:rPr lang="es-CR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swapping</a:t>
            </a:r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9311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Intercambio o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0883" y="2499360"/>
            <a:ext cx="702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Consiste en llevar cada proceso </a:t>
            </a:r>
            <a:r>
              <a:rPr lang="es-CR" sz="2800" b="1" dirty="0"/>
              <a:t>completo</a:t>
            </a:r>
            <a:r>
              <a:rPr lang="es-CR" sz="2800" dirty="0"/>
              <a:t> a memoria, ejecutarlo durante cierto tiempo y después regresarlo al disco.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10882" y="4094560"/>
            <a:ext cx="70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Los procesos inactivos mayormente son almacenados en disco.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45" y="2664900"/>
            <a:ext cx="3908510" cy="23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3362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Intercambio o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3075" y="2263287"/>
            <a:ext cx="7026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Las direcciones que contienen los procesos se deben reubicar constantemente, ya sea mediante software cuando se intercambia o (más probablemente) mediante hardware durante la ejecución del programa.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23074" y="4970219"/>
            <a:ext cx="70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Por ejemplo, los registros base y límite funcionarían bien en este caso.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31" y="2441882"/>
            <a:ext cx="4286250" cy="23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3362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Intercambio o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3075" y="2263287"/>
            <a:ext cx="7026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Cuando el intercambio crea varios huecos en la memoria, es posible combinarlos todos en uno</a:t>
            </a:r>
          </a:p>
          <a:p>
            <a:pPr algn="just"/>
            <a:r>
              <a:rPr lang="es-CR" sz="2800" dirty="0"/>
              <a:t>grande desplazando los procesos lo más hacia abajo que sea posible.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23074" y="5062551"/>
            <a:ext cx="702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b="1" dirty="0"/>
              <a:t>Compactación de memoria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23074" y="4309250"/>
            <a:ext cx="702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Esta técnica se conoce como: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278112" y="1889760"/>
            <a:ext cx="2023872" cy="38191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: esquinas redondeadas 8"/>
          <p:cNvSpPr/>
          <p:nvPr/>
        </p:nvSpPr>
        <p:spPr>
          <a:xfrm>
            <a:off x="9278112" y="2359365"/>
            <a:ext cx="2023872" cy="8601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5</a:t>
            </a:r>
          </a:p>
        </p:txBody>
      </p:sp>
      <p:sp>
        <p:nvSpPr>
          <p:cNvPr id="10" name="Rectángulo: esquinas redondeadas 9"/>
          <p:cNvSpPr/>
          <p:nvPr/>
        </p:nvSpPr>
        <p:spPr>
          <a:xfrm>
            <a:off x="9278112" y="4817420"/>
            <a:ext cx="2023872" cy="86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SO</a:t>
            </a: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9278112" y="4079168"/>
            <a:ext cx="2023872" cy="7382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1</a:t>
            </a: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9278112" y="3219267"/>
            <a:ext cx="2023872" cy="8601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6</a:t>
            </a:r>
          </a:p>
        </p:txBody>
      </p:sp>
    </p:spTree>
    <p:extLst>
      <p:ext uri="{BB962C8B-B14F-4D97-AF65-F5344CB8AC3E}">
        <p14:creationId xmlns:p14="http://schemas.microsoft.com/office/powerpoint/2010/main" val="895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00039 0.109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00065 0.1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3362"/>
            <a:ext cx="12192000" cy="809844"/>
          </a:xfrm>
        </p:spPr>
        <p:txBody>
          <a:bodyPr>
            <a:norm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Intercambio o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3076" y="3219267"/>
            <a:ext cx="7026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800" dirty="0"/>
              <a:t>Por lo general no se realiza debido a que requiere mucho tiempo de la CPU. </a:t>
            </a:r>
          </a:p>
          <a:p>
            <a:pPr algn="just"/>
            <a:endParaRPr lang="es-CR" sz="2800" dirty="0"/>
          </a:p>
          <a:p>
            <a:pPr algn="just"/>
            <a:r>
              <a:rPr lang="es-CR" sz="2800" dirty="0"/>
              <a:t>Por ejemplo, en una máquina con 1 GB que pueda copiar 4 bytes en 20 </a:t>
            </a:r>
            <a:r>
              <a:rPr lang="es-CR" sz="2800" dirty="0" err="1"/>
              <a:t>nseg</a:t>
            </a:r>
            <a:r>
              <a:rPr lang="es-CR" sz="2800" dirty="0"/>
              <a:t>, se requerirían aproximadamente 5 segundos para compactar toda la memoria.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23075" y="2173247"/>
            <a:ext cx="702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b="1" dirty="0"/>
              <a:t>Compactación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278112" y="1889760"/>
            <a:ext cx="2023872" cy="38191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: esquinas redondeadas 8"/>
          <p:cNvSpPr/>
          <p:nvPr/>
        </p:nvSpPr>
        <p:spPr>
          <a:xfrm>
            <a:off x="9278112" y="2359365"/>
            <a:ext cx="2023872" cy="8601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5</a:t>
            </a:r>
          </a:p>
        </p:txBody>
      </p:sp>
      <p:sp>
        <p:nvSpPr>
          <p:cNvPr id="10" name="Rectángulo: esquinas redondeadas 9"/>
          <p:cNvSpPr/>
          <p:nvPr/>
        </p:nvSpPr>
        <p:spPr>
          <a:xfrm>
            <a:off x="9278112" y="4817420"/>
            <a:ext cx="2023872" cy="86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SO</a:t>
            </a: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9278112" y="4079168"/>
            <a:ext cx="2023872" cy="7382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1</a:t>
            </a: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9278112" y="3219267"/>
            <a:ext cx="2023872" cy="8601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Proceso 6</a:t>
            </a:r>
          </a:p>
        </p:txBody>
      </p:sp>
    </p:spTree>
    <p:extLst>
      <p:ext uri="{BB962C8B-B14F-4D97-AF65-F5344CB8AC3E}">
        <p14:creationId xmlns:p14="http://schemas.microsoft.com/office/powerpoint/2010/main" val="36194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00039 0.1097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00065 0.1104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Memoria virtual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04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1286</Words>
  <Application>Microsoft Office PowerPoint</Application>
  <PresentationFormat>Panorámica</PresentationFormat>
  <Paragraphs>154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Fundamentos de Sistemas Operativos</vt:lpstr>
      <vt:lpstr>Administración de memoria</vt:lpstr>
      <vt:lpstr>El espacio un problema en la gestión de memoria</vt:lpstr>
      <vt:lpstr>Intercambio (swapping)</vt:lpstr>
      <vt:lpstr>Intercambio o Swapping</vt:lpstr>
      <vt:lpstr>Intercambio o Swapping</vt:lpstr>
      <vt:lpstr>Intercambio o Swapping</vt:lpstr>
      <vt:lpstr>Intercambio o Swapping</vt:lpstr>
      <vt:lpstr>Memoria virtual</vt:lpstr>
      <vt:lpstr>Memoria virtual</vt:lpstr>
      <vt:lpstr>Memoria virtual</vt:lpstr>
      <vt:lpstr>Memoria virtual</vt:lpstr>
      <vt:lpstr>Memoria virtual</vt:lpstr>
      <vt:lpstr>Memoria virtual</vt:lpstr>
      <vt:lpstr>Memoria virtual</vt:lpstr>
      <vt:lpstr>Memoria virtual</vt:lpstr>
      <vt:lpstr>Paginación</vt:lpstr>
      <vt:lpstr>Paginación</vt:lpstr>
      <vt:lpstr>Paginación</vt:lpstr>
      <vt:lpstr>Paginación</vt:lpstr>
      <vt:lpstr>Paginación</vt:lpstr>
      <vt:lpstr>Paginación</vt:lpstr>
      <vt:lpstr>Paginación</vt:lpstr>
      <vt:lpstr>Paginación</vt:lpstr>
      <vt:lpstr>Tablas de páginas</vt:lpstr>
      <vt:lpstr>Tablas de páginas</vt:lpstr>
      <vt:lpstr>TLB (Translation Lookaside Buffer, Búfer de traducción adelantada)</vt:lpstr>
      <vt:lpstr>TLB (Translation Lookaside Buffer, Búfer de traducción adelantada)</vt:lpstr>
      <vt:lpstr>Segmentación</vt:lpstr>
      <vt:lpstr>Segmentación</vt:lpstr>
      <vt:lpstr>Segmentación</vt:lpstr>
      <vt:lpstr>Segmentación</vt:lpstr>
      <vt:lpstr>Segmentación</vt:lpstr>
      <vt:lpstr>Fundamentos de Sistemas Operativos</vt:lpstr>
    </vt:vector>
  </TitlesOfParts>
  <Company>Cybercom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SC-420 - Sistemas Operativos I</dc:title>
  <dc:creator>Marvin G. Soto;Marvin</dc:creator>
  <cp:lastModifiedBy>Olman Camacho</cp:lastModifiedBy>
  <cp:revision>177</cp:revision>
  <dcterms:created xsi:type="dcterms:W3CDTF">2015-05-04T18:14:05Z</dcterms:created>
  <dcterms:modified xsi:type="dcterms:W3CDTF">2018-05-13T18:07:39Z</dcterms:modified>
</cp:coreProperties>
</file>