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7" r:id="rId2"/>
    <p:sldId id="355" r:id="rId3"/>
    <p:sldId id="270" r:id="rId4"/>
    <p:sldId id="314" r:id="rId5"/>
    <p:sldId id="315" r:id="rId6"/>
    <p:sldId id="316" r:id="rId7"/>
    <p:sldId id="317" r:id="rId8"/>
    <p:sldId id="318" r:id="rId9"/>
    <p:sldId id="320" r:id="rId10"/>
    <p:sldId id="319" r:id="rId11"/>
    <p:sldId id="321" r:id="rId12"/>
    <p:sldId id="322" r:id="rId13"/>
    <p:sldId id="323" r:id="rId14"/>
    <p:sldId id="324" r:id="rId15"/>
    <p:sldId id="325" r:id="rId16"/>
    <p:sldId id="326" r:id="rId17"/>
    <p:sldId id="327" r:id="rId18"/>
    <p:sldId id="329" r:id="rId19"/>
    <p:sldId id="328" r:id="rId20"/>
    <p:sldId id="330" r:id="rId21"/>
    <p:sldId id="331" r:id="rId22"/>
    <p:sldId id="332" r:id="rId23"/>
    <p:sldId id="333" r:id="rId24"/>
    <p:sldId id="335" r:id="rId25"/>
    <p:sldId id="334" r:id="rId26"/>
    <p:sldId id="336" r:id="rId27"/>
    <p:sldId id="337" r:id="rId28"/>
    <p:sldId id="338" r:id="rId29"/>
    <p:sldId id="339" r:id="rId30"/>
    <p:sldId id="340" r:id="rId31"/>
    <p:sldId id="341" r:id="rId32"/>
    <p:sldId id="342" r:id="rId33"/>
    <p:sldId id="343" r:id="rId34"/>
    <p:sldId id="344" r:id="rId35"/>
    <p:sldId id="345" r:id="rId36"/>
    <p:sldId id="346" r:id="rId37"/>
    <p:sldId id="347" r:id="rId38"/>
    <p:sldId id="348" r:id="rId39"/>
    <p:sldId id="349" r:id="rId40"/>
    <p:sldId id="350" r:id="rId41"/>
    <p:sldId id="351" r:id="rId42"/>
    <p:sldId id="352" r:id="rId43"/>
    <p:sldId id="353" r:id="rId44"/>
    <p:sldId id="354" r:id="rId45"/>
    <p:sldId id="313" r:id="rId46"/>
  </p:sldIdLst>
  <p:sldSz cx="12192000" cy="6858000"/>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42" autoAdjust="0"/>
    <p:restoredTop sz="86938" autoAdjust="0"/>
  </p:normalViewPr>
  <p:slideViewPr>
    <p:cSldViewPr snapToGrid="0">
      <p:cViewPr varScale="1">
        <p:scale>
          <a:sx n="48" d="100"/>
          <a:sy n="48" d="100"/>
        </p:scale>
        <p:origin x="72" y="946"/>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E4DE3A-8FF6-47E3-9EC0-A671166B5FBC}" type="datetimeFigureOut">
              <a:rPr lang="es-CR" smtClean="0"/>
              <a:t>13/05/2018</a:t>
            </a:fld>
            <a:endParaRPr lang="es-C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4C6AAD-74E4-4D06-92C9-8F892F68824B}" type="slidenum">
              <a:rPr lang="es-CR" smtClean="0"/>
              <a:t>‹Nº›</a:t>
            </a:fld>
            <a:endParaRPr lang="es-CR"/>
          </a:p>
        </p:txBody>
      </p:sp>
    </p:spTree>
    <p:extLst>
      <p:ext uri="{BB962C8B-B14F-4D97-AF65-F5344CB8AC3E}">
        <p14:creationId xmlns:p14="http://schemas.microsoft.com/office/powerpoint/2010/main" val="2569683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s-CR" altLang="en-US">
                <a:latin typeface="Arial" panose="020B0604020202020204" pitchFamily="34" charset="0"/>
              </a:rPr>
              <a:t>La memoria no se actualiza al mismo ritmo que los programas de computo. El software se puede actualizar 1 o hasta 2 veces en un período de 2 años…la memoria se mantiene casi igual.</a:t>
            </a:r>
          </a:p>
          <a:p>
            <a:pPr>
              <a:buFontTx/>
              <a:buChar char="-"/>
            </a:pPr>
            <a:endParaRPr lang="es-CR" altLang="en-US">
              <a:latin typeface="Arial" panose="020B0604020202020204" pitchFamily="34" charset="0"/>
            </a:endParaRPr>
          </a:p>
          <a:p>
            <a:pPr>
              <a:buFontTx/>
              <a:buChar char="-"/>
            </a:pPr>
            <a:r>
              <a:rPr lang="es-CR" altLang="en-US">
                <a:latin typeface="Arial" panose="020B0604020202020204" pitchFamily="34" charset="0"/>
              </a:rPr>
              <a:t>No importa cuanta memoria tenga la computadora, al final se va a llegar a consumir casi toda.</a:t>
            </a: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3</a:t>
            </a:fld>
            <a:endParaRPr lang="es-ES" altLang="en-US" b="0"/>
          </a:p>
        </p:txBody>
      </p:sp>
    </p:spTree>
    <p:extLst>
      <p:ext uri="{BB962C8B-B14F-4D97-AF65-F5344CB8AC3E}">
        <p14:creationId xmlns:p14="http://schemas.microsoft.com/office/powerpoint/2010/main" val="222111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s-CR" altLang="en-US">
                <a:latin typeface="Arial" panose="020B0604020202020204" pitchFamily="34" charset="0"/>
              </a:rPr>
              <a:t>La memoria no se actualiza al mismo ritmo que los programas de computo. El software se puede actualizar 1 o hasta 2 veces en un período de 2 años…la memoria se mantiene casi igual.</a:t>
            </a:r>
          </a:p>
          <a:p>
            <a:pPr>
              <a:buFontTx/>
              <a:buChar char="-"/>
            </a:pPr>
            <a:endParaRPr lang="es-CR" altLang="en-US">
              <a:latin typeface="Arial" panose="020B0604020202020204" pitchFamily="34" charset="0"/>
            </a:endParaRPr>
          </a:p>
          <a:p>
            <a:pPr>
              <a:buFontTx/>
              <a:buChar char="-"/>
            </a:pPr>
            <a:r>
              <a:rPr lang="es-CR" altLang="en-US">
                <a:latin typeface="Arial" panose="020B0604020202020204" pitchFamily="34" charset="0"/>
              </a:rPr>
              <a:t>No importa cuanta memoria tenga la computadora, al final se va a llegar a consumir casi toda.</a:t>
            </a: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12</a:t>
            </a:fld>
            <a:endParaRPr lang="es-ES" altLang="en-US" b="0"/>
          </a:p>
        </p:txBody>
      </p:sp>
    </p:spTree>
    <p:extLst>
      <p:ext uri="{BB962C8B-B14F-4D97-AF65-F5344CB8AC3E}">
        <p14:creationId xmlns:p14="http://schemas.microsoft.com/office/powerpoint/2010/main" val="4092999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s-CR" altLang="en-US">
                <a:latin typeface="Arial" panose="020B0604020202020204" pitchFamily="34" charset="0"/>
              </a:rPr>
              <a:t>La memoria no se actualiza al mismo ritmo que los programas de computo. El software se puede actualizar 1 o hasta 2 veces en un período de 2 años…la memoria se mantiene casi igual.</a:t>
            </a:r>
          </a:p>
          <a:p>
            <a:pPr>
              <a:buFontTx/>
              <a:buChar char="-"/>
            </a:pPr>
            <a:endParaRPr lang="es-CR" altLang="en-US">
              <a:latin typeface="Arial" panose="020B0604020202020204" pitchFamily="34" charset="0"/>
            </a:endParaRPr>
          </a:p>
          <a:p>
            <a:pPr>
              <a:buFontTx/>
              <a:buChar char="-"/>
            </a:pPr>
            <a:r>
              <a:rPr lang="es-CR" altLang="en-US">
                <a:latin typeface="Arial" panose="020B0604020202020204" pitchFamily="34" charset="0"/>
              </a:rPr>
              <a:t>No importa cuanta memoria tenga la computadora, al final se va a llegar a consumir casi toda.</a:t>
            </a: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13</a:t>
            </a:fld>
            <a:endParaRPr lang="es-ES" altLang="en-US" b="0"/>
          </a:p>
        </p:txBody>
      </p:sp>
    </p:spTree>
    <p:extLst>
      <p:ext uri="{BB962C8B-B14F-4D97-AF65-F5344CB8AC3E}">
        <p14:creationId xmlns:p14="http://schemas.microsoft.com/office/powerpoint/2010/main" val="2948157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s-CR" altLang="en-US">
                <a:latin typeface="Arial" panose="020B0604020202020204" pitchFamily="34" charset="0"/>
              </a:rPr>
              <a:t>La memoria no se actualiza al mismo ritmo que los programas de computo. El software se puede actualizar 1 o hasta 2 veces en un período de 2 años…la memoria se mantiene casi igual.</a:t>
            </a:r>
          </a:p>
          <a:p>
            <a:pPr>
              <a:buFontTx/>
              <a:buChar char="-"/>
            </a:pPr>
            <a:endParaRPr lang="es-CR" altLang="en-US">
              <a:latin typeface="Arial" panose="020B0604020202020204" pitchFamily="34" charset="0"/>
            </a:endParaRPr>
          </a:p>
          <a:p>
            <a:pPr>
              <a:buFontTx/>
              <a:buChar char="-"/>
            </a:pPr>
            <a:r>
              <a:rPr lang="es-CR" altLang="en-US">
                <a:latin typeface="Arial" panose="020B0604020202020204" pitchFamily="34" charset="0"/>
              </a:rPr>
              <a:t>No importa cuanta memoria tenga la computadora, al final se va a llegar a consumir casi toda.</a:t>
            </a: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14</a:t>
            </a:fld>
            <a:endParaRPr lang="es-ES" altLang="en-US" b="0"/>
          </a:p>
        </p:txBody>
      </p:sp>
    </p:spTree>
    <p:extLst>
      <p:ext uri="{BB962C8B-B14F-4D97-AF65-F5344CB8AC3E}">
        <p14:creationId xmlns:p14="http://schemas.microsoft.com/office/powerpoint/2010/main" val="2002289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s-CR" altLang="en-US">
                <a:latin typeface="Arial" panose="020B0604020202020204" pitchFamily="34" charset="0"/>
              </a:rPr>
              <a:t>La memoria no se actualiza al mismo ritmo que los programas de computo. El software se puede actualizar 1 o hasta 2 veces en un período de 2 años…la memoria se mantiene casi igual.</a:t>
            </a:r>
          </a:p>
          <a:p>
            <a:pPr>
              <a:buFontTx/>
              <a:buChar char="-"/>
            </a:pPr>
            <a:endParaRPr lang="es-CR" altLang="en-US">
              <a:latin typeface="Arial" panose="020B0604020202020204" pitchFamily="34" charset="0"/>
            </a:endParaRPr>
          </a:p>
          <a:p>
            <a:pPr>
              <a:buFontTx/>
              <a:buChar char="-"/>
            </a:pPr>
            <a:r>
              <a:rPr lang="es-CR" altLang="en-US">
                <a:latin typeface="Arial" panose="020B0604020202020204" pitchFamily="34" charset="0"/>
              </a:rPr>
              <a:t>No importa cuanta memoria tenga la computadora, al final se va a llegar a consumir casi toda.</a:t>
            </a: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15</a:t>
            </a:fld>
            <a:endParaRPr lang="es-ES" altLang="en-US" b="0"/>
          </a:p>
        </p:txBody>
      </p:sp>
    </p:spTree>
    <p:extLst>
      <p:ext uri="{BB962C8B-B14F-4D97-AF65-F5344CB8AC3E}">
        <p14:creationId xmlns:p14="http://schemas.microsoft.com/office/powerpoint/2010/main" val="18125143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s-CR" altLang="en-US">
                <a:latin typeface="Arial" panose="020B0604020202020204" pitchFamily="34" charset="0"/>
              </a:rPr>
              <a:t>La memoria no se actualiza al mismo ritmo que los programas de computo. El software se puede actualizar 1 o hasta 2 veces en un período de 2 años…la memoria se mantiene casi igual.</a:t>
            </a:r>
          </a:p>
          <a:p>
            <a:pPr>
              <a:buFontTx/>
              <a:buChar char="-"/>
            </a:pPr>
            <a:endParaRPr lang="es-CR" altLang="en-US">
              <a:latin typeface="Arial" panose="020B0604020202020204" pitchFamily="34" charset="0"/>
            </a:endParaRPr>
          </a:p>
          <a:p>
            <a:pPr>
              <a:buFontTx/>
              <a:buChar char="-"/>
            </a:pPr>
            <a:r>
              <a:rPr lang="es-CR" altLang="en-US">
                <a:latin typeface="Arial" panose="020B0604020202020204" pitchFamily="34" charset="0"/>
              </a:rPr>
              <a:t>No importa cuanta memoria tenga la computadora, al final se va a llegar a consumir casi toda.</a:t>
            </a: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16</a:t>
            </a:fld>
            <a:endParaRPr lang="es-ES" altLang="en-US" b="0"/>
          </a:p>
        </p:txBody>
      </p:sp>
    </p:spTree>
    <p:extLst>
      <p:ext uri="{BB962C8B-B14F-4D97-AF65-F5344CB8AC3E}">
        <p14:creationId xmlns:p14="http://schemas.microsoft.com/office/powerpoint/2010/main" val="38806838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s-CR" altLang="en-US">
                <a:latin typeface="Arial" panose="020B0604020202020204" pitchFamily="34" charset="0"/>
              </a:rPr>
              <a:t>La memoria no se actualiza al mismo ritmo que los programas de computo. El software se puede actualizar 1 o hasta 2 veces en un período de 2 años…la memoria se mantiene casi igual.</a:t>
            </a:r>
          </a:p>
          <a:p>
            <a:pPr>
              <a:buFontTx/>
              <a:buChar char="-"/>
            </a:pPr>
            <a:endParaRPr lang="es-CR" altLang="en-US">
              <a:latin typeface="Arial" panose="020B0604020202020204" pitchFamily="34" charset="0"/>
            </a:endParaRPr>
          </a:p>
          <a:p>
            <a:pPr>
              <a:buFontTx/>
              <a:buChar char="-"/>
            </a:pPr>
            <a:r>
              <a:rPr lang="es-CR" altLang="en-US">
                <a:latin typeface="Arial" panose="020B0604020202020204" pitchFamily="34" charset="0"/>
              </a:rPr>
              <a:t>No importa cuanta memoria tenga la computadora, al final se va a llegar a consumir casi toda.</a:t>
            </a: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17</a:t>
            </a:fld>
            <a:endParaRPr lang="es-ES" altLang="en-US" b="0"/>
          </a:p>
        </p:txBody>
      </p:sp>
    </p:spTree>
    <p:extLst>
      <p:ext uri="{BB962C8B-B14F-4D97-AF65-F5344CB8AC3E}">
        <p14:creationId xmlns:p14="http://schemas.microsoft.com/office/powerpoint/2010/main" val="3782816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s-CR" altLang="en-US">
                <a:latin typeface="Arial" panose="020B0604020202020204" pitchFamily="34" charset="0"/>
              </a:rPr>
              <a:t>La memoria no se actualiza al mismo ritmo que los programas de computo. El software se puede actualizar 1 o hasta 2 veces en un período de 2 años…la memoria se mantiene casi igual.</a:t>
            </a:r>
          </a:p>
          <a:p>
            <a:pPr>
              <a:buFontTx/>
              <a:buChar char="-"/>
            </a:pPr>
            <a:endParaRPr lang="es-CR" altLang="en-US">
              <a:latin typeface="Arial" panose="020B0604020202020204" pitchFamily="34" charset="0"/>
            </a:endParaRPr>
          </a:p>
          <a:p>
            <a:pPr>
              <a:buFontTx/>
              <a:buChar char="-"/>
            </a:pPr>
            <a:r>
              <a:rPr lang="es-CR" altLang="en-US">
                <a:latin typeface="Arial" panose="020B0604020202020204" pitchFamily="34" charset="0"/>
              </a:rPr>
              <a:t>No importa cuanta memoria tenga la computadora, al final se va a llegar a consumir casi toda.</a:t>
            </a: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18</a:t>
            </a:fld>
            <a:endParaRPr lang="es-ES" altLang="en-US" b="0"/>
          </a:p>
        </p:txBody>
      </p:sp>
    </p:spTree>
    <p:extLst>
      <p:ext uri="{BB962C8B-B14F-4D97-AF65-F5344CB8AC3E}">
        <p14:creationId xmlns:p14="http://schemas.microsoft.com/office/powerpoint/2010/main" val="28192171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s-CR" altLang="en-US">
                <a:latin typeface="Arial" panose="020B0604020202020204" pitchFamily="34" charset="0"/>
              </a:rPr>
              <a:t>La memoria no se actualiza al mismo ritmo que los programas de computo. El software se puede actualizar 1 o hasta 2 veces en un período de 2 años…la memoria se mantiene casi igual.</a:t>
            </a:r>
          </a:p>
          <a:p>
            <a:pPr>
              <a:buFontTx/>
              <a:buChar char="-"/>
            </a:pPr>
            <a:endParaRPr lang="es-CR" altLang="en-US">
              <a:latin typeface="Arial" panose="020B0604020202020204" pitchFamily="34" charset="0"/>
            </a:endParaRPr>
          </a:p>
          <a:p>
            <a:pPr>
              <a:buFontTx/>
              <a:buChar char="-"/>
            </a:pPr>
            <a:r>
              <a:rPr lang="es-CR" altLang="en-US">
                <a:latin typeface="Arial" panose="020B0604020202020204" pitchFamily="34" charset="0"/>
              </a:rPr>
              <a:t>No importa cuanta memoria tenga la computadora, al final se va a llegar a consumir casi toda.</a:t>
            </a: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19</a:t>
            </a:fld>
            <a:endParaRPr lang="es-ES" altLang="en-US" b="0"/>
          </a:p>
        </p:txBody>
      </p:sp>
    </p:spTree>
    <p:extLst>
      <p:ext uri="{BB962C8B-B14F-4D97-AF65-F5344CB8AC3E}">
        <p14:creationId xmlns:p14="http://schemas.microsoft.com/office/powerpoint/2010/main" val="30627936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s-CR" altLang="en-US">
                <a:latin typeface="Arial" panose="020B0604020202020204" pitchFamily="34" charset="0"/>
              </a:rPr>
              <a:t>La memoria no se actualiza al mismo ritmo que los programas de computo. El software se puede actualizar 1 o hasta 2 veces en un período de 2 años…la memoria se mantiene casi igual.</a:t>
            </a:r>
          </a:p>
          <a:p>
            <a:pPr>
              <a:buFontTx/>
              <a:buChar char="-"/>
            </a:pPr>
            <a:endParaRPr lang="es-CR" altLang="en-US">
              <a:latin typeface="Arial" panose="020B0604020202020204" pitchFamily="34" charset="0"/>
            </a:endParaRPr>
          </a:p>
          <a:p>
            <a:pPr>
              <a:buFontTx/>
              <a:buChar char="-"/>
            </a:pPr>
            <a:r>
              <a:rPr lang="es-CR" altLang="en-US">
                <a:latin typeface="Arial" panose="020B0604020202020204" pitchFamily="34" charset="0"/>
              </a:rPr>
              <a:t>No importa cuanta memoria tenga la computadora, al final se va a llegar a consumir casi toda.</a:t>
            </a: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20</a:t>
            </a:fld>
            <a:endParaRPr lang="es-ES" altLang="en-US" b="0"/>
          </a:p>
        </p:txBody>
      </p:sp>
    </p:spTree>
    <p:extLst>
      <p:ext uri="{BB962C8B-B14F-4D97-AF65-F5344CB8AC3E}">
        <p14:creationId xmlns:p14="http://schemas.microsoft.com/office/powerpoint/2010/main" val="27799423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s-CR" altLang="en-US">
                <a:latin typeface="Arial" panose="020B0604020202020204" pitchFamily="34" charset="0"/>
              </a:rPr>
              <a:t>La memoria no se actualiza al mismo ritmo que los programas de computo. El software se puede actualizar 1 o hasta 2 veces en un período de 2 años…la memoria se mantiene casi igual.</a:t>
            </a:r>
          </a:p>
          <a:p>
            <a:pPr>
              <a:buFontTx/>
              <a:buChar char="-"/>
            </a:pPr>
            <a:endParaRPr lang="es-CR" altLang="en-US">
              <a:latin typeface="Arial" panose="020B0604020202020204" pitchFamily="34" charset="0"/>
            </a:endParaRPr>
          </a:p>
          <a:p>
            <a:pPr>
              <a:buFontTx/>
              <a:buChar char="-"/>
            </a:pPr>
            <a:r>
              <a:rPr lang="es-CR" altLang="en-US">
                <a:latin typeface="Arial" panose="020B0604020202020204" pitchFamily="34" charset="0"/>
              </a:rPr>
              <a:t>No importa cuanta memoria tenga la computadora, al final se va a llegar a consumir casi toda.</a:t>
            </a: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21</a:t>
            </a:fld>
            <a:endParaRPr lang="es-ES" altLang="en-US" b="0"/>
          </a:p>
        </p:txBody>
      </p:sp>
    </p:spTree>
    <p:extLst>
      <p:ext uri="{BB962C8B-B14F-4D97-AF65-F5344CB8AC3E}">
        <p14:creationId xmlns:p14="http://schemas.microsoft.com/office/powerpoint/2010/main" val="3593334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s-CR" altLang="en-US">
                <a:latin typeface="Arial" panose="020B0604020202020204" pitchFamily="34" charset="0"/>
              </a:rPr>
              <a:t>La memoria no se actualiza al mismo ritmo que los programas de computo. El software se puede actualizar 1 o hasta 2 veces en un período de 2 años…la memoria se mantiene casi igual.</a:t>
            </a:r>
          </a:p>
          <a:p>
            <a:pPr>
              <a:buFontTx/>
              <a:buChar char="-"/>
            </a:pPr>
            <a:endParaRPr lang="es-CR" altLang="en-US">
              <a:latin typeface="Arial" panose="020B0604020202020204" pitchFamily="34" charset="0"/>
            </a:endParaRPr>
          </a:p>
          <a:p>
            <a:pPr>
              <a:buFontTx/>
              <a:buChar char="-"/>
            </a:pPr>
            <a:r>
              <a:rPr lang="es-CR" altLang="en-US">
                <a:latin typeface="Arial" panose="020B0604020202020204" pitchFamily="34" charset="0"/>
              </a:rPr>
              <a:t>No importa cuanta memoria tenga la computadora, al final se va a llegar a consumir casi toda.</a:t>
            </a: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4</a:t>
            </a:fld>
            <a:endParaRPr lang="es-ES" altLang="en-US" b="0"/>
          </a:p>
        </p:txBody>
      </p:sp>
    </p:spTree>
    <p:extLst>
      <p:ext uri="{BB962C8B-B14F-4D97-AF65-F5344CB8AC3E}">
        <p14:creationId xmlns:p14="http://schemas.microsoft.com/office/powerpoint/2010/main" val="42397946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s-CR" altLang="en-US">
                <a:latin typeface="Arial" panose="020B0604020202020204" pitchFamily="34" charset="0"/>
              </a:rPr>
              <a:t>La memoria no se actualiza al mismo ritmo que los programas de computo. El software se puede actualizar 1 o hasta 2 veces en un período de 2 años…la memoria se mantiene casi igual.</a:t>
            </a:r>
          </a:p>
          <a:p>
            <a:pPr>
              <a:buFontTx/>
              <a:buChar char="-"/>
            </a:pPr>
            <a:endParaRPr lang="es-CR" altLang="en-US">
              <a:latin typeface="Arial" panose="020B0604020202020204" pitchFamily="34" charset="0"/>
            </a:endParaRPr>
          </a:p>
          <a:p>
            <a:pPr>
              <a:buFontTx/>
              <a:buChar char="-"/>
            </a:pPr>
            <a:r>
              <a:rPr lang="es-CR" altLang="en-US">
                <a:latin typeface="Arial" panose="020B0604020202020204" pitchFamily="34" charset="0"/>
              </a:rPr>
              <a:t>No importa cuanta memoria tenga la computadora, al final se va a llegar a consumir casi toda.</a:t>
            </a: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22</a:t>
            </a:fld>
            <a:endParaRPr lang="es-ES" altLang="en-US" b="0"/>
          </a:p>
        </p:txBody>
      </p:sp>
    </p:spTree>
    <p:extLst>
      <p:ext uri="{BB962C8B-B14F-4D97-AF65-F5344CB8AC3E}">
        <p14:creationId xmlns:p14="http://schemas.microsoft.com/office/powerpoint/2010/main" val="20374566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s-CR" altLang="en-US">
                <a:latin typeface="Arial" panose="020B0604020202020204" pitchFamily="34" charset="0"/>
              </a:rPr>
              <a:t>La memoria no se actualiza al mismo ritmo que los programas de computo. El software se puede actualizar 1 o hasta 2 veces en un período de 2 años…la memoria se mantiene casi igual.</a:t>
            </a:r>
          </a:p>
          <a:p>
            <a:pPr>
              <a:buFontTx/>
              <a:buChar char="-"/>
            </a:pPr>
            <a:endParaRPr lang="es-CR" altLang="en-US">
              <a:latin typeface="Arial" panose="020B0604020202020204" pitchFamily="34" charset="0"/>
            </a:endParaRPr>
          </a:p>
          <a:p>
            <a:pPr>
              <a:buFontTx/>
              <a:buChar char="-"/>
            </a:pPr>
            <a:r>
              <a:rPr lang="es-CR" altLang="en-US">
                <a:latin typeface="Arial" panose="020B0604020202020204" pitchFamily="34" charset="0"/>
              </a:rPr>
              <a:t>No importa cuanta memoria tenga la computadora, al final se va a llegar a consumir casi toda.</a:t>
            </a: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23</a:t>
            </a:fld>
            <a:endParaRPr lang="es-ES" altLang="en-US" b="0"/>
          </a:p>
        </p:txBody>
      </p:sp>
    </p:spTree>
    <p:extLst>
      <p:ext uri="{BB962C8B-B14F-4D97-AF65-F5344CB8AC3E}">
        <p14:creationId xmlns:p14="http://schemas.microsoft.com/office/powerpoint/2010/main" val="10690268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s-CR" altLang="en-US">
                <a:latin typeface="Arial" panose="020B0604020202020204" pitchFamily="34" charset="0"/>
              </a:rPr>
              <a:t>La memoria no se actualiza al mismo ritmo que los programas de computo. El software se puede actualizar 1 o hasta 2 veces en un período de 2 años…la memoria se mantiene casi igual.</a:t>
            </a:r>
          </a:p>
          <a:p>
            <a:pPr>
              <a:buFontTx/>
              <a:buChar char="-"/>
            </a:pPr>
            <a:endParaRPr lang="es-CR" altLang="en-US">
              <a:latin typeface="Arial" panose="020B0604020202020204" pitchFamily="34" charset="0"/>
            </a:endParaRPr>
          </a:p>
          <a:p>
            <a:pPr>
              <a:buFontTx/>
              <a:buChar char="-"/>
            </a:pPr>
            <a:r>
              <a:rPr lang="es-CR" altLang="en-US">
                <a:latin typeface="Arial" panose="020B0604020202020204" pitchFamily="34" charset="0"/>
              </a:rPr>
              <a:t>No importa cuanta memoria tenga la computadora, al final se va a llegar a consumir casi toda.</a:t>
            </a: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24</a:t>
            </a:fld>
            <a:endParaRPr lang="es-ES" altLang="en-US" b="0"/>
          </a:p>
        </p:txBody>
      </p:sp>
    </p:spTree>
    <p:extLst>
      <p:ext uri="{BB962C8B-B14F-4D97-AF65-F5344CB8AC3E}">
        <p14:creationId xmlns:p14="http://schemas.microsoft.com/office/powerpoint/2010/main" val="15744569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s-CR" altLang="en-US">
                <a:latin typeface="Arial" panose="020B0604020202020204" pitchFamily="34" charset="0"/>
              </a:rPr>
              <a:t>La memoria no se actualiza al mismo ritmo que los programas de computo. El software se puede actualizar 1 o hasta 2 veces en un período de 2 años…la memoria se mantiene casi igual.</a:t>
            </a:r>
          </a:p>
          <a:p>
            <a:pPr>
              <a:buFontTx/>
              <a:buChar char="-"/>
            </a:pPr>
            <a:endParaRPr lang="es-CR" altLang="en-US">
              <a:latin typeface="Arial" panose="020B0604020202020204" pitchFamily="34" charset="0"/>
            </a:endParaRPr>
          </a:p>
          <a:p>
            <a:pPr>
              <a:buFontTx/>
              <a:buChar char="-"/>
            </a:pPr>
            <a:r>
              <a:rPr lang="es-CR" altLang="en-US">
                <a:latin typeface="Arial" panose="020B0604020202020204" pitchFamily="34" charset="0"/>
              </a:rPr>
              <a:t>No importa cuanta memoria tenga la computadora, al final se va a llegar a consumir casi toda.</a:t>
            </a: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25</a:t>
            </a:fld>
            <a:endParaRPr lang="es-ES" altLang="en-US" b="0"/>
          </a:p>
        </p:txBody>
      </p:sp>
    </p:spTree>
    <p:extLst>
      <p:ext uri="{BB962C8B-B14F-4D97-AF65-F5344CB8AC3E}">
        <p14:creationId xmlns:p14="http://schemas.microsoft.com/office/powerpoint/2010/main" val="6328297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s-CR" altLang="en-US">
                <a:latin typeface="Arial" panose="020B0604020202020204" pitchFamily="34" charset="0"/>
              </a:rPr>
              <a:t>La memoria no se actualiza al mismo ritmo que los programas de computo. El software se puede actualizar 1 o hasta 2 veces en un período de 2 años…la memoria se mantiene casi igual.</a:t>
            </a:r>
          </a:p>
          <a:p>
            <a:pPr>
              <a:buFontTx/>
              <a:buChar char="-"/>
            </a:pPr>
            <a:endParaRPr lang="es-CR" altLang="en-US">
              <a:latin typeface="Arial" panose="020B0604020202020204" pitchFamily="34" charset="0"/>
            </a:endParaRPr>
          </a:p>
          <a:p>
            <a:pPr>
              <a:buFontTx/>
              <a:buChar char="-"/>
            </a:pPr>
            <a:r>
              <a:rPr lang="es-CR" altLang="en-US">
                <a:latin typeface="Arial" panose="020B0604020202020204" pitchFamily="34" charset="0"/>
              </a:rPr>
              <a:t>No importa cuanta memoria tenga la computadora, al final se va a llegar a consumir casi toda.</a:t>
            </a: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26</a:t>
            </a:fld>
            <a:endParaRPr lang="es-ES" altLang="en-US" b="0"/>
          </a:p>
        </p:txBody>
      </p:sp>
    </p:spTree>
    <p:extLst>
      <p:ext uri="{BB962C8B-B14F-4D97-AF65-F5344CB8AC3E}">
        <p14:creationId xmlns:p14="http://schemas.microsoft.com/office/powerpoint/2010/main" val="38536645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s-CR" altLang="en-US">
                <a:latin typeface="Arial" panose="020B0604020202020204" pitchFamily="34" charset="0"/>
              </a:rPr>
              <a:t>La memoria no se actualiza al mismo ritmo que los programas de computo. El software se puede actualizar 1 o hasta 2 veces en un período de 2 años…la memoria se mantiene casi igual.</a:t>
            </a:r>
          </a:p>
          <a:p>
            <a:pPr>
              <a:buFontTx/>
              <a:buChar char="-"/>
            </a:pPr>
            <a:endParaRPr lang="es-CR" altLang="en-US">
              <a:latin typeface="Arial" panose="020B0604020202020204" pitchFamily="34" charset="0"/>
            </a:endParaRPr>
          </a:p>
          <a:p>
            <a:pPr>
              <a:buFontTx/>
              <a:buChar char="-"/>
            </a:pPr>
            <a:r>
              <a:rPr lang="es-CR" altLang="en-US">
                <a:latin typeface="Arial" panose="020B0604020202020204" pitchFamily="34" charset="0"/>
              </a:rPr>
              <a:t>No importa cuanta memoria tenga la computadora, al final se va a llegar a consumir casi toda.</a:t>
            </a: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27</a:t>
            </a:fld>
            <a:endParaRPr lang="es-ES" altLang="en-US" b="0"/>
          </a:p>
        </p:txBody>
      </p:sp>
    </p:spTree>
    <p:extLst>
      <p:ext uri="{BB962C8B-B14F-4D97-AF65-F5344CB8AC3E}">
        <p14:creationId xmlns:p14="http://schemas.microsoft.com/office/powerpoint/2010/main" val="15084378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s-CR" altLang="en-US">
                <a:latin typeface="Arial" panose="020B0604020202020204" pitchFamily="34" charset="0"/>
              </a:rPr>
              <a:t>La memoria no se actualiza al mismo ritmo que los programas de computo. El software se puede actualizar 1 o hasta 2 veces en un período de 2 años…la memoria se mantiene casi igual.</a:t>
            </a:r>
          </a:p>
          <a:p>
            <a:pPr>
              <a:buFontTx/>
              <a:buChar char="-"/>
            </a:pPr>
            <a:endParaRPr lang="es-CR" altLang="en-US">
              <a:latin typeface="Arial" panose="020B0604020202020204" pitchFamily="34" charset="0"/>
            </a:endParaRPr>
          </a:p>
          <a:p>
            <a:pPr>
              <a:buFontTx/>
              <a:buChar char="-"/>
            </a:pPr>
            <a:r>
              <a:rPr lang="es-CR" altLang="en-US">
                <a:latin typeface="Arial" panose="020B0604020202020204" pitchFamily="34" charset="0"/>
              </a:rPr>
              <a:t>No importa cuanta memoria tenga la computadora, al final se va a llegar a consumir casi toda.</a:t>
            </a: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28</a:t>
            </a:fld>
            <a:endParaRPr lang="es-ES" altLang="en-US" b="0"/>
          </a:p>
        </p:txBody>
      </p:sp>
    </p:spTree>
    <p:extLst>
      <p:ext uri="{BB962C8B-B14F-4D97-AF65-F5344CB8AC3E}">
        <p14:creationId xmlns:p14="http://schemas.microsoft.com/office/powerpoint/2010/main" val="14948084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s-CR" altLang="en-US">
                <a:latin typeface="Arial" panose="020B0604020202020204" pitchFamily="34" charset="0"/>
              </a:rPr>
              <a:t>La memoria no se actualiza al mismo ritmo que los programas de computo. El software se puede actualizar 1 o hasta 2 veces en un período de 2 años…la memoria se mantiene casi igual.</a:t>
            </a:r>
          </a:p>
          <a:p>
            <a:pPr>
              <a:buFontTx/>
              <a:buChar char="-"/>
            </a:pPr>
            <a:endParaRPr lang="es-CR" altLang="en-US">
              <a:latin typeface="Arial" panose="020B0604020202020204" pitchFamily="34" charset="0"/>
            </a:endParaRPr>
          </a:p>
          <a:p>
            <a:pPr>
              <a:buFontTx/>
              <a:buChar char="-"/>
            </a:pPr>
            <a:r>
              <a:rPr lang="es-CR" altLang="en-US">
                <a:latin typeface="Arial" panose="020B0604020202020204" pitchFamily="34" charset="0"/>
              </a:rPr>
              <a:t>No importa cuanta memoria tenga la computadora, al final se va a llegar a consumir casi toda.</a:t>
            </a: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29</a:t>
            </a:fld>
            <a:endParaRPr lang="es-ES" altLang="en-US" b="0"/>
          </a:p>
        </p:txBody>
      </p:sp>
    </p:spTree>
    <p:extLst>
      <p:ext uri="{BB962C8B-B14F-4D97-AF65-F5344CB8AC3E}">
        <p14:creationId xmlns:p14="http://schemas.microsoft.com/office/powerpoint/2010/main" val="18711193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s-CR" altLang="en-US">
                <a:latin typeface="Arial" panose="020B0604020202020204" pitchFamily="34" charset="0"/>
              </a:rPr>
              <a:t>La memoria no se actualiza al mismo ritmo que los programas de computo. El software se puede actualizar 1 o hasta 2 veces en un período de 2 años…la memoria se mantiene casi igual.</a:t>
            </a:r>
          </a:p>
          <a:p>
            <a:pPr>
              <a:buFontTx/>
              <a:buChar char="-"/>
            </a:pPr>
            <a:endParaRPr lang="es-CR" altLang="en-US">
              <a:latin typeface="Arial" panose="020B0604020202020204" pitchFamily="34" charset="0"/>
            </a:endParaRPr>
          </a:p>
          <a:p>
            <a:pPr>
              <a:buFontTx/>
              <a:buChar char="-"/>
            </a:pPr>
            <a:r>
              <a:rPr lang="es-CR" altLang="en-US">
                <a:latin typeface="Arial" panose="020B0604020202020204" pitchFamily="34" charset="0"/>
              </a:rPr>
              <a:t>No importa cuanta memoria tenga la computadora, al final se va a llegar a consumir casi toda.</a:t>
            </a: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30</a:t>
            </a:fld>
            <a:endParaRPr lang="es-ES" altLang="en-US" b="0"/>
          </a:p>
        </p:txBody>
      </p:sp>
    </p:spTree>
    <p:extLst>
      <p:ext uri="{BB962C8B-B14F-4D97-AF65-F5344CB8AC3E}">
        <p14:creationId xmlns:p14="http://schemas.microsoft.com/office/powerpoint/2010/main" val="2986630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s-CR" altLang="en-US">
                <a:latin typeface="Arial" panose="020B0604020202020204" pitchFamily="34" charset="0"/>
              </a:rPr>
              <a:t>La memoria no se actualiza al mismo ritmo que los programas de computo. El software se puede actualizar 1 o hasta 2 veces en un período de 2 años…la memoria se mantiene casi igual.</a:t>
            </a:r>
          </a:p>
          <a:p>
            <a:pPr>
              <a:buFontTx/>
              <a:buChar char="-"/>
            </a:pPr>
            <a:endParaRPr lang="es-CR" altLang="en-US">
              <a:latin typeface="Arial" panose="020B0604020202020204" pitchFamily="34" charset="0"/>
            </a:endParaRPr>
          </a:p>
          <a:p>
            <a:pPr>
              <a:buFontTx/>
              <a:buChar char="-"/>
            </a:pPr>
            <a:r>
              <a:rPr lang="es-CR" altLang="en-US">
                <a:latin typeface="Arial" panose="020B0604020202020204" pitchFamily="34" charset="0"/>
              </a:rPr>
              <a:t>No importa cuanta memoria tenga la computadora, al final se va a llegar a consumir casi toda.</a:t>
            </a: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31</a:t>
            </a:fld>
            <a:endParaRPr lang="es-ES" altLang="en-US" b="0"/>
          </a:p>
        </p:txBody>
      </p:sp>
    </p:spTree>
    <p:extLst>
      <p:ext uri="{BB962C8B-B14F-4D97-AF65-F5344CB8AC3E}">
        <p14:creationId xmlns:p14="http://schemas.microsoft.com/office/powerpoint/2010/main" val="2807049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s-CR" altLang="en-US">
                <a:latin typeface="Arial" panose="020B0604020202020204" pitchFamily="34" charset="0"/>
              </a:rPr>
              <a:t>La memoria no se actualiza al mismo ritmo que los programas de computo. El software se puede actualizar 1 o hasta 2 veces en un período de 2 años…la memoria se mantiene casi igual.</a:t>
            </a:r>
          </a:p>
          <a:p>
            <a:pPr>
              <a:buFontTx/>
              <a:buChar char="-"/>
            </a:pPr>
            <a:endParaRPr lang="es-CR" altLang="en-US">
              <a:latin typeface="Arial" panose="020B0604020202020204" pitchFamily="34" charset="0"/>
            </a:endParaRPr>
          </a:p>
          <a:p>
            <a:pPr>
              <a:buFontTx/>
              <a:buChar char="-"/>
            </a:pPr>
            <a:r>
              <a:rPr lang="es-CR" altLang="en-US">
                <a:latin typeface="Arial" panose="020B0604020202020204" pitchFamily="34" charset="0"/>
              </a:rPr>
              <a:t>No importa cuanta memoria tenga la computadora, al final se va a llegar a consumir casi toda.</a:t>
            </a: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5</a:t>
            </a:fld>
            <a:endParaRPr lang="es-ES" altLang="en-US" b="0"/>
          </a:p>
        </p:txBody>
      </p:sp>
    </p:spTree>
    <p:extLst>
      <p:ext uri="{BB962C8B-B14F-4D97-AF65-F5344CB8AC3E}">
        <p14:creationId xmlns:p14="http://schemas.microsoft.com/office/powerpoint/2010/main" val="1056897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s-CR" altLang="en-US">
                <a:latin typeface="Arial" panose="020B0604020202020204" pitchFamily="34" charset="0"/>
              </a:rPr>
              <a:t>La memoria no se actualiza al mismo ritmo que los programas de computo. El software se puede actualizar 1 o hasta 2 veces en un período de 2 años…la memoria se mantiene casi igual.</a:t>
            </a:r>
          </a:p>
          <a:p>
            <a:pPr>
              <a:buFontTx/>
              <a:buChar char="-"/>
            </a:pPr>
            <a:endParaRPr lang="es-CR" altLang="en-US">
              <a:latin typeface="Arial" panose="020B0604020202020204" pitchFamily="34" charset="0"/>
            </a:endParaRPr>
          </a:p>
          <a:p>
            <a:pPr>
              <a:buFontTx/>
              <a:buChar char="-"/>
            </a:pPr>
            <a:r>
              <a:rPr lang="es-CR" altLang="en-US">
                <a:latin typeface="Arial" panose="020B0604020202020204" pitchFamily="34" charset="0"/>
              </a:rPr>
              <a:t>No importa cuanta memoria tenga la computadora, al final se va a llegar a consumir casi toda.</a:t>
            </a: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32</a:t>
            </a:fld>
            <a:endParaRPr lang="es-ES" altLang="en-US" b="0"/>
          </a:p>
        </p:txBody>
      </p:sp>
    </p:spTree>
    <p:extLst>
      <p:ext uri="{BB962C8B-B14F-4D97-AF65-F5344CB8AC3E}">
        <p14:creationId xmlns:p14="http://schemas.microsoft.com/office/powerpoint/2010/main" val="15176026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s-CR" altLang="en-US">
                <a:latin typeface="Arial" panose="020B0604020202020204" pitchFamily="34" charset="0"/>
              </a:rPr>
              <a:t>La memoria no se actualiza al mismo ritmo que los programas de computo. El software se puede actualizar 1 o hasta 2 veces en un período de 2 años…la memoria se mantiene casi igual.</a:t>
            </a:r>
          </a:p>
          <a:p>
            <a:pPr>
              <a:buFontTx/>
              <a:buChar char="-"/>
            </a:pPr>
            <a:endParaRPr lang="es-CR" altLang="en-US">
              <a:latin typeface="Arial" panose="020B0604020202020204" pitchFamily="34" charset="0"/>
            </a:endParaRPr>
          </a:p>
          <a:p>
            <a:pPr>
              <a:buFontTx/>
              <a:buChar char="-"/>
            </a:pPr>
            <a:r>
              <a:rPr lang="es-CR" altLang="en-US">
                <a:latin typeface="Arial" panose="020B0604020202020204" pitchFamily="34" charset="0"/>
              </a:rPr>
              <a:t>No importa cuanta memoria tenga la computadora, al final se va a llegar a consumir casi toda.</a:t>
            </a: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33</a:t>
            </a:fld>
            <a:endParaRPr lang="es-ES" altLang="en-US" b="0"/>
          </a:p>
        </p:txBody>
      </p:sp>
    </p:spTree>
    <p:extLst>
      <p:ext uri="{BB962C8B-B14F-4D97-AF65-F5344CB8AC3E}">
        <p14:creationId xmlns:p14="http://schemas.microsoft.com/office/powerpoint/2010/main" val="29630533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s-CR" altLang="en-US">
                <a:latin typeface="Arial" panose="020B0604020202020204" pitchFamily="34" charset="0"/>
              </a:rPr>
              <a:t>La memoria no se actualiza al mismo ritmo que los programas de computo. El software se puede actualizar 1 o hasta 2 veces en un período de 2 años…la memoria se mantiene casi igual.</a:t>
            </a:r>
          </a:p>
          <a:p>
            <a:pPr>
              <a:buFontTx/>
              <a:buChar char="-"/>
            </a:pPr>
            <a:endParaRPr lang="es-CR" altLang="en-US">
              <a:latin typeface="Arial" panose="020B0604020202020204" pitchFamily="34" charset="0"/>
            </a:endParaRPr>
          </a:p>
          <a:p>
            <a:pPr>
              <a:buFontTx/>
              <a:buChar char="-"/>
            </a:pPr>
            <a:r>
              <a:rPr lang="es-CR" altLang="en-US">
                <a:latin typeface="Arial" panose="020B0604020202020204" pitchFamily="34" charset="0"/>
              </a:rPr>
              <a:t>No importa cuanta memoria tenga la computadora, al final se va a llegar a consumir casi toda.</a:t>
            </a: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34</a:t>
            </a:fld>
            <a:endParaRPr lang="es-ES" altLang="en-US" b="0"/>
          </a:p>
        </p:txBody>
      </p:sp>
    </p:spTree>
    <p:extLst>
      <p:ext uri="{BB962C8B-B14F-4D97-AF65-F5344CB8AC3E}">
        <p14:creationId xmlns:p14="http://schemas.microsoft.com/office/powerpoint/2010/main" val="42170999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s-CR" altLang="en-US">
                <a:latin typeface="Arial" panose="020B0604020202020204" pitchFamily="34" charset="0"/>
              </a:rPr>
              <a:t>La memoria no se actualiza al mismo ritmo que los programas de computo. El software se puede actualizar 1 o hasta 2 veces en un período de 2 años…la memoria se mantiene casi igual.</a:t>
            </a:r>
          </a:p>
          <a:p>
            <a:pPr>
              <a:buFontTx/>
              <a:buChar char="-"/>
            </a:pPr>
            <a:endParaRPr lang="es-CR" altLang="en-US">
              <a:latin typeface="Arial" panose="020B0604020202020204" pitchFamily="34" charset="0"/>
            </a:endParaRPr>
          </a:p>
          <a:p>
            <a:pPr>
              <a:buFontTx/>
              <a:buChar char="-"/>
            </a:pPr>
            <a:r>
              <a:rPr lang="es-CR" altLang="en-US">
                <a:latin typeface="Arial" panose="020B0604020202020204" pitchFamily="34" charset="0"/>
              </a:rPr>
              <a:t>No importa cuanta memoria tenga la computadora, al final se va a llegar a consumir casi toda.</a:t>
            </a: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35</a:t>
            </a:fld>
            <a:endParaRPr lang="es-ES" altLang="en-US" b="0"/>
          </a:p>
        </p:txBody>
      </p:sp>
    </p:spTree>
    <p:extLst>
      <p:ext uri="{BB962C8B-B14F-4D97-AF65-F5344CB8AC3E}">
        <p14:creationId xmlns:p14="http://schemas.microsoft.com/office/powerpoint/2010/main" val="38600016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s-CR" altLang="en-US">
                <a:latin typeface="Arial" panose="020B0604020202020204" pitchFamily="34" charset="0"/>
              </a:rPr>
              <a:t>La memoria no se actualiza al mismo ritmo que los programas de computo. El software se puede actualizar 1 o hasta 2 veces en un período de 2 años…la memoria se mantiene casi igual.</a:t>
            </a:r>
          </a:p>
          <a:p>
            <a:pPr>
              <a:buFontTx/>
              <a:buChar char="-"/>
            </a:pPr>
            <a:endParaRPr lang="es-CR" altLang="en-US">
              <a:latin typeface="Arial" panose="020B0604020202020204" pitchFamily="34" charset="0"/>
            </a:endParaRPr>
          </a:p>
          <a:p>
            <a:pPr>
              <a:buFontTx/>
              <a:buChar char="-"/>
            </a:pPr>
            <a:r>
              <a:rPr lang="es-CR" altLang="en-US">
                <a:latin typeface="Arial" panose="020B0604020202020204" pitchFamily="34" charset="0"/>
              </a:rPr>
              <a:t>No importa cuanta memoria tenga la computadora, al final se va a llegar a consumir casi toda.</a:t>
            </a: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36</a:t>
            </a:fld>
            <a:endParaRPr lang="es-ES" altLang="en-US" b="0"/>
          </a:p>
        </p:txBody>
      </p:sp>
    </p:spTree>
    <p:extLst>
      <p:ext uri="{BB962C8B-B14F-4D97-AF65-F5344CB8AC3E}">
        <p14:creationId xmlns:p14="http://schemas.microsoft.com/office/powerpoint/2010/main" val="29689875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s-CR" altLang="en-US">
                <a:latin typeface="Arial" panose="020B0604020202020204" pitchFamily="34" charset="0"/>
              </a:rPr>
              <a:t>La memoria no se actualiza al mismo ritmo que los programas de computo. El software se puede actualizar 1 o hasta 2 veces en un período de 2 años…la memoria se mantiene casi igual.</a:t>
            </a:r>
          </a:p>
          <a:p>
            <a:pPr>
              <a:buFontTx/>
              <a:buChar char="-"/>
            </a:pPr>
            <a:endParaRPr lang="es-CR" altLang="en-US">
              <a:latin typeface="Arial" panose="020B0604020202020204" pitchFamily="34" charset="0"/>
            </a:endParaRPr>
          </a:p>
          <a:p>
            <a:pPr>
              <a:buFontTx/>
              <a:buChar char="-"/>
            </a:pPr>
            <a:r>
              <a:rPr lang="es-CR" altLang="en-US">
                <a:latin typeface="Arial" panose="020B0604020202020204" pitchFamily="34" charset="0"/>
              </a:rPr>
              <a:t>No importa cuanta memoria tenga la computadora, al final se va a llegar a consumir casi toda.</a:t>
            </a: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37</a:t>
            </a:fld>
            <a:endParaRPr lang="es-ES" altLang="en-US" b="0"/>
          </a:p>
        </p:txBody>
      </p:sp>
    </p:spTree>
    <p:extLst>
      <p:ext uri="{BB962C8B-B14F-4D97-AF65-F5344CB8AC3E}">
        <p14:creationId xmlns:p14="http://schemas.microsoft.com/office/powerpoint/2010/main" val="28276561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s-CR" altLang="en-US">
                <a:latin typeface="Arial" panose="020B0604020202020204" pitchFamily="34" charset="0"/>
              </a:rPr>
              <a:t>La memoria no se actualiza al mismo ritmo que los programas de computo. El software se puede actualizar 1 o hasta 2 veces en un período de 2 años…la memoria se mantiene casi igual.</a:t>
            </a:r>
          </a:p>
          <a:p>
            <a:pPr>
              <a:buFontTx/>
              <a:buChar char="-"/>
            </a:pPr>
            <a:endParaRPr lang="es-CR" altLang="en-US">
              <a:latin typeface="Arial" panose="020B0604020202020204" pitchFamily="34" charset="0"/>
            </a:endParaRPr>
          </a:p>
          <a:p>
            <a:pPr>
              <a:buFontTx/>
              <a:buChar char="-"/>
            </a:pPr>
            <a:r>
              <a:rPr lang="es-CR" altLang="en-US">
                <a:latin typeface="Arial" panose="020B0604020202020204" pitchFamily="34" charset="0"/>
              </a:rPr>
              <a:t>No importa cuanta memoria tenga la computadora, al final se va a llegar a consumir casi toda.</a:t>
            </a: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38</a:t>
            </a:fld>
            <a:endParaRPr lang="es-ES" altLang="en-US" b="0"/>
          </a:p>
        </p:txBody>
      </p:sp>
    </p:spTree>
    <p:extLst>
      <p:ext uri="{BB962C8B-B14F-4D97-AF65-F5344CB8AC3E}">
        <p14:creationId xmlns:p14="http://schemas.microsoft.com/office/powerpoint/2010/main" val="6719077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s-CR" altLang="en-US">
                <a:latin typeface="Arial" panose="020B0604020202020204" pitchFamily="34" charset="0"/>
              </a:rPr>
              <a:t>La memoria no se actualiza al mismo ritmo que los programas de computo. El software se puede actualizar 1 o hasta 2 veces en un período de 2 años…la memoria se mantiene casi igual.</a:t>
            </a:r>
          </a:p>
          <a:p>
            <a:pPr>
              <a:buFontTx/>
              <a:buChar char="-"/>
            </a:pPr>
            <a:endParaRPr lang="es-CR" altLang="en-US">
              <a:latin typeface="Arial" panose="020B0604020202020204" pitchFamily="34" charset="0"/>
            </a:endParaRPr>
          </a:p>
          <a:p>
            <a:pPr>
              <a:buFontTx/>
              <a:buChar char="-"/>
            </a:pPr>
            <a:r>
              <a:rPr lang="es-CR" altLang="en-US">
                <a:latin typeface="Arial" panose="020B0604020202020204" pitchFamily="34" charset="0"/>
              </a:rPr>
              <a:t>No importa cuanta memoria tenga la computadora, al final se va a llegar a consumir casi toda.</a:t>
            </a: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39</a:t>
            </a:fld>
            <a:endParaRPr lang="es-ES" altLang="en-US" b="0"/>
          </a:p>
        </p:txBody>
      </p:sp>
    </p:spTree>
    <p:extLst>
      <p:ext uri="{BB962C8B-B14F-4D97-AF65-F5344CB8AC3E}">
        <p14:creationId xmlns:p14="http://schemas.microsoft.com/office/powerpoint/2010/main" val="13374599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s-CR" altLang="en-US">
                <a:latin typeface="Arial" panose="020B0604020202020204" pitchFamily="34" charset="0"/>
              </a:rPr>
              <a:t>La memoria no se actualiza al mismo ritmo que los programas de computo. El software se puede actualizar 1 o hasta 2 veces en un período de 2 años…la memoria se mantiene casi igual.</a:t>
            </a:r>
          </a:p>
          <a:p>
            <a:pPr>
              <a:buFontTx/>
              <a:buChar char="-"/>
            </a:pPr>
            <a:endParaRPr lang="es-CR" altLang="en-US">
              <a:latin typeface="Arial" panose="020B0604020202020204" pitchFamily="34" charset="0"/>
            </a:endParaRPr>
          </a:p>
          <a:p>
            <a:pPr>
              <a:buFontTx/>
              <a:buChar char="-"/>
            </a:pPr>
            <a:r>
              <a:rPr lang="es-CR" altLang="en-US">
                <a:latin typeface="Arial" panose="020B0604020202020204" pitchFamily="34" charset="0"/>
              </a:rPr>
              <a:t>No importa cuanta memoria tenga la computadora, al final se va a llegar a consumir casi toda.</a:t>
            </a: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40</a:t>
            </a:fld>
            <a:endParaRPr lang="es-ES" altLang="en-US" b="0"/>
          </a:p>
        </p:txBody>
      </p:sp>
    </p:spTree>
    <p:extLst>
      <p:ext uri="{BB962C8B-B14F-4D97-AF65-F5344CB8AC3E}">
        <p14:creationId xmlns:p14="http://schemas.microsoft.com/office/powerpoint/2010/main" val="28887832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s-CR" altLang="en-US">
                <a:latin typeface="Arial" panose="020B0604020202020204" pitchFamily="34" charset="0"/>
              </a:rPr>
              <a:t>La memoria no se actualiza al mismo ritmo que los programas de computo. El software se puede actualizar 1 o hasta 2 veces en un período de 2 años…la memoria se mantiene casi igual.</a:t>
            </a:r>
          </a:p>
          <a:p>
            <a:pPr>
              <a:buFontTx/>
              <a:buChar char="-"/>
            </a:pPr>
            <a:endParaRPr lang="es-CR" altLang="en-US">
              <a:latin typeface="Arial" panose="020B0604020202020204" pitchFamily="34" charset="0"/>
            </a:endParaRPr>
          </a:p>
          <a:p>
            <a:pPr>
              <a:buFontTx/>
              <a:buChar char="-"/>
            </a:pPr>
            <a:r>
              <a:rPr lang="es-CR" altLang="en-US">
                <a:latin typeface="Arial" panose="020B0604020202020204" pitchFamily="34" charset="0"/>
              </a:rPr>
              <a:t>No importa cuanta memoria tenga la computadora, al final se va a llegar a consumir casi toda.</a:t>
            </a: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41</a:t>
            </a:fld>
            <a:endParaRPr lang="es-ES" altLang="en-US" b="0"/>
          </a:p>
        </p:txBody>
      </p:sp>
    </p:spTree>
    <p:extLst>
      <p:ext uri="{BB962C8B-B14F-4D97-AF65-F5344CB8AC3E}">
        <p14:creationId xmlns:p14="http://schemas.microsoft.com/office/powerpoint/2010/main" val="2741060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s-CR" altLang="en-US">
                <a:latin typeface="Arial" panose="020B0604020202020204" pitchFamily="34" charset="0"/>
              </a:rPr>
              <a:t>La memoria no se actualiza al mismo ritmo que los programas de computo. El software se puede actualizar 1 o hasta 2 veces en un período de 2 años…la memoria se mantiene casi igual.</a:t>
            </a:r>
          </a:p>
          <a:p>
            <a:pPr>
              <a:buFontTx/>
              <a:buChar char="-"/>
            </a:pPr>
            <a:endParaRPr lang="es-CR" altLang="en-US">
              <a:latin typeface="Arial" panose="020B0604020202020204" pitchFamily="34" charset="0"/>
            </a:endParaRPr>
          </a:p>
          <a:p>
            <a:pPr>
              <a:buFontTx/>
              <a:buChar char="-"/>
            </a:pPr>
            <a:r>
              <a:rPr lang="es-CR" altLang="en-US">
                <a:latin typeface="Arial" panose="020B0604020202020204" pitchFamily="34" charset="0"/>
              </a:rPr>
              <a:t>No importa cuanta memoria tenga la computadora, al final se va a llegar a consumir casi toda.</a:t>
            </a: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6</a:t>
            </a:fld>
            <a:endParaRPr lang="es-ES" altLang="en-US" b="0"/>
          </a:p>
        </p:txBody>
      </p:sp>
    </p:spTree>
    <p:extLst>
      <p:ext uri="{BB962C8B-B14F-4D97-AF65-F5344CB8AC3E}">
        <p14:creationId xmlns:p14="http://schemas.microsoft.com/office/powerpoint/2010/main" val="6883416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s-CR" altLang="en-US">
                <a:latin typeface="Arial" panose="020B0604020202020204" pitchFamily="34" charset="0"/>
              </a:rPr>
              <a:t>La memoria no se actualiza al mismo ritmo que los programas de computo. El software se puede actualizar 1 o hasta 2 veces en un período de 2 años…la memoria se mantiene casi igual.</a:t>
            </a:r>
          </a:p>
          <a:p>
            <a:pPr>
              <a:buFontTx/>
              <a:buChar char="-"/>
            </a:pPr>
            <a:endParaRPr lang="es-CR" altLang="en-US">
              <a:latin typeface="Arial" panose="020B0604020202020204" pitchFamily="34" charset="0"/>
            </a:endParaRPr>
          </a:p>
          <a:p>
            <a:pPr>
              <a:buFontTx/>
              <a:buChar char="-"/>
            </a:pPr>
            <a:r>
              <a:rPr lang="es-CR" altLang="en-US">
                <a:latin typeface="Arial" panose="020B0604020202020204" pitchFamily="34" charset="0"/>
              </a:rPr>
              <a:t>No importa cuanta memoria tenga la computadora, al final se va a llegar a consumir casi toda.</a:t>
            </a: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42</a:t>
            </a:fld>
            <a:endParaRPr lang="es-ES" altLang="en-US" b="0"/>
          </a:p>
        </p:txBody>
      </p:sp>
    </p:spTree>
    <p:extLst>
      <p:ext uri="{BB962C8B-B14F-4D97-AF65-F5344CB8AC3E}">
        <p14:creationId xmlns:p14="http://schemas.microsoft.com/office/powerpoint/2010/main" val="23388703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s-CR" altLang="en-US">
                <a:latin typeface="Arial" panose="020B0604020202020204" pitchFamily="34" charset="0"/>
              </a:rPr>
              <a:t>La memoria no se actualiza al mismo ritmo que los programas de computo. El software se puede actualizar 1 o hasta 2 veces en un período de 2 años…la memoria se mantiene casi igual.</a:t>
            </a:r>
          </a:p>
          <a:p>
            <a:pPr>
              <a:buFontTx/>
              <a:buChar char="-"/>
            </a:pPr>
            <a:endParaRPr lang="es-CR" altLang="en-US">
              <a:latin typeface="Arial" panose="020B0604020202020204" pitchFamily="34" charset="0"/>
            </a:endParaRPr>
          </a:p>
          <a:p>
            <a:pPr>
              <a:buFontTx/>
              <a:buChar char="-"/>
            </a:pPr>
            <a:r>
              <a:rPr lang="es-CR" altLang="en-US">
                <a:latin typeface="Arial" panose="020B0604020202020204" pitchFamily="34" charset="0"/>
              </a:rPr>
              <a:t>No importa cuanta memoria tenga la computadora, al final se va a llegar a consumir casi toda.</a:t>
            </a: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43</a:t>
            </a:fld>
            <a:endParaRPr lang="es-ES" altLang="en-US" b="0"/>
          </a:p>
        </p:txBody>
      </p:sp>
    </p:spTree>
    <p:extLst>
      <p:ext uri="{BB962C8B-B14F-4D97-AF65-F5344CB8AC3E}">
        <p14:creationId xmlns:p14="http://schemas.microsoft.com/office/powerpoint/2010/main" val="35660274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s-CR" altLang="en-US">
                <a:latin typeface="Arial" panose="020B0604020202020204" pitchFamily="34" charset="0"/>
              </a:rPr>
              <a:t>La memoria no se actualiza al mismo ritmo que los programas de computo. El software se puede actualizar 1 o hasta 2 veces en un período de 2 años…la memoria se mantiene casi igual.</a:t>
            </a:r>
          </a:p>
          <a:p>
            <a:pPr>
              <a:buFontTx/>
              <a:buChar char="-"/>
            </a:pPr>
            <a:endParaRPr lang="es-CR" altLang="en-US">
              <a:latin typeface="Arial" panose="020B0604020202020204" pitchFamily="34" charset="0"/>
            </a:endParaRPr>
          </a:p>
          <a:p>
            <a:pPr>
              <a:buFontTx/>
              <a:buChar char="-"/>
            </a:pPr>
            <a:r>
              <a:rPr lang="es-CR" altLang="en-US">
                <a:latin typeface="Arial" panose="020B0604020202020204" pitchFamily="34" charset="0"/>
              </a:rPr>
              <a:t>No importa cuanta memoria tenga la computadora, al final se va a llegar a consumir casi toda.</a:t>
            </a: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44</a:t>
            </a:fld>
            <a:endParaRPr lang="es-ES" altLang="en-US" b="0"/>
          </a:p>
        </p:txBody>
      </p:sp>
    </p:spTree>
    <p:extLst>
      <p:ext uri="{BB962C8B-B14F-4D97-AF65-F5344CB8AC3E}">
        <p14:creationId xmlns:p14="http://schemas.microsoft.com/office/powerpoint/2010/main" val="1528878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s-CR" altLang="en-US">
                <a:latin typeface="Arial" panose="020B0604020202020204" pitchFamily="34" charset="0"/>
              </a:rPr>
              <a:t>La memoria no se actualiza al mismo ritmo que los programas de computo. El software se puede actualizar 1 o hasta 2 veces en un período de 2 años…la memoria se mantiene casi igual.</a:t>
            </a:r>
          </a:p>
          <a:p>
            <a:pPr>
              <a:buFontTx/>
              <a:buChar char="-"/>
            </a:pPr>
            <a:endParaRPr lang="es-CR" altLang="en-US">
              <a:latin typeface="Arial" panose="020B0604020202020204" pitchFamily="34" charset="0"/>
            </a:endParaRPr>
          </a:p>
          <a:p>
            <a:pPr>
              <a:buFontTx/>
              <a:buChar char="-"/>
            </a:pPr>
            <a:r>
              <a:rPr lang="es-CR" altLang="en-US">
                <a:latin typeface="Arial" panose="020B0604020202020204" pitchFamily="34" charset="0"/>
              </a:rPr>
              <a:t>No importa cuanta memoria tenga la computadora, al final se va a llegar a consumir casi toda.</a:t>
            </a: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7</a:t>
            </a:fld>
            <a:endParaRPr lang="es-ES" altLang="en-US" b="0"/>
          </a:p>
        </p:txBody>
      </p:sp>
    </p:spTree>
    <p:extLst>
      <p:ext uri="{BB962C8B-B14F-4D97-AF65-F5344CB8AC3E}">
        <p14:creationId xmlns:p14="http://schemas.microsoft.com/office/powerpoint/2010/main" val="590433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s-CR" altLang="en-US">
                <a:latin typeface="Arial" panose="020B0604020202020204" pitchFamily="34" charset="0"/>
              </a:rPr>
              <a:t>La memoria no se actualiza al mismo ritmo que los programas de computo. El software se puede actualizar 1 o hasta 2 veces en un período de 2 años…la memoria se mantiene casi igual.</a:t>
            </a:r>
          </a:p>
          <a:p>
            <a:pPr>
              <a:buFontTx/>
              <a:buChar char="-"/>
            </a:pPr>
            <a:endParaRPr lang="es-CR" altLang="en-US">
              <a:latin typeface="Arial" panose="020B0604020202020204" pitchFamily="34" charset="0"/>
            </a:endParaRPr>
          </a:p>
          <a:p>
            <a:pPr>
              <a:buFontTx/>
              <a:buChar char="-"/>
            </a:pPr>
            <a:r>
              <a:rPr lang="es-CR" altLang="en-US">
                <a:latin typeface="Arial" panose="020B0604020202020204" pitchFamily="34" charset="0"/>
              </a:rPr>
              <a:t>No importa cuanta memoria tenga la computadora, al final se va a llegar a consumir casi toda.</a:t>
            </a: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8</a:t>
            </a:fld>
            <a:endParaRPr lang="es-ES" altLang="en-US" b="0"/>
          </a:p>
        </p:txBody>
      </p:sp>
    </p:spTree>
    <p:extLst>
      <p:ext uri="{BB962C8B-B14F-4D97-AF65-F5344CB8AC3E}">
        <p14:creationId xmlns:p14="http://schemas.microsoft.com/office/powerpoint/2010/main" val="261898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s-CR" altLang="en-US">
                <a:latin typeface="Arial" panose="020B0604020202020204" pitchFamily="34" charset="0"/>
              </a:rPr>
              <a:t>La memoria no se actualiza al mismo ritmo que los programas de computo. El software se puede actualizar 1 o hasta 2 veces en un período de 2 años…la memoria se mantiene casi igual.</a:t>
            </a:r>
          </a:p>
          <a:p>
            <a:pPr>
              <a:buFontTx/>
              <a:buChar char="-"/>
            </a:pPr>
            <a:endParaRPr lang="es-CR" altLang="en-US">
              <a:latin typeface="Arial" panose="020B0604020202020204" pitchFamily="34" charset="0"/>
            </a:endParaRPr>
          </a:p>
          <a:p>
            <a:pPr>
              <a:buFontTx/>
              <a:buChar char="-"/>
            </a:pPr>
            <a:r>
              <a:rPr lang="es-CR" altLang="en-US">
                <a:latin typeface="Arial" panose="020B0604020202020204" pitchFamily="34" charset="0"/>
              </a:rPr>
              <a:t>No importa cuanta memoria tenga la computadora, al final se va a llegar a consumir casi toda.</a:t>
            </a: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9</a:t>
            </a:fld>
            <a:endParaRPr lang="es-ES" altLang="en-US" b="0"/>
          </a:p>
        </p:txBody>
      </p:sp>
    </p:spTree>
    <p:extLst>
      <p:ext uri="{BB962C8B-B14F-4D97-AF65-F5344CB8AC3E}">
        <p14:creationId xmlns:p14="http://schemas.microsoft.com/office/powerpoint/2010/main" val="2715515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s-CR" altLang="en-US">
                <a:latin typeface="Arial" panose="020B0604020202020204" pitchFamily="34" charset="0"/>
              </a:rPr>
              <a:t>La memoria no se actualiza al mismo ritmo que los programas de computo. El software se puede actualizar 1 o hasta 2 veces en un período de 2 años…la memoria se mantiene casi igual.</a:t>
            </a:r>
          </a:p>
          <a:p>
            <a:pPr>
              <a:buFontTx/>
              <a:buChar char="-"/>
            </a:pPr>
            <a:endParaRPr lang="es-CR" altLang="en-US">
              <a:latin typeface="Arial" panose="020B0604020202020204" pitchFamily="34" charset="0"/>
            </a:endParaRPr>
          </a:p>
          <a:p>
            <a:pPr>
              <a:buFontTx/>
              <a:buChar char="-"/>
            </a:pPr>
            <a:r>
              <a:rPr lang="es-CR" altLang="en-US">
                <a:latin typeface="Arial" panose="020B0604020202020204" pitchFamily="34" charset="0"/>
              </a:rPr>
              <a:t>No importa cuanta memoria tenga la computadora, al final se va a llegar a consumir casi toda.</a:t>
            </a: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10</a:t>
            </a:fld>
            <a:endParaRPr lang="es-ES" altLang="en-US" b="0"/>
          </a:p>
        </p:txBody>
      </p:sp>
    </p:spTree>
    <p:extLst>
      <p:ext uri="{BB962C8B-B14F-4D97-AF65-F5344CB8AC3E}">
        <p14:creationId xmlns:p14="http://schemas.microsoft.com/office/powerpoint/2010/main" val="2532449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s-CR" altLang="en-US">
                <a:latin typeface="Arial" panose="020B0604020202020204" pitchFamily="34" charset="0"/>
              </a:rPr>
              <a:t>La memoria no se actualiza al mismo ritmo que los programas de computo. El software se puede actualizar 1 o hasta 2 veces en un período de 2 años…la memoria se mantiene casi igual.</a:t>
            </a:r>
          </a:p>
          <a:p>
            <a:pPr>
              <a:buFontTx/>
              <a:buChar char="-"/>
            </a:pPr>
            <a:endParaRPr lang="es-CR" altLang="en-US">
              <a:latin typeface="Arial" panose="020B0604020202020204" pitchFamily="34" charset="0"/>
            </a:endParaRPr>
          </a:p>
          <a:p>
            <a:pPr>
              <a:buFontTx/>
              <a:buChar char="-"/>
            </a:pPr>
            <a:r>
              <a:rPr lang="es-CR" altLang="en-US">
                <a:latin typeface="Arial" panose="020B0604020202020204" pitchFamily="34" charset="0"/>
              </a:rPr>
              <a:t>No importa cuanta memoria tenga la computadora, al final se va a llegar a consumir casi toda.</a:t>
            </a: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11</a:t>
            </a:fld>
            <a:endParaRPr lang="es-ES" altLang="en-US" b="0"/>
          </a:p>
        </p:txBody>
      </p:sp>
    </p:spTree>
    <p:extLst>
      <p:ext uri="{BB962C8B-B14F-4D97-AF65-F5344CB8AC3E}">
        <p14:creationId xmlns:p14="http://schemas.microsoft.com/office/powerpoint/2010/main" val="1965903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57130" y="1420019"/>
            <a:ext cx="9144000" cy="2387600"/>
          </a:xfrm>
        </p:spPr>
        <p:txBody>
          <a:bodyPr anchor="b"/>
          <a:lstStyle>
            <a:lvl1pPr algn="ctr">
              <a:defRPr sz="6000"/>
            </a:lvl1pPr>
          </a:lstStyle>
          <a:p>
            <a:r>
              <a:rPr lang="es-ES"/>
              <a:t>Haga clic para modificar el estilo de título del patrón</a:t>
            </a:r>
            <a:endParaRPr lang="es-CR"/>
          </a:p>
        </p:txBody>
      </p:sp>
      <p:sp>
        <p:nvSpPr>
          <p:cNvPr id="3" name="Subtítulo 2"/>
          <p:cNvSpPr>
            <a:spLocks noGrp="1"/>
          </p:cNvSpPr>
          <p:nvPr>
            <p:ph type="subTitle" idx="1"/>
          </p:nvPr>
        </p:nvSpPr>
        <p:spPr>
          <a:xfrm>
            <a:off x="1524000" y="4105275"/>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R"/>
          </a:p>
        </p:txBody>
      </p:sp>
      <p:sp>
        <p:nvSpPr>
          <p:cNvPr id="4" name="Marcador de fecha 3"/>
          <p:cNvSpPr>
            <a:spLocks noGrp="1"/>
          </p:cNvSpPr>
          <p:nvPr>
            <p:ph type="dt" sz="half" idx="10"/>
          </p:nvPr>
        </p:nvSpPr>
        <p:spPr/>
        <p:txBody>
          <a:bodyPr/>
          <a:lstStyle/>
          <a:p>
            <a:fld id="{53A8C502-397A-4EB6-B6A3-28C3243D144F}" type="datetimeFigureOut">
              <a:rPr lang="es-CR" smtClean="0"/>
              <a:t>13/05/2018</a:t>
            </a:fld>
            <a:endParaRPr lang="es-CR"/>
          </a:p>
        </p:txBody>
      </p:sp>
      <p:sp>
        <p:nvSpPr>
          <p:cNvPr id="5" name="Marcador de pie de página 4"/>
          <p:cNvSpPr>
            <a:spLocks noGrp="1"/>
          </p:cNvSpPr>
          <p:nvPr>
            <p:ph type="ftr" sz="quarter" idx="11"/>
          </p:nvPr>
        </p:nvSpPr>
        <p:spPr/>
        <p:txBody>
          <a:bodyPr/>
          <a:lstStyle/>
          <a:p>
            <a:endParaRPr lang="es-CR"/>
          </a:p>
        </p:txBody>
      </p:sp>
      <p:sp>
        <p:nvSpPr>
          <p:cNvPr id="6" name="Marcador de número de diapositiva 5"/>
          <p:cNvSpPr>
            <a:spLocks noGrp="1"/>
          </p:cNvSpPr>
          <p:nvPr>
            <p:ph type="sldNum" sz="quarter" idx="12"/>
          </p:nvPr>
        </p:nvSpPr>
        <p:spPr/>
        <p:txBody>
          <a:bodyPr/>
          <a:lstStyle/>
          <a:p>
            <a:fld id="{9313311E-3016-4050-A1A4-8718CC0D8E51}" type="slidenum">
              <a:rPr lang="es-CR" smtClean="0"/>
              <a:t>‹Nº›</a:t>
            </a:fld>
            <a:endParaRPr lang="es-CR"/>
          </a:p>
        </p:txBody>
      </p:sp>
    </p:spTree>
    <p:extLst>
      <p:ext uri="{BB962C8B-B14F-4D97-AF65-F5344CB8AC3E}">
        <p14:creationId xmlns:p14="http://schemas.microsoft.com/office/powerpoint/2010/main" val="1439195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p:cNvSpPr>
            <a:spLocks noGrp="1"/>
          </p:cNvSpPr>
          <p:nvPr>
            <p:ph type="dt" sz="half" idx="10"/>
          </p:nvPr>
        </p:nvSpPr>
        <p:spPr/>
        <p:txBody>
          <a:bodyPr/>
          <a:lstStyle/>
          <a:p>
            <a:fld id="{53A8C502-397A-4EB6-B6A3-28C3243D144F}" type="datetimeFigureOut">
              <a:rPr lang="es-CR" smtClean="0"/>
              <a:t>13/05/2018</a:t>
            </a:fld>
            <a:endParaRPr lang="es-CR"/>
          </a:p>
        </p:txBody>
      </p:sp>
      <p:sp>
        <p:nvSpPr>
          <p:cNvPr id="5" name="Marcador de pie de página 4"/>
          <p:cNvSpPr>
            <a:spLocks noGrp="1"/>
          </p:cNvSpPr>
          <p:nvPr>
            <p:ph type="ftr" sz="quarter" idx="11"/>
          </p:nvPr>
        </p:nvSpPr>
        <p:spPr/>
        <p:txBody>
          <a:bodyPr/>
          <a:lstStyle/>
          <a:p>
            <a:endParaRPr lang="es-CR"/>
          </a:p>
        </p:txBody>
      </p:sp>
      <p:sp>
        <p:nvSpPr>
          <p:cNvPr id="6" name="Marcador de número de diapositiva 5"/>
          <p:cNvSpPr>
            <a:spLocks noGrp="1"/>
          </p:cNvSpPr>
          <p:nvPr>
            <p:ph type="sldNum" sz="quarter" idx="12"/>
          </p:nvPr>
        </p:nvSpPr>
        <p:spPr/>
        <p:txBody>
          <a:bodyPr/>
          <a:lstStyle/>
          <a:p>
            <a:fld id="{9313311E-3016-4050-A1A4-8718CC0D8E51}" type="slidenum">
              <a:rPr lang="es-CR" smtClean="0"/>
              <a:t>‹Nº›</a:t>
            </a:fld>
            <a:endParaRPr lang="es-CR"/>
          </a:p>
        </p:txBody>
      </p:sp>
    </p:spTree>
    <p:extLst>
      <p:ext uri="{BB962C8B-B14F-4D97-AF65-F5344CB8AC3E}">
        <p14:creationId xmlns:p14="http://schemas.microsoft.com/office/powerpoint/2010/main" val="4126428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p:cNvSpPr>
            <a:spLocks noGrp="1"/>
          </p:cNvSpPr>
          <p:nvPr>
            <p:ph type="dt" sz="half" idx="10"/>
          </p:nvPr>
        </p:nvSpPr>
        <p:spPr/>
        <p:txBody>
          <a:bodyPr/>
          <a:lstStyle/>
          <a:p>
            <a:fld id="{53A8C502-397A-4EB6-B6A3-28C3243D144F}" type="datetimeFigureOut">
              <a:rPr lang="es-CR" smtClean="0"/>
              <a:t>13/05/2018</a:t>
            </a:fld>
            <a:endParaRPr lang="es-CR"/>
          </a:p>
        </p:txBody>
      </p:sp>
      <p:sp>
        <p:nvSpPr>
          <p:cNvPr id="5" name="Marcador de pie de página 4"/>
          <p:cNvSpPr>
            <a:spLocks noGrp="1"/>
          </p:cNvSpPr>
          <p:nvPr>
            <p:ph type="ftr" sz="quarter" idx="11"/>
          </p:nvPr>
        </p:nvSpPr>
        <p:spPr/>
        <p:txBody>
          <a:bodyPr/>
          <a:lstStyle/>
          <a:p>
            <a:endParaRPr lang="es-CR"/>
          </a:p>
        </p:txBody>
      </p:sp>
      <p:sp>
        <p:nvSpPr>
          <p:cNvPr id="6" name="Marcador de número de diapositiva 5"/>
          <p:cNvSpPr>
            <a:spLocks noGrp="1"/>
          </p:cNvSpPr>
          <p:nvPr>
            <p:ph type="sldNum" sz="quarter" idx="12"/>
          </p:nvPr>
        </p:nvSpPr>
        <p:spPr/>
        <p:txBody>
          <a:bodyPr/>
          <a:lstStyle/>
          <a:p>
            <a:fld id="{9313311E-3016-4050-A1A4-8718CC0D8E51}" type="slidenum">
              <a:rPr lang="es-CR" smtClean="0"/>
              <a:t>‹Nº›</a:t>
            </a:fld>
            <a:endParaRPr lang="es-CR"/>
          </a:p>
        </p:txBody>
      </p:sp>
    </p:spTree>
    <p:extLst>
      <p:ext uri="{BB962C8B-B14F-4D97-AF65-F5344CB8AC3E}">
        <p14:creationId xmlns:p14="http://schemas.microsoft.com/office/powerpoint/2010/main" val="3070088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p:cNvSpPr>
            <a:spLocks noGrp="1"/>
          </p:cNvSpPr>
          <p:nvPr>
            <p:ph type="dt" sz="half" idx="10"/>
          </p:nvPr>
        </p:nvSpPr>
        <p:spPr/>
        <p:txBody>
          <a:bodyPr/>
          <a:lstStyle/>
          <a:p>
            <a:fld id="{53A8C502-397A-4EB6-B6A3-28C3243D144F}" type="datetimeFigureOut">
              <a:rPr lang="es-CR" smtClean="0"/>
              <a:t>13/05/2018</a:t>
            </a:fld>
            <a:endParaRPr lang="es-CR"/>
          </a:p>
        </p:txBody>
      </p:sp>
      <p:sp>
        <p:nvSpPr>
          <p:cNvPr id="5" name="Marcador de pie de página 4"/>
          <p:cNvSpPr>
            <a:spLocks noGrp="1"/>
          </p:cNvSpPr>
          <p:nvPr>
            <p:ph type="ftr" sz="quarter" idx="11"/>
          </p:nvPr>
        </p:nvSpPr>
        <p:spPr/>
        <p:txBody>
          <a:bodyPr/>
          <a:lstStyle/>
          <a:p>
            <a:endParaRPr lang="es-CR"/>
          </a:p>
        </p:txBody>
      </p:sp>
      <p:sp>
        <p:nvSpPr>
          <p:cNvPr id="6" name="Marcador de número de diapositiva 5"/>
          <p:cNvSpPr>
            <a:spLocks noGrp="1"/>
          </p:cNvSpPr>
          <p:nvPr>
            <p:ph type="sldNum" sz="quarter" idx="12"/>
          </p:nvPr>
        </p:nvSpPr>
        <p:spPr/>
        <p:txBody>
          <a:bodyPr/>
          <a:lstStyle/>
          <a:p>
            <a:fld id="{9313311E-3016-4050-A1A4-8718CC0D8E51}" type="slidenum">
              <a:rPr lang="es-CR" smtClean="0"/>
              <a:t>‹Nº›</a:t>
            </a:fld>
            <a:endParaRPr lang="es-CR"/>
          </a:p>
        </p:txBody>
      </p:sp>
    </p:spTree>
    <p:extLst>
      <p:ext uri="{BB962C8B-B14F-4D97-AF65-F5344CB8AC3E}">
        <p14:creationId xmlns:p14="http://schemas.microsoft.com/office/powerpoint/2010/main" val="1182335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53A8C502-397A-4EB6-B6A3-28C3243D144F}" type="datetimeFigureOut">
              <a:rPr lang="es-CR" smtClean="0"/>
              <a:t>13/05/2018</a:t>
            </a:fld>
            <a:endParaRPr lang="es-CR"/>
          </a:p>
        </p:txBody>
      </p:sp>
      <p:sp>
        <p:nvSpPr>
          <p:cNvPr id="5" name="Marcador de pie de página 4"/>
          <p:cNvSpPr>
            <a:spLocks noGrp="1"/>
          </p:cNvSpPr>
          <p:nvPr>
            <p:ph type="ftr" sz="quarter" idx="11"/>
          </p:nvPr>
        </p:nvSpPr>
        <p:spPr/>
        <p:txBody>
          <a:bodyPr/>
          <a:lstStyle/>
          <a:p>
            <a:endParaRPr lang="es-CR"/>
          </a:p>
        </p:txBody>
      </p:sp>
      <p:sp>
        <p:nvSpPr>
          <p:cNvPr id="6" name="Marcador de número de diapositiva 5"/>
          <p:cNvSpPr>
            <a:spLocks noGrp="1"/>
          </p:cNvSpPr>
          <p:nvPr>
            <p:ph type="sldNum" sz="quarter" idx="12"/>
          </p:nvPr>
        </p:nvSpPr>
        <p:spPr/>
        <p:txBody>
          <a:bodyPr/>
          <a:lstStyle/>
          <a:p>
            <a:fld id="{9313311E-3016-4050-A1A4-8718CC0D8E51}" type="slidenum">
              <a:rPr lang="es-CR" smtClean="0"/>
              <a:t>‹Nº›</a:t>
            </a:fld>
            <a:endParaRPr lang="es-CR"/>
          </a:p>
        </p:txBody>
      </p:sp>
    </p:spTree>
    <p:extLst>
      <p:ext uri="{BB962C8B-B14F-4D97-AF65-F5344CB8AC3E}">
        <p14:creationId xmlns:p14="http://schemas.microsoft.com/office/powerpoint/2010/main" val="513378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R" dirty="0"/>
          </a:p>
        </p:txBody>
      </p:sp>
      <p:sp>
        <p:nvSpPr>
          <p:cNvPr id="3" name="Marcador de contenido 2"/>
          <p:cNvSpPr>
            <a:spLocks noGrp="1"/>
          </p:cNvSpPr>
          <p:nvPr>
            <p:ph sz="half" idx="1"/>
          </p:nvPr>
        </p:nvSpPr>
        <p:spPr>
          <a:xfrm>
            <a:off x="185530" y="2492373"/>
            <a:ext cx="5834270" cy="368459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dirty="0"/>
          </a:p>
        </p:txBody>
      </p:sp>
      <p:sp>
        <p:nvSpPr>
          <p:cNvPr id="4" name="Marcador de contenido 3"/>
          <p:cNvSpPr>
            <a:spLocks noGrp="1"/>
          </p:cNvSpPr>
          <p:nvPr>
            <p:ph sz="half" idx="2"/>
          </p:nvPr>
        </p:nvSpPr>
        <p:spPr>
          <a:xfrm>
            <a:off x="6172200" y="2492373"/>
            <a:ext cx="5181600" cy="368458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dirty="0"/>
          </a:p>
        </p:txBody>
      </p:sp>
      <p:sp>
        <p:nvSpPr>
          <p:cNvPr id="5" name="Marcador de fecha 4"/>
          <p:cNvSpPr>
            <a:spLocks noGrp="1"/>
          </p:cNvSpPr>
          <p:nvPr>
            <p:ph type="dt" sz="half" idx="10"/>
          </p:nvPr>
        </p:nvSpPr>
        <p:spPr/>
        <p:txBody>
          <a:bodyPr/>
          <a:lstStyle/>
          <a:p>
            <a:fld id="{53A8C502-397A-4EB6-B6A3-28C3243D144F}" type="datetimeFigureOut">
              <a:rPr lang="es-CR" smtClean="0"/>
              <a:t>13/05/2018</a:t>
            </a:fld>
            <a:endParaRPr lang="es-CR"/>
          </a:p>
        </p:txBody>
      </p:sp>
      <p:sp>
        <p:nvSpPr>
          <p:cNvPr id="6" name="Marcador de pie de página 5"/>
          <p:cNvSpPr>
            <a:spLocks noGrp="1"/>
          </p:cNvSpPr>
          <p:nvPr>
            <p:ph type="ftr" sz="quarter" idx="11"/>
          </p:nvPr>
        </p:nvSpPr>
        <p:spPr/>
        <p:txBody>
          <a:bodyPr/>
          <a:lstStyle/>
          <a:p>
            <a:endParaRPr lang="es-CR"/>
          </a:p>
        </p:txBody>
      </p:sp>
      <p:sp>
        <p:nvSpPr>
          <p:cNvPr id="7" name="Marcador de número de diapositiva 6"/>
          <p:cNvSpPr>
            <a:spLocks noGrp="1"/>
          </p:cNvSpPr>
          <p:nvPr>
            <p:ph type="sldNum" sz="quarter" idx="12"/>
          </p:nvPr>
        </p:nvSpPr>
        <p:spPr/>
        <p:txBody>
          <a:bodyPr/>
          <a:lstStyle/>
          <a:p>
            <a:fld id="{9313311E-3016-4050-A1A4-8718CC0D8E51}" type="slidenum">
              <a:rPr lang="es-CR" smtClean="0"/>
              <a:t>‹Nº›</a:t>
            </a:fld>
            <a:endParaRPr lang="es-CR"/>
          </a:p>
        </p:txBody>
      </p:sp>
    </p:spTree>
    <p:extLst>
      <p:ext uri="{BB962C8B-B14F-4D97-AF65-F5344CB8AC3E}">
        <p14:creationId xmlns:p14="http://schemas.microsoft.com/office/powerpoint/2010/main" val="3301874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85530" y="1514474"/>
            <a:ext cx="11169858" cy="511241"/>
          </a:xfrm>
        </p:spPr>
        <p:txBody>
          <a:bodyPr/>
          <a:lstStyle/>
          <a:p>
            <a:r>
              <a:rPr lang="es-ES"/>
              <a:t>Haga clic para modificar el estilo de título del patrón</a:t>
            </a:r>
            <a:endParaRPr lang="es-CR" dirty="0"/>
          </a:p>
        </p:txBody>
      </p:sp>
      <p:sp>
        <p:nvSpPr>
          <p:cNvPr id="3" name="Marcador de texto 2"/>
          <p:cNvSpPr>
            <a:spLocks noGrp="1"/>
          </p:cNvSpPr>
          <p:nvPr>
            <p:ph type="body" idx="1"/>
          </p:nvPr>
        </p:nvSpPr>
        <p:spPr>
          <a:xfrm>
            <a:off x="185530" y="2025715"/>
            <a:ext cx="581204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185530" y="2875721"/>
            <a:ext cx="5812045" cy="331394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dirty="0"/>
          </a:p>
        </p:txBody>
      </p:sp>
      <p:sp>
        <p:nvSpPr>
          <p:cNvPr id="5" name="Marcador de texto 4"/>
          <p:cNvSpPr>
            <a:spLocks noGrp="1"/>
          </p:cNvSpPr>
          <p:nvPr>
            <p:ph type="body" sz="quarter" idx="3"/>
          </p:nvPr>
        </p:nvSpPr>
        <p:spPr>
          <a:xfrm>
            <a:off x="6172200" y="2025715"/>
            <a:ext cx="568849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875721"/>
            <a:ext cx="5688496" cy="331394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dirty="0"/>
          </a:p>
        </p:txBody>
      </p:sp>
      <p:sp>
        <p:nvSpPr>
          <p:cNvPr id="7" name="Marcador de fecha 6"/>
          <p:cNvSpPr>
            <a:spLocks noGrp="1"/>
          </p:cNvSpPr>
          <p:nvPr>
            <p:ph type="dt" sz="half" idx="10"/>
          </p:nvPr>
        </p:nvSpPr>
        <p:spPr/>
        <p:txBody>
          <a:bodyPr/>
          <a:lstStyle/>
          <a:p>
            <a:fld id="{53A8C502-397A-4EB6-B6A3-28C3243D144F}" type="datetimeFigureOut">
              <a:rPr lang="es-CR" smtClean="0"/>
              <a:t>13/05/2018</a:t>
            </a:fld>
            <a:endParaRPr lang="es-CR"/>
          </a:p>
        </p:txBody>
      </p:sp>
      <p:sp>
        <p:nvSpPr>
          <p:cNvPr id="8" name="Marcador de pie de página 7"/>
          <p:cNvSpPr>
            <a:spLocks noGrp="1"/>
          </p:cNvSpPr>
          <p:nvPr>
            <p:ph type="ftr" sz="quarter" idx="11"/>
          </p:nvPr>
        </p:nvSpPr>
        <p:spPr/>
        <p:txBody>
          <a:bodyPr/>
          <a:lstStyle/>
          <a:p>
            <a:endParaRPr lang="es-CR"/>
          </a:p>
        </p:txBody>
      </p:sp>
      <p:sp>
        <p:nvSpPr>
          <p:cNvPr id="9" name="Marcador de número de diapositiva 8"/>
          <p:cNvSpPr>
            <a:spLocks noGrp="1"/>
          </p:cNvSpPr>
          <p:nvPr>
            <p:ph type="sldNum" sz="quarter" idx="12"/>
          </p:nvPr>
        </p:nvSpPr>
        <p:spPr/>
        <p:txBody>
          <a:bodyPr/>
          <a:lstStyle/>
          <a:p>
            <a:fld id="{9313311E-3016-4050-A1A4-8718CC0D8E51}" type="slidenum">
              <a:rPr lang="es-CR" smtClean="0"/>
              <a:t>‹Nº›</a:t>
            </a:fld>
            <a:endParaRPr lang="es-CR"/>
          </a:p>
        </p:txBody>
      </p:sp>
    </p:spTree>
    <p:extLst>
      <p:ext uri="{BB962C8B-B14F-4D97-AF65-F5344CB8AC3E}">
        <p14:creationId xmlns:p14="http://schemas.microsoft.com/office/powerpoint/2010/main" val="2397474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R"/>
          </a:p>
        </p:txBody>
      </p:sp>
      <p:sp>
        <p:nvSpPr>
          <p:cNvPr id="3" name="Marcador de fecha 2"/>
          <p:cNvSpPr>
            <a:spLocks noGrp="1"/>
          </p:cNvSpPr>
          <p:nvPr>
            <p:ph type="dt" sz="half" idx="10"/>
          </p:nvPr>
        </p:nvSpPr>
        <p:spPr/>
        <p:txBody>
          <a:bodyPr/>
          <a:lstStyle/>
          <a:p>
            <a:fld id="{53A8C502-397A-4EB6-B6A3-28C3243D144F}" type="datetimeFigureOut">
              <a:rPr lang="es-CR" smtClean="0"/>
              <a:t>13/05/2018</a:t>
            </a:fld>
            <a:endParaRPr lang="es-CR"/>
          </a:p>
        </p:txBody>
      </p:sp>
      <p:sp>
        <p:nvSpPr>
          <p:cNvPr id="4" name="Marcador de pie de página 3"/>
          <p:cNvSpPr>
            <a:spLocks noGrp="1"/>
          </p:cNvSpPr>
          <p:nvPr>
            <p:ph type="ftr" sz="quarter" idx="11"/>
          </p:nvPr>
        </p:nvSpPr>
        <p:spPr/>
        <p:txBody>
          <a:bodyPr/>
          <a:lstStyle/>
          <a:p>
            <a:endParaRPr lang="es-CR"/>
          </a:p>
        </p:txBody>
      </p:sp>
      <p:sp>
        <p:nvSpPr>
          <p:cNvPr id="5" name="Marcador de número de diapositiva 4"/>
          <p:cNvSpPr>
            <a:spLocks noGrp="1"/>
          </p:cNvSpPr>
          <p:nvPr>
            <p:ph type="sldNum" sz="quarter" idx="12"/>
          </p:nvPr>
        </p:nvSpPr>
        <p:spPr/>
        <p:txBody>
          <a:bodyPr/>
          <a:lstStyle/>
          <a:p>
            <a:fld id="{9313311E-3016-4050-A1A4-8718CC0D8E51}" type="slidenum">
              <a:rPr lang="es-CR" smtClean="0"/>
              <a:t>‹Nº›</a:t>
            </a:fld>
            <a:endParaRPr lang="es-CR"/>
          </a:p>
        </p:txBody>
      </p:sp>
    </p:spTree>
    <p:extLst>
      <p:ext uri="{BB962C8B-B14F-4D97-AF65-F5344CB8AC3E}">
        <p14:creationId xmlns:p14="http://schemas.microsoft.com/office/powerpoint/2010/main" val="384178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3A8C502-397A-4EB6-B6A3-28C3243D144F}" type="datetimeFigureOut">
              <a:rPr lang="es-CR" smtClean="0"/>
              <a:t>13/05/2018</a:t>
            </a:fld>
            <a:endParaRPr lang="es-CR"/>
          </a:p>
        </p:txBody>
      </p:sp>
      <p:sp>
        <p:nvSpPr>
          <p:cNvPr id="3" name="Marcador de pie de página 2"/>
          <p:cNvSpPr>
            <a:spLocks noGrp="1"/>
          </p:cNvSpPr>
          <p:nvPr>
            <p:ph type="ftr" sz="quarter" idx="11"/>
          </p:nvPr>
        </p:nvSpPr>
        <p:spPr/>
        <p:txBody>
          <a:bodyPr/>
          <a:lstStyle/>
          <a:p>
            <a:endParaRPr lang="es-CR"/>
          </a:p>
        </p:txBody>
      </p:sp>
      <p:sp>
        <p:nvSpPr>
          <p:cNvPr id="4" name="Marcador de número de diapositiva 3"/>
          <p:cNvSpPr>
            <a:spLocks noGrp="1"/>
          </p:cNvSpPr>
          <p:nvPr>
            <p:ph type="sldNum" sz="quarter" idx="12"/>
          </p:nvPr>
        </p:nvSpPr>
        <p:spPr/>
        <p:txBody>
          <a:bodyPr/>
          <a:lstStyle/>
          <a:p>
            <a:fld id="{9313311E-3016-4050-A1A4-8718CC0D8E51}" type="slidenum">
              <a:rPr lang="es-CR" smtClean="0"/>
              <a:t>‹Nº›</a:t>
            </a:fld>
            <a:endParaRPr lang="es-CR"/>
          </a:p>
        </p:txBody>
      </p:sp>
    </p:spTree>
    <p:extLst>
      <p:ext uri="{BB962C8B-B14F-4D97-AF65-F5344CB8AC3E}">
        <p14:creationId xmlns:p14="http://schemas.microsoft.com/office/powerpoint/2010/main" val="1520215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85530" y="1510748"/>
            <a:ext cx="4586495" cy="901148"/>
          </a:xfrm>
        </p:spPr>
        <p:txBody>
          <a:bodyPr anchor="b"/>
          <a:lstStyle>
            <a:lvl1pPr>
              <a:defRPr sz="3200"/>
            </a:lvl1pPr>
          </a:lstStyle>
          <a:p>
            <a:r>
              <a:rPr lang="es-ES"/>
              <a:t>Haga clic para modificar el estilo de título del patrón</a:t>
            </a:r>
            <a:endParaRPr lang="es-CR" dirty="0"/>
          </a:p>
        </p:txBody>
      </p:sp>
      <p:sp>
        <p:nvSpPr>
          <p:cNvPr id="3" name="Marcador de contenido 2"/>
          <p:cNvSpPr>
            <a:spLocks noGrp="1"/>
          </p:cNvSpPr>
          <p:nvPr>
            <p:ph idx="1"/>
          </p:nvPr>
        </p:nvSpPr>
        <p:spPr>
          <a:xfrm>
            <a:off x="5183188" y="2552698"/>
            <a:ext cx="6849786" cy="33083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texto 3"/>
          <p:cNvSpPr>
            <a:spLocks noGrp="1"/>
          </p:cNvSpPr>
          <p:nvPr>
            <p:ph type="body" sz="half" idx="2"/>
          </p:nvPr>
        </p:nvSpPr>
        <p:spPr>
          <a:xfrm>
            <a:off x="185530" y="2552698"/>
            <a:ext cx="4586495" cy="331628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53A8C502-397A-4EB6-B6A3-28C3243D144F}" type="datetimeFigureOut">
              <a:rPr lang="es-CR" smtClean="0"/>
              <a:t>13/05/2018</a:t>
            </a:fld>
            <a:endParaRPr lang="es-CR"/>
          </a:p>
        </p:txBody>
      </p:sp>
      <p:sp>
        <p:nvSpPr>
          <p:cNvPr id="6" name="Marcador de pie de página 5"/>
          <p:cNvSpPr>
            <a:spLocks noGrp="1"/>
          </p:cNvSpPr>
          <p:nvPr>
            <p:ph type="ftr" sz="quarter" idx="11"/>
          </p:nvPr>
        </p:nvSpPr>
        <p:spPr/>
        <p:txBody>
          <a:bodyPr/>
          <a:lstStyle/>
          <a:p>
            <a:endParaRPr lang="es-CR"/>
          </a:p>
        </p:txBody>
      </p:sp>
      <p:sp>
        <p:nvSpPr>
          <p:cNvPr id="7" name="Marcador de número de diapositiva 6"/>
          <p:cNvSpPr>
            <a:spLocks noGrp="1"/>
          </p:cNvSpPr>
          <p:nvPr>
            <p:ph type="sldNum" sz="quarter" idx="12"/>
          </p:nvPr>
        </p:nvSpPr>
        <p:spPr/>
        <p:txBody>
          <a:bodyPr/>
          <a:lstStyle/>
          <a:p>
            <a:fld id="{9313311E-3016-4050-A1A4-8718CC0D8E51}" type="slidenum">
              <a:rPr lang="es-CR" smtClean="0"/>
              <a:t>‹Nº›</a:t>
            </a:fld>
            <a:endParaRPr lang="es-CR"/>
          </a:p>
        </p:txBody>
      </p:sp>
    </p:spTree>
    <p:extLst>
      <p:ext uri="{BB962C8B-B14F-4D97-AF65-F5344CB8AC3E}">
        <p14:creationId xmlns:p14="http://schemas.microsoft.com/office/powerpoint/2010/main" val="3220253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85530" y="1656522"/>
            <a:ext cx="4479235" cy="1007164"/>
          </a:xfrm>
        </p:spPr>
        <p:txBody>
          <a:bodyPr anchor="b"/>
          <a:lstStyle>
            <a:lvl1pPr>
              <a:defRPr sz="3200"/>
            </a:lvl1pPr>
          </a:lstStyle>
          <a:p>
            <a:r>
              <a:rPr lang="es-ES"/>
              <a:t>Haga clic para modificar el estilo de título del patrón</a:t>
            </a:r>
            <a:endParaRPr lang="es-CR"/>
          </a:p>
        </p:txBody>
      </p:sp>
      <p:sp>
        <p:nvSpPr>
          <p:cNvPr id="3" name="Marcador de posición de imagen 2"/>
          <p:cNvSpPr>
            <a:spLocks noGrp="1"/>
          </p:cNvSpPr>
          <p:nvPr>
            <p:ph type="pic" idx="1"/>
          </p:nvPr>
        </p:nvSpPr>
        <p:spPr>
          <a:xfrm>
            <a:off x="5183188" y="1656521"/>
            <a:ext cx="6372708" cy="44521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CR"/>
          </a:p>
        </p:txBody>
      </p:sp>
      <p:sp>
        <p:nvSpPr>
          <p:cNvPr id="4" name="Marcador de texto 3"/>
          <p:cNvSpPr>
            <a:spLocks noGrp="1"/>
          </p:cNvSpPr>
          <p:nvPr>
            <p:ph type="body" sz="half" idx="2"/>
          </p:nvPr>
        </p:nvSpPr>
        <p:spPr>
          <a:xfrm>
            <a:off x="185530" y="2792410"/>
            <a:ext cx="4586495" cy="331628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53A8C502-397A-4EB6-B6A3-28C3243D144F}" type="datetimeFigureOut">
              <a:rPr lang="es-CR" smtClean="0"/>
              <a:t>13/05/2018</a:t>
            </a:fld>
            <a:endParaRPr lang="es-CR"/>
          </a:p>
        </p:txBody>
      </p:sp>
      <p:sp>
        <p:nvSpPr>
          <p:cNvPr id="6" name="Marcador de pie de página 5"/>
          <p:cNvSpPr>
            <a:spLocks noGrp="1"/>
          </p:cNvSpPr>
          <p:nvPr>
            <p:ph type="ftr" sz="quarter" idx="11"/>
          </p:nvPr>
        </p:nvSpPr>
        <p:spPr/>
        <p:txBody>
          <a:bodyPr/>
          <a:lstStyle/>
          <a:p>
            <a:endParaRPr lang="es-CR"/>
          </a:p>
        </p:txBody>
      </p:sp>
      <p:sp>
        <p:nvSpPr>
          <p:cNvPr id="7" name="Marcador de número de diapositiva 6"/>
          <p:cNvSpPr>
            <a:spLocks noGrp="1"/>
          </p:cNvSpPr>
          <p:nvPr>
            <p:ph type="sldNum" sz="quarter" idx="12"/>
          </p:nvPr>
        </p:nvSpPr>
        <p:spPr/>
        <p:txBody>
          <a:bodyPr/>
          <a:lstStyle/>
          <a:p>
            <a:fld id="{9313311E-3016-4050-A1A4-8718CC0D8E51}" type="slidenum">
              <a:rPr lang="es-CR" smtClean="0"/>
              <a:t>‹Nº›</a:t>
            </a:fld>
            <a:endParaRPr lang="es-CR"/>
          </a:p>
        </p:txBody>
      </p:sp>
    </p:spTree>
    <p:extLst>
      <p:ext uri="{BB962C8B-B14F-4D97-AF65-F5344CB8AC3E}">
        <p14:creationId xmlns:p14="http://schemas.microsoft.com/office/powerpoint/2010/main" val="1979386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Imagen 7"/>
          <p:cNvPicPr>
            <a:picLocks noChangeAspect="1"/>
          </p:cNvPicPr>
          <p:nvPr userDrawn="1"/>
        </p:nvPicPr>
        <p:blipFill>
          <a:blip r:embed="rId13"/>
          <a:stretch>
            <a:fillRect/>
          </a:stretch>
        </p:blipFill>
        <p:spPr>
          <a:xfrm>
            <a:off x="10119017" y="5753617"/>
            <a:ext cx="2085975" cy="1066800"/>
          </a:xfrm>
          <a:prstGeom prst="rect">
            <a:avLst/>
          </a:prstGeom>
        </p:spPr>
      </p:pic>
      <p:pic>
        <p:nvPicPr>
          <p:cNvPr id="7" name="Imagen 6"/>
          <p:cNvPicPr>
            <a:picLocks noChangeAspect="1"/>
          </p:cNvPicPr>
          <p:nvPr userDrawn="1"/>
        </p:nvPicPr>
        <p:blipFill rotWithShape="1">
          <a:blip r:embed="rId14"/>
          <a:srcRect l="430"/>
          <a:stretch/>
        </p:blipFill>
        <p:spPr>
          <a:xfrm>
            <a:off x="0" y="0"/>
            <a:ext cx="12204992" cy="2133600"/>
          </a:xfrm>
          <a:prstGeom prst="rect">
            <a:avLst/>
          </a:prstGeom>
        </p:spPr>
      </p:pic>
      <p:sp>
        <p:nvSpPr>
          <p:cNvPr id="2" name="Marcador de título 1"/>
          <p:cNvSpPr>
            <a:spLocks noGrp="1"/>
          </p:cNvSpPr>
          <p:nvPr>
            <p:ph type="title"/>
          </p:nvPr>
        </p:nvSpPr>
        <p:spPr>
          <a:xfrm>
            <a:off x="185530" y="987425"/>
            <a:ext cx="1116827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CR" dirty="0"/>
          </a:p>
        </p:txBody>
      </p:sp>
      <p:sp>
        <p:nvSpPr>
          <p:cNvPr id="3" name="Marcador de texto 2"/>
          <p:cNvSpPr>
            <a:spLocks noGrp="1"/>
          </p:cNvSpPr>
          <p:nvPr>
            <p:ph type="body" idx="1"/>
          </p:nvPr>
        </p:nvSpPr>
        <p:spPr>
          <a:xfrm>
            <a:off x="185530" y="2392500"/>
            <a:ext cx="11168270" cy="3784461"/>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R" dirty="0"/>
          </a:p>
        </p:txBody>
      </p:sp>
      <p:sp>
        <p:nvSpPr>
          <p:cNvPr id="4" name="Marcador de fecha 3"/>
          <p:cNvSpPr>
            <a:spLocks noGrp="1"/>
          </p:cNvSpPr>
          <p:nvPr>
            <p:ph type="dt" sz="half" idx="2"/>
          </p:nvPr>
        </p:nvSpPr>
        <p:spPr>
          <a:xfrm>
            <a:off x="1855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A8C502-397A-4EB6-B6A3-28C3243D144F}" type="datetimeFigureOut">
              <a:rPr lang="es-CR" smtClean="0"/>
              <a:t>13/05/2018</a:t>
            </a:fld>
            <a:endParaRPr lang="es-CR"/>
          </a:p>
        </p:txBody>
      </p:sp>
      <p:sp>
        <p:nvSpPr>
          <p:cNvPr id="5" name="Marcador de pie de página 4"/>
          <p:cNvSpPr>
            <a:spLocks noGrp="1"/>
          </p:cNvSpPr>
          <p:nvPr>
            <p:ph type="ftr" sz="quarter" idx="3"/>
          </p:nvPr>
        </p:nvSpPr>
        <p:spPr>
          <a:xfrm>
            <a:off x="3385930" y="6356349"/>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R"/>
          </a:p>
        </p:txBody>
      </p:sp>
      <p:sp>
        <p:nvSpPr>
          <p:cNvPr id="6" name="Marcador de número de diapositiva 5"/>
          <p:cNvSpPr>
            <a:spLocks noGrp="1"/>
          </p:cNvSpPr>
          <p:nvPr>
            <p:ph type="sldNum" sz="quarter" idx="4"/>
          </p:nvPr>
        </p:nvSpPr>
        <p:spPr>
          <a:xfrm>
            <a:off x="8110330" y="6356350"/>
            <a:ext cx="200868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13311E-3016-4050-A1A4-8718CC0D8E51}" type="slidenum">
              <a:rPr lang="es-CR" smtClean="0"/>
              <a:t>‹Nº›</a:t>
            </a:fld>
            <a:endParaRPr lang="es-CR"/>
          </a:p>
        </p:txBody>
      </p:sp>
    </p:spTree>
    <p:extLst>
      <p:ext uri="{BB962C8B-B14F-4D97-AF65-F5344CB8AC3E}">
        <p14:creationId xmlns:p14="http://schemas.microsoft.com/office/powerpoint/2010/main" val="1067877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2076236"/>
            <a:ext cx="9144000" cy="2387600"/>
          </a:xfrm>
        </p:spPr>
        <p:txBody>
          <a:bodyPr/>
          <a:lstStyle/>
          <a:p>
            <a:r>
              <a:rPr lang="es-CR" b="1" dirty="0">
                <a:effectLst>
                  <a:outerShdw blurRad="38100" dist="38100" dir="2700000" algn="tl">
                    <a:srgbClr val="000000">
                      <a:alpha val="43137"/>
                    </a:srgbClr>
                  </a:outerShdw>
                </a:effectLst>
              </a:rPr>
              <a:t>Fundamentos de Sistemas Operativos</a:t>
            </a:r>
          </a:p>
        </p:txBody>
      </p:sp>
      <p:sp>
        <p:nvSpPr>
          <p:cNvPr id="3" name="Subtítulo 2"/>
          <p:cNvSpPr>
            <a:spLocks noGrp="1"/>
          </p:cNvSpPr>
          <p:nvPr>
            <p:ph type="subTitle" idx="1"/>
          </p:nvPr>
        </p:nvSpPr>
        <p:spPr>
          <a:xfrm>
            <a:off x="1524000" y="4916245"/>
            <a:ext cx="9144000" cy="844792"/>
          </a:xfrm>
        </p:spPr>
        <p:txBody>
          <a:bodyPr>
            <a:normAutofit/>
          </a:bodyPr>
          <a:lstStyle/>
          <a:p>
            <a:r>
              <a:rPr lang="es-CR" b="1" dirty="0">
                <a:effectLst>
                  <a:outerShdw blurRad="38100" dist="38100" dir="2700000" algn="tl">
                    <a:srgbClr val="000000">
                      <a:alpha val="43137"/>
                    </a:srgbClr>
                  </a:outerShdw>
                </a:effectLst>
              </a:rPr>
              <a:t>Semana 11</a:t>
            </a:r>
          </a:p>
        </p:txBody>
      </p:sp>
    </p:spTree>
    <p:extLst>
      <p:ext uri="{BB962C8B-B14F-4D97-AF65-F5344CB8AC3E}">
        <p14:creationId xmlns:p14="http://schemas.microsoft.com/office/powerpoint/2010/main" val="1192930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89932" y="1449659"/>
            <a:ext cx="4092787" cy="707886"/>
          </a:xfrm>
          <a:prstGeom prst="rect">
            <a:avLst/>
          </a:prstGeom>
          <a:noFill/>
        </p:spPr>
        <p:txBody>
          <a:bodyPr wrap="none" rtlCol="0">
            <a:spAutoFit/>
          </a:bodyPr>
          <a:lstStyle/>
          <a:p>
            <a:r>
              <a:rPr lang="es-ES" sz="4000" b="1" dirty="0">
                <a:latin typeface="Bookman Old Style" panose="02050604050505020204" pitchFamily="18" charset="0"/>
              </a:rPr>
              <a:t>No </a:t>
            </a:r>
            <a:r>
              <a:rPr lang="es-ES" sz="4000" b="1" dirty="0" err="1">
                <a:latin typeface="Bookman Old Style" panose="02050604050505020204" pitchFamily="18" charset="0"/>
              </a:rPr>
              <a:t>apropiativo</a:t>
            </a:r>
            <a:endParaRPr lang="es-ES" sz="4000" b="1" dirty="0">
              <a:latin typeface="Bookman Old Style" panose="02050604050505020204" pitchFamily="18" charset="0"/>
            </a:endParaRPr>
          </a:p>
        </p:txBody>
      </p:sp>
      <p:sp>
        <p:nvSpPr>
          <p:cNvPr id="3" name="CuadroTexto 2"/>
          <p:cNvSpPr txBox="1"/>
          <p:nvPr/>
        </p:nvSpPr>
        <p:spPr>
          <a:xfrm>
            <a:off x="289932" y="2333685"/>
            <a:ext cx="11719188" cy="1200329"/>
          </a:xfrm>
          <a:prstGeom prst="rect">
            <a:avLst/>
          </a:prstGeom>
          <a:noFill/>
        </p:spPr>
        <p:txBody>
          <a:bodyPr wrap="square" rtlCol="0">
            <a:spAutoFit/>
          </a:bodyPr>
          <a:lstStyle/>
          <a:p>
            <a:pPr algn="just"/>
            <a:r>
              <a:rPr lang="es-ES" sz="3600" dirty="0">
                <a:latin typeface="Bookman Old Style" panose="02050604050505020204" pitchFamily="18" charset="0"/>
              </a:rPr>
              <a:t>Selecciona un proceso para ejecutarlo. Deja que se ejecute hasta que:</a:t>
            </a:r>
          </a:p>
        </p:txBody>
      </p:sp>
      <p:sp>
        <p:nvSpPr>
          <p:cNvPr id="4" name="CuadroTexto 3"/>
          <p:cNvSpPr txBox="1"/>
          <p:nvPr/>
        </p:nvSpPr>
        <p:spPr>
          <a:xfrm>
            <a:off x="289932" y="3995678"/>
            <a:ext cx="11719188" cy="2862322"/>
          </a:xfrm>
          <a:prstGeom prst="rect">
            <a:avLst/>
          </a:prstGeom>
          <a:noFill/>
        </p:spPr>
        <p:txBody>
          <a:bodyPr wrap="square" rtlCol="0">
            <a:spAutoFit/>
          </a:bodyPr>
          <a:lstStyle/>
          <a:p>
            <a:pPr marL="571500" indent="-571500" algn="just">
              <a:buFont typeface="Arial" panose="020B0604020202020204" pitchFamily="34" charset="0"/>
              <a:buChar char="•"/>
            </a:pPr>
            <a:r>
              <a:rPr lang="es-ES" sz="3600" dirty="0">
                <a:latin typeface="Bookman Old Style" panose="02050604050505020204" pitchFamily="18" charset="0"/>
              </a:rPr>
              <a:t>Se bloquea. (Espera de operación de E/S, o de algún proceso).</a:t>
            </a:r>
          </a:p>
          <a:p>
            <a:pPr marL="571500" indent="-571500" algn="just">
              <a:buFont typeface="Arial" panose="020B0604020202020204" pitchFamily="34" charset="0"/>
              <a:buChar char="•"/>
            </a:pPr>
            <a:endParaRPr lang="es-ES" sz="3600" dirty="0">
              <a:latin typeface="Bookman Old Style" panose="02050604050505020204" pitchFamily="18" charset="0"/>
            </a:endParaRPr>
          </a:p>
          <a:p>
            <a:pPr marL="571500" indent="-571500" algn="just">
              <a:buFont typeface="Arial" panose="020B0604020202020204" pitchFamily="34" charset="0"/>
              <a:buChar char="•"/>
            </a:pPr>
            <a:r>
              <a:rPr lang="es-ES" sz="3600" dirty="0">
                <a:latin typeface="Bookman Old Style" panose="02050604050505020204" pitchFamily="18" charset="0"/>
              </a:rPr>
              <a:t>La CPU lo libera de forma voluntaria.</a:t>
            </a:r>
          </a:p>
          <a:p>
            <a:pPr algn="just"/>
            <a:endParaRPr lang="es-ES" sz="3600" dirty="0">
              <a:latin typeface="Bookman Old Style" panose="02050604050505020204" pitchFamily="18" charset="0"/>
            </a:endParaRPr>
          </a:p>
        </p:txBody>
      </p:sp>
    </p:spTree>
    <p:extLst>
      <p:ext uri="{BB962C8B-B14F-4D97-AF65-F5344CB8AC3E}">
        <p14:creationId xmlns:p14="http://schemas.microsoft.com/office/powerpoint/2010/main" val="3928272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89932" y="1449659"/>
            <a:ext cx="3291286" cy="707886"/>
          </a:xfrm>
          <a:prstGeom prst="rect">
            <a:avLst/>
          </a:prstGeom>
          <a:noFill/>
        </p:spPr>
        <p:txBody>
          <a:bodyPr wrap="none" rtlCol="0">
            <a:spAutoFit/>
          </a:bodyPr>
          <a:lstStyle/>
          <a:p>
            <a:r>
              <a:rPr lang="es-ES" sz="4000" b="1" dirty="0" err="1">
                <a:latin typeface="Bookman Old Style" panose="02050604050505020204" pitchFamily="18" charset="0"/>
              </a:rPr>
              <a:t>Apropiativo</a:t>
            </a:r>
            <a:endParaRPr lang="es-ES" sz="4000" b="1" dirty="0">
              <a:latin typeface="Bookman Old Style" panose="02050604050505020204" pitchFamily="18" charset="0"/>
            </a:endParaRPr>
          </a:p>
        </p:txBody>
      </p:sp>
      <p:sp>
        <p:nvSpPr>
          <p:cNvPr id="3" name="CuadroTexto 2"/>
          <p:cNvSpPr txBox="1"/>
          <p:nvPr/>
        </p:nvSpPr>
        <p:spPr>
          <a:xfrm>
            <a:off x="289932" y="2333685"/>
            <a:ext cx="11719188" cy="1200329"/>
          </a:xfrm>
          <a:prstGeom prst="rect">
            <a:avLst/>
          </a:prstGeom>
          <a:noFill/>
        </p:spPr>
        <p:txBody>
          <a:bodyPr wrap="square" rtlCol="0">
            <a:spAutoFit/>
          </a:bodyPr>
          <a:lstStyle/>
          <a:p>
            <a:pPr algn="just"/>
            <a:r>
              <a:rPr lang="es-ES" sz="3600" dirty="0">
                <a:latin typeface="Bookman Old Style" panose="02050604050505020204" pitchFamily="18" charset="0"/>
              </a:rPr>
              <a:t>Selecciona un proceso y deja que se ejecute hasta que:</a:t>
            </a:r>
          </a:p>
        </p:txBody>
      </p:sp>
      <p:sp>
        <p:nvSpPr>
          <p:cNvPr id="4" name="CuadroTexto 3"/>
          <p:cNvSpPr txBox="1"/>
          <p:nvPr/>
        </p:nvSpPr>
        <p:spPr>
          <a:xfrm>
            <a:off x="289932" y="3995678"/>
            <a:ext cx="11719188" cy="2308324"/>
          </a:xfrm>
          <a:prstGeom prst="rect">
            <a:avLst/>
          </a:prstGeom>
          <a:noFill/>
        </p:spPr>
        <p:txBody>
          <a:bodyPr wrap="square" rtlCol="0">
            <a:spAutoFit/>
          </a:bodyPr>
          <a:lstStyle/>
          <a:p>
            <a:pPr marL="571500" indent="-571500" algn="just">
              <a:buFont typeface="Arial" panose="020B0604020202020204" pitchFamily="34" charset="0"/>
              <a:buChar char="•"/>
            </a:pPr>
            <a:r>
              <a:rPr lang="es-ES" sz="3600" dirty="0">
                <a:latin typeface="Bookman Old Style" panose="02050604050505020204" pitchFamily="18" charset="0"/>
              </a:rPr>
              <a:t>Cumpla con el tiempo máximo fijo establecido.</a:t>
            </a:r>
          </a:p>
          <a:p>
            <a:pPr marL="571500" indent="-571500" algn="just">
              <a:buFont typeface="Arial" panose="020B0604020202020204" pitchFamily="34" charset="0"/>
              <a:buChar char="•"/>
            </a:pPr>
            <a:endParaRPr lang="es-ES" sz="3600" dirty="0">
              <a:latin typeface="Bookman Old Style" panose="02050604050505020204" pitchFamily="18" charset="0"/>
            </a:endParaRPr>
          </a:p>
          <a:p>
            <a:pPr marL="571500" indent="-571500" algn="just">
              <a:buFont typeface="Arial" panose="020B0604020202020204" pitchFamily="34" charset="0"/>
              <a:buChar char="•"/>
            </a:pPr>
            <a:r>
              <a:rPr lang="es-ES" sz="3600" dirty="0">
                <a:latin typeface="Bookman Old Style" panose="02050604050505020204" pitchFamily="18" charset="0"/>
              </a:rPr>
              <a:t>Si sigue en ejecución al final de este intervalo de tiempo, se suspende.</a:t>
            </a:r>
          </a:p>
        </p:txBody>
      </p:sp>
    </p:spTree>
    <p:extLst>
      <p:ext uri="{BB962C8B-B14F-4D97-AF65-F5344CB8AC3E}">
        <p14:creationId xmlns:p14="http://schemas.microsoft.com/office/powerpoint/2010/main" val="116732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89932" y="1449659"/>
            <a:ext cx="3291286" cy="707886"/>
          </a:xfrm>
          <a:prstGeom prst="rect">
            <a:avLst/>
          </a:prstGeom>
          <a:noFill/>
        </p:spPr>
        <p:txBody>
          <a:bodyPr wrap="none" rtlCol="0">
            <a:spAutoFit/>
          </a:bodyPr>
          <a:lstStyle/>
          <a:p>
            <a:r>
              <a:rPr lang="es-ES" sz="4000" b="1" dirty="0" err="1">
                <a:latin typeface="Bookman Old Style" panose="02050604050505020204" pitchFamily="18" charset="0"/>
              </a:rPr>
              <a:t>Apropiativo</a:t>
            </a:r>
            <a:endParaRPr lang="es-ES" sz="4000" b="1" dirty="0">
              <a:latin typeface="Bookman Old Style" panose="02050604050505020204" pitchFamily="18" charset="0"/>
            </a:endParaRPr>
          </a:p>
        </p:txBody>
      </p:sp>
      <p:sp>
        <p:nvSpPr>
          <p:cNvPr id="3" name="CuadroTexto 2"/>
          <p:cNvSpPr txBox="1"/>
          <p:nvPr/>
        </p:nvSpPr>
        <p:spPr>
          <a:xfrm>
            <a:off x="289932" y="2841685"/>
            <a:ext cx="11719188" cy="2308324"/>
          </a:xfrm>
          <a:prstGeom prst="rect">
            <a:avLst/>
          </a:prstGeom>
          <a:noFill/>
        </p:spPr>
        <p:txBody>
          <a:bodyPr wrap="square" rtlCol="0">
            <a:spAutoFit/>
          </a:bodyPr>
          <a:lstStyle/>
          <a:p>
            <a:pPr algn="just"/>
            <a:r>
              <a:rPr lang="es-ES" sz="3600" dirty="0">
                <a:latin typeface="Bookman Old Style" panose="02050604050505020204" pitchFamily="18" charset="0"/>
              </a:rPr>
              <a:t>Para llevar a cabo este tipo de algoritmos, es necesario que ocurra una interrupción de reloj al final del intervalo de tiempo para que la CPU regrese el control al planificador.</a:t>
            </a:r>
          </a:p>
        </p:txBody>
      </p:sp>
    </p:spTree>
    <p:extLst>
      <p:ext uri="{BB962C8B-B14F-4D97-AF65-F5344CB8AC3E}">
        <p14:creationId xmlns:p14="http://schemas.microsoft.com/office/powerpoint/2010/main" val="4288070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89932" y="1754459"/>
            <a:ext cx="8608447" cy="707886"/>
          </a:xfrm>
          <a:prstGeom prst="rect">
            <a:avLst/>
          </a:prstGeom>
          <a:noFill/>
        </p:spPr>
        <p:txBody>
          <a:bodyPr wrap="none" rtlCol="0">
            <a:spAutoFit/>
          </a:bodyPr>
          <a:lstStyle/>
          <a:p>
            <a:r>
              <a:rPr lang="es-ES" sz="4000" b="1" dirty="0">
                <a:latin typeface="Bookman Old Style" panose="02050604050505020204" pitchFamily="18" charset="0"/>
              </a:rPr>
              <a:t>Comportamiento de un proceso</a:t>
            </a: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917" y="2475404"/>
            <a:ext cx="8149959" cy="4210597"/>
          </a:xfrm>
          <a:prstGeom prst="rect">
            <a:avLst/>
          </a:prstGeom>
        </p:spPr>
      </p:pic>
    </p:spTree>
    <p:extLst>
      <p:ext uri="{BB962C8B-B14F-4D97-AF65-F5344CB8AC3E}">
        <p14:creationId xmlns:p14="http://schemas.microsoft.com/office/powerpoint/2010/main" val="920788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89932" y="1754459"/>
            <a:ext cx="8608447" cy="707886"/>
          </a:xfrm>
          <a:prstGeom prst="rect">
            <a:avLst/>
          </a:prstGeom>
          <a:noFill/>
        </p:spPr>
        <p:txBody>
          <a:bodyPr wrap="none" rtlCol="0">
            <a:spAutoFit/>
          </a:bodyPr>
          <a:lstStyle/>
          <a:p>
            <a:r>
              <a:rPr lang="es-ES" sz="4000" b="1" dirty="0">
                <a:latin typeface="Bookman Old Style" panose="02050604050505020204" pitchFamily="18" charset="0"/>
              </a:rPr>
              <a:t>Comportamiento de un proceso</a:t>
            </a:r>
          </a:p>
        </p:txBody>
      </p:sp>
      <p:sp>
        <p:nvSpPr>
          <p:cNvPr id="4" name="CuadroTexto 3"/>
          <p:cNvSpPr txBox="1"/>
          <p:nvPr/>
        </p:nvSpPr>
        <p:spPr>
          <a:xfrm>
            <a:off x="289932" y="3625457"/>
            <a:ext cx="11719188" cy="1200329"/>
          </a:xfrm>
          <a:prstGeom prst="rect">
            <a:avLst/>
          </a:prstGeom>
          <a:noFill/>
        </p:spPr>
        <p:txBody>
          <a:bodyPr wrap="square" rtlCol="0">
            <a:spAutoFit/>
          </a:bodyPr>
          <a:lstStyle/>
          <a:p>
            <a:pPr algn="just"/>
            <a:r>
              <a:rPr lang="es-ES" sz="3600" dirty="0">
                <a:latin typeface="Bookman Old Style" panose="02050604050505020204" pitchFamily="18" charset="0"/>
              </a:rPr>
              <a:t>Casi todos los procesos alternan ráfagas de cálculos con peticiones de E/S (disco).</a:t>
            </a:r>
          </a:p>
        </p:txBody>
      </p:sp>
    </p:spTree>
    <p:extLst>
      <p:ext uri="{BB962C8B-B14F-4D97-AF65-F5344CB8AC3E}">
        <p14:creationId xmlns:p14="http://schemas.microsoft.com/office/powerpoint/2010/main" val="2257272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89932" y="1754459"/>
            <a:ext cx="8608447" cy="707886"/>
          </a:xfrm>
          <a:prstGeom prst="rect">
            <a:avLst/>
          </a:prstGeom>
          <a:noFill/>
        </p:spPr>
        <p:txBody>
          <a:bodyPr wrap="none" rtlCol="0">
            <a:spAutoFit/>
          </a:bodyPr>
          <a:lstStyle/>
          <a:p>
            <a:r>
              <a:rPr lang="es-ES" sz="4000" b="1" dirty="0">
                <a:latin typeface="Bookman Old Style" panose="02050604050505020204" pitchFamily="18" charset="0"/>
              </a:rPr>
              <a:t>Comportamiento de un proceso</a:t>
            </a:r>
          </a:p>
        </p:txBody>
      </p:sp>
      <p:sp>
        <p:nvSpPr>
          <p:cNvPr id="4" name="CuadroTexto 3"/>
          <p:cNvSpPr txBox="1"/>
          <p:nvPr/>
        </p:nvSpPr>
        <p:spPr>
          <a:xfrm>
            <a:off x="289932" y="3048515"/>
            <a:ext cx="11719188" cy="2862322"/>
          </a:xfrm>
          <a:prstGeom prst="rect">
            <a:avLst/>
          </a:prstGeom>
          <a:noFill/>
        </p:spPr>
        <p:txBody>
          <a:bodyPr wrap="square" rtlCol="0">
            <a:spAutoFit/>
          </a:bodyPr>
          <a:lstStyle/>
          <a:p>
            <a:pPr algn="just"/>
            <a:r>
              <a:rPr lang="es-ES" sz="3600" dirty="0">
                <a:latin typeface="Bookman Old Style" panose="02050604050505020204" pitchFamily="18" charset="0"/>
              </a:rPr>
              <a:t>Hay que tener en cuenta que algunas actividades cuentan como cálculos. Por ejemplo, cuando la CPU copia bits a una RAM de video para actualizar la pantalla, está calculado y no realizando operaciones de E/S, ya que la CPU está en uso.</a:t>
            </a:r>
          </a:p>
        </p:txBody>
      </p:sp>
    </p:spTree>
    <p:extLst>
      <p:ext uri="{BB962C8B-B14F-4D97-AF65-F5344CB8AC3E}">
        <p14:creationId xmlns:p14="http://schemas.microsoft.com/office/powerpoint/2010/main" val="247197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89932" y="1754459"/>
            <a:ext cx="8608447" cy="707886"/>
          </a:xfrm>
          <a:prstGeom prst="rect">
            <a:avLst/>
          </a:prstGeom>
          <a:noFill/>
        </p:spPr>
        <p:txBody>
          <a:bodyPr wrap="none" rtlCol="0">
            <a:spAutoFit/>
          </a:bodyPr>
          <a:lstStyle/>
          <a:p>
            <a:r>
              <a:rPr lang="es-ES" sz="4000" b="1" dirty="0">
                <a:latin typeface="Bookman Old Style" panose="02050604050505020204" pitchFamily="18" charset="0"/>
              </a:rPr>
              <a:t>Comportamiento de un proceso</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565" y="2552700"/>
            <a:ext cx="9229725" cy="4305300"/>
          </a:xfrm>
          <a:prstGeom prst="rect">
            <a:avLst/>
          </a:prstGeom>
        </p:spPr>
      </p:pic>
    </p:spTree>
    <p:extLst>
      <p:ext uri="{BB962C8B-B14F-4D97-AF65-F5344CB8AC3E}">
        <p14:creationId xmlns:p14="http://schemas.microsoft.com/office/powerpoint/2010/main" val="1325344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89932" y="1754459"/>
            <a:ext cx="8608447" cy="707886"/>
          </a:xfrm>
          <a:prstGeom prst="rect">
            <a:avLst/>
          </a:prstGeom>
          <a:noFill/>
        </p:spPr>
        <p:txBody>
          <a:bodyPr wrap="none" rtlCol="0">
            <a:spAutoFit/>
          </a:bodyPr>
          <a:lstStyle/>
          <a:p>
            <a:r>
              <a:rPr lang="es-ES" sz="4000" b="1" dirty="0">
                <a:latin typeface="Bookman Old Style" panose="02050604050505020204" pitchFamily="18" charset="0"/>
              </a:rPr>
              <a:t>Comportamiento de un proceso</a:t>
            </a:r>
          </a:p>
        </p:txBody>
      </p:sp>
      <p:sp>
        <p:nvSpPr>
          <p:cNvPr id="4" name="CuadroTexto 3"/>
          <p:cNvSpPr txBox="1"/>
          <p:nvPr/>
        </p:nvSpPr>
        <p:spPr>
          <a:xfrm>
            <a:off x="289932" y="3048515"/>
            <a:ext cx="11719188" cy="2308324"/>
          </a:xfrm>
          <a:prstGeom prst="rect">
            <a:avLst/>
          </a:prstGeom>
          <a:noFill/>
        </p:spPr>
        <p:txBody>
          <a:bodyPr wrap="square" rtlCol="0">
            <a:spAutoFit/>
          </a:bodyPr>
          <a:lstStyle/>
          <a:p>
            <a:pPr algn="just"/>
            <a:r>
              <a:rPr lang="es-ES" sz="3600" dirty="0">
                <a:latin typeface="Bookman Old Style" panose="02050604050505020204" pitchFamily="18" charset="0"/>
              </a:rPr>
              <a:t>Procesos limitados a cálculos:</a:t>
            </a:r>
          </a:p>
          <a:p>
            <a:pPr algn="just"/>
            <a:endParaRPr lang="es-ES" sz="3600" dirty="0">
              <a:latin typeface="Bookman Old Style" panose="02050604050505020204" pitchFamily="18" charset="0"/>
            </a:endParaRPr>
          </a:p>
          <a:p>
            <a:pPr algn="just"/>
            <a:r>
              <a:rPr lang="es-ES" sz="3600" dirty="0">
                <a:latin typeface="Bookman Old Style" panose="02050604050505020204" pitchFamily="18" charset="0"/>
              </a:rPr>
              <a:t>Son aquellos que invierten la mayor parte de su tiempo realizando cálculos.</a:t>
            </a:r>
          </a:p>
        </p:txBody>
      </p:sp>
    </p:spTree>
    <p:extLst>
      <p:ext uri="{BB962C8B-B14F-4D97-AF65-F5344CB8AC3E}">
        <p14:creationId xmlns:p14="http://schemas.microsoft.com/office/powerpoint/2010/main" val="1443484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89932" y="1754459"/>
            <a:ext cx="8608447" cy="707886"/>
          </a:xfrm>
          <a:prstGeom prst="rect">
            <a:avLst/>
          </a:prstGeom>
          <a:noFill/>
        </p:spPr>
        <p:txBody>
          <a:bodyPr wrap="none" rtlCol="0">
            <a:spAutoFit/>
          </a:bodyPr>
          <a:lstStyle/>
          <a:p>
            <a:r>
              <a:rPr lang="es-ES" sz="4000" b="1" dirty="0">
                <a:latin typeface="Bookman Old Style" panose="02050604050505020204" pitchFamily="18" charset="0"/>
              </a:rPr>
              <a:t>Comportamiento de un proceso</a:t>
            </a:r>
          </a:p>
        </p:txBody>
      </p:sp>
      <p:sp>
        <p:nvSpPr>
          <p:cNvPr id="4" name="CuadroTexto 3"/>
          <p:cNvSpPr txBox="1"/>
          <p:nvPr/>
        </p:nvSpPr>
        <p:spPr>
          <a:xfrm>
            <a:off x="289932" y="3026744"/>
            <a:ext cx="11719188" cy="2308324"/>
          </a:xfrm>
          <a:prstGeom prst="rect">
            <a:avLst/>
          </a:prstGeom>
          <a:noFill/>
        </p:spPr>
        <p:txBody>
          <a:bodyPr wrap="square" rtlCol="0">
            <a:spAutoFit/>
          </a:bodyPr>
          <a:lstStyle/>
          <a:p>
            <a:pPr algn="just"/>
            <a:r>
              <a:rPr lang="es-ES" sz="3600" dirty="0">
                <a:latin typeface="Bookman Old Style" panose="02050604050505020204" pitchFamily="18" charset="0"/>
              </a:rPr>
              <a:t>Procesos limitados a E/S:</a:t>
            </a:r>
          </a:p>
          <a:p>
            <a:pPr algn="just"/>
            <a:endParaRPr lang="es-ES" sz="3600" dirty="0">
              <a:latin typeface="Bookman Old Style" panose="02050604050505020204" pitchFamily="18" charset="0"/>
            </a:endParaRPr>
          </a:p>
          <a:p>
            <a:pPr algn="just"/>
            <a:r>
              <a:rPr lang="es-ES" sz="3600" dirty="0">
                <a:latin typeface="Bookman Old Style" panose="02050604050505020204" pitchFamily="18" charset="0"/>
              </a:rPr>
              <a:t>Son los que tienen ráfagas de CPU cortas, y esperas frecuentes de la E/S. </a:t>
            </a:r>
          </a:p>
        </p:txBody>
      </p:sp>
    </p:spTree>
    <p:extLst>
      <p:ext uri="{BB962C8B-B14F-4D97-AF65-F5344CB8AC3E}">
        <p14:creationId xmlns:p14="http://schemas.microsoft.com/office/powerpoint/2010/main" val="2887371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89932" y="1754459"/>
            <a:ext cx="8608447" cy="707886"/>
          </a:xfrm>
          <a:prstGeom prst="rect">
            <a:avLst/>
          </a:prstGeom>
          <a:noFill/>
        </p:spPr>
        <p:txBody>
          <a:bodyPr wrap="none" rtlCol="0">
            <a:spAutoFit/>
          </a:bodyPr>
          <a:lstStyle/>
          <a:p>
            <a:r>
              <a:rPr lang="es-ES" sz="4000" b="1" dirty="0">
                <a:latin typeface="Bookman Old Style" panose="02050604050505020204" pitchFamily="18" charset="0"/>
              </a:rPr>
              <a:t>Comportamiento de un proceso</a:t>
            </a:r>
          </a:p>
        </p:txBody>
      </p:sp>
      <p:sp>
        <p:nvSpPr>
          <p:cNvPr id="4" name="CuadroTexto 3"/>
          <p:cNvSpPr txBox="1"/>
          <p:nvPr/>
        </p:nvSpPr>
        <p:spPr>
          <a:xfrm>
            <a:off x="289932" y="2667515"/>
            <a:ext cx="11719188" cy="3416320"/>
          </a:xfrm>
          <a:prstGeom prst="rect">
            <a:avLst/>
          </a:prstGeom>
          <a:noFill/>
        </p:spPr>
        <p:txBody>
          <a:bodyPr wrap="square" rtlCol="0">
            <a:spAutoFit/>
          </a:bodyPr>
          <a:lstStyle/>
          <a:p>
            <a:pPr algn="just"/>
            <a:r>
              <a:rPr lang="es-ES" sz="3600" dirty="0">
                <a:latin typeface="Bookman Old Style" panose="02050604050505020204" pitchFamily="18" charset="0"/>
              </a:rPr>
              <a:t>Procesos limitados a E/S:</a:t>
            </a:r>
          </a:p>
          <a:p>
            <a:pPr algn="just"/>
            <a:endParaRPr lang="es-ES" sz="3600" dirty="0">
              <a:latin typeface="Bookman Old Style" panose="02050604050505020204" pitchFamily="18" charset="0"/>
            </a:endParaRPr>
          </a:p>
          <a:p>
            <a:pPr algn="just"/>
            <a:r>
              <a:rPr lang="es-ES" sz="3600" dirty="0">
                <a:latin typeface="Bookman Old Style" panose="02050604050505020204" pitchFamily="18" charset="0"/>
              </a:rPr>
              <a:t>Estos procesos se dice que están limitados a E/S debido  a que no realizan muchos cálculos entre una petición de E/S y otra, y no porque tengan largas esperas por la E/S.</a:t>
            </a:r>
          </a:p>
        </p:txBody>
      </p:sp>
    </p:spTree>
    <p:extLst>
      <p:ext uri="{BB962C8B-B14F-4D97-AF65-F5344CB8AC3E}">
        <p14:creationId xmlns:p14="http://schemas.microsoft.com/office/powerpoint/2010/main" val="1626742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6236" y="0"/>
            <a:ext cx="4111298" cy="6834365"/>
          </a:xfrm>
          <a:prstGeom prst="rect">
            <a:avLst/>
          </a:prstGeom>
        </p:spPr>
      </p:pic>
    </p:spTree>
    <p:extLst>
      <p:ext uri="{BB962C8B-B14F-4D97-AF65-F5344CB8AC3E}">
        <p14:creationId xmlns:p14="http://schemas.microsoft.com/office/powerpoint/2010/main" val="2460923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89933" y="1580288"/>
            <a:ext cx="11346896" cy="1323439"/>
          </a:xfrm>
          <a:prstGeom prst="rect">
            <a:avLst/>
          </a:prstGeom>
          <a:noFill/>
        </p:spPr>
        <p:txBody>
          <a:bodyPr wrap="square" rtlCol="0">
            <a:spAutoFit/>
          </a:bodyPr>
          <a:lstStyle/>
          <a:p>
            <a:r>
              <a:rPr lang="es-ES" sz="4000" b="1" dirty="0">
                <a:latin typeface="Bookman Old Style" panose="02050604050505020204" pitchFamily="18" charset="0"/>
              </a:rPr>
              <a:t>Categorías de los algoritmos de planificación</a:t>
            </a:r>
          </a:p>
        </p:txBody>
      </p:sp>
      <p:sp>
        <p:nvSpPr>
          <p:cNvPr id="4" name="CuadroTexto 3"/>
          <p:cNvSpPr txBox="1"/>
          <p:nvPr/>
        </p:nvSpPr>
        <p:spPr>
          <a:xfrm>
            <a:off x="289933" y="3273841"/>
            <a:ext cx="11719188" cy="2862322"/>
          </a:xfrm>
          <a:prstGeom prst="rect">
            <a:avLst/>
          </a:prstGeom>
          <a:noFill/>
        </p:spPr>
        <p:txBody>
          <a:bodyPr wrap="square" rtlCol="0">
            <a:spAutoFit/>
          </a:bodyPr>
          <a:lstStyle/>
          <a:p>
            <a:pPr algn="just"/>
            <a:r>
              <a:rPr lang="es-ES" sz="3600" dirty="0">
                <a:latin typeface="Bookman Old Style" panose="02050604050505020204" pitchFamily="18" charset="0"/>
              </a:rPr>
              <a:t>Diferentes áreas de aplicación, tienen diferentes metas. </a:t>
            </a:r>
          </a:p>
          <a:p>
            <a:pPr algn="just"/>
            <a:endParaRPr lang="es-ES" sz="3600" dirty="0">
              <a:latin typeface="Bookman Old Style" panose="02050604050505020204" pitchFamily="18" charset="0"/>
            </a:endParaRPr>
          </a:p>
          <a:p>
            <a:pPr algn="just"/>
            <a:r>
              <a:rPr lang="es-ES" sz="3600" dirty="0">
                <a:latin typeface="Bookman Old Style" panose="02050604050505020204" pitchFamily="18" charset="0"/>
              </a:rPr>
              <a:t>Distintos tipos de sistemas operativos, cumplen diferentes objetivos. </a:t>
            </a:r>
          </a:p>
        </p:txBody>
      </p:sp>
    </p:spTree>
    <p:extLst>
      <p:ext uri="{BB962C8B-B14F-4D97-AF65-F5344CB8AC3E}">
        <p14:creationId xmlns:p14="http://schemas.microsoft.com/office/powerpoint/2010/main" val="1744626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89933" y="1580288"/>
            <a:ext cx="11346896" cy="1323439"/>
          </a:xfrm>
          <a:prstGeom prst="rect">
            <a:avLst/>
          </a:prstGeom>
          <a:noFill/>
        </p:spPr>
        <p:txBody>
          <a:bodyPr wrap="square" rtlCol="0">
            <a:spAutoFit/>
          </a:bodyPr>
          <a:lstStyle/>
          <a:p>
            <a:r>
              <a:rPr lang="es-ES" sz="4000" b="1" dirty="0">
                <a:latin typeface="Bookman Old Style" panose="02050604050505020204" pitchFamily="18" charset="0"/>
              </a:rPr>
              <a:t>Categorías de los algoritmos de planificación</a:t>
            </a:r>
          </a:p>
        </p:txBody>
      </p:sp>
      <p:sp>
        <p:nvSpPr>
          <p:cNvPr id="4" name="CuadroTexto 3"/>
          <p:cNvSpPr txBox="1"/>
          <p:nvPr/>
        </p:nvSpPr>
        <p:spPr>
          <a:xfrm>
            <a:off x="289933" y="3154098"/>
            <a:ext cx="11719188" cy="2862322"/>
          </a:xfrm>
          <a:prstGeom prst="rect">
            <a:avLst/>
          </a:prstGeom>
          <a:noFill/>
        </p:spPr>
        <p:txBody>
          <a:bodyPr wrap="square" rtlCol="0">
            <a:spAutoFit/>
          </a:bodyPr>
          <a:lstStyle/>
          <a:p>
            <a:pPr algn="just"/>
            <a:r>
              <a:rPr lang="es-ES" sz="3600" dirty="0">
                <a:latin typeface="Bookman Old Style" panose="02050604050505020204" pitchFamily="18" charset="0"/>
              </a:rPr>
              <a:t>Entre estos se pueden mencionar:</a:t>
            </a:r>
          </a:p>
          <a:p>
            <a:pPr algn="just"/>
            <a:endParaRPr lang="es-ES" sz="3600" dirty="0">
              <a:latin typeface="Bookman Old Style" panose="02050604050505020204" pitchFamily="18" charset="0"/>
            </a:endParaRPr>
          </a:p>
          <a:p>
            <a:pPr algn="just"/>
            <a:r>
              <a:rPr lang="es-ES" sz="3600" dirty="0">
                <a:latin typeface="Bookman Old Style" panose="02050604050505020204" pitchFamily="18" charset="0"/>
              </a:rPr>
              <a:t>•	Procesamiento por lotes</a:t>
            </a:r>
          </a:p>
          <a:p>
            <a:pPr algn="just"/>
            <a:r>
              <a:rPr lang="es-ES" sz="3600" dirty="0">
                <a:latin typeface="Bookman Old Style" panose="02050604050505020204" pitchFamily="18" charset="0"/>
              </a:rPr>
              <a:t>•	Interactivo</a:t>
            </a:r>
          </a:p>
          <a:p>
            <a:pPr algn="just"/>
            <a:r>
              <a:rPr lang="es-ES" sz="3600" dirty="0">
                <a:latin typeface="Bookman Old Style" panose="02050604050505020204" pitchFamily="18" charset="0"/>
              </a:rPr>
              <a:t>•	De tiempo real</a:t>
            </a:r>
          </a:p>
        </p:txBody>
      </p:sp>
    </p:spTree>
    <p:extLst>
      <p:ext uri="{BB962C8B-B14F-4D97-AF65-F5344CB8AC3E}">
        <p14:creationId xmlns:p14="http://schemas.microsoft.com/office/powerpoint/2010/main" val="3577200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89933" y="1580288"/>
            <a:ext cx="11346896" cy="707886"/>
          </a:xfrm>
          <a:prstGeom prst="rect">
            <a:avLst/>
          </a:prstGeom>
          <a:noFill/>
        </p:spPr>
        <p:txBody>
          <a:bodyPr wrap="square" rtlCol="0">
            <a:spAutoFit/>
          </a:bodyPr>
          <a:lstStyle/>
          <a:p>
            <a:r>
              <a:rPr lang="es-ES" sz="4000" b="1" dirty="0">
                <a:latin typeface="Bookman Old Style" panose="02050604050505020204" pitchFamily="18" charset="0"/>
              </a:rPr>
              <a:t>Procesamiento por lotes</a:t>
            </a:r>
          </a:p>
        </p:txBody>
      </p:sp>
      <p:sp>
        <p:nvSpPr>
          <p:cNvPr id="4" name="CuadroTexto 3"/>
          <p:cNvSpPr txBox="1"/>
          <p:nvPr/>
        </p:nvSpPr>
        <p:spPr>
          <a:xfrm>
            <a:off x="289933" y="2511841"/>
            <a:ext cx="11719188" cy="2862322"/>
          </a:xfrm>
          <a:prstGeom prst="rect">
            <a:avLst/>
          </a:prstGeom>
          <a:noFill/>
        </p:spPr>
        <p:txBody>
          <a:bodyPr wrap="square" rtlCol="0">
            <a:spAutoFit/>
          </a:bodyPr>
          <a:lstStyle/>
          <a:p>
            <a:pPr marL="571500" indent="-571500" algn="just">
              <a:buFont typeface="Arial" panose="020B0604020202020204" pitchFamily="34" charset="0"/>
              <a:buChar char="•"/>
            </a:pPr>
            <a:r>
              <a:rPr lang="es-ES" sz="3600" dirty="0">
                <a:latin typeface="Bookman Old Style" panose="02050604050505020204" pitchFamily="18" charset="0"/>
              </a:rPr>
              <a:t>No se espera una respuesta rápida, por parte de un usuario.</a:t>
            </a:r>
          </a:p>
          <a:p>
            <a:pPr marL="571500" indent="-571500" algn="just">
              <a:buFont typeface="Arial" panose="020B0604020202020204" pitchFamily="34" charset="0"/>
              <a:buChar char="•"/>
            </a:pPr>
            <a:r>
              <a:rPr lang="es-ES" sz="3600" dirty="0">
                <a:latin typeface="Bookman Old Style" panose="02050604050505020204" pitchFamily="18" charset="0"/>
              </a:rPr>
              <a:t>Son aceptables los algoritmos no </a:t>
            </a:r>
            <a:r>
              <a:rPr lang="es-ES" sz="3600" dirty="0" err="1">
                <a:latin typeface="Bookman Old Style" panose="02050604050505020204" pitchFamily="18" charset="0"/>
              </a:rPr>
              <a:t>apropiativos</a:t>
            </a:r>
            <a:r>
              <a:rPr lang="es-ES" sz="3600" dirty="0">
                <a:latin typeface="Bookman Old Style" panose="02050604050505020204" pitchFamily="18" charset="0"/>
              </a:rPr>
              <a:t>.</a:t>
            </a:r>
          </a:p>
          <a:p>
            <a:pPr marL="571500" indent="-571500" algn="just">
              <a:buFont typeface="Arial" panose="020B0604020202020204" pitchFamily="34" charset="0"/>
              <a:buChar char="•"/>
            </a:pPr>
            <a:r>
              <a:rPr lang="es-ES" sz="3600" dirty="0">
                <a:latin typeface="Bookman Old Style" panose="02050604050505020204" pitchFamily="18" charset="0"/>
              </a:rPr>
              <a:t>Reduce la conmutación de procesos.</a:t>
            </a:r>
          </a:p>
          <a:p>
            <a:pPr marL="571500" indent="-571500" algn="just">
              <a:buFont typeface="Arial" panose="020B0604020202020204" pitchFamily="34" charset="0"/>
              <a:buChar char="•"/>
            </a:pPr>
            <a:r>
              <a:rPr lang="es-ES" sz="3600" dirty="0">
                <a:latin typeface="Bookman Old Style" panose="02050604050505020204" pitchFamily="18" charset="0"/>
              </a:rPr>
              <a:t>Mejora el rendimiento.</a:t>
            </a:r>
          </a:p>
        </p:txBody>
      </p:sp>
    </p:spTree>
    <p:extLst>
      <p:ext uri="{BB962C8B-B14F-4D97-AF65-F5344CB8AC3E}">
        <p14:creationId xmlns:p14="http://schemas.microsoft.com/office/powerpoint/2010/main" val="2227631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89933" y="1580288"/>
            <a:ext cx="11346896" cy="707886"/>
          </a:xfrm>
          <a:prstGeom prst="rect">
            <a:avLst/>
          </a:prstGeom>
          <a:noFill/>
        </p:spPr>
        <p:txBody>
          <a:bodyPr wrap="square" rtlCol="0">
            <a:spAutoFit/>
          </a:bodyPr>
          <a:lstStyle/>
          <a:p>
            <a:r>
              <a:rPr lang="es-ES" sz="4000" b="1" dirty="0">
                <a:latin typeface="Bookman Old Style" panose="02050604050505020204" pitchFamily="18" charset="0"/>
              </a:rPr>
              <a:t>Procesamiento por lotes</a:t>
            </a:r>
          </a:p>
        </p:txBody>
      </p:sp>
      <p:sp>
        <p:nvSpPr>
          <p:cNvPr id="4" name="CuadroTexto 3"/>
          <p:cNvSpPr txBox="1"/>
          <p:nvPr/>
        </p:nvSpPr>
        <p:spPr>
          <a:xfrm>
            <a:off x="289933" y="2511841"/>
            <a:ext cx="11719188" cy="3416320"/>
          </a:xfrm>
          <a:prstGeom prst="rect">
            <a:avLst/>
          </a:prstGeom>
          <a:noFill/>
        </p:spPr>
        <p:txBody>
          <a:bodyPr wrap="square" rtlCol="0">
            <a:spAutoFit/>
          </a:bodyPr>
          <a:lstStyle/>
          <a:p>
            <a:pPr algn="just"/>
            <a:r>
              <a:rPr lang="es-ES" sz="3600" dirty="0">
                <a:latin typeface="Bookman Old Style" panose="02050604050505020204" pitchFamily="18" charset="0"/>
              </a:rPr>
              <a:t>Algunos ejemplos de procesos por lotes son:</a:t>
            </a:r>
          </a:p>
          <a:p>
            <a:pPr algn="just"/>
            <a:r>
              <a:rPr lang="es-ES" sz="3600" dirty="0">
                <a:latin typeface="Bookman Old Style" panose="02050604050505020204" pitchFamily="18" charset="0"/>
              </a:rPr>
              <a:t>•	Procesos de nóminas</a:t>
            </a:r>
          </a:p>
          <a:p>
            <a:pPr algn="just"/>
            <a:r>
              <a:rPr lang="es-ES" sz="3600" dirty="0">
                <a:latin typeface="Bookman Old Style" panose="02050604050505020204" pitchFamily="18" charset="0"/>
              </a:rPr>
              <a:t>•	Inventarios</a:t>
            </a:r>
          </a:p>
          <a:p>
            <a:pPr algn="just"/>
            <a:r>
              <a:rPr lang="es-ES" sz="3600" dirty="0">
                <a:latin typeface="Bookman Old Style" panose="02050604050505020204" pitchFamily="18" charset="0"/>
              </a:rPr>
              <a:t>•	Cuentas por cobrar</a:t>
            </a:r>
          </a:p>
          <a:p>
            <a:pPr algn="just"/>
            <a:r>
              <a:rPr lang="es-ES" sz="3600" dirty="0">
                <a:latin typeface="Bookman Old Style" panose="02050604050505020204" pitchFamily="18" charset="0"/>
              </a:rPr>
              <a:t>•	Cuentas por pagar</a:t>
            </a:r>
          </a:p>
          <a:p>
            <a:pPr algn="just"/>
            <a:r>
              <a:rPr lang="es-ES" sz="3600" dirty="0">
                <a:latin typeface="Bookman Old Style" panose="02050604050505020204" pitchFamily="18" charset="0"/>
              </a:rPr>
              <a:t>•	Cálculos de interés (en los bancos)</a:t>
            </a:r>
          </a:p>
        </p:txBody>
      </p:sp>
    </p:spTree>
    <p:extLst>
      <p:ext uri="{BB962C8B-B14F-4D97-AF65-F5344CB8AC3E}">
        <p14:creationId xmlns:p14="http://schemas.microsoft.com/office/powerpoint/2010/main" val="1403553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89933" y="1580288"/>
            <a:ext cx="11346896" cy="707886"/>
          </a:xfrm>
          <a:prstGeom prst="rect">
            <a:avLst/>
          </a:prstGeom>
          <a:noFill/>
        </p:spPr>
        <p:txBody>
          <a:bodyPr wrap="square" rtlCol="0">
            <a:spAutoFit/>
          </a:bodyPr>
          <a:lstStyle/>
          <a:p>
            <a:r>
              <a:rPr lang="es-ES" sz="4000" b="1" dirty="0">
                <a:latin typeface="Bookman Old Style" panose="02050604050505020204" pitchFamily="18" charset="0"/>
              </a:rPr>
              <a:t>Interactivo</a:t>
            </a:r>
          </a:p>
        </p:txBody>
      </p:sp>
      <p:sp>
        <p:nvSpPr>
          <p:cNvPr id="4" name="CuadroTexto 3"/>
          <p:cNvSpPr txBox="1"/>
          <p:nvPr/>
        </p:nvSpPr>
        <p:spPr>
          <a:xfrm>
            <a:off x="289933" y="2783984"/>
            <a:ext cx="11719188" cy="2862322"/>
          </a:xfrm>
          <a:prstGeom prst="rect">
            <a:avLst/>
          </a:prstGeom>
          <a:noFill/>
        </p:spPr>
        <p:txBody>
          <a:bodyPr wrap="square" rtlCol="0">
            <a:spAutoFit/>
          </a:bodyPr>
          <a:lstStyle/>
          <a:p>
            <a:pPr marL="571500" indent="-571500" algn="just">
              <a:buFont typeface="Arial" panose="020B0604020202020204" pitchFamily="34" charset="0"/>
              <a:buChar char="•"/>
            </a:pPr>
            <a:r>
              <a:rPr lang="es-ES" sz="3600" dirty="0">
                <a:latin typeface="Bookman Old Style" panose="02050604050505020204" pitchFamily="18" charset="0"/>
              </a:rPr>
              <a:t>La respuesta al usuario es muy importante.</a:t>
            </a:r>
          </a:p>
          <a:p>
            <a:pPr marL="571500" indent="-571500" algn="just">
              <a:buFont typeface="Arial" panose="020B0604020202020204" pitchFamily="34" charset="0"/>
              <a:buChar char="•"/>
            </a:pPr>
            <a:r>
              <a:rPr lang="es-ES" sz="3600" dirty="0">
                <a:latin typeface="Bookman Old Style" panose="02050604050505020204" pitchFamily="18" charset="0"/>
              </a:rPr>
              <a:t>Utiliza algoritmos </a:t>
            </a:r>
            <a:r>
              <a:rPr lang="es-ES" sz="3600" dirty="0" err="1">
                <a:latin typeface="Bookman Old Style" panose="02050604050505020204" pitchFamily="18" charset="0"/>
              </a:rPr>
              <a:t>apropiativos</a:t>
            </a:r>
            <a:r>
              <a:rPr lang="es-ES" sz="3600" dirty="0">
                <a:latin typeface="Bookman Old Style" panose="02050604050505020204" pitchFamily="18" charset="0"/>
              </a:rPr>
              <a:t>.</a:t>
            </a:r>
          </a:p>
          <a:p>
            <a:pPr marL="571500" indent="-571500" algn="just">
              <a:buFont typeface="Arial" panose="020B0604020202020204" pitchFamily="34" charset="0"/>
              <a:buChar char="•"/>
            </a:pPr>
            <a:r>
              <a:rPr lang="es-ES" sz="3600" dirty="0">
                <a:latin typeface="Bookman Old Style" panose="02050604050505020204" pitchFamily="18" charset="0"/>
              </a:rPr>
              <a:t>Se evita que procesos acaparen el uso de la CPU.</a:t>
            </a:r>
          </a:p>
          <a:p>
            <a:pPr marL="571500" indent="-571500" algn="just">
              <a:buFont typeface="Arial" panose="020B0604020202020204" pitchFamily="34" charset="0"/>
              <a:buChar char="•"/>
            </a:pPr>
            <a:r>
              <a:rPr lang="es-ES" sz="3600" dirty="0">
                <a:latin typeface="Bookman Old Style" panose="02050604050505020204" pitchFamily="18" charset="0"/>
              </a:rPr>
              <a:t>Evita que procesos con errores, deshabiliten a los demás.</a:t>
            </a:r>
          </a:p>
        </p:txBody>
      </p:sp>
    </p:spTree>
    <p:extLst>
      <p:ext uri="{BB962C8B-B14F-4D97-AF65-F5344CB8AC3E}">
        <p14:creationId xmlns:p14="http://schemas.microsoft.com/office/powerpoint/2010/main" val="14859782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89933" y="1580288"/>
            <a:ext cx="11346896" cy="707886"/>
          </a:xfrm>
          <a:prstGeom prst="rect">
            <a:avLst/>
          </a:prstGeom>
          <a:noFill/>
        </p:spPr>
        <p:txBody>
          <a:bodyPr wrap="square" rtlCol="0">
            <a:spAutoFit/>
          </a:bodyPr>
          <a:lstStyle/>
          <a:p>
            <a:r>
              <a:rPr lang="es-ES" sz="4000" b="1" dirty="0">
                <a:latin typeface="Bookman Old Style" panose="02050604050505020204" pitchFamily="18" charset="0"/>
              </a:rPr>
              <a:t>Interactivo</a:t>
            </a:r>
          </a:p>
        </p:txBody>
      </p:sp>
      <p:sp>
        <p:nvSpPr>
          <p:cNvPr id="4" name="CuadroTexto 3"/>
          <p:cNvSpPr txBox="1"/>
          <p:nvPr/>
        </p:nvSpPr>
        <p:spPr>
          <a:xfrm>
            <a:off x="289933" y="2783984"/>
            <a:ext cx="11719188" cy="2308324"/>
          </a:xfrm>
          <a:prstGeom prst="rect">
            <a:avLst/>
          </a:prstGeom>
          <a:noFill/>
        </p:spPr>
        <p:txBody>
          <a:bodyPr wrap="square" rtlCol="0">
            <a:spAutoFit/>
          </a:bodyPr>
          <a:lstStyle/>
          <a:p>
            <a:pPr algn="just"/>
            <a:r>
              <a:rPr lang="es-ES" sz="3600" dirty="0">
                <a:latin typeface="Bookman Old Style" panose="02050604050505020204" pitchFamily="18" charset="0"/>
              </a:rPr>
              <a:t>Algunos ejemplos de procesos interactivos son:</a:t>
            </a:r>
          </a:p>
          <a:p>
            <a:pPr algn="just"/>
            <a:r>
              <a:rPr lang="es-ES" sz="3600" dirty="0">
                <a:latin typeface="Bookman Old Style" panose="02050604050505020204" pitchFamily="18" charset="0"/>
              </a:rPr>
              <a:t>•	Servidores.</a:t>
            </a:r>
          </a:p>
          <a:p>
            <a:pPr algn="just"/>
            <a:r>
              <a:rPr lang="es-ES" sz="3600" dirty="0">
                <a:latin typeface="Bookman Old Style" panose="02050604050505020204" pitchFamily="18" charset="0"/>
              </a:rPr>
              <a:t>•	Computadoras personales.</a:t>
            </a:r>
          </a:p>
          <a:p>
            <a:pPr algn="just"/>
            <a:endParaRPr lang="es-ES" sz="3600" dirty="0">
              <a:latin typeface="Bookman Old Style" panose="02050604050505020204" pitchFamily="18" charset="0"/>
            </a:endParaRPr>
          </a:p>
        </p:txBody>
      </p:sp>
    </p:spTree>
    <p:extLst>
      <p:ext uri="{BB962C8B-B14F-4D97-AF65-F5344CB8AC3E}">
        <p14:creationId xmlns:p14="http://schemas.microsoft.com/office/powerpoint/2010/main" val="3315631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89933" y="1286373"/>
            <a:ext cx="11346896" cy="707886"/>
          </a:xfrm>
          <a:prstGeom prst="rect">
            <a:avLst/>
          </a:prstGeom>
          <a:noFill/>
        </p:spPr>
        <p:txBody>
          <a:bodyPr wrap="square" rtlCol="0">
            <a:spAutoFit/>
          </a:bodyPr>
          <a:lstStyle/>
          <a:p>
            <a:r>
              <a:rPr lang="es-ES" sz="4000" b="1" dirty="0">
                <a:latin typeface="Bookman Old Style" panose="02050604050505020204" pitchFamily="18" charset="0"/>
              </a:rPr>
              <a:t>De tiempo real</a:t>
            </a:r>
          </a:p>
        </p:txBody>
      </p:sp>
      <p:sp>
        <p:nvSpPr>
          <p:cNvPr id="4" name="CuadroTexto 3"/>
          <p:cNvSpPr txBox="1"/>
          <p:nvPr/>
        </p:nvSpPr>
        <p:spPr>
          <a:xfrm>
            <a:off x="289933" y="1994259"/>
            <a:ext cx="11719188" cy="5078313"/>
          </a:xfrm>
          <a:prstGeom prst="rect">
            <a:avLst/>
          </a:prstGeom>
          <a:noFill/>
        </p:spPr>
        <p:txBody>
          <a:bodyPr wrap="square" rtlCol="0">
            <a:spAutoFit/>
          </a:bodyPr>
          <a:lstStyle/>
          <a:p>
            <a:pPr marL="571500" indent="-571500" algn="just">
              <a:buFont typeface="Arial" panose="020B0604020202020204" pitchFamily="34" charset="0"/>
              <a:buChar char="•"/>
            </a:pPr>
            <a:r>
              <a:rPr lang="es-ES" sz="3600" dirty="0">
                <a:latin typeface="Bookman Old Style" panose="02050604050505020204" pitchFamily="18" charset="0"/>
              </a:rPr>
              <a:t>Utilizan algoritmos no </a:t>
            </a:r>
            <a:r>
              <a:rPr lang="es-ES" sz="3600" dirty="0" err="1">
                <a:latin typeface="Bookman Old Style" panose="02050604050505020204" pitchFamily="18" charset="0"/>
              </a:rPr>
              <a:t>apropiativos</a:t>
            </a:r>
            <a:r>
              <a:rPr lang="es-ES" sz="3600" dirty="0">
                <a:latin typeface="Bookman Old Style" panose="02050604050505020204" pitchFamily="18" charset="0"/>
              </a:rPr>
              <a:t> y </a:t>
            </a:r>
            <a:r>
              <a:rPr lang="es-ES" sz="3600" dirty="0" err="1">
                <a:latin typeface="Bookman Old Style" panose="02050604050505020204" pitchFamily="18" charset="0"/>
              </a:rPr>
              <a:t>apropiativos</a:t>
            </a:r>
            <a:r>
              <a:rPr lang="es-ES" sz="3600" dirty="0">
                <a:latin typeface="Bookman Old Style" panose="02050604050505020204" pitchFamily="18" charset="0"/>
              </a:rPr>
              <a:t>.</a:t>
            </a:r>
          </a:p>
          <a:p>
            <a:pPr marL="571500" indent="-571500" algn="just">
              <a:buFont typeface="Arial" panose="020B0604020202020204" pitchFamily="34" charset="0"/>
              <a:buChar char="•"/>
            </a:pPr>
            <a:r>
              <a:rPr lang="es-ES" sz="3600" dirty="0">
                <a:latin typeface="Bookman Old Style" panose="02050604050505020204" pitchFamily="18" charset="0"/>
              </a:rPr>
              <a:t>Los procesos saben que no pueden durar mucho.</a:t>
            </a:r>
          </a:p>
          <a:p>
            <a:pPr marL="571500" indent="-571500" algn="just">
              <a:buFont typeface="Arial" panose="020B0604020202020204" pitchFamily="34" charset="0"/>
              <a:buChar char="•"/>
            </a:pPr>
            <a:r>
              <a:rPr lang="es-ES" sz="3600" dirty="0">
                <a:latin typeface="Bookman Old Style" panose="02050604050505020204" pitchFamily="18" charset="0"/>
              </a:rPr>
              <a:t>Se ejecuta el proceso y se bloquea con rapidez.</a:t>
            </a:r>
          </a:p>
          <a:p>
            <a:pPr marL="571500" indent="-571500" algn="just">
              <a:buFont typeface="Arial" panose="020B0604020202020204" pitchFamily="34" charset="0"/>
              <a:buChar char="•"/>
            </a:pPr>
            <a:r>
              <a:rPr lang="es-ES" sz="3600" dirty="0">
                <a:latin typeface="Bookman Old Style" panose="02050604050505020204" pitchFamily="18" charset="0"/>
              </a:rPr>
              <a:t>Ejecutan procesos destinados para ampliar aplicaciones específicas.</a:t>
            </a:r>
          </a:p>
          <a:p>
            <a:pPr marL="571500" indent="-571500" algn="just">
              <a:buFont typeface="Arial" panose="020B0604020202020204" pitchFamily="34" charset="0"/>
              <a:buChar char="•"/>
            </a:pPr>
            <a:r>
              <a:rPr lang="es-ES" sz="3600" dirty="0">
                <a:latin typeface="Bookman Old Style" panose="02050604050505020204" pitchFamily="18" charset="0"/>
              </a:rPr>
              <a:t>Son, por lo general colaborativos.</a:t>
            </a:r>
          </a:p>
          <a:p>
            <a:pPr algn="just"/>
            <a:endParaRPr lang="es-ES" sz="3600" dirty="0">
              <a:latin typeface="Bookman Old Style" panose="02050604050505020204" pitchFamily="18" charset="0"/>
            </a:endParaRPr>
          </a:p>
        </p:txBody>
      </p:sp>
    </p:spTree>
    <p:extLst>
      <p:ext uri="{BB962C8B-B14F-4D97-AF65-F5344CB8AC3E}">
        <p14:creationId xmlns:p14="http://schemas.microsoft.com/office/powerpoint/2010/main" val="26433920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89933" y="1558516"/>
            <a:ext cx="11346896" cy="707886"/>
          </a:xfrm>
          <a:prstGeom prst="rect">
            <a:avLst/>
          </a:prstGeom>
          <a:noFill/>
        </p:spPr>
        <p:txBody>
          <a:bodyPr wrap="square" rtlCol="0">
            <a:spAutoFit/>
          </a:bodyPr>
          <a:lstStyle/>
          <a:p>
            <a:r>
              <a:rPr lang="es-ES" sz="4000" b="1" dirty="0">
                <a:latin typeface="Bookman Old Style" panose="02050604050505020204" pitchFamily="18" charset="0"/>
              </a:rPr>
              <a:t>De tiempo real</a:t>
            </a:r>
          </a:p>
        </p:txBody>
      </p:sp>
      <p:sp>
        <p:nvSpPr>
          <p:cNvPr id="4" name="CuadroTexto 3"/>
          <p:cNvSpPr txBox="1"/>
          <p:nvPr/>
        </p:nvSpPr>
        <p:spPr>
          <a:xfrm>
            <a:off x="289933" y="2658288"/>
            <a:ext cx="11719188" cy="3416320"/>
          </a:xfrm>
          <a:prstGeom prst="rect">
            <a:avLst/>
          </a:prstGeom>
          <a:noFill/>
        </p:spPr>
        <p:txBody>
          <a:bodyPr wrap="square" rtlCol="0">
            <a:spAutoFit/>
          </a:bodyPr>
          <a:lstStyle/>
          <a:p>
            <a:pPr algn="just"/>
            <a:r>
              <a:rPr lang="es-ES" sz="3600" dirty="0">
                <a:latin typeface="Bookman Old Style" panose="02050604050505020204" pitchFamily="18" charset="0"/>
              </a:rPr>
              <a:t>Ejemplos de sistemas que utilizan estos algoritmos son:</a:t>
            </a:r>
          </a:p>
          <a:p>
            <a:pPr algn="just"/>
            <a:r>
              <a:rPr lang="es-ES" sz="3600" dirty="0">
                <a:latin typeface="Bookman Old Style" panose="02050604050505020204" pitchFamily="18" charset="0"/>
              </a:rPr>
              <a:t>•	Equipos médicos.</a:t>
            </a:r>
          </a:p>
          <a:p>
            <a:pPr algn="just"/>
            <a:r>
              <a:rPr lang="es-ES" sz="3600" dirty="0">
                <a:latin typeface="Bookman Old Style" panose="02050604050505020204" pitchFamily="18" charset="0"/>
              </a:rPr>
              <a:t>•	Reproductores de audio y video.</a:t>
            </a:r>
          </a:p>
          <a:p>
            <a:pPr algn="just"/>
            <a:r>
              <a:rPr lang="es-ES" sz="3600" dirty="0">
                <a:latin typeface="Bookman Old Style" panose="02050604050505020204" pitchFamily="18" charset="0"/>
              </a:rPr>
              <a:t>•	Robótica.</a:t>
            </a:r>
          </a:p>
          <a:p>
            <a:pPr algn="just"/>
            <a:endParaRPr lang="es-ES" sz="3600" dirty="0">
              <a:latin typeface="Bookman Old Style" panose="02050604050505020204" pitchFamily="18" charset="0"/>
            </a:endParaRPr>
          </a:p>
        </p:txBody>
      </p:sp>
    </p:spTree>
    <p:extLst>
      <p:ext uri="{BB962C8B-B14F-4D97-AF65-F5344CB8AC3E}">
        <p14:creationId xmlns:p14="http://schemas.microsoft.com/office/powerpoint/2010/main" val="30634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89933" y="1634716"/>
            <a:ext cx="11346896" cy="707886"/>
          </a:xfrm>
          <a:prstGeom prst="rect">
            <a:avLst/>
          </a:prstGeom>
          <a:noFill/>
        </p:spPr>
        <p:txBody>
          <a:bodyPr wrap="square" rtlCol="0">
            <a:spAutoFit/>
          </a:bodyPr>
          <a:lstStyle/>
          <a:p>
            <a:r>
              <a:rPr lang="es-ES" sz="4000" b="1" dirty="0">
                <a:latin typeface="Bookman Old Style" panose="02050604050505020204" pitchFamily="18" charset="0"/>
              </a:rPr>
              <a:t>Metas de los algoritmos de planificación</a:t>
            </a:r>
          </a:p>
        </p:txBody>
      </p:sp>
      <p:sp>
        <p:nvSpPr>
          <p:cNvPr id="4" name="CuadroTexto 3"/>
          <p:cNvSpPr txBox="1"/>
          <p:nvPr/>
        </p:nvSpPr>
        <p:spPr>
          <a:xfrm>
            <a:off x="289933" y="2473231"/>
            <a:ext cx="11719188" cy="3970318"/>
          </a:xfrm>
          <a:prstGeom prst="rect">
            <a:avLst/>
          </a:prstGeom>
          <a:noFill/>
        </p:spPr>
        <p:txBody>
          <a:bodyPr wrap="square" rtlCol="0">
            <a:spAutoFit/>
          </a:bodyPr>
          <a:lstStyle/>
          <a:p>
            <a:pPr algn="just"/>
            <a:r>
              <a:rPr lang="es-ES" sz="3600" dirty="0">
                <a:latin typeface="Bookman Old Style" panose="02050604050505020204" pitchFamily="18" charset="0"/>
              </a:rPr>
              <a:t>Todos los sistemas:</a:t>
            </a:r>
          </a:p>
          <a:p>
            <a:pPr marL="571500" indent="-571500" algn="just">
              <a:buFont typeface="Arial" panose="020B0604020202020204" pitchFamily="34" charset="0"/>
              <a:buChar char="•"/>
            </a:pPr>
            <a:r>
              <a:rPr lang="es-ES" sz="3600" dirty="0">
                <a:latin typeface="Bookman Old Style" panose="02050604050505020204" pitchFamily="18" charset="0"/>
              </a:rPr>
              <a:t>Equidad - Otorgar a cada proceso una parte justa de la CPU</a:t>
            </a:r>
          </a:p>
          <a:p>
            <a:pPr marL="571500" indent="-571500" algn="just">
              <a:buFont typeface="Arial" panose="020B0604020202020204" pitchFamily="34" charset="0"/>
              <a:buChar char="•"/>
            </a:pPr>
            <a:r>
              <a:rPr lang="es-ES" sz="3600" dirty="0">
                <a:latin typeface="Bookman Old Style" panose="02050604050505020204" pitchFamily="18" charset="0"/>
              </a:rPr>
              <a:t>Aplicación de políticas - Verificar que se lleven a cabo las políticas establecidas</a:t>
            </a:r>
          </a:p>
          <a:p>
            <a:pPr marL="571500" indent="-571500" algn="just">
              <a:buFont typeface="Arial" panose="020B0604020202020204" pitchFamily="34" charset="0"/>
              <a:buChar char="•"/>
            </a:pPr>
            <a:r>
              <a:rPr lang="es-ES" sz="3600" dirty="0">
                <a:latin typeface="Bookman Old Style" panose="02050604050505020204" pitchFamily="18" charset="0"/>
              </a:rPr>
              <a:t>Balance - Mantener ocupadas todas las partes del sistema</a:t>
            </a:r>
          </a:p>
        </p:txBody>
      </p:sp>
    </p:spTree>
    <p:extLst>
      <p:ext uri="{BB962C8B-B14F-4D97-AF65-F5344CB8AC3E}">
        <p14:creationId xmlns:p14="http://schemas.microsoft.com/office/powerpoint/2010/main" val="3174940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89933" y="1634716"/>
            <a:ext cx="11346896" cy="707886"/>
          </a:xfrm>
          <a:prstGeom prst="rect">
            <a:avLst/>
          </a:prstGeom>
          <a:noFill/>
        </p:spPr>
        <p:txBody>
          <a:bodyPr wrap="square" rtlCol="0">
            <a:spAutoFit/>
          </a:bodyPr>
          <a:lstStyle/>
          <a:p>
            <a:r>
              <a:rPr lang="es-ES" sz="4000" b="1" dirty="0">
                <a:latin typeface="Bookman Old Style" panose="02050604050505020204" pitchFamily="18" charset="0"/>
              </a:rPr>
              <a:t>Metas de los algoritmos de planificación</a:t>
            </a:r>
          </a:p>
        </p:txBody>
      </p:sp>
      <p:sp>
        <p:nvSpPr>
          <p:cNvPr id="4" name="CuadroTexto 3"/>
          <p:cNvSpPr txBox="1"/>
          <p:nvPr/>
        </p:nvSpPr>
        <p:spPr>
          <a:xfrm>
            <a:off x="289933" y="2473231"/>
            <a:ext cx="11719188" cy="3970318"/>
          </a:xfrm>
          <a:prstGeom prst="rect">
            <a:avLst/>
          </a:prstGeom>
          <a:noFill/>
        </p:spPr>
        <p:txBody>
          <a:bodyPr wrap="square" rtlCol="0">
            <a:spAutoFit/>
          </a:bodyPr>
          <a:lstStyle/>
          <a:p>
            <a:pPr algn="just"/>
            <a:r>
              <a:rPr lang="es-ES" sz="3600" dirty="0">
                <a:latin typeface="Bookman Old Style" panose="02050604050505020204" pitchFamily="18" charset="0"/>
              </a:rPr>
              <a:t>Sistemas de procesamiento por lotes:</a:t>
            </a:r>
          </a:p>
          <a:p>
            <a:pPr marL="571500" indent="-571500" algn="just">
              <a:buFont typeface="Arial" panose="020B0604020202020204" pitchFamily="34" charset="0"/>
              <a:buChar char="•"/>
            </a:pPr>
            <a:r>
              <a:rPr lang="es-ES" sz="3600" dirty="0">
                <a:latin typeface="Bookman Old Style" panose="02050604050505020204" pitchFamily="18" charset="0"/>
              </a:rPr>
              <a:t>Rendimiento - Maximizar el número de trabajos por hora</a:t>
            </a:r>
          </a:p>
          <a:p>
            <a:pPr marL="571500" indent="-571500" algn="just">
              <a:buFont typeface="Arial" panose="020B0604020202020204" pitchFamily="34" charset="0"/>
              <a:buChar char="•"/>
            </a:pPr>
            <a:r>
              <a:rPr lang="es-ES" sz="3600" dirty="0">
                <a:latin typeface="Bookman Old Style" panose="02050604050505020204" pitchFamily="18" charset="0"/>
              </a:rPr>
              <a:t>Tiempo de retorno - Minimizar el tiempo entre la entrega y la terminación</a:t>
            </a:r>
          </a:p>
          <a:p>
            <a:pPr marL="571500" indent="-571500" algn="just">
              <a:buFont typeface="Arial" panose="020B0604020202020204" pitchFamily="34" charset="0"/>
              <a:buChar char="•"/>
            </a:pPr>
            <a:r>
              <a:rPr lang="es-ES" sz="3600" dirty="0">
                <a:latin typeface="Bookman Old Style" panose="02050604050505020204" pitchFamily="18" charset="0"/>
              </a:rPr>
              <a:t>Utilización de la CPU - Mantener ocupada la CPU todo el tiempo</a:t>
            </a:r>
          </a:p>
        </p:txBody>
      </p:sp>
    </p:spTree>
    <p:extLst>
      <p:ext uri="{BB962C8B-B14F-4D97-AF65-F5344CB8AC3E}">
        <p14:creationId xmlns:p14="http://schemas.microsoft.com/office/powerpoint/2010/main" val="2219507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89932" y="1449659"/>
            <a:ext cx="3655168" cy="707886"/>
          </a:xfrm>
          <a:prstGeom prst="rect">
            <a:avLst/>
          </a:prstGeom>
          <a:noFill/>
        </p:spPr>
        <p:txBody>
          <a:bodyPr wrap="none" rtlCol="0">
            <a:spAutoFit/>
          </a:bodyPr>
          <a:lstStyle/>
          <a:p>
            <a:r>
              <a:rPr lang="es-ES" sz="4000" b="1" dirty="0">
                <a:latin typeface="Bookman Old Style" panose="02050604050505020204" pitchFamily="18" charset="0"/>
              </a:rPr>
              <a:t>Planificación</a:t>
            </a:r>
          </a:p>
        </p:txBody>
      </p:sp>
      <p:sp>
        <p:nvSpPr>
          <p:cNvPr id="3" name="CuadroTexto 2"/>
          <p:cNvSpPr txBox="1"/>
          <p:nvPr/>
        </p:nvSpPr>
        <p:spPr>
          <a:xfrm>
            <a:off x="289932" y="2902645"/>
            <a:ext cx="11719188" cy="2862322"/>
          </a:xfrm>
          <a:prstGeom prst="rect">
            <a:avLst/>
          </a:prstGeom>
          <a:noFill/>
        </p:spPr>
        <p:txBody>
          <a:bodyPr wrap="square" rtlCol="0">
            <a:spAutoFit/>
          </a:bodyPr>
          <a:lstStyle/>
          <a:p>
            <a:pPr algn="just"/>
            <a:r>
              <a:rPr lang="es-ES" sz="3600" dirty="0">
                <a:latin typeface="Bookman Old Style" panose="02050604050505020204" pitchFamily="18" charset="0"/>
              </a:rPr>
              <a:t>La competencia por el uso de la CPU, es mucha. </a:t>
            </a:r>
          </a:p>
          <a:p>
            <a:pPr algn="just"/>
            <a:endParaRPr lang="es-ES" sz="3600" dirty="0">
              <a:latin typeface="Bookman Old Style" panose="02050604050505020204" pitchFamily="18" charset="0"/>
            </a:endParaRPr>
          </a:p>
          <a:p>
            <a:pPr algn="just"/>
            <a:r>
              <a:rPr lang="es-ES" sz="3600" dirty="0">
                <a:latin typeface="Bookman Old Style" panose="02050604050505020204" pitchFamily="18" charset="0"/>
              </a:rPr>
              <a:t>Procesos o hilos requieren ejecutarse y cumplir su objetivo.</a:t>
            </a:r>
          </a:p>
          <a:p>
            <a:pPr algn="just"/>
            <a:endParaRPr lang="es-ES" sz="3600" dirty="0">
              <a:latin typeface="Bookman Old Style" panose="02050604050505020204" pitchFamily="18" charset="0"/>
            </a:endParaRPr>
          </a:p>
        </p:txBody>
      </p:sp>
    </p:spTree>
    <p:extLst>
      <p:ext uri="{BB962C8B-B14F-4D97-AF65-F5344CB8AC3E}">
        <p14:creationId xmlns:p14="http://schemas.microsoft.com/office/powerpoint/2010/main" val="36499782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89933" y="1634716"/>
            <a:ext cx="11346896" cy="707886"/>
          </a:xfrm>
          <a:prstGeom prst="rect">
            <a:avLst/>
          </a:prstGeom>
          <a:noFill/>
        </p:spPr>
        <p:txBody>
          <a:bodyPr wrap="square" rtlCol="0">
            <a:spAutoFit/>
          </a:bodyPr>
          <a:lstStyle/>
          <a:p>
            <a:r>
              <a:rPr lang="es-ES" sz="4000" b="1" dirty="0">
                <a:latin typeface="Bookman Old Style" panose="02050604050505020204" pitchFamily="18" charset="0"/>
              </a:rPr>
              <a:t>Metas de los algoritmos de planificación</a:t>
            </a:r>
          </a:p>
        </p:txBody>
      </p:sp>
      <p:sp>
        <p:nvSpPr>
          <p:cNvPr id="4" name="CuadroTexto 3"/>
          <p:cNvSpPr txBox="1"/>
          <p:nvPr/>
        </p:nvSpPr>
        <p:spPr>
          <a:xfrm>
            <a:off x="289933" y="2473231"/>
            <a:ext cx="11719188" cy="2862322"/>
          </a:xfrm>
          <a:prstGeom prst="rect">
            <a:avLst/>
          </a:prstGeom>
          <a:noFill/>
        </p:spPr>
        <p:txBody>
          <a:bodyPr wrap="square" rtlCol="0">
            <a:spAutoFit/>
          </a:bodyPr>
          <a:lstStyle/>
          <a:p>
            <a:pPr algn="just"/>
            <a:r>
              <a:rPr lang="es-ES" sz="3600" dirty="0">
                <a:latin typeface="Bookman Old Style" panose="02050604050505020204" pitchFamily="18" charset="0"/>
              </a:rPr>
              <a:t>Sistemas interactivos:</a:t>
            </a:r>
          </a:p>
          <a:p>
            <a:pPr marL="571500" indent="-571500" algn="just">
              <a:buFont typeface="Arial" panose="020B0604020202020204" pitchFamily="34" charset="0"/>
              <a:buChar char="•"/>
            </a:pPr>
            <a:r>
              <a:rPr lang="es-ES" sz="3600" dirty="0">
                <a:latin typeface="Bookman Old Style" panose="02050604050505020204" pitchFamily="18" charset="0"/>
              </a:rPr>
              <a:t>Tiempo de respuesta - Responder a las peticiones con rapidez</a:t>
            </a:r>
          </a:p>
          <a:p>
            <a:pPr marL="571500" indent="-571500" algn="just">
              <a:buFont typeface="Arial" panose="020B0604020202020204" pitchFamily="34" charset="0"/>
              <a:buChar char="•"/>
            </a:pPr>
            <a:r>
              <a:rPr lang="es-ES" sz="3600" dirty="0">
                <a:latin typeface="Bookman Old Style" panose="02050604050505020204" pitchFamily="18" charset="0"/>
              </a:rPr>
              <a:t>Proporcionalidad - Cumplir las expectativas de los usuarios</a:t>
            </a:r>
          </a:p>
        </p:txBody>
      </p:sp>
    </p:spTree>
    <p:extLst>
      <p:ext uri="{BB962C8B-B14F-4D97-AF65-F5344CB8AC3E}">
        <p14:creationId xmlns:p14="http://schemas.microsoft.com/office/powerpoint/2010/main" val="41196002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89933" y="1634716"/>
            <a:ext cx="11346896" cy="707886"/>
          </a:xfrm>
          <a:prstGeom prst="rect">
            <a:avLst/>
          </a:prstGeom>
          <a:noFill/>
        </p:spPr>
        <p:txBody>
          <a:bodyPr wrap="square" rtlCol="0">
            <a:spAutoFit/>
          </a:bodyPr>
          <a:lstStyle/>
          <a:p>
            <a:r>
              <a:rPr lang="es-ES" sz="4000" b="1" dirty="0">
                <a:latin typeface="Bookman Old Style" panose="02050604050505020204" pitchFamily="18" charset="0"/>
              </a:rPr>
              <a:t>Metas de los algoritmos de planificación</a:t>
            </a:r>
          </a:p>
        </p:txBody>
      </p:sp>
      <p:sp>
        <p:nvSpPr>
          <p:cNvPr id="4" name="CuadroTexto 3"/>
          <p:cNvSpPr txBox="1"/>
          <p:nvPr/>
        </p:nvSpPr>
        <p:spPr>
          <a:xfrm>
            <a:off x="289933" y="2473231"/>
            <a:ext cx="11719188" cy="2308324"/>
          </a:xfrm>
          <a:prstGeom prst="rect">
            <a:avLst/>
          </a:prstGeom>
          <a:noFill/>
        </p:spPr>
        <p:txBody>
          <a:bodyPr wrap="square" rtlCol="0">
            <a:spAutoFit/>
          </a:bodyPr>
          <a:lstStyle/>
          <a:p>
            <a:pPr algn="just"/>
            <a:r>
              <a:rPr lang="es-ES" sz="3600" dirty="0">
                <a:latin typeface="Bookman Old Style" panose="02050604050505020204" pitchFamily="18" charset="0"/>
              </a:rPr>
              <a:t>Sistemas de tiempo real:</a:t>
            </a:r>
          </a:p>
          <a:p>
            <a:pPr marL="571500" indent="-571500" algn="just">
              <a:buFont typeface="Arial" panose="020B0604020202020204" pitchFamily="34" charset="0"/>
              <a:buChar char="•"/>
            </a:pPr>
            <a:r>
              <a:rPr lang="es-ES" sz="3600" dirty="0">
                <a:latin typeface="Bookman Old Style" panose="02050604050505020204" pitchFamily="18" charset="0"/>
              </a:rPr>
              <a:t>Cumplir con los plazos - Evitar perder datos</a:t>
            </a:r>
          </a:p>
          <a:p>
            <a:pPr marL="571500" indent="-571500" algn="just">
              <a:buFont typeface="Arial" panose="020B0604020202020204" pitchFamily="34" charset="0"/>
              <a:buChar char="•"/>
            </a:pPr>
            <a:r>
              <a:rPr lang="es-ES" sz="3600" dirty="0">
                <a:latin typeface="Bookman Old Style" panose="02050604050505020204" pitchFamily="18" charset="0"/>
              </a:rPr>
              <a:t>Predictibilidad - Evitar la degradación de la calidad en los sistemas multimedia</a:t>
            </a:r>
          </a:p>
        </p:txBody>
      </p:sp>
    </p:spTree>
    <p:extLst>
      <p:ext uri="{BB962C8B-B14F-4D97-AF65-F5344CB8AC3E}">
        <p14:creationId xmlns:p14="http://schemas.microsoft.com/office/powerpoint/2010/main" val="41873023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89933" y="1634716"/>
            <a:ext cx="11346896" cy="707886"/>
          </a:xfrm>
          <a:prstGeom prst="rect">
            <a:avLst/>
          </a:prstGeom>
          <a:noFill/>
        </p:spPr>
        <p:txBody>
          <a:bodyPr wrap="square" rtlCol="0">
            <a:spAutoFit/>
          </a:bodyPr>
          <a:lstStyle/>
          <a:p>
            <a:r>
              <a:rPr lang="es-ES" sz="4000" b="1" dirty="0">
                <a:latin typeface="Bookman Old Style" panose="02050604050505020204" pitchFamily="18" charset="0"/>
              </a:rPr>
              <a:t>Metas de los algoritmos de planificación</a:t>
            </a:r>
          </a:p>
        </p:txBody>
      </p:sp>
      <p:sp>
        <p:nvSpPr>
          <p:cNvPr id="4" name="CuadroTexto 3"/>
          <p:cNvSpPr txBox="1"/>
          <p:nvPr/>
        </p:nvSpPr>
        <p:spPr>
          <a:xfrm>
            <a:off x="289933" y="2527660"/>
            <a:ext cx="11719188" cy="3416320"/>
          </a:xfrm>
          <a:prstGeom prst="rect">
            <a:avLst/>
          </a:prstGeom>
          <a:noFill/>
        </p:spPr>
        <p:txBody>
          <a:bodyPr wrap="square" rtlCol="0">
            <a:spAutoFit/>
          </a:bodyPr>
          <a:lstStyle/>
          <a:p>
            <a:pPr algn="just"/>
            <a:r>
              <a:rPr lang="es-ES" sz="3600" dirty="0">
                <a:latin typeface="Bookman Old Style" panose="02050604050505020204" pitchFamily="18" charset="0"/>
              </a:rPr>
              <a:t>Los administradores de los centros grandes de cómputo que ejecutan muchos trabajos de procesamiento por lotes comúnmente se basan en tres métricas para verificar el desempeño de sus sistemas: rendimiento, tiempo de retorno y utilización de la CPU.</a:t>
            </a:r>
          </a:p>
        </p:txBody>
      </p:sp>
    </p:spTree>
    <p:extLst>
      <p:ext uri="{BB962C8B-B14F-4D97-AF65-F5344CB8AC3E}">
        <p14:creationId xmlns:p14="http://schemas.microsoft.com/office/powerpoint/2010/main" val="8273202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89933" y="1634716"/>
            <a:ext cx="11346896" cy="707886"/>
          </a:xfrm>
          <a:prstGeom prst="rect">
            <a:avLst/>
          </a:prstGeom>
          <a:noFill/>
        </p:spPr>
        <p:txBody>
          <a:bodyPr wrap="square" rtlCol="0">
            <a:spAutoFit/>
          </a:bodyPr>
          <a:lstStyle/>
          <a:p>
            <a:r>
              <a:rPr lang="es-ES" sz="4000" b="1" dirty="0">
                <a:latin typeface="Bookman Old Style" panose="02050604050505020204" pitchFamily="18" charset="0"/>
              </a:rPr>
              <a:t>Metas de los algoritmos de planificación</a:t>
            </a:r>
          </a:p>
        </p:txBody>
      </p:sp>
      <p:sp>
        <p:nvSpPr>
          <p:cNvPr id="4" name="CuadroTexto 3"/>
          <p:cNvSpPr txBox="1"/>
          <p:nvPr/>
        </p:nvSpPr>
        <p:spPr>
          <a:xfrm>
            <a:off x="289933" y="3311432"/>
            <a:ext cx="11719188" cy="1200329"/>
          </a:xfrm>
          <a:prstGeom prst="rect">
            <a:avLst/>
          </a:prstGeom>
          <a:noFill/>
        </p:spPr>
        <p:txBody>
          <a:bodyPr wrap="square" rtlCol="0">
            <a:spAutoFit/>
          </a:bodyPr>
          <a:lstStyle/>
          <a:p>
            <a:pPr marL="571500" indent="-571500" algn="just">
              <a:buFont typeface="Arial" panose="020B0604020202020204" pitchFamily="34" charset="0"/>
              <a:buChar char="•"/>
            </a:pPr>
            <a:r>
              <a:rPr lang="es-ES" sz="3600" b="1" dirty="0">
                <a:latin typeface="Bookman Old Style" panose="02050604050505020204" pitchFamily="18" charset="0"/>
              </a:rPr>
              <a:t>El rendimiento </a:t>
            </a:r>
            <a:r>
              <a:rPr lang="es-ES" sz="3600" dirty="0">
                <a:latin typeface="Bookman Old Style" panose="02050604050505020204" pitchFamily="18" charset="0"/>
              </a:rPr>
              <a:t>es el número de trabajos por hora que completa el sistema.</a:t>
            </a:r>
          </a:p>
        </p:txBody>
      </p:sp>
    </p:spTree>
    <p:extLst>
      <p:ext uri="{BB962C8B-B14F-4D97-AF65-F5344CB8AC3E}">
        <p14:creationId xmlns:p14="http://schemas.microsoft.com/office/powerpoint/2010/main" val="34592619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89933" y="1634716"/>
            <a:ext cx="11346896" cy="707886"/>
          </a:xfrm>
          <a:prstGeom prst="rect">
            <a:avLst/>
          </a:prstGeom>
          <a:noFill/>
        </p:spPr>
        <p:txBody>
          <a:bodyPr wrap="square" rtlCol="0">
            <a:spAutoFit/>
          </a:bodyPr>
          <a:lstStyle/>
          <a:p>
            <a:r>
              <a:rPr lang="es-ES" sz="4000" b="1" dirty="0">
                <a:latin typeface="Bookman Old Style" panose="02050604050505020204" pitchFamily="18" charset="0"/>
              </a:rPr>
              <a:t>Metas de los algoritmos de planificación</a:t>
            </a:r>
          </a:p>
        </p:txBody>
      </p:sp>
      <p:sp>
        <p:nvSpPr>
          <p:cNvPr id="4" name="CuadroTexto 3"/>
          <p:cNvSpPr txBox="1"/>
          <p:nvPr/>
        </p:nvSpPr>
        <p:spPr>
          <a:xfrm>
            <a:off x="213733" y="2582089"/>
            <a:ext cx="11719188" cy="3970318"/>
          </a:xfrm>
          <a:prstGeom prst="rect">
            <a:avLst/>
          </a:prstGeom>
          <a:noFill/>
        </p:spPr>
        <p:txBody>
          <a:bodyPr wrap="square" rtlCol="0">
            <a:spAutoFit/>
          </a:bodyPr>
          <a:lstStyle/>
          <a:p>
            <a:pPr marL="571500" indent="-571500" algn="just">
              <a:buFont typeface="Arial" panose="020B0604020202020204" pitchFamily="34" charset="0"/>
              <a:buChar char="•"/>
            </a:pPr>
            <a:r>
              <a:rPr lang="es-ES" sz="3600" b="1" dirty="0">
                <a:latin typeface="Bookman Old Style" panose="02050604050505020204" pitchFamily="18" charset="0"/>
              </a:rPr>
              <a:t>El tiempo de retorno </a:t>
            </a:r>
            <a:r>
              <a:rPr lang="es-ES" sz="3600" dirty="0">
                <a:latin typeface="Bookman Old Style" panose="02050604050505020204" pitchFamily="18" charset="0"/>
              </a:rPr>
              <a:t>es el tiempo estadísticamente promedio desde el momento en que se envía un trabajo por lotes, hasta el momento en que se completa. Este parámetro mide cuánto tiempo tiene que esperar el usuario promedio la salida. He aquí la regla: lo pequeño es bello.</a:t>
            </a:r>
          </a:p>
        </p:txBody>
      </p:sp>
    </p:spTree>
    <p:extLst>
      <p:ext uri="{BB962C8B-B14F-4D97-AF65-F5344CB8AC3E}">
        <p14:creationId xmlns:p14="http://schemas.microsoft.com/office/powerpoint/2010/main" val="17303276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89933" y="1634716"/>
            <a:ext cx="11346896" cy="707886"/>
          </a:xfrm>
          <a:prstGeom prst="rect">
            <a:avLst/>
          </a:prstGeom>
          <a:noFill/>
        </p:spPr>
        <p:txBody>
          <a:bodyPr wrap="square" rtlCol="0">
            <a:spAutoFit/>
          </a:bodyPr>
          <a:lstStyle/>
          <a:p>
            <a:r>
              <a:rPr lang="es-ES" sz="4000" b="1" dirty="0">
                <a:latin typeface="Bookman Old Style" panose="02050604050505020204" pitchFamily="18" charset="0"/>
              </a:rPr>
              <a:t>Metas de los algoritmos de planificación</a:t>
            </a:r>
          </a:p>
        </p:txBody>
      </p:sp>
      <p:sp>
        <p:nvSpPr>
          <p:cNvPr id="4" name="CuadroTexto 3"/>
          <p:cNvSpPr txBox="1"/>
          <p:nvPr/>
        </p:nvSpPr>
        <p:spPr>
          <a:xfrm>
            <a:off x="213733" y="2669175"/>
            <a:ext cx="11719188" cy="3416320"/>
          </a:xfrm>
          <a:prstGeom prst="rect">
            <a:avLst/>
          </a:prstGeom>
          <a:noFill/>
        </p:spPr>
        <p:txBody>
          <a:bodyPr wrap="square" rtlCol="0">
            <a:spAutoFit/>
          </a:bodyPr>
          <a:lstStyle/>
          <a:p>
            <a:pPr algn="just"/>
            <a:r>
              <a:rPr lang="es-ES" sz="3600" dirty="0">
                <a:latin typeface="Bookman Old Style" panose="02050604050505020204" pitchFamily="18" charset="0"/>
              </a:rPr>
              <a:t>Para los sistemas interactivos se aplican distintas metas. </a:t>
            </a:r>
          </a:p>
          <a:p>
            <a:pPr algn="just"/>
            <a:endParaRPr lang="es-ES" sz="3600" dirty="0">
              <a:latin typeface="Bookman Old Style" panose="02050604050505020204" pitchFamily="18" charset="0"/>
            </a:endParaRPr>
          </a:p>
          <a:p>
            <a:pPr algn="just"/>
            <a:r>
              <a:rPr lang="es-ES" sz="3600" dirty="0">
                <a:latin typeface="Bookman Old Style" panose="02050604050505020204" pitchFamily="18" charset="0"/>
              </a:rPr>
              <a:t>La más importante es minimizar </a:t>
            </a:r>
            <a:r>
              <a:rPr lang="es-ES" sz="3600" b="1" dirty="0">
                <a:latin typeface="Bookman Old Style" panose="02050604050505020204" pitchFamily="18" charset="0"/>
              </a:rPr>
              <a:t>el tiempo de respuesta</a:t>
            </a:r>
            <a:r>
              <a:rPr lang="es-ES" sz="3600" dirty="0">
                <a:latin typeface="Bookman Old Style" panose="02050604050505020204" pitchFamily="18" charset="0"/>
              </a:rPr>
              <a:t>; es decir, el tiempo que transcurre entre emitir un comando y obtener el resultado.</a:t>
            </a:r>
          </a:p>
        </p:txBody>
      </p:sp>
    </p:spTree>
    <p:extLst>
      <p:ext uri="{BB962C8B-B14F-4D97-AF65-F5344CB8AC3E}">
        <p14:creationId xmlns:p14="http://schemas.microsoft.com/office/powerpoint/2010/main" val="7917289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89933" y="1634716"/>
            <a:ext cx="11346896" cy="707886"/>
          </a:xfrm>
          <a:prstGeom prst="rect">
            <a:avLst/>
          </a:prstGeom>
          <a:noFill/>
        </p:spPr>
        <p:txBody>
          <a:bodyPr wrap="square" rtlCol="0">
            <a:spAutoFit/>
          </a:bodyPr>
          <a:lstStyle/>
          <a:p>
            <a:r>
              <a:rPr lang="es-ES" sz="4000" b="1" dirty="0">
                <a:latin typeface="Bookman Old Style" panose="02050604050505020204" pitchFamily="18" charset="0"/>
              </a:rPr>
              <a:t>Algoritmos de Planificación</a:t>
            </a:r>
          </a:p>
        </p:txBody>
      </p:sp>
      <p:sp>
        <p:nvSpPr>
          <p:cNvPr id="4" name="CuadroTexto 3"/>
          <p:cNvSpPr txBox="1"/>
          <p:nvPr/>
        </p:nvSpPr>
        <p:spPr>
          <a:xfrm>
            <a:off x="213733" y="2669175"/>
            <a:ext cx="11719188" cy="2862322"/>
          </a:xfrm>
          <a:prstGeom prst="rect">
            <a:avLst/>
          </a:prstGeom>
          <a:noFill/>
        </p:spPr>
        <p:txBody>
          <a:bodyPr wrap="square" rtlCol="0">
            <a:spAutoFit/>
          </a:bodyPr>
          <a:lstStyle/>
          <a:p>
            <a:pPr marL="571500" indent="-571500" algn="just">
              <a:buFont typeface="Arial" panose="020B0604020202020204" pitchFamily="34" charset="0"/>
              <a:buChar char="•"/>
            </a:pPr>
            <a:r>
              <a:rPr lang="es-ES" sz="3600" b="1" dirty="0">
                <a:latin typeface="Bookman Old Style" panose="02050604050505020204" pitchFamily="18" charset="0"/>
              </a:rPr>
              <a:t>Primero en entrar, primero en ser atendido </a:t>
            </a:r>
            <a:r>
              <a:rPr lang="es-ES" sz="3600" dirty="0">
                <a:latin typeface="Bookman Old Style" panose="02050604050505020204" pitchFamily="18" charset="0"/>
              </a:rPr>
              <a:t>(FCFS, </a:t>
            </a:r>
            <a:r>
              <a:rPr lang="es-ES" sz="3600" dirty="0" err="1">
                <a:latin typeface="Bookman Old Style" panose="02050604050505020204" pitchFamily="18" charset="0"/>
              </a:rPr>
              <a:t>First</a:t>
            </a:r>
            <a:r>
              <a:rPr lang="es-ES" sz="3600" dirty="0">
                <a:latin typeface="Bookman Old Style" panose="02050604050505020204" pitchFamily="18" charset="0"/>
              </a:rPr>
              <a:t>-Come, </a:t>
            </a:r>
            <a:r>
              <a:rPr lang="es-ES" sz="3600" dirty="0" err="1">
                <a:latin typeface="Bookman Old Style" panose="02050604050505020204" pitchFamily="18" charset="0"/>
              </a:rPr>
              <a:t>First-Served</a:t>
            </a:r>
            <a:r>
              <a:rPr lang="es-ES" sz="3600" dirty="0">
                <a:latin typeface="Bookman Old Style" panose="02050604050505020204" pitchFamily="18" charset="0"/>
              </a:rPr>
              <a:t>).</a:t>
            </a:r>
          </a:p>
          <a:p>
            <a:pPr marL="571500" indent="-571500" algn="just">
              <a:buFont typeface="Arial" panose="020B0604020202020204" pitchFamily="34" charset="0"/>
              <a:buChar char="•"/>
            </a:pPr>
            <a:endParaRPr lang="es-ES" sz="3600" dirty="0">
              <a:latin typeface="Bookman Old Style" panose="02050604050505020204" pitchFamily="18" charset="0"/>
            </a:endParaRPr>
          </a:p>
          <a:p>
            <a:pPr marL="571500" indent="-571500" algn="just">
              <a:buFont typeface="Arial" panose="020B0604020202020204" pitchFamily="34" charset="0"/>
              <a:buChar char="•"/>
            </a:pPr>
            <a:r>
              <a:rPr lang="es-ES" sz="3600" b="1" dirty="0">
                <a:latin typeface="Bookman Old Style" panose="02050604050505020204" pitchFamily="18" charset="0"/>
              </a:rPr>
              <a:t>El trabajo más corto primero </a:t>
            </a:r>
            <a:r>
              <a:rPr lang="es-ES" sz="3600" dirty="0">
                <a:latin typeface="Bookman Old Style" panose="02050604050505020204" pitchFamily="18" charset="0"/>
              </a:rPr>
              <a:t>(SJF, </a:t>
            </a:r>
            <a:r>
              <a:rPr lang="es-ES" sz="3600" dirty="0" err="1">
                <a:latin typeface="Bookman Old Style" panose="02050604050505020204" pitchFamily="18" charset="0"/>
              </a:rPr>
              <a:t>Shortest</a:t>
            </a:r>
            <a:r>
              <a:rPr lang="es-ES" sz="3600" dirty="0">
                <a:latin typeface="Bookman Old Style" panose="02050604050505020204" pitchFamily="18" charset="0"/>
              </a:rPr>
              <a:t> Job </a:t>
            </a:r>
            <a:r>
              <a:rPr lang="es-ES" sz="3600" dirty="0" err="1">
                <a:latin typeface="Bookman Old Style" panose="02050604050505020204" pitchFamily="18" charset="0"/>
              </a:rPr>
              <a:t>First</a:t>
            </a:r>
            <a:r>
              <a:rPr lang="es-ES" sz="3600" dirty="0">
                <a:latin typeface="Bookman Old Style" panose="02050604050505020204" pitchFamily="18" charset="0"/>
              </a:rPr>
              <a:t>).</a:t>
            </a:r>
          </a:p>
        </p:txBody>
      </p:sp>
    </p:spTree>
    <p:extLst>
      <p:ext uri="{BB962C8B-B14F-4D97-AF65-F5344CB8AC3E}">
        <p14:creationId xmlns:p14="http://schemas.microsoft.com/office/powerpoint/2010/main" val="6674336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89933" y="1634716"/>
            <a:ext cx="11346896" cy="707886"/>
          </a:xfrm>
          <a:prstGeom prst="rect">
            <a:avLst/>
          </a:prstGeom>
          <a:noFill/>
        </p:spPr>
        <p:txBody>
          <a:bodyPr wrap="square" rtlCol="0">
            <a:spAutoFit/>
          </a:bodyPr>
          <a:lstStyle/>
          <a:p>
            <a:r>
              <a:rPr lang="es-ES" sz="4000" b="1" dirty="0">
                <a:latin typeface="Bookman Old Style" panose="02050604050505020204" pitchFamily="18" charset="0"/>
              </a:rPr>
              <a:t>Algoritmos de Planificación</a:t>
            </a:r>
          </a:p>
        </p:txBody>
      </p:sp>
      <p:sp>
        <p:nvSpPr>
          <p:cNvPr id="4" name="CuadroTexto 3"/>
          <p:cNvSpPr txBox="1"/>
          <p:nvPr/>
        </p:nvSpPr>
        <p:spPr>
          <a:xfrm>
            <a:off x="213733" y="2669175"/>
            <a:ext cx="11719188" cy="3416320"/>
          </a:xfrm>
          <a:prstGeom prst="rect">
            <a:avLst/>
          </a:prstGeom>
          <a:noFill/>
        </p:spPr>
        <p:txBody>
          <a:bodyPr wrap="square" rtlCol="0">
            <a:spAutoFit/>
          </a:bodyPr>
          <a:lstStyle/>
          <a:p>
            <a:pPr marL="571500" indent="-571500" algn="just">
              <a:buFont typeface="Arial" panose="020B0604020202020204" pitchFamily="34" charset="0"/>
              <a:buChar char="•"/>
            </a:pPr>
            <a:r>
              <a:rPr lang="es-ES" sz="3600" b="1" dirty="0">
                <a:latin typeface="Bookman Old Style" panose="02050604050505020204" pitchFamily="18" charset="0"/>
              </a:rPr>
              <a:t>El menor tiempo restante a continuación </a:t>
            </a:r>
            <a:r>
              <a:rPr lang="es-ES" sz="3600" dirty="0">
                <a:latin typeface="Bookman Old Style" panose="02050604050505020204" pitchFamily="18" charset="0"/>
              </a:rPr>
              <a:t>(SRTN, </a:t>
            </a:r>
            <a:r>
              <a:rPr lang="es-ES" sz="3600" dirty="0" err="1">
                <a:latin typeface="Bookman Old Style" panose="02050604050505020204" pitchFamily="18" charset="0"/>
              </a:rPr>
              <a:t>Shortest</a:t>
            </a:r>
            <a:r>
              <a:rPr lang="es-ES" sz="3600" dirty="0">
                <a:latin typeface="Bookman Old Style" panose="02050604050505020204" pitchFamily="18" charset="0"/>
              </a:rPr>
              <a:t> </a:t>
            </a:r>
            <a:r>
              <a:rPr lang="es-ES" sz="3600" dirty="0" err="1">
                <a:latin typeface="Bookman Old Style" panose="02050604050505020204" pitchFamily="18" charset="0"/>
              </a:rPr>
              <a:t>Remaining</a:t>
            </a:r>
            <a:r>
              <a:rPr lang="es-ES" sz="3600" dirty="0">
                <a:latin typeface="Bookman Old Style" panose="02050604050505020204" pitchFamily="18" charset="0"/>
              </a:rPr>
              <a:t> Time </a:t>
            </a:r>
            <a:r>
              <a:rPr lang="es-ES" sz="3600" dirty="0" err="1">
                <a:latin typeface="Bookman Old Style" panose="02050604050505020204" pitchFamily="18" charset="0"/>
              </a:rPr>
              <a:t>Next</a:t>
            </a:r>
            <a:r>
              <a:rPr lang="es-ES" sz="3600" dirty="0">
                <a:latin typeface="Bookman Old Style" panose="02050604050505020204" pitchFamily="18" charset="0"/>
              </a:rPr>
              <a:t>).</a:t>
            </a:r>
          </a:p>
          <a:p>
            <a:pPr marL="571500" indent="-571500" algn="just">
              <a:buFont typeface="Arial" panose="020B0604020202020204" pitchFamily="34" charset="0"/>
              <a:buChar char="•"/>
            </a:pPr>
            <a:endParaRPr lang="es-ES" sz="3600" dirty="0">
              <a:latin typeface="Bookman Old Style" panose="02050604050505020204" pitchFamily="18" charset="0"/>
            </a:endParaRPr>
          </a:p>
          <a:p>
            <a:pPr marL="571500" indent="-571500" algn="just">
              <a:buFont typeface="Arial" panose="020B0604020202020204" pitchFamily="34" charset="0"/>
              <a:buChar char="•"/>
            </a:pPr>
            <a:r>
              <a:rPr lang="es-ES" sz="3600" b="1" dirty="0">
                <a:latin typeface="Bookman Old Style" panose="02050604050505020204" pitchFamily="18" charset="0"/>
              </a:rPr>
              <a:t>Planificación por turno circular </a:t>
            </a:r>
            <a:r>
              <a:rPr lang="es-ES" sz="3600" dirty="0">
                <a:latin typeface="Bookman Old Style" panose="02050604050505020204" pitchFamily="18" charset="0"/>
              </a:rPr>
              <a:t>(round-</a:t>
            </a:r>
            <a:r>
              <a:rPr lang="es-ES" sz="3600" dirty="0" err="1">
                <a:latin typeface="Bookman Old Style" panose="02050604050505020204" pitchFamily="18" charset="0"/>
              </a:rPr>
              <a:t>robin</a:t>
            </a:r>
            <a:r>
              <a:rPr lang="es-ES" sz="3600" dirty="0">
                <a:latin typeface="Bookman Old Style" panose="02050604050505020204" pitchFamily="18" charset="0"/>
              </a:rPr>
              <a:t>).</a:t>
            </a:r>
          </a:p>
          <a:p>
            <a:pPr algn="just"/>
            <a:endParaRPr lang="es-ES" sz="3600" dirty="0">
              <a:latin typeface="Bookman Old Style" panose="02050604050505020204" pitchFamily="18" charset="0"/>
            </a:endParaRPr>
          </a:p>
          <a:p>
            <a:pPr marL="571500" indent="-571500" algn="just">
              <a:buFont typeface="Arial" panose="020B0604020202020204" pitchFamily="34" charset="0"/>
              <a:buChar char="•"/>
            </a:pPr>
            <a:r>
              <a:rPr lang="es-ES" sz="3600" b="1" dirty="0">
                <a:latin typeface="Bookman Old Style" panose="02050604050505020204" pitchFamily="18" charset="0"/>
              </a:rPr>
              <a:t>Planificación por prioridad</a:t>
            </a:r>
            <a:r>
              <a:rPr lang="es-ES" sz="3600" dirty="0">
                <a:latin typeface="Bookman Old Style" panose="02050604050505020204" pitchFamily="18" charset="0"/>
              </a:rPr>
              <a:t>.</a:t>
            </a:r>
          </a:p>
        </p:txBody>
      </p:sp>
    </p:spTree>
    <p:extLst>
      <p:ext uri="{BB962C8B-B14F-4D97-AF65-F5344CB8AC3E}">
        <p14:creationId xmlns:p14="http://schemas.microsoft.com/office/powerpoint/2010/main" val="31405689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8255066" y="3429000"/>
            <a:ext cx="3936934" cy="2554545"/>
          </a:xfrm>
          <a:prstGeom prst="rect">
            <a:avLst/>
          </a:prstGeom>
          <a:noFill/>
        </p:spPr>
        <p:txBody>
          <a:bodyPr wrap="square" rtlCol="0">
            <a:spAutoFit/>
          </a:bodyPr>
          <a:lstStyle/>
          <a:p>
            <a:r>
              <a:rPr lang="es-ES" sz="4000" b="1" dirty="0">
                <a:latin typeface="Bookman Old Style" panose="02050604050505020204" pitchFamily="18" charset="0"/>
              </a:rPr>
              <a:t>Primero en entrar, primero en ser atendido</a:t>
            </a:r>
          </a:p>
        </p:txBody>
      </p:sp>
      <p:pic>
        <p:nvPicPr>
          <p:cNvPr id="4" name="Imagen 3">
            <a:extLst>
              <a:ext uri="{FF2B5EF4-FFF2-40B4-BE49-F238E27FC236}">
                <a16:creationId xmlns:a16="http://schemas.microsoft.com/office/drawing/2014/main" id="{82A5855A-1A32-410A-B5B3-2FEDA0CEE9EB}"/>
              </a:ext>
            </a:extLst>
          </p:cNvPr>
          <p:cNvPicPr>
            <a:picLocks noChangeAspect="1"/>
          </p:cNvPicPr>
          <p:nvPr/>
        </p:nvPicPr>
        <p:blipFill>
          <a:blip r:embed="rId3"/>
          <a:stretch>
            <a:fillRect/>
          </a:stretch>
        </p:blipFill>
        <p:spPr>
          <a:xfrm>
            <a:off x="304800" y="1506183"/>
            <a:ext cx="3795089" cy="1867062"/>
          </a:xfrm>
          <a:prstGeom prst="rect">
            <a:avLst/>
          </a:prstGeom>
        </p:spPr>
      </p:pic>
      <p:pic>
        <p:nvPicPr>
          <p:cNvPr id="5" name="Imagen 4">
            <a:extLst>
              <a:ext uri="{FF2B5EF4-FFF2-40B4-BE49-F238E27FC236}">
                <a16:creationId xmlns:a16="http://schemas.microsoft.com/office/drawing/2014/main" id="{E5E091EB-21E5-4A01-BAA5-71EE7011A5D7}"/>
              </a:ext>
            </a:extLst>
          </p:cNvPr>
          <p:cNvPicPr>
            <a:picLocks noChangeAspect="1"/>
          </p:cNvPicPr>
          <p:nvPr/>
        </p:nvPicPr>
        <p:blipFill>
          <a:blip r:embed="rId4"/>
          <a:stretch>
            <a:fillRect/>
          </a:stretch>
        </p:blipFill>
        <p:spPr>
          <a:xfrm>
            <a:off x="5007429" y="2291332"/>
            <a:ext cx="6020322" cy="510584"/>
          </a:xfrm>
          <a:prstGeom prst="rect">
            <a:avLst/>
          </a:prstGeom>
        </p:spPr>
      </p:pic>
      <p:pic>
        <p:nvPicPr>
          <p:cNvPr id="6" name="Imagen 5">
            <a:extLst>
              <a:ext uri="{FF2B5EF4-FFF2-40B4-BE49-F238E27FC236}">
                <a16:creationId xmlns:a16="http://schemas.microsoft.com/office/drawing/2014/main" id="{B785161F-8E90-4960-8CC1-1011BD0C8A5F}"/>
              </a:ext>
            </a:extLst>
          </p:cNvPr>
          <p:cNvPicPr>
            <a:picLocks noChangeAspect="1"/>
          </p:cNvPicPr>
          <p:nvPr/>
        </p:nvPicPr>
        <p:blipFill>
          <a:blip r:embed="rId5"/>
          <a:stretch>
            <a:fillRect/>
          </a:stretch>
        </p:blipFill>
        <p:spPr>
          <a:xfrm>
            <a:off x="304799" y="3562767"/>
            <a:ext cx="3581071" cy="3090855"/>
          </a:xfrm>
          <a:prstGeom prst="rect">
            <a:avLst/>
          </a:prstGeom>
        </p:spPr>
      </p:pic>
      <p:pic>
        <p:nvPicPr>
          <p:cNvPr id="7" name="Imagen 6">
            <a:extLst>
              <a:ext uri="{FF2B5EF4-FFF2-40B4-BE49-F238E27FC236}">
                <a16:creationId xmlns:a16="http://schemas.microsoft.com/office/drawing/2014/main" id="{7B3DF1B3-024E-40A5-B398-F4B856E40077}"/>
              </a:ext>
            </a:extLst>
          </p:cNvPr>
          <p:cNvPicPr>
            <a:picLocks noChangeAspect="1"/>
          </p:cNvPicPr>
          <p:nvPr/>
        </p:nvPicPr>
        <p:blipFill>
          <a:blip r:embed="rId6"/>
          <a:stretch>
            <a:fillRect/>
          </a:stretch>
        </p:blipFill>
        <p:spPr>
          <a:xfrm>
            <a:off x="4099888" y="3570770"/>
            <a:ext cx="3677632" cy="3169203"/>
          </a:xfrm>
          <a:prstGeom prst="rect">
            <a:avLst/>
          </a:prstGeom>
        </p:spPr>
      </p:pic>
    </p:spTree>
    <p:extLst>
      <p:ext uri="{BB962C8B-B14F-4D97-AF65-F5344CB8AC3E}">
        <p14:creationId xmlns:p14="http://schemas.microsoft.com/office/powerpoint/2010/main" val="992422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7842464" y="4224086"/>
            <a:ext cx="4180114" cy="1323439"/>
          </a:xfrm>
          <a:prstGeom prst="rect">
            <a:avLst/>
          </a:prstGeom>
          <a:noFill/>
        </p:spPr>
        <p:txBody>
          <a:bodyPr wrap="square" rtlCol="0">
            <a:spAutoFit/>
          </a:bodyPr>
          <a:lstStyle/>
          <a:p>
            <a:r>
              <a:rPr lang="es-ES" sz="4000" b="1" dirty="0">
                <a:latin typeface="Bookman Old Style" panose="02050604050505020204" pitchFamily="18" charset="0"/>
              </a:rPr>
              <a:t>El trabajo más corto primero</a:t>
            </a:r>
          </a:p>
        </p:txBody>
      </p:sp>
      <p:pic>
        <p:nvPicPr>
          <p:cNvPr id="3" name="Imagen 2"/>
          <p:cNvPicPr>
            <a:picLocks noChangeAspect="1"/>
          </p:cNvPicPr>
          <p:nvPr/>
        </p:nvPicPr>
        <p:blipFill>
          <a:blip r:embed="rId3"/>
          <a:stretch>
            <a:fillRect/>
          </a:stretch>
        </p:blipFill>
        <p:spPr>
          <a:xfrm>
            <a:off x="172392" y="1492075"/>
            <a:ext cx="3777237" cy="1996540"/>
          </a:xfrm>
          <a:prstGeom prst="rect">
            <a:avLst/>
          </a:prstGeom>
        </p:spPr>
      </p:pic>
      <p:pic>
        <p:nvPicPr>
          <p:cNvPr id="5" name="Imagen 4"/>
          <p:cNvPicPr>
            <a:picLocks noChangeAspect="1"/>
          </p:cNvPicPr>
          <p:nvPr/>
        </p:nvPicPr>
        <p:blipFill>
          <a:blip r:embed="rId4"/>
          <a:stretch>
            <a:fillRect/>
          </a:stretch>
        </p:blipFill>
        <p:spPr>
          <a:xfrm>
            <a:off x="4414914" y="2303863"/>
            <a:ext cx="5390476" cy="600000"/>
          </a:xfrm>
          <a:prstGeom prst="rect">
            <a:avLst/>
          </a:prstGeom>
        </p:spPr>
      </p:pic>
      <p:pic>
        <p:nvPicPr>
          <p:cNvPr id="6" name="Imagen 5"/>
          <p:cNvPicPr>
            <a:picLocks noChangeAspect="1"/>
          </p:cNvPicPr>
          <p:nvPr/>
        </p:nvPicPr>
        <p:blipFill>
          <a:blip r:embed="rId5"/>
          <a:stretch>
            <a:fillRect/>
          </a:stretch>
        </p:blipFill>
        <p:spPr>
          <a:xfrm>
            <a:off x="172392" y="3595296"/>
            <a:ext cx="3438095" cy="3104762"/>
          </a:xfrm>
          <a:prstGeom prst="rect">
            <a:avLst/>
          </a:prstGeom>
        </p:spPr>
      </p:pic>
      <p:pic>
        <p:nvPicPr>
          <p:cNvPr id="7" name="Imagen 6"/>
          <p:cNvPicPr>
            <a:picLocks noChangeAspect="1"/>
          </p:cNvPicPr>
          <p:nvPr/>
        </p:nvPicPr>
        <p:blipFill>
          <a:blip r:embed="rId6"/>
          <a:stretch>
            <a:fillRect/>
          </a:stretch>
        </p:blipFill>
        <p:spPr>
          <a:xfrm>
            <a:off x="3818706" y="3627028"/>
            <a:ext cx="3523809" cy="3095238"/>
          </a:xfrm>
          <a:prstGeom prst="rect">
            <a:avLst/>
          </a:prstGeom>
        </p:spPr>
      </p:pic>
    </p:spTree>
    <p:extLst>
      <p:ext uri="{BB962C8B-B14F-4D97-AF65-F5344CB8AC3E}">
        <p14:creationId xmlns:p14="http://schemas.microsoft.com/office/powerpoint/2010/main" val="3010372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89932" y="1449659"/>
            <a:ext cx="3655168" cy="707886"/>
          </a:xfrm>
          <a:prstGeom prst="rect">
            <a:avLst/>
          </a:prstGeom>
          <a:noFill/>
        </p:spPr>
        <p:txBody>
          <a:bodyPr wrap="none" rtlCol="0">
            <a:spAutoFit/>
          </a:bodyPr>
          <a:lstStyle/>
          <a:p>
            <a:r>
              <a:rPr lang="es-ES" sz="4000" b="1" dirty="0">
                <a:latin typeface="Bookman Old Style" panose="02050604050505020204" pitchFamily="18" charset="0"/>
              </a:rPr>
              <a:t>Planificación</a:t>
            </a:r>
          </a:p>
        </p:txBody>
      </p:sp>
      <p:sp>
        <p:nvSpPr>
          <p:cNvPr id="3" name="CuadroTexto 2"/>
          <p:cNvSpPr txBox="1"/>
          <p:nvPr/>
        </p:nvSpPr>
        <p:spPr>
          <a:xfrm>
            <a:off x="289932" y="2679125"/>
            <a:ext cx="11719188" cy="3416320"/>
          </a:xfrm>
          <a:prstGeom prst="rect">
            <a:avLst/>
          </a:prstGeom>
          <a:noFill/>
        </p:spPr>
        <p:txBody>
          <a:bodyPr wrap="square" rtlCol="0">
            <a:spAutoFit/>
          </a:bodyPr>
          <a:lstStyle/>
          <a:p>
            <a:pPr algn="just"/>
            <a:r>
              <a:rPr lang="es-ES" sz="3600" dirty="0">
                <a:latin typeface="Bookman Old Style" panose="02050604050505020204" pitchFamily="18" charset="0"/>
              </a:rPr>
              <a:t>Esto sucede cada vez que dos o más procesos se encuentran en estado listo.</a:t>
            </a:r>
          </a:p>
          <a:p>
            <a:pPr algn="just"/>
            <a:endParaRPr lang="es-ES" sz="3600" dirty="0">
              <a:latin typeface="Bookman Old Style" panose="02050604050505020204" pitchFamily="18" charset="0"/>
            </a:endParaRPr>
          </a:p>
          <a:p>
            <a:pPr algn="just"/>
            <a:r>
              <a:rPr lang="es-ES" sz="3600" dirty="0">
                <a:latin typeface="Bookman Old Style" panose="02050604050505020204" pitchFamily="18" charset="0"/>
              </a:rPr>
              <a:t>Si solo hay una CPU disponible, se debe tomar una decisión de cual proceso ejecutar.</a:t>
            </a:r>
          </a:p>
          <a:p>
            <a:pPr algn="just"/>
            <a:endParaRPr lang="es-ES" sz="3600" dirty="0">
              <a:latin typeface="Bookman Old Style" panose="02050604050505020204" pitchFamily="18" charset="0"/>
            </a:endParaRPr>
          </a:p>
        </p:txBody>
      </p:sp>
    </p:spTree>
    <p:extLst>
      <p:ext uri="{BB962C8B-B14F-4D97-AF65-F5344CB8AC3E}">
        <p14:creationId xmlns:p14="http://schemas.microsoft.com/office/powerpoint/2010/main" val="12968206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7938654" y="2997366"/>
            <a:ext cx="3732416" cy="2554545"/>
          </a:xfrm>
          <a:prstGeom prst="rect">
            <a:avLst/>
          </a:prstGeom>
          <a:noFill/>
        </p:spPr>
        <p:txBody>
          <a:bodyPr wrap="square" rtlCol="0">
            <a:spAutoFit/>
          </a:bodyPr>
          <a:lstStyle/>
          <a:p>
            <a:r>
              <a:rPr lang="es-ES" sz="4000" b="1" dirty="0">
                <a:latin typeface="Bookman Old Style" panose="02050604050505020204" pitchFamily="18" charset="0"/>
              </a:rPr>
              <a:t>El menor tiempo restante a continuación</a:t>
            </a:r>
          </a:p>
        </p:txBody>
      </p:sp>
      <p:pic>
        <p:nvPicPr>
          <p:cNvPr id="3" name="Imagen 2"/>
          <p:cNvPicPr>
            <a:picLocks noChangeAspect="1"/>
          </p:cNvPicPr>
          <p:nvPr/>
        </p:nvPicPr>
        <p:blipFill>
          <a:blip r:embed="rId3"/>
          <a:stretch>
            <a:fillRect/>
          </a:stretch>
        </p:blipFill>
        <p:spPr>
          <a:xfrm>
            <a:off x="192569" y="1475402"/>
            <a:ext cx="3731038" cy="1958573"/>
          </a:xfrm>
          <a:prstGeom prst="rect">
            <a:avLst/>
          </a:prstGeom>
        </p:spPr>
      </p:pic>
      <p:pic>
        <p:nvPicPr>
          <p:cNvPr id="5" name="Imagen 4"/>
          <p:cNvPicPr>
            <a:picLocks noChangeAspect="1"/>
          </p:cNvPicPr>
          <p:nvPr/>
        </p:nvPicPr>
        <p:blipFill>
          <a:blip r:embed="rId4"/>
          <a:stretch>
            <a:fillRect/>
          </a:stretch>
        </p:blipFill>
        <p:spPr>
          <a:xfrm>
            <a:off x="192569" y="3551311"/>
            <a:ext cx="3457143" cy="3123809"/>
          </a:xfrm>
          <a:prstGeom prst="rect">
            <a:avLst/>
          </a:prstGeom>
        </p:spPr>
      </p:pic>
      <p:pic>
        <p:nvPicPr>
          <p:cNvPr id="6" name="Imagen 5"/>
          <p:cNvPicPr>
            <a:picLocks noChangeAspect="1"/>
          </p:cNvPicPr>
          <p:nvPr/>
        </p:nvPicPr>
        <p:blipFill>
          <a:blip r:embed="rId5"/>
          <a:stretch>
            <a:fillRect/>
          </a:stretch>
        </p:blipFill>
        <p:spPr>
          <a:xfrm>
            <a:off x="3868757" y="3560834"/>
            <a:ext cx="3542857" cy="3114286"/>
          </a:xfrm>
          <a:prstGeom prst="rect">
            <a:avLst/>
          </a:prstGeom>
        </p:spPr>
      </p:pic>
      <p:pic>
        <p:nvPicPr>
          <p:cNvPr id="7" name="Imagen 6"/>
          <p:cNvPicPr>
            <a:picLocks noChangeAspect="1"/>
          </p:cNvPicPr>
          <p:nvPr/>
        </p:nvPicPr>
        <p:blipFill>
          <a:blip r:embed="rId6"/>
          <a:stretch>
            <a:fillRect/>
          </a:stretch>
        </p:blipFill>
        <p:spPr>
          <a:xfrm>
            <a:off x="4139523" y="2159450"/>
            <a:ext cx="6257143" cy="590476"/>
          </a:xfrm>
          <a:prstGeom prst="rect">
            <a:avLst/>
          </a:prstGeom>
        </p:spPr>
      </p:pic>
    </p:spTree>
    <p:extLst>
      <p:ext uri="{BB962C8B-B14F-4D97-AF65-F5344CB8AC3E}">
        <p14:creationId xmlns:p14="http://schemas.microsoft.com/office/powerpoint/2010/main" val="46993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inVertic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inVertical)">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8052064" y="3812014"/>
            <a:ext cx="3820884" cy="1938992"/>
          </a:xfrm>
          <a:prstGeom prst="rect">
            <a:avLst/>
          </a:prstGeom>
          <a:noFill/>
        </p:spPr>
        <p:txBody>
          <a:bodyPr wrap="square" rtlCol="0">
            <a:spAutoFit/>
          </a:bodyPr>
          <a:lstStyle/>
          <a:p>
            <a:r>
              <a:rPr lang="es-ES" sz="4000" b="1" dirty="0">
                <a:latin typeface="Bookman Old Style" panose="02050604050505020204" pitchFamily="18" charset="0"/>
              </a:rPr>
              <a:t>Planificación por turno circular </a:t>
            </a:r>
          </a:p>
        </p:txBody>
      </p:sp>
      <p:pic>
        <p:nvPicPr>
          <p:cNvPr id="3" name="Imagen 2"/>
          <p:cNvPicPr>
            <a:picLocks noChangeAspect="1"/>
          </p:cNvPicPr>
          <p:nvPr/>
        </p:nvPicPr>
        <p:blipFill>
          <a:blip r:embed="rId3"/>
          <a:stretch>
            <a:fillRect/>
          </a:stretch>
        </p:blipFill>
        <p:spPr>
          <a:xfrm>
            <a:off x="190230" y="1454727"/>
            <a:ext cx="3351581" cy="1763990"/>
          </a:xfrm>
          <a:prstGeom prst="rect">
            <a:avLst/>
          </a:prstGeom>
        </p:spPr>
      </p:pic>
      <p:pic>
        <p:nvPicPr>
          <p:cNvPr id="5" name="Imagen 4"/>
          <p:cNvPicPr>
            <a:picLocks noChangeAspect="1"/>
          </p:cNvPicPr>
          <p:nvPr/>
        </p:nvPicPr>
        <p:blipFill>
          <a:blip r:embed="rId4"/>
          <a:stretch>
            <a:fillRect/>
          </a:stretch>
        </p:blipFill>
        <p:spPr>
          <a:xfrm>
            <a:off x="3858348" y="2649023"/>
            <a:ext cx="6038095" cy="590476"/>
          </a:xfrm>
          <a:prstGeom prst="rect">
            <a:avLst/>
          </a:prstGeom>
        </p:spPr>
      </p:pic>
      <p:pic>
        <p:nvPicPr>
          <p:cNvPr id="6" name="Imagen 5"/>
          <p:cNvPicPr>
            <a:picLocks noChangeAspect="1"/>
          </p:cNvPicPr>
          <p:nvPr/>
        </p:nvPicPr>
        <p:blipFill>
          <a:blip r:embed="rId5"/>
          <a:stretch>
            <a:fillRect/>
          </a:stretch>
        </p:blipFill>
        <p:spPr>
          <a:xfrm>
            <a:off x="3858348" y="1933651"/>
            <a:ext cx="1761905" cy="285714"/>
          </a:xfrm>
          <a:prstGeom prst="rect">
            <a:avLst/>
          </a:prstGeom>
        </p:spPr>
      </p:pic>
      <p:pic>
        <p:nvPicPr>
          <p:cNvPr id="7" name="Imagen 6"/>
          <p:cNvPicPr>
            <a:picLocks noChangeAspect="1"/>
          </p:cNvPicPr>
          <p:nvPr/>
        </p:nvPicPr>
        <p:blipFill>
          <a:blip r:embed="rId6"/>
          <a:stretch>
            <a:fillRect/>
          </a:stretch>
        </p:blipFill>
        <p:spPr>
          <a:xfrm>
            <a:off x="190230" y="3509465"/>
            <a:ext cx="3409524" cy="3114286"/>
          </a:xfrm>
          <a:prstGeom prst="rect">
            <a:avLst/>
          </a:prstGeom>
        </p:spPr>
      </p:pic>
      <p:pic>
        <p:nvPicPr>
          <p:cNvPr id="8" name="Imagen 7"/>
          <p:cNvPicPr>
            <a:picLocks noChangeAspect="1"/>
          </p:cNvPicPr>
          <p:nvPr/>
        </p:nvPicPr>
        <p:blipFill>
          <a:blip r:embed="rId7"/>
          <a:stretch>
            <a:fillRect/>
          </a:stretch>
        </p:blipFill>
        <p:spPr>
          <a:xfrm>
            <a:off x="3858348" y="3557084"/>
            <a:ext cx="3504762" cy="3066667"/>
          </a:xfrm>
          <a:prstGeom prst="rect">
            <a:avLst/>
          </a:prstGeom>
        </p:spPr>
      </p:pic>
    </p:spTree>
    <p:extLst>
      <p:ext uri="{BB962C8B-B14F-4D97-AF65-F5344CB8AC3E}">
        <p14:creationId xmlns:p14="http://schemas.microsoft.com/office/powerpoint/2010/main" val="3858142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inVertic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8168442" y="4177773"/>
            <a:ext cx="3820884" cy="1323439"/>
          </a:xfrm>
          <a:prstGeom prst="rect">
            <a:avLst/>
          </a:prstGeom>
          <a:noFill/>
        </p:spPr>
        <p:txBody>
          <a:bodyPr wrap="square" rtlCol="0">
            <a:spAutoFit/>
          </a:bodyPr>
          <a:lstStyle/>
          <a:p>
            <a:r>
              <a:rPr lang="es-ES" sz="4000" b="1" dirty="0">
                <a:latin typeface="Bookman Old Style" panose="02050604050505020204" pitchFamily="18" charset="0"/>
              </a:rPr>
              <a:t>Planificación por prioridad</a:t>
            </a:r>
          </a:p>
        </p:txBody>
      </p:sp>
      <p:pic>
        <p:nvPicPr>
          <p:cNvPr id="4" name="Imagen 3"/>
          <p:cNvPicPr>
            <a:picLocks noChangeAspect="1"/>
          </p:cNvPicPr>
          <p:nvPr/>
        </p:nvPicPr>
        <p:blipFill>
          <a:blip r:embed="rId3"/>
          <a:stretch>
            <a:fillRect/>
          </a:stretch>
        </p:blipFill>
        <p:spPr>
          <a:xfrm>
            <a:off x="164055" y="1516936"/>
            <a:ext cx="4417233" cy="1858110"/>
          </a:xfrm>
          <a:prstGeom prst="rect">
            <a:avLst/>
          </a:prstGeom>
        </p:spPr>
      </p:pic>
      <p:pic>
        <p:nvPicPr>
          <p:cNvPr id="6" name="Imagen 5"/>
          <p:cNvPicPr>
            <a:picLocks noChangeAspect="1"/>
          </p:cNvPicPr>
          <p:nvPr/>
        </p:nvPicPr>
        <p:blipFill>
          <a:blip r:embed="rId4"/>
          <a:stretch>
            <a:fillRect/>
          </a:stretch>
        </p:blipFill>
        <p:spPr>
          <a:xfrm>
            <a:off x="3873344" y="3591463"/>
            <a:ext cx="3514286" cy="3076190"/>
          </a:xfrm>
          <a:prstGeom prst="rect">
            <a:avLst/>
          </a:prstGeom>
        </p:spPr>
      </p:pic>
      <p:pic>
        <p:nvPicPr>
          <p:cNvPr id="7" name="Imagen 6"/>
          <p:cNvPicPr>
            <a:picLocks noChangeAspect="1"/>
          </p:cNvPicPr>
          <p:nvPr/>
        </p:nvPicPr>
        <p:blipFill>
          <a:blip r:embed="rId5"/>
          <a:stretch>
            <a:fillRect/>
          </a:stretch>
        </p:blipFill>
        <p:spPr>
          <a:xfrm>
            <a:off x="5758918" y="2445991"/>
            <a:ext cx="4819048" cy="590476"/>
          </a:xfrm>
          <a:prstGeom prst="rect">
            <a:avLst/>
          </a:prstGeom>
        </p:spPr>
      </p:pic>
      <p:pic>
        <p:nvPicPr>
          <p:cNvPr id="8" name="Imagen 7"/>
          <p:cNvPicPr>
            <a:picLocks noChangeAspect="1"/>
          </p:cNvPicPr>
          <p:nvPr/>
        </p:nvPicPr>
        <p:blipFill>
          <a:blip r:embed="rId6"/>
          <a:stretch>
            <a:fillRect/>
          </a:stretch>
        </p:blipFill>
        <p:spPr>
          <a:xfrm>
            <a:off x="164055" y="3574916"/>
            <a:ext cx="3419048" cy="3076190"/>
          </a:xfrm>
          <a:prstGeom prst="rect">
            <a:avLst/>
          </a:prstGeom>
        </p:spPr>
      </p:pic>
    </p:spTree>
    <p:extLst>
      <p:ext uri="{BB962C8B-B14F-4D97-AF65-F5344CB8AC3E}">
        <p14:creationId xmlns:p14="http://schemas.microsoft.com/office/powerpoint/2010/main" val="2518684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inVertical)">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87829" y="1087617"/>
            <a:ext cx="6183084" cy="707886"/>
          </a:xfrm>
          <a:prstGeom prst="rect">
            <a:avLst/>
          </a:prstGeom>
          <a:noFill/>
        </p:spPr>
        <p:txBody>
          <a:bodyPr wrap="square" rtlCol="0">
            <a:spAutoFit/>
          </a:bodyPr>
          <a:lstStyle/>
          <a:p>
            <a:r>
              <a:rPr lang="es-ES" sz="4000" b="1" dirty="0">
                <a:latin typeface="Bookman Old Style" panose="02050604050505020204" pitchFamily="18" charset="0"/>
              </a:rPr>
              <a:t>Ejercicios</a:t>
            </a:r>
          </a:p>
        </p:txBody>
      </p:sp>
      <p:sp>
        <p:nvSpPr>
          <p:cNvPr id="5" name="Rectángulo 4"/>
          <p:cNvSpPr/>
          <p:nvPr/>
        </p:nvSpPr>
        <p:spPr>
          <a:xfrm>
            <a:off x="587829" y="1994238"/>
            <a:ext cx="11175546" cy="2308324"/>
          </a:xfrm>
          <a:prstGeom prst="rect">
            <a:avLst/>
          </a:prstGeom>
        </p:spPr>
        <p:txBody>
          <a:bodyPr wrap="square">
            <a:spAutoFit/>
          </a:bodyPr>
          <a:lstStyle/>
          <a:p>
            <a:pPr algn="just"/>
            <a:r>
              <a:rPr lang="es-CR" sz="2400" dirty="0">
                <a:latin typeface="Bookman Old Style" panose="02050604050505020204" pitchFamily="18" charset="0"/>
              </a:rPr>
              <a:t>Se requiere tomar la decisión de cual algoritmo de planificación utilizar, para ejecutar los procesos de la Tabla A. Para esto, se necesita saber el algoritmo que tiene el menor tiempo medio de espera; también se requiere saber el tiempo medio de retorno. Utilice los algoritmos FCFS, SJF (no </a:t>
            </a:r>
            <a:r>
              <a:rPr lang="es-CR" sz="2400" dirty="0" err="1">
                <a:latin typeface="Bookman Old Style" panose="02050604050505020204" pitchFamily="18" charset="0"/>
              </a:rPr>
              <a:t>apropiativo</a:t>
            </a:r>
            <a:r>
              <a:rPr lang="es-CR" sz="2400" dirty="0">
                <a:latin typeface="Bookman Old Style" panose="02050604050505020204" pitchFamily="18" charset="0"/>
              </a:rPr>
              <a:t>), por prioridad y round </a:t>
            </a:r>
            <a:r>
              <a:rPr lang="es-CR" sz="2400" dirty="0" err="1">
                <a:latin typeface="Bookman Old Style" panose="02050604050505020204" pitchFamily="18" charset="0"/>
              </a:rPr>
              <a:t>robin</a:t>
            </a:r>
            <a:r>
              <a:rPr lang="es-CR" sz="2400" dirty="0">
                <a:latin typeface="Bookman Old Style" panose="02050604050505020204" pitchFamily="18" charset="0"/>
              </a:rPr>
              <a:t> con un </a:t>
            </a:r>
            <a:r>
              <a:rPr lang="es-CR" sz="2400" dirty="0" err="1">
                <a:latin typeface="Bookman Old Style" panose="02050604050505020204" pitchFamily="18" charset="0"/>
              </a:rPr>
              <a:t>quántum</a:t>
            </a:r>
            <a:r>
              <a:rPr lang="es-CR" sz="2400" dirty="0">
                <a:latin typeface="Bookman Old Style" panose="02050604050505020204" pitchFamily="18" charset="0"/>
              </a:rPr>
              <a:t> de 4 unidades de tiempo.</a:t>
            </a:r>
          </a:p>
        </p:txBody>
      </p:sp>
      <p:pic>
        <p:nvPicPr>
          <p:cNvPr id="6" name="Imagen 5"/>
          <p:cNvPicPr>
            <a:picLocks noChangeAspect="1"/>
          </p:cNvPicPr>
          <p:nvPr/>
        </p:nvPicPr>
        <p:blipFill>
          <a:blip r:embed="rId3"/>
          <a:stretch>
            <a:fillRect/>
          </a:stretch>
        </p:blipFill>
        <p:spPr>
          <a:xfrm>
            <a:off x="3938958" y="4014953"/>
            <a:ext cx="5933333" cy="2657143"/>
          </a:xfrm>
          <a:prstGeom prst="rect">
            <a:avLst/>
          </a:prstGeom>
        </p:spPr>
      </p:pic>
    </p:spTree>
    <p:extLst>
      <p:ext uri="{BB962C8B-B14F-4D97-AF65-F5344CB8AC3E}">
        <p14:creationId xmlns:p14="http://schemas.microsoft.com/office/powerpoint/2010/main" val="27420083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87829" y="1087617"/>
            <a:ext cx="6183084" cy="707886"/>
          </a:xfrm>
          <a:prstGeom prst="rect">
            <a:avLst/>
          </a:prstGeom>
          <a:noFill/>
        </p:spPr>
        <p:txBody>
          <a:bodyPr wrap="square" rtlCol="0">
            <a:spAutoFit/>
          </a:bodyPr>
          <a:lstStyle/>
          <a:p>
            <a:r>
              <a:rPr lang="es-ES" sz="4000" b="1" dirty="0">
                <a:latin typeface="Bookman Old Style" panose="02050604050505020204" pitchFamily="18" charset="0"/>
              </a:rPr>
              <a:t>Ejercicios</a:t>
            </a:r>
          </a:p>
        </p:txBody>
      </p:sp>
      <p:sp>
        <p:nvSpPr>
          <p:cNvPr id="4" name="Rectángulo 3"/>
          <p:cNvSpPr/>
          <p:nvPr/>
        </p:nvSpPr>
        <p:spPr>
          <a:xfrm>
            <a:off x="409574" y="2027019"/>
            <a:ext cx="11363325" cy="2068195"/>
          </a:xfrm>
          <a:prstGeom prst="rect">
            <a:avLst/>
          </a:prstGeom>
        </p:spPr>
        <p:txBody>
          <a:bodyPr wrap="square">
            <a:spAutoFit/>
          </a:bodyPr>
          <a:lstStyle/>
          <a:p>
            <a:pPr>
              <a:lnSpc>
                <a:spcPct val="107000"/>
              </a:lnSpc>
              <a:spcAft>
                <a:spcPts val="800"/>
              </a:spcAft>
            </a:pPr>
            <a:r>
              <a:rPr lang="es-CR" sz="2400" dirty="0">
                <a:latin typeface="Bookman Old Style" panose="02050604050505020204" pitchFamily="18" charset="0"/>
                <a:ea typeface="Calibri" panose="020F0502020204030204" pitchFamily="34" charset="0"/>
                <a:cs typeface="Times New Roman" panose="02020603050405020304" pitchFamily="18" charset="0"/>
              </a:rPr>
              <a:t>Un sistema operativo utiliza los algoritmos de planificación por prioridad y por turno circular con un </a:t>
            </a:r>
            <a:r>
              <a:rPr lang="es-CR" sz="2400" dirty="0" err="1">
                <a:latin typeface="Bookman Old Style" panose="02050604050505020204" pitchFamily="18" charset="0"/>
                <a:ea typeface="Calibri" panose="020F0502020204030204" pitchFamily="34" charset="0"/>
                <a:cs typeface="Times New Roman" panose="02020603050405020304" pitchFamily="18" charset="0"/>
              </a:rPr>
              <a:t>quántum</a:t>
            </a:r>
            <a:r>
              <a:rPr lang="es-CR" sz="2400" dirty="0">
                <a:latin typeface="Bookman Old Style" panose="02050604050505020204" pitchFamily="18" charset="0"/>
                <a:ea typeface="Calibri" panose="020F0502020204030204" pitchFamily="34" charset="0"/>
                <a:cs typeface="Times New Roman" panose="02020603050405020304" pitchFamily="18" charset="0"/>
              </a:rPr>
              <a:t> de 2 unidades de tiempo. Tomando como base los procesos contenidos en la Tabla B, indique el tiempo medio de espera y el tiempo medio de retorno; además, muestre cual algoritmo posee los menores tiempos medios.</a:t>
            </a:r>
          </a:p>
        </p:txBody>
      </p:sp>
      <p:pic>
        <p:nvPicPr>
          <p:cNvPr id="5" name="Imagen 4"/>
          <p:cNvPicPr>
            <a:picLocks noChangeAspect="1"/>
          </p:cNvPicPr>
          <p:nvPr/>
        </p:nvPicPr>
        <p:blipFill>
          <a:blip r:embed="rId3"/>
          <a:stretch>
            <a:fillRect/>
          </a:stretch>
        </p:blipFill>
        <p:spPr>
          <a:xfrm>
            <a:off x="2872188" y="3991333"/>
            <a:ext cx="6438095" cy="2866667"/>
          </a:xfrm>
          <a:prstGeom prst="rect">
            <a:avLst/>
          </a:prstGeom>
        </p:spPr>
      </p:pic>
    </p:spTree>
    <p:extLst>
      <p:ext uri="{BB962C8B-B14F-4D97-AF65-F5344CB8AC3E}">
        <p14:creationId xmlns:p14="http://schemas.microsoft.com/office/powerpoint/2010/main" val="28524888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2076236"/>
            <a:ext cx="9144000" cy="2387600"/>
          </a:xfrm>
        </p:spPr>
        <p:txBody>
          <a:bodyPr/>
          <a:lstStyle/>
          <a:p>
            <a:r>
              <a:rPr lang="es-CR" b="1" dirty="0">
                <a:effectLst>
                  <a:outerShdw blurRad="38100" dist="38100" dir="2700000" algn="tl">
                    <a:srgbClr val="000000">
                      <a:alpha val="43137"/>
                    </a:srgbClr>
                  </a:outerShdw>
                </a:effectLst>
              </a:rPr>
              <a:t>Fundamentos de Sistemas Operativos</a:t>
            </a:r>
          </a:p>
        </p:txBody>
      </p:sp>
      <p:sp>
        <p:nvSpPr>
          <p:cNvPr id="3" name="Subtítulo 2"/>
          <p:cNvSpPr>
            <a:spLocks noGrp="1"/>
          </p:cNvSpPr>
          <p:nvPr>
            <p:ph type="subTitle" idx="1"/>
          </p:nvPr>
        </p:nvSpPr>
        <p:spPr>
          <a:xfrm>
            <a:off x="1524000" y="4916245"/>
            <a:ext cx="9144000" cy="844792"/>
          </a:xfrm>
        </p:spPr>
        <p:txBody>
          <a:bodyPr>
            <a:normAutofit/>
          </a:bodyPr>
          <a:lstStyle/>
          <a:p>
            <a:r>
              <a:rPr lang="es-CR" b="1" dirty="0">
                <a:effectLst>
                  <a:outerShdw blurRad="38100" dist="38100" dir="2700000" algn="tl">
                    <a:srgbClr val="000000">
                      <a:alpha val="43137"/>
                    </a:srgbClr>
                  </a:outerShdw>
                </a:effectLst>
              </a:rPr>
              <a:t>Semana 11</a:t>
            </a:r>
          </a:p>
        </p:txBody>
      </p:sp>
    </p:spTree>
    <p:extLst>
      <p:ext uri="{BB962C8B-B14F-4D97-AF65-F5344CB8AC3E}">
        <p14:creationId xmlns:p14="http://schemas.microsoft.com/office/powerpoint/2010/main" val="877566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89932" y="1449659"/>
            <a:ext cx="3655168" cy="707886"/>
          </a:xfrm>
          <a:prstGeom prst="rect">
            <a:avLst/>
          </a:prstGeom>
          <a:noFill/>
        </p:spPr>
        <p:txBody>
          <a:bodyPr wrap="none" rtlCol="0">
            <a:spAutoFit/>
          </a:bodyPr>
          <a:lstStyle/>
          <a:p>
            <a:r>
              <a:rPr lang="es-ES" sz="4000" b="1" dirty="0">
                <a:latin typeface="Bookman Old Style" panose="02050604050505020204" pitchFamily="18" charset="0"/>
              </a:rPr>
              <a:t>Planificación</a:t>
            </a:r>
          </a:p>
        </p:txBody>
      </p:sp>
      <p:sp>
        <p:nvSpPr>
          <p:cNvPr id="3" name="CuadroTexto 2"/>
          <p:cNvSpPr txBox="1"/>
          <p:nvPr/>
        </p:nvSpPr>
        <p:spPr>
          <a:xfrm>
            <a:off x="289932" y="2679125"/>
            <a:ext cx="11719188" cy="1200329"/>
          </a:xfrm>
          <a:prstGeom prst="rect">
            <a:avLst/>
          </a:prstGeom>
          <a:noFill/>
        </p:spPr>
        <p:txBody>
          <a:bodyPr wrap="square" rtlCol="0">
            <a:spAutoFit/>
          </a:bodyPr>
          <a:lstStyle/>
          <a:p>
            <a:pPr algn="just"/>
            <a:r>
              <a:rPr lang="es-ES" sz="3600" dirty="0">
                <a:latin typeface="Bookman Old Style" panose="02050604050505020204" pitchFamily="18" charset="0"/>
              </a:rPr>
              <a:t>La parte del sistema operativo que toma esa decisión se conoce como:</a:t>
            </a:r>
          </a:p>
        </p:txBody>
      </p:sp>
      <p:sp>
        <p:nvSpPr>
          <p:cNvPr id="4" name="CuadroTexto 3"/>
          <p:cNvSpPr txBox="1"/>
          <p:nvPr/>
        </p:nvSpPr>
        <p:spPr>
          <a:xfrm>
            <a:off x="289932" y="4277448"/>
            <a:ext cx="11719188" cy="646331"/>
          </a:xfrm>
          <a:prstGeom prst="rect">
            <a:avLst/>
          </a:prstGeom>
          <a:noFill/>
        </p:spPr>
        <p:txBody>
          <a:bodyPr wrap="square" rtlCol="0">
            <a:spAutoFit/>
          </a:bodyPr>
          <a:lstStyle/>
          <a:p>
            <a:pPr algn="ctr"/>
            <a:r>
              <a:rPr lang="es-ES" sz="3600" b="1" i="1" dirty="0">
                <a:latin typeface="Bookman Old Style" panose="02050604050505020204" pitchFamily="18" charset="0"/>
              </a:rPr>
              <a:t>Planificador de procesos</a:t>
            </a:r>
          </a:p>
        </p:txBody>
      </p:sp>
    </p:spTree>
    <p:extLst>
      <p:ext uri="{BB962C8B-B14F-4D97-AF65-F5344CB8AC3E}">
        <p14:creationId xmlns:p14="http://schemas.microsoft.com/office/powerpoint/2010/main" val="2954540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89932" y="1449659"/>
            <a:ext cx="3655168" cy="707886"/>
          </a:xfrm>
          <a:prstGeom prst="rect">
            <a:avLst/>
          </a:prstGeom>
          <a:noFill/>
        </p:spPr>
        <p:txBody>
          <a:bodyPr wrap="none" rtlCol="0">
            <a:spAutoFit/>
          </a:bodyPr>
          <a:lstStyle/>
          <a:p>
            <a:r>
              <a:rPr lang="es-ES" sz="4000" b="1" dirty="0">
                <a:latin typeface="Bookman Old Style" panose="02050604050505020204" pitchFamily="18" charset="0"/>
              </a:rPr>
              <a:t>Planificación</a:t>
            </a:r>
          </a:p>
        </p:txBody>
      </p:sp>
      <p:sp>
        <p:nvSpPr>
          <p:cNvPr id="3" name="CuadroTexto 2"/>
          <p:cNvSpPr txBox="1"/>
          <p:nvPr/>
        </p:nvSpPr>
        <p:spPr>
          <a:xfrm>
            <a:off x="289932" y="2679125"/>
            <a:ext cx="11719188" cy="3416320"/>
          </a:xfrm>
          <a:prstGeom prst="rect">
            <a:avLst/>
          </a:prstGeom>
          <a:noFill/>
        </p:spPr>
        <p:txBody>
          <a:bodyPr wrap="square" rtlCol="0">
            <a:spAutoFit/>
          </a:bodyPr>
          <a:lstStyle/>
          <a:p>
            <a:pPr algn="just"/>
            <a:r>
              <a:rPr lang="es-ES" sz="3600" dirty="0">
                <a:latin typeface="Bookman Old Style" panose="02050604050505020204" pitchFamily="18" charset="0"/>
              </a:rPr>
              <a:t>Para tomar buenas decisiones, dependiendo de los objetivos que se persigan, el sistema operativo realiza un conjunto ordenado y finito de operaciones que permite hallar la solución del problema (cual proceso ejecutar), a esto se le conoce como:</a:t>
            </a:r>
          </a:p>
        </p:txBody>
      </p:sp>
    </p:spTree>
    <p:extLst>
      <p:ext uri="{BB962C8B-B14F-4D97-AF65-F5344CB8AC3E}">
        <p14:creationId xmlns:p14="http://schemas.microsoft.com/office/powerpoint/2010/main" val="3811991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89932" y="1449659"/>
            <a:ext cx="3655168" cy="707886"/>
          </a:xfrm>
          <a:prstGeom prst="rect">
            <a:avLst/>
          </a:prstGeom>
          <a:noFill/>
        </p:spPr>
        <p:txBody>
          <a:bodyPr wrap="none" rtlCol="0">
            <a:spAutoFit/>
          </a:bodyPr>
          <a:lstStyle/>
          <a:p>
            <a:r>
              <a:rPr lang="es-ES" sz="4000" b="1" dirty="0">
                <a:latin typeface="Bookman Old Style" panose="02050604050505020204" pitchFamily="18" charset="0"/>
              </a:rPr>
              <a:t>Planificación</a:t>
            </a:r>
          </a:p>
        </p:txBody>
      </p:sp>
      <p:sp>
        <p:nvSpPr>
          <p:cNvPr id="4" name="CuadroTexto 3"/>
          <p:cNvSpPr txBox="1"/>
          <p:nvPr/>
        </p:nvSpPr>
        <p:spPr>
          <a:xfrm>
            <a:off x="289932" y="3627208"/>
            <a:ext cx="11719188" cy="646331"/>
          </a:xfrm>
          <a:prstGeom prst="rect">
            <a:avLst/>
          </a:prstGeom>
          <a:noFill/>
        </p:spPr>
        <p:txBody>
          <a:bodyPr wrap="square" rtlCol="0">
            <a:spAutoFit/>
          </a:bodyPr>
          <a:lstStyle/>
          <a:p>
            <a:pPr algn="ctr"/>
            <a:r>
              <a:rPr lang="es-ES" sz="3600" b="1" i="1" dirty="0">
                <a:latin typeface="Bookman Old Style" panose="02050604050505020204" pitchFamily="18" charset="0"/>
              </a:rPr>
              <a:t>Algoritmo de planificación.</a:t>
            </a:r>
          </a:p>
        </p:txBody>
      </p:sp>
    </p:spTree>
    <p:extLst>
      <p:ext uri="{BB962C8B-B14F-4D97-AF65-F5344CB8AC3E}">
        <p14:creationId xmlns:p14="http://schemas.microsoft.com/office/powerpoint/2010/main" val="1108085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89932" y="1449659"/>
            <a:ext cx="3655168" cy="707886"/>
          </a:xfrm>
          <a:prstGeom prst="rect">
            <a:avLst/>
          </a:prstGeom>
          <a:noFill/>
        </p:spPr>
        <p:txBody>
          <a:bodyPr wrap="none" rtlCol="0">
            <a:spAutoFit/>
          </a:bodyPr>
          <a:lstStyle/>
          <a:p>
            <a:r>
              <a:rPr lang="es-ES" sz="4000" b="1" dirty="0">
                <a:latin typeface="Bookman Old Style" panose="02050604050505020204" pitchFamily="18" charset="0"/>
              </a:rPr>
              <a:t>Planificación</a:t>
            </a:r>
          </a:p>
        </p:txBody>
      </p:sp>
      <p:sp>
        <p:nvSpPr>
          <p:cNvPr id="3" name="CuadroTexto 2"/>
          <p:cNvSpPr txBox="1"/>
          <p:nvPr/>
        </p:nvSpPr>
        <p:spPr>
          <a:xfrm>
            <a:off x="289932" y="2679125"/>
            <a:ext cx="11719188" cy="2308324"/>
          </a:xfrm>
          <a:prstGeom prst="rect">
            <a:avLst/>
          </a:prstGeom>
          <a:noFill/>
        </p:spPr>
        <p:txBody>
          <a:bodyPr wrap="square" rtlCol="0">
            <a:spAutoFit/>
          </a:bodyPr>
          <a:lstStyle/>
          <a:p>
            <a:pPr algn="just"/>
            <a:r>
              <a:rPr lang="es-ES" sz="3600" dirty="0">
                <a:latin typeface="Bookman Old Style" panose="02050604050505020204" pitchFamily="18" charset="0"/>
              </a:rPr>
              <a:t>Cuando el tiempo de la CPU se vuelve un recurso escaso en las máquinas, un buen planificador puede hacer una gran diferencia en el rendimiento percibido y la satisfacción del usuario.</a:t>
            </a:r>
          </a:p>
        </p:txBody>
      </p:sp>
    </p:spTree>
    <p:extLst>
      <p:ext uri="{BB962C8B-B14F-4D97-AF65-F5344CB8AC3E}">
        <p14:creationId xmlns:p14="http://schemas.microsoft.com/office/powerpoint/2010/main" val="175175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89932" y="1449659"/>
            <a:ext cx="3655168" cy="707886"/>
          </a:xfrm>
          <a:prstGeom prst="rect">
            <a:avLst/>
          </a:prstGeom>
          <a:noFill/>
        </p:spPr>
        <p:txBody>
          <a:bodyPr wrap="none" rtlCol="0">
            <a:spAutoFit/>
          </a:bodyPr>
          <a:lstStyle/>
          <a:p>
            <a:r>
              <a:rPr lang="es-ES" sz="4000" b="1" dirty="0">
                <a:latin typeface="Bookman Old Style" panose="02050604050505020204" pitchFamily="18" charset="0"/>
              </a:rPr>
              <a:t>Planificación</a:t>
            </a:r>
          </a:p>
        </p:txBody>
      </p:sp>
      <p:sp>
        <p:nvSpPr>
          <p:cNvPr id="3" name="CuadroTexto 2"/>
          <p:cNvSpPr txBox="1"/>
          <p:nvPr/>
        </p:nvSpPr>
        <p:spPr>
          <a:xfrm>
            <a:off x="289932" y="2679125"/>
            <a:ext cx="11719188" cy="1200329"/>
          </a:xfrm>
          <a:prstGeom prst="rect">
            <a:avLst/>
          </a:prstGeom>
          <a:noFill/>
        </p:spPr>
        <p:txBody>
          <a:bodyPr wrap="square" rtlCol="0">
            <a:spAutoFit/>
          </a:bodyPr>
          <a:lstStyle/>
          <a:p>
            <a:pPr algn="just"/>
            <a:r>
              <a:rPr lang="es-ES" sz="3600" dirty="0">
                <a:latin typeface="Bookman Old Style" panose="02050604050505020204" pitchFamily="18" charset="0"/>
              </a:rPr>
              <a:t>Para esto se ha puesto mucho empeño en crear algoritmos de planificación astutos y eficientes.</a:t>
            </a:r>
          </a:p>
        </p:txBody>
      </p:sp>
      <p:sp>
        <p:nvSpPr>
          <p:cNvPr id="4" name="CuadroTexto 3"/>
          <p:cNvSpPr txBox="1"/>
          <p:nvPr/>
        </p:nvSpPr>
        <p:spPr>
          <a:xfrm>
            <a:off x="289932" y="4401034"/>
            <a:ext cx="11719188" cy="646331"/>
          </a:xfrm>
          <a:prstGeom prst="rect">
            <a:avLst/>
          </a:prstGeom>
          <a:noFill/>
        </p:spPr>
        <p:txBody>
          <a:bodyPr wrap="square" rtlCol="0">
            <a:spAutoFit/>
          </a:bodyPr>
          <a:lstStyle/>
          <a:p>
            <a:pPr algn="just"/>
            <a:r>
              <a:rPr lang="es-ES" sz="3600" dirty="0">
                <a:latin typeface="Bookman Old Style" panose="02050604050505020204" pitchFamily="18" charset="0"/>
              </a:rPr>
              <a:t>Existen dos tipos de algoritmos:</a:t>
            </a:r>
          </a:p>
        </p:txBody>
      </p:sp>
      <p:sp>
        <p:nvSpPr>
          <p:cNvPr id="5" name="CuadroTexto 4"/>
          <p:cNvSpPr txBox="1"/>
          <p:nvPr/>
        </p:nvSpPr>
        <p:spPr>
          <a:xfrm>
            <a:off x="289932" y="5568945"/>
            <a:ext cx="4017908" cy="646331"/>
          </a:xfrm>
          <a:prstGeom prst="rect">
            <a:avLst/>
          </a:prstGeom>
          <a:noFill/>
        </p:spPr>
        <p:txBody>
          <a:bodyPr wrap="square" rtlCol="0">
            <a:spAutoFit/>
          </a:bodyPr>
          <a:lstStyle/>
          <a:p>
            <a:pPr algn="just"/>
            <a:r>
              <a:rPr lang="es-ES" sz="3600" b="1" i="1" dirty="0">
                <a:latin typeface="Bookman Old Style" panose="02050604050505020204" pitchFamily="18" charset="0"/>
              </a:rPr>
              <a:t>No </a:t>
            </a:r>
            <a:r>
              <a:rPr lang="es-ES" sz="3600" b="1" i="1" dirty="0" err="1">
                <a:latin typeface="Bookman Old Style" panose="02050604050505020204" pitchFamily="18" charset="0"/>
              </a:rPr>
              <a:t>apropiativo</a:t>
            </a:r>
            <a:endParaRPr lang="es-ES" sz="3600" b="1" i="1" dirty="0">
              <a:latin typeface="Bookman Old Style" panose="02050604050505020204" pitchFamily="18" charset="0"/>
            </a:endParaRPr>
          </a:p>
        </p:txBody>
      </p:sp>
      <p:sp>
        <p:nvSpPr>
          <p:cNvPr id="6" name="CuadroTexto 5"/>
          <p:cNvSpPr txBox="1"/>
          <p:nvPr/>
        </p:nvSpPr>
        <p:spPr>
          <a:xfrm>
            <a:off x="5461372" y="5568944"/>
            <a:ext cx="3502768" cy="646331"/>
          </a:xfrm>
          <a:prstGeom prst="rect">
            <a:avLst/>
          </a:prstGeom>
          <a:noFill/>
        </p:spPr>
        <p:txBody>
          <a:bodyPr wrap="square" rtlCol="0">
            <a:spAutoFit/>
          </a:bodyPr>
          <a:lstStyle/>
          <a:p>
            <a:pPr algn="just"/>
            <a:r>
              <a:rPr lang="es-ES" sz="3600" b="1" i="1" dirty="0" err="1">
                <a:latin typeface="Bookman Old Style" panose="02050604050505020204" pitchFamily="18" charset="0"/>
              </a:rPr>
              <a:t>Apropiativo</a:t>
            </a:r>
            <a:endParaRPr lang="es-ES" sz="3600" b="1" i="1" dirty="0">
              <a:latin typeface="Bookman Old Style" panose="02050604050505020204" pitchFamily="18" charset="0"/>
            </a:endParaRPr>
          </a:p>
        </p:txBody>
      </p:sp>
    </p:spTree>
    <p:extLst>
      <p:ext uri="{BB962C8B-B14F-4D97-AF65-F5344CB8AC3E}">
        <p14:creationId xmlns:p14="http://schemas.microsoft.com/office/powerpoint/2010/main" val="359737645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HP Presentation">
      <a:majorFont>
        <a:latin typeface="HP Simplified"/>
        <a:ea typeface=""/>
        <a:cs typeface=""/>
      </a:majorFont>
      <a:minorFont>
        <a:latin typeface="HP Simplifi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delitasBlanco" id="{71B98676-1332-433A-A12C-45461896130B}" vid="{FEA16BED-8082-41E6-8A6D-6F9C887720C3}"/>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FidelitasBlanco</Template>
  <TotalTime>3372</TotalTime>
  <Words>3638</Words>
  <Application>Microsoft Office PowerPoint</Application>
  <PresentationFormat>Panorámica</PresentationFormat>
  <Paragraphs>313</Paragraphs>
  <Slides>45</Slides>
  <Notes>42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45</vt:i4>
      </vt:variant>
    </vt:vector>
  </HeadingPairs>
  <TitlesOfParts>
    <vt:vector size="52" baseType="lpstr">
      <vt:lpstr>Arial</vt:lpstr>
      <vt:lpstr>Bookman Old Style</vt:lpstr>
      <vt:lpstr>Calibri</vt:lpstr>
      <vt:lpstr>HP Simplified</vt:lpstr>
      <vt:lpstr>HP Simplified Light</vt:lpstr>
      <vt:lpstr>Times New Roman</vt:lpstr>
      <vt:lpstr>Tema de Office</vt:lpstr>
      <vt:lpstr>Fundamentos de Sistemas Operativos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Fundamentos de Sistemas Operativos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SC-420 - Sistemas Operativos I</dc:title>
  <dc:creator>Marvin G. Soto</dc:creator>
  <cp:lastModifiedBy>Olman Camacho</cp:lastModifiedBy>
  <cp:revision>132</cp:revision>
  <dcterms:created xsi:type="dcterms:W3CDTF">2015-05-04T18:14:05Z</dcterms:created>
  <dcterms:modified xsi:type="dcterms:W3CDTF">2018-05-13T18:09:13Z</dcterms:modified>
</cp:coreProperties>
</file>