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355" r:id="rId3"/>
    <p:sldId id="356" r:id="rId4"/>
    <p:sldId id="270" r:id="rId5"/>
    <p:sldId id="357" r:id="rId6"/>
    <p:sldId id="358" r:id="rId7"/>
    <p:sldId id="359" r:id="rId8"/>
    <p:sldId id="360" r:id="rId9"/>
    <p:sldId id="361" r:id="rId10"/>
    <p:sldId id="362" r:id="rId11"/>
    <p:sldId id="363" r:id="rId12"/>
    <p:sldId id="364" r:id="rId13"/>
    <p:sldId id="365" r:id="rId14"/>
    <p:sldId id="367" r:id="rId15"/>
    <p:sldId id="368" r:id="rId16"/>
    <p:sldId id="369" r:id="rId17"/>
    <p:sldId id="370" r:id="rId18"/>
    <p:sldId id="371" r:id="rId19"/>
    <p:sldId id="372" r:id="rId20"/>
    <p:sldId id="373" r:id="rId21"/>
    <p:sldId id="366" r:id="rId22"/>
    <p:sldId id="375" r:id="rId23"/>
    <p:sldId id="382" r:id="rId24"/>
    <p:sldId id="383" r:id="rId25"/>
    <p:sldId id="384" r:id="rId26"/>
    <p:sldId id="385" r:id="rId27"/>
    <p:sldId id="386" r:id="rId28"/>
    <p:sldId id="387" r:id="rId29"/>
    <p:sldId id="374" r:id="rId30"/>
    <p:sldId id="377" r:id="rId31"/>
    <p:sldId id="378" r:id="rId32"/>
    <p:sldId id="380" r:id="rId33"/>
    <p:sldId id="381" r:id="rId34"/>
    <p:sldId id="376" r:id="rId35"/>
    <p:sldId id="388" r:id="rId36"/>
    <p:sldId id="389" r:id="rId37"/>
    <p:sldId id="390" r:id="rId38"/>
    <p:sldId id="392" r:id="rId39"/>
    <p:sldId id="391" r:id="rId40"/>
    <p:sldId id="313" r:id="rId41"/>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06" autoAdjust="0"/>
    <p:restoredTop sz="75352" autoAdjust="0"/>
  </p:normalViewPr>
  <p:slideViewPr>
    <p:cSldViewPr snapToGrid="0">
      <p:cViewPr varScale="1">
        <p:scale>
          <a:sx n="48" d="100"/>
          <a:sy n="48" d="100"/>
        </p:scale>
        <p:origin x="72" y="44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E4DE3A-8FF6-47E3-9EC0-A671166B5FBC}" type="datetimeFigureOut">
              <a:rPr lang="es-CR" smtClean="0"/>
              <a:t>13/05/2018</a:t>
            </a:fld>
            <a:endParaRPr lang="es-C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4C6AAD-74E4-4D06-92C9-8F892F68824B}" type="slidenum">
              <a:rPr lang="es-CR" smtClean="0"/>
              <a:t>‹Nº›</a:t>
            </a:fld>
            <a:endParaRPr lang="es-CR"/>
          </a:p>
        </p:txBody>
      </p:sp>
    </p:spTree>
    <p:extLst>
      <p:ext uri="{BB962C8B-B14F-4D97-AF65-F5344CB8AC3E}">
        <p14:creationId xmlns:p14="http://schemas.microsoft.com/office/powerpoint/2010/main" val="2569683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dirty="0">
                <a:latin typeface="Arial" panose="020B0604020202020204" pitchFamily="34" charset="0"/>
              </a:rPr>
              <a:t>Desde mediados de 1970, MS vendía BASIC (lenguaje de programación).</a:t>
            </a:r>
          </a:p>
          <a:p>
            <a:pPr>
              <a:buFontTx/>
              <a:buChar char="-"/>
            </a:pPr>
            <a:r>
              <a:rPr lang="es-CR" altLang="en-US" dirty="0">
                <a:latin typeface="Arial" panose="020B0604020202020204" pitchFamily="34" charset="0"/>
              </a:rPr>
              <a:t>Microsoft sugiere a IBM contactar con Digital </a:t>
            </a:r>
            <a:r>
              <a:rPr lang="es-CR" altLang="en-US" dirty="0" err="1">
                <a:latin typeface="Arial" panose="020B0604020202020204" pitchFamily="34" charset="0"/>
              </a:rPr>
              <a:t>Research</a:t>
            </a:r>
            <a:r>
              <a:rPr lang="es-CR" altLang="en-US" dirty="0">
                <a:latin typeface="Arial" panose="020B0604020202020204" pitchFamily="34" charset="0"/>
              </a:rPr>
              <a:t>, para comprar el sistema operativo CP/M.</a:t>
            </a:r>
          </a:p>
          <a:p>
            <a:pPr>
              <a:buFontTx/>
              <a:buChar char="-"/>
            </a:pPr>
            <a:r>
              <a:rPr lang="es-CR" altLang="en-US" dirty="0" err="1">
                <a:latin typeface="Arial" panose="020B0604020202020204" pitchFamily="34" charset="0"/>
              </a:rPr>
              <a:t>Gari</a:t>
            </a:r>
            <a:r>
              <a:rPr lang="es-CR" altLang="en-US" dirty="0">
                <a:latin typeface="Arial" panose="020B0604020202020204" pitchFamily="34" charset="0"/>
              </a:rPr>
              <a:t> </a:t>
            </a:r>
            <a:r>
              <a:rPr lang="es-CR" altLang="en-US" dirty="0" err="1">
                <a:latin typeface="Arial" panose="020B0604020202020204" pitchFamily="34" charset="0"/>
              </a:rPr>
              <a:t>Kildall</a:t>
            </a:r>
            <a:r>
              <a:rPr lang="es-CR" altLang="en-US" dirty="0">
                <a:latin typeface="Arial" panose="020B0604020202020204" pitchFamily="34" charset="0"/>
              </a:rPr>
              <a:t> no se reunió con IBM</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4</a:t>
            </a:fld>
            <a:endParaRPr lang="es-ES" altLang="en-US" b="0"/>
          </a:p>
        </p:txBody>
      </p:sp>
    </p:spTree>
    <p:extLst>
      <p:ext uri="{BB962C8B-B14F-4D97-AF65-F5344CB8AC3E}">
        <p14:creationId xmlns:p14="http://schemas.microsoft.com/office/powerpoint/2010/main" val="222111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es-CR" altLang="en-US" dirty="0">
              <a:latin typeface="Arial" panose="020B0604020202020204" pitchFamily="34" charset="0"/>
            </a:endParaRP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13</a:t>
            </a:fld>
            <a:endParaRPr lang="es-ES" altLang="en-US" b="0"/>
          </a:p>
        </p:txBody>
      </p:sp>
    </p:spTree>
    <p:extLst>
      <p:ext uri="{BB962C8B-B14F-4D97-AF65-F5344CB8AC3E}">
        <p14:creationId xmlns:p14="http://schemas.microsoft.com/office/powerpoint/2010/main" val="2136071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s-CR" altLang="en-US" dirty="0">
                <a:latin typeface="Arial" panose="020B0604020202020204" pitchFamily="34" charset="0"/>
              </a:rPr>
              <a:t>https://www.youtube.com/watch?v=bRz5CKVaKCs (jumpers explicación)</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14</a:t>
            </a:fld>
            <a:endParaRPr lang="es-ES" altLang="en-US" b="0"/>
          </a:p>
        </p:txBody>
      </p:sp>
    </p:spTree>
    <p:extLst>
      <p:ext uri="{BB962C8B-B14F-4D97-AF65-F5344CB8AC3E}">
        <p14:creationId xmlns:p14="http://schemas.microsoft.com/office/powerpoint/2010/main" val="552042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s-CR" altLang="en-US" dirty="0">
              <a:latin typeface="Arial" panose="020B0604020202020204" pitchFamily="34" charset="0"/>
            </a:endParaRP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15</a:t>
            </a:fld>
            <a:endParaRPr lang="es-ES" altLang="en-US" b="0"/>
          </a:p>
        </p:txBody>
      </p:sp>
    </p:spTree>
    <p:extLst>
      <p:ext uri="{BB962C8B-B14F-4D97-AF65-F5344CB8AC3E}">
        <p14:creationId xmlns:p14="http://schemas.microsoft.com/office/powerpoint/2010/main" val="2464314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s-CR" altLang="en-US" dirty="0">
              <a:latin typeface="Arial" panose="020B0604020202020204" pitchFamily="34" charset="0"/>
            </a:endParaRP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16</a:t>
            </a:fld>
            <a:endParaRPr lang="es-ES" altLang="en-US" b="0"/>
          </a:p>
        </p:txBody>
      </p:sp>
    </p:spTree>
    <p:extLst>
      <p:ext uri="{BB962C8B-B14F-4D97-AF65-F5344CB8AC3E}">
        <p14:creationId xmlns:p14="http://schemas.microsoft.com/office/powerpoint/2010/main" val="3253844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s-CR" altLang="en-US" dirty="0">
              <a:latin typeface="Arial" panose="020B0604020202020204" pitchFamily="34" charset="0"/>
            </a:endParaRP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17</a:t>
            </a:fld>
            <a:endParaRPr lang="es-ES" altLang="en-US" b="0"/>
          </a:p>
        </p:txBody>
      </p:sp>
    </p:spTree>
    <p:extLst>
      <p:ext uri="{BB962C8B-B14F-4D97-AF65-F5344CB8AC3E}">
        <p14:creationId xmlns:p14="http://schemas.microsoft.com/office/powerpoint/2010/main" val="1031653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s-CR" altLang="en-US" dirty="0">
              <a:latin typeface="Arial" panose="020B0604020202020204" pitchFamily="34" charset="0"/>
            </a:endParaRP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18</a:t>
            </a:fld>
            <a:endParaRPr lang="es-ES" altLang="en-US" b="0"/>
          </a:p>
        </p:txBody>
      </p:sp>
    </p:spTree>
    <p:extLst>
      <p:ext uri="{BB962C8B-B14F-4D97-AF65-F5344CB8AC3E}">
        <p14:creationId xmlns:p14="http://schemas.microsoft.com/office/powerpoint/2010/main" val="3827554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s-CR" altLang="en-US" dirty="0">
                <a:latin typeface="Arial" panose="020B0604020202020204" pitchFamily="34" charset="0"/>
              </a:rPr>
              <a:t>Un applet es un componente de una aplicación que se ejecuta en el contexto de otro programa, por ejemplo, en un navegador web. El applet debe ejecutarse en un contenedor, que le proporciona un programa anfitrión, mediante un plugin,1​o en aplicaciones como teléfonos móviles que soportan el modelo de programación por "applets".</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19</a:t>
            </a:fld>
            <a:endParaRPr lang="es-ES" altLang="en-US" b="0"/>
          </a:p>
        </p:txBody>
      </p:sp>
    </p:spTree>
    <p:extLst>
      <p:ext uri="{BB962C8B-B14F-4D97-AF65-F5344CB8AC3E}">
        <p14:creationId xmlns:p14="http://schemas.microsoft.com/office/powerpoint/2010/main" val="48994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s-CR" altLang="en-US" dirty="0">
              <a:latin typeface="Arial" panose="020B0604020202020204" pitchFamily="34" charset="0"/>
            </a:endParaRP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20</a:t>
            </a:fld>
            <a:endParaRPr lang="es-ES" altLang="en-US" b="0"/>
          </a:p>
        </p:txBody>
      </p:sp>
    </p:spTree>
    <p:extLst>
      <p:ext uri="{BB962C8B-B14F-4D97-AF65-F5344CB8AC3E}">
        <p14:creationId xmlns:p14="http://schemas.microsoft.com/office/powerpoint/2010/main" val="3343467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s-CR" altLang="en-US" dirty="0">
              <a:latin typeface="Arial" panose="020B0604020202020204" pitchFamily="34" charset="0"/>
            </a:endParaRP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22</a:t>
            </a:fld>
            <a:endParaRPr lang="es-ES" altLang="en-US" b="0"/>
          </a:p>
        </p:txBody>
      </p:sp>
    </p:spTree>
    <p:extLst>
      <p:ext uri="{BB962C8B-B14F-4D97-AF65-F5344CB8AC3E}">
        <p14:creationId xmlns:p14="http://schemas.microsoft.com/office/powerpoint/2010/main" val="899728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R" sz="1200" b="0" i="0" u="none" strike="noStrike" kern="1200" baseline="0" dirty="0">
                <a:solidFill>
                  <a:schemeClr val="tx1"/>
                </a:solidFill>
                <a:latin typeface="+mn-lt"/>
                <a:ea typeface="+mn-ea"/>
                <a:cs typeface="+mn-cs"/>
              </a:rPr>
              <a:t>Para evitar este ataque, Windows Vista instruye a los usuarios que opriman CTRL-ALT-SUPR antes de iniciar sesión.</a:t>
            </a:r>
            <a:endParaRPr lang="es-CR" altLang="en-US" dirty="0">
              <a:latin typeface="Arial" panose="020B0604020202020204" pitchFamily="34" charset="0"/>
            </a:endParaRP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23</a:t>
            </a:fld>
            <a:endParaRPr lang="es-ES" altLang="en-US" b="0"/>
          </a:p>
        </p:txBody>
      </p:sp>
    </p:spTree>
    <p:extLst>
      <p:ext uri="{BB962C8B-B14F-4D97-AF65-F5344CB8AC3E}">
        <p14:creationId xmlns:p14="http://schemas.microsoft.com/office/powerpoint/2010/main" val="2893977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s-CR" altLang="en-US" dirty="0">
              <a:latin typeface="Arial" panose="020B0604020202020204" pitchFamily="34" charset="0"/>
            </a:endParaRP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5</a:t>
            </a:fld>
            <a:endParaRPr lang="es-ES" altLang="en-US" b="0"/>
          </a:p>
        </p:txBody>
      </p:sp>
    </p:spTree>
    <p:extLst>
      <p:ext uri="{BB962C8B-B14F-4D97-AF65-F5344CB8AC3E}">
        <p14:creationId xmlns:p14="http://schemas.microsoft.com/office/powerpoint/2010/main" val="158698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s-CR" altLang="en-US" dirty="0">
              <a:latin typeface="Arial" panose="020B0604020202020204" pitchFamily="34" charset="0"/>
            </a:endParaRP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24</a:t>
            </a:fld>
            <a:endParaRPr lang="es-ES" altLang="en-US" b="0"/>
          </a:p>
        </p:txBody>
      </p:sp>
    </p:spTree>
    <p:extLst>
      <p:ext uri="{BB962C8B-B14F-4D97-AF65-F5344CB8AC3E}">
        <p14:creationId xmlns:p14="http://schemas.microsoft.com/office/powerpoint/2010/main" val="2304025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s-CR" altLang="en-US" dirty="0">
              <a:latin typeface="Arial" panose="020B0604020202020204" pitchFamily="34" charset="0"/>
            </a:endParaRP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25</a:t>
            </a:fld>
            <a:endParaRPr lang="es-ES" altLang="en-US" b="0"/>
          </a:p>
        </p:txBody>
      </p:sp>
    </p:spTree>
    <p:extLst>
      <p:ext uri="{BB962C8B-B14F-4D97-AF65-F5344CB8AC3E}">
        <p14:creationId xmlns:p14="http://schemas.microsoft.com/office/powerpoint/2010/main" val="3034622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s-CR" altLang="en-US" dirty="0">
              <a:latin typeface="Arial" panose="020B0604020202020204" pitchFamily="34" charset="0"/>
            </a:endParaRP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26</a:t>
            </a:fld>
            <a:endParaRPr lang="es-ES" altLang="en-US" b="0"/>
          </a:p>
        </p:txBody>
      </p:sp>
    </p:spTree>
    <p:extLst>
      <p:ext uri="{BB962C8B-B14F-4D97-AF65-F5344CB8AC3E}">
        <p14:creationId xmlns:p14="http://schemas.microsoft.com/office/powerpoint/2010/main" val="617997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s-CR" altLang="en-US" dirty="0">
              <a:latin typeface="Arial" panose="020B0604020202020204" pitchFamily="34" charset="0"/>
            </a:endParaRP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27</a:t>
            </a:fld>
            <a:endParaRPr lang="es-ES" altLang="en-US" b="0"/>
          </a:p>
        </p:txBody>
      </p:sp>
    </p:spTree>
    <p:extLst>
      <p:ext uri="{BB962C8B-B14F-4D97-AF65-F5344CB8AC3E}">
        <p14:creationId xmlns:p14="http://schemas.microsoft.com/office/powerpoint/2010/main" val="26686875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s-CR" altLang="en-US" dirty="0">
              <a:latin typeface="Arial" panose="020B0604020202020204" pitchFamily="34" charset="0"/>
            </a:endParaRP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28</a:t>
            </a:fld>
            <a:endParaRPr lang="es-ES" altLang="en-US" b="0"/>
          </a:p>
        </p:txBody>
      </p:sp>
    </p:spTree>
    <p:extLst>
      <p:ext uri="{BB962C8B-B14F-4D97-AF65-F5344CB8AC3E}">
        <p14:creationId xmlns:p14="http://schemas.microsoft.com/office/powerpoint/2010/main" val="39589456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s-CR" sz="1200" b="0" i="0" u="none" strike="noStrike" kern="1200" baseline="0" dirty="0">
                <a:solidFill>
                  <a:schemeClr val="tx1"/>
                </a:solidFill>
                <a:latin typeface="+mn-lt"/>
                <a:ea typeface="+mn-ea"/>
                <a:cs typeface="+mn-cs"/>
              </a:rPr>
              <a:t>Debajo de los niveles de </a:t>
            </a:r>
            <a:r>
              <a:rPr lang="es-CR" sz="1200" b="0" i="0" u="none" strike="noStrike" kern="1200" baseline="0" dirty="0" err="1">
                <a:solidFill>
                  <a:schemeClr val="tx1"/>
                </a:solidFill>
                <a:latin typeface="+mn-lt"/>
                <a:ea typeface="+mn-ea"/>
                <a:cs typeface="+mn-cs"/>
              </a:rPr>
              <a:t>applet</a:t>
            </a:r>
            <a:r>
              <a:rPr lang="es-CR" sz="1200" b="0" i="0" u="none" strike="noStrike" kern="1200" baseline="0" dirty="0">
                <a:solidFill>
                  <a:schemeClr val="tx1"/>
                </a:solidFill>
                <a:latin typeface="+mn-lt"/>
                <a:ea typeface="+mn-ea"/>
                <a:cs typeface="+mn-cs"/>
              </a:rPr>
              <a:t> y de GUI de Windows están las interfaces de programación en las que se basan las aplicaciones.</a:t>
            </a:r>
          </a:p>
          <a:p>
            <a:pPr algn="just"/>
            <a:r>
              <a:rPr lang="es-CR" sz="1200" b="0" i="0" u="none" strike="noStrike" kern="1200" baseline="0" dirty="0">
                <a:solidFill>
                  <a:schemeClr val="tx1"/>
                </a:solidFill>
                <a:latin typeface="+mn-lt"/>
                <a:ea typeface="+mn-ea"/>
                <a:cs typeface="+mn-cs"/>
              </a:rPr>
              <a:t>Al igual que en la mayoría de los sistemas operativos, consisten en gran parte de bibliotecas de código (</a:t>
            </a:r>
            <a:r>
              <a:rPr lang="es-CR" sz="1200" b="0" i="0" u="none" strike="noStrike" kern="1200" baseline="0" dirty="0" err="1">
                <a:solidFill>
                  <a:schemeClr val="tx1"/>
                </a:solidFill>
                <a:latin typeface="+mn-lt"/>
                <a:ea typeface="+mn-ea"/>
                <a:cs typeface="+mn-cs"/>
              </a:rPr>
              <a:t>DLLs</a:t>
            </a:r>
            <a:r>
              <a:rPr lang="es-CR" sz="1200" b="0" i="0" u="none" strike="noStrike" kern="1200" baseline="0" dirty="0">
                <a:solidFill>
                  <a:schemeClr val="tx1"/>
                </a:solidFill>
                <a:latin typeface="+mn-lt"/>
                <a:ea typeface="+mn-ea"/>
                <a:cs typeface="+mn-cs"/>
              </a:rPr>
              <a:t>) que los programas vinculan de manera dinámica para acceder a las características del sistema operativo. Windows también incluye varias interfaces de programación que se implementan como servicios, los cuales se ejecutan como procesos separados. </a:t>
            </a:r>
          </a:p>
          <a:p>
            <a:pPr algn="just"/>
            <a:r>
              <a:rPr lang="es-CR" sz="1200" b="0" i="0" u="none" strike="noStrike" kern="1200" baseline="0" dirty="0">
                <a:solidFill>
                  <a:schemeClr val="tx1"/>
                </a:solidFill>
                <a:latin typeface="+mn-lt"/>
                <a:ea typeface="+mn-ea"/>
                <a:cs typeface="+mn-cs"/>
              </a:rPr>
              <a:t>Las aplicaciones se comunican con los servicios en modo de usuario a través de llamadas a procedimientos remotos (RPC).</a:t>
            </a:r>
            <a:endParaRPr lang="es-CR" altLang="en-US" dirty="0">
              <a:latin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964C6AAD-74E4-4D06-92C9-8F892F68824B}" type="slidenum">
              <a:rPr lang="es-CR" smtClean="0"/>
              <a:t>30</a:t>
            </a:fld>
            <a:endParaRPr lang="es-CR"/>
          </a:p>
        </p:txBody>
      </p:sp>
    </p:spTree>
    <p:extLst>
      <p:ext uri="{BB962C8B-B14F-4D97-AF65-F5344CB8AC3E}">
        <p14:creationId xmlns:p14="http://schemas.microsoft.com/office/powerpoint/2010/main" val="983933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s-CR" altLang="en-US" dirty="0">
              <a:latin typeface="Arial" panose="020B0604020202020204" pitchFamily="34" charset="0"/>
            </a:endParaRP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31</a:t>
            </a:fld>
            <a:endParaRPr lang="es-ES" altLang="en-US" b="0"/>
          </a:p>
        </p:txBody>
      </p:sp>
    </p:spTree>
    <p:extLst>
      <p:ext uri="{BB962C8B-B14F-4D97-AF65-F5344CB8AC3E}">
        <p14:creationId xmlns:p14="http://schemas.microsoft.com/office/powerpoint/2010/main" val="36220577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s-CR" altLang="en-US" dirty="0">
              <a:latin typeface="Arial" panose="020B0604020202020204" pitchFamily="34" charset="0"/>
            </a:endParaRP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32</a:t>
            </a:fld>
            <a:endParaRPr lang="es-ES" altLang="en-US" b="0"/>
          </a:p>
        </p:txBody>
      </p:sp>
    </p:spTree>
    <p:extLst>
      <p:ext uri="{BB962C8B-B14F-4D97-AF65-F5344CB8AC3E}">
        <p14:creationId xmlns:p14="http://schemas.microsoft.com/office/powerpoint/2010/main" val="1457747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R" sz="1200" b="1" i="1" u="none" strike="noStrike" kern="1200" baseline="0" dirty="0">
                <a:solidFill>
                  <a:schemeClr val="tx1"/>
                </a:solidFill>
                <a:latin typeface="+mn-lt"/>
                <a:ea typeface="+mn-ea"/>
                <a:cs typeface="+mn-cs"/>
              </a:rPr>
              <a:t>Interix</a:t>
            </a:r>
            <a:r>
              <a:rPr lang="es-CR" sz="1200" b="0" i="1" u="none" strike="noStrike" kern="1200" baseline="0" dirty="0">
                <a:solidFill>
                  <a:schemeClr val="tx1"/>
                </a:solidFill>
                <a:latin typeface="+mn-lt"/>
                <a:ea typeface="+mn-ea"/>
                <a:cs typeface="+mn-cs"/>
              </a:rPr>
              <a:t> </a:t>
            </a:r>
            <a:r>
              <a:rPr lang="es-CR" sz="1200" b="0" i="0" u="none" strike="noStrike" kern="1200" baseline="0" dirty="0">
                <a:solidFill>
                  <a:schemeClr val="tx1"/>
                </a:solidFill>
                <a:latin typeface="+mn-lt"/>
                <a:ea typeface="+mn-ea"/>
                <a:cs typeface="+mn-cs"/>
              </a:rPr>
              <a:t>como parte de los </a:t>
            </a:r>
            <a:r>
              <a:rPr lang="es-CR" sz="1200" b="0" i="1" u="none" strike="noStrike" kern="1200" baseline="0" dirty="0">
                <a:solidFill>
                  <a:schemeClr val="tx1"/>
                </a:solidFill>
                <a:latin typeface="+mn-lt"/>
                <a:ea typeface="+mn-ea"/>
                <a:cs typeface="+mn-cs"/>
              </a:rPr>
              <a:t>Servicios para UNIX </a:t>
            </a:r>
            <a:r>
              <a:rPr lang="es-CR" sz="1200" b="0" i="0" u="none" strike="noStrike" kern="1200" baseline="0" dirty="0">
                <a:solidFill>
                  <a:schemeClr val="tx1"/>
                </a:solidFill>
                <a:latin typeface="+mn-lt"/>
                <a:ea typeface="+mn-ea"/>
                <a:cs typeface="+mn-cs"/>
              </a:rPr>
              <a:t>(SFU) de Microsoft, de manera que toda la infraestructura para dar soporte a </a:t>
            </a:r>
            <a:r>
              <a:rPr lang="es-CR" sz="1200" b="1" i="0" u="none" strike="noStrike" kern="1200" baseline="0" dirty="0">
                <a:solidFill>
                  <a:schemeClr val="tx1"/>
                </a:solidFill>
                <a:latin typeface="+mn-lt"/>
                <a:ea typeface="+mn-ea"/>
                <a:cs typeface="+mn-cs"/>
              </a:rPr>
              <a:t>POSIX</a:t>
            </a:r>
            <a:r>
              <a:rPr lang="es-CR" sz="1200" b="0" i="0" u="none" strike="noStrike" kern="1200" baseline="0" dirty="0">
                <a:solidFill>
                  <a:schemeClr val="tx1"/>
                </a:solidFill>
                <a:latin typeface="+mn-lt"/>
                <a:ea typeface="+mn-ea"/>
                <a:cs typeface="+mn-cs"/>
              </a:rPr>
              <a:t> permanece en el sistema.</a:t>
            </a:r>
            <a:endParaRPr lang="es-CR" altLang="en-US" dirty="0">
              <a:latin typeface="Arial" panose="020B0604020202020204" pitchFamily="34" charset="0"/>
            </a:endParaRP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33</a:t>
            </a:fld>
            <a:endParaRPr lang="es-ES" altLang="en-US" b="0"/>
          </a:p>
        </p:txBody>
      </p:sp>
    </p:spTree>
    <p:extLst>
      <p:ext uri="{BB962C8B-B14F-4D97-AF65-F5344CB8AC3E}">
        <p14:creationId xmlns:p14="http://schemas.microsoft.com/office/powerpoint/2010/main" val="33045424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R" sz="1200" b="0" i="0" u="none" strike="noStrike" kern="1200" baseline="0" dirty="0">
                <a:solidFill>
                  <a:schemeClr val="tx1"/>
                </a:solidFill>
                <a:latin typeface="+mn-lt"/>
                <a:ea typeface="+mn-ea"/>
                <a:cs typeface="+mn-cs"/>
              </a:rPr>
              <a:t>EL HAL oculta ciertas diferencias en el hardware de los demás componentes.</a:t>
            </a:r>
          </a:p>
          <a:p>
            <a:r>
              <a:rPr lang="es-CR" sz="1200" b="0" i="0" u="none" strike="noStrike" kern="1200" baseline="0" dirty="0">
                <a:solidFill>
                  <a:schemeClr val="tx1"/>
                </a:solidFill>
                <a:latin typeface="+mn-lt"/>
                <a:ea typeface="+mn-ea"/>
                <a:cs typeface="+mn-cs"/>
              </a:rPr>
              <a:t>El nivel del </a:t>
            </a:r>
            <a:r>
              <a:rPr lang="es-CR" sz="1200" b="0" i="0" u="none" strike="noStrike" kern="1200" baseline="0" dirty="0" err="1">
                <a:solidFill>
                  <a:schemeClr val="tx1"/>
                </a:solidFill>
                <a:latin typeface="+mn-lt"/>
                <a:ea typeface="+mn-ea"/>
                <a:cs typeface="+mn-cs"/>
              </a:rPr>
              <a:t>kernel</a:t>
            </a:r>
            <a:r>
              <a:rPr lang="es-CR" sz="1200" b="0" i="0" u="none" strike="noStrike" kern="1200" baseline="0" dirty="0">
                <a:solidFill>
                  <a:schemeClr val="tx1"/>
                </a:solidFill>
                <a:latin typeface="+mn-lt"/>
                <a:ea typeface="+mn-ea"/>
                <a:cs typeface="+mn-cs"/>
              </a:rPr>
              <a:t> administra las </a:t>
            </a:r>
            <a:r>
              <a:rPr lang="es-CR" sz="1200" b="0" i="0" u="none" strike="noStrike" kern="1200" baseline="0" dirty="0" err="1">
                <a:solidFill>
                  <a:schemeClr val="tx1"/>
                </a:solidFill>
                <a:latin typeface="+mn-lt"/>
                <a:ea typeface="+mn-ea"/>
                <a:cs typeface="+mn-cs"/>
              </a:rPr>
              <a:t>CPUs</a:t>
            </a:r>
            <a:r>
              <a:rPr lang="es-CR" sz="1200" b="0" i="0" u="none" strike="noStrike" kern="1200" baseline="0" dirty="0">
                <a:solidFill>
                  <a:schemeClr val="tx1"/>
                </a:solidFill>
                <a:latin typeface="+mn-lt"/>
                <a:ea typeface="+mn-ea"/>
                <a:cs typeface="+mn-cs"/>
              </a:rPr>
              <a:t> para posibilitar la operación </a:t>
            </a:r>
            <a:r>
              <a:rPr lang="es-CR" sz="1200" b="0" i="0" u="none" strike="noStrike" kern="1200" baseline="0" dirty="0" err="1">
                <a:solidFill>
                  <a:schemeClr val="tx1"/>
                </a:solidFill>
                <a:latin typeface="+mn-lt"/>
                <a:ea typeface="+mn-ea"/>
                <a:cs typeface="+mn-cs"/>
              </a:rPr>
              <a:t>multihilo</a:t>
            </a:r>
            <a:r>
              <a:rPr lang="es-CR" sz="1200" b="0" i="0" u="none" strike="noStrike" kern="1200" baseline="0" dirty="0">
                <a:solidFill>
                  <a:schemeClr val="tx1"/>
                </a:solidFill>
                <a:latin typeface="+mn-lt"/>
                <a:ea typeface="+mn-ea"/>
                <a:cs typeface="+mn-cs"/>
              </a:rPr>
              <a:t> y la sincronización</a:t>
            </a:r>
          </a:p>
          <a:p>
            <a:r>
              <a:rPr lang="es-CR" sz="1200" b="0" i="0" u="none" strike="noStrike" kern="1200" baseline="0" dirty="0">
                <a:solidFill>
                  <a:schemeClr val="tx1"/>
                </a:solidFill>
                <a:latin typeface="+mn-lt"/>
                <a:ea typeface="+mn-ea"/>
                <a:cs typeface="+mn-cs"/>
              </a:rPr>
              <a:t>El ejecutivo implementa la mayoría de los servicios en modo de </a:t>
            </a:r>
            <a:r>
              <a:rPr lang="es-CR" sz="1200" b="0" i="0" u="none" strike="noStrike" kern="1200" baseline="0" dirty="0" err="1">
                <a:solidFill>
                  <a:schemeClr val="tx1"/>
                </a:solidFill>
                <a:latin typeface="+mn-lt"/>
                <a:ea typeface="+mn-ea"/>
                <a:cs typeface="+mn-cs"/>
              </a:rPr>
              <a:t>kernel</a:t>
            </a:r>
            <a:r>
              <a:rPr lang="es-CR" sz="1200" b="0" i="0" u="none" strike="noStrike" kern="1200" baseline="0" dirty="0">
                <a:solidFill>
                  <a:schemeClr val="tx1"/>
                </a:solidFill>
                <a:latin typeface="+mn-lt"/>
                <a:ea typeface="+mn-ea"/>
                <a:cs typeface="+mn-cs"/>
              </a:rPr>
              <a:t>.</a:t>
            </a:r>
            <a:endParaRPr lang="es-CR" altLang="en-US" dirty="0">
              <a:latin typeface="Arial" panose="020B0604020202020204" pitchFamily="34" charset="0"/>
            </a:endParaRP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35</a:t>
            </a:fld>
            <a:endParaRPr lang="es-ES" altLang="en-US" b="0"/>
          </a:p>
        </p:txBody>
      </p:sp>
    </p:spTree>
    <p:extLst>
      <p:ext uri="{BB962C8B-B14F-4D97-AF65-F5344CB8AC3E}">
        <p14:creationId xmlns:p14="http://schemas.microsoft.com/office/powerpoint/2010/main" val="1811626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s-CR" altLang="en-US" dirty="0">
              <a:latin typeface="Arial" panose="020B0604020202020204" pitchFamily="34" charset="0"/>
            </a:endParaRP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6</a:t>
            </a:fld>
            <a:endParaRPr lang="es-ES" altLang="en-US" b="0"/>
          </a:p>
        </p:txBody>
      </p:sp>
    </p:spTree>
    <p:extLst>
      <p:ext uri="{BB962C8B-B14F-4D97-AF65-F5344CB8AC3E}">
        <p14:creationId xmlns:p14="http://schemas.microsoft.com/office/powerpoint/2010/main" val="18275688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ltLang="en-US" dirty="0">
              <a:latin typeface="Arial" panose="020B0604020202020204" pitchFamily="34" charset="0"/>
            </a:endParaRP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37</a:t>
            </a:fld>
            <a:endParaRPr lang="es-ES" altLang="en-US" b="0"/>
          </a:p>
        </p:txBody>
      </p:sp>
    </p:spTree>
    <p:extLst>
      <p:ext uri="{BB962C8B-B14F-4D97-AF65-F5344CB8AC3E}">
        <p14:creationId xmlns:p14="http://schemas.microsoft.com/office/powerpoint/2010/main" val="39875974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ltLang="en-US" dirty="0">
              <a:latin typeface="Arial" panose="020B0604020202020204" pitchFamily="34" charset="0"/>
            </a:endParaRP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38</a:t>
            </a:fld>
            <a:endParaRPr lang="es-ES" altLang="en-US" b="0"/>
          </a:p>
        </p:txBody>
      </p:sp>
    </p:spTree>
    <p:extLst>
      <p:ext uri="{BB962C8B-B14F-4D97-AF65-F5344CB8AC3E}">
        <p14:creationId xmlns:p14="http://schemas.microsoft.com/office/powerpoint/2010/main" val="3982898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ltLang="en-US" dirty="0">
              <a:latin typeface="Arial" panose="020B0604020202020204" pitchFamily="34" charset="0"/>
            </a:endParaRP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39</a:t>
            </a:fld>
            <a:endParaRPr lang="es-ES" altLang="en-US" b="0"/>
          </a:p>
        </p:txBody>
      </p:sp>
    </p:spTree>
    <p:extLst>
      <p:ext uri="{BB962C8B-B14F-4D97-AF65-F5344CB8AC3E}">
        <p14:creationId xmlns:p14="http://schemas.microsoft.com/office/powerpoint/2010/main" val="858212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s-CR" altLang="en-US" dirty="0">
              <a:latin typeface="Arial" panose="020B0604020202020204" pitchFamily="34" charset="0"/>
            </a:endParaRP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7</a:t>
            </a:fld>
            <a:endParaRPr lang="es-ES" altLang="en-US" b="0"/>
          </a:p>
        </p:txBody>
      </p:sp>
    </p:spTree>
    <p:extLst>
      <p:ext uri="{BB962C8B-B14F-4D97-AF65-F5344CB8AC3E}">
        <p14:creationId xmlns:p14="http://schemas.microsoft.com/office/powerpoint/2010/main" val="90021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s-CR" altLang="en-US" dirty="0">
              <a:latin typeface="Arial" panose="020B0604020202020204" pitchFamily="34" charset="0"/>
            </a:endParaRP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8</a:t>
            </a:fld>
            <a:endParaRPr lang="es-ES" altLang="en-US" b="0"/>
          </a:p>
        </p:txBody>
      </p:sp>
    </p:spTree>
    <p:extLst>
      <p:ext uri="{BB962C8B-B14F-4D97-AF65-F5344CB8AC3E}">
        <p14:creationId xmlns:p14="http://schemas.microsoft.com/office/powerpoint/2010/main" val="3912888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s-CR" altLang="en-US" dirty="0">
              <a:latin typeface="Arial" panose="020B0604020202020204" pitchFamily="34" charset="0"/>
            </a:endParaRP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9</a:t>
            </a:fld>
            <a:endParaRPr lang="es-ES" altLang="en-US" b="0"/>
          </a:p>
        </p:txBody>
      </p:sp>
    </p:spTree>
    <p:extLst>
      <p:ext uri="{BB962C8B-B14F-4D97-AF65-F5344CB8AC3E}">
        <p14:creationId xmlns:p14="http://schemas.microsoft.com/office/powerpoint/2010/main" val="1732613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s-CR" altLang="en-US" dirty="0">
              <a:latin typeface="Arial" panose="020B0604020202020204" pitchFamily="34" charset="0"/>
            </a:endParaRP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10</a:t>
            </a:fld>
            <a:endParaRPr lang="es-ES" altLang="en-US" b="0"/>
          </a:p>
        </p:txBody>
      </p:sp>
    </p:spTree>
    <p:extLst>
      <p:ext uri="{BB962C8B-B14F-4D97-AF65-F5344CB8AC3E}">
        <p14:creationId xmlns:p14="http://schemas.microsoft.com/office/powerpoint/2010/main" val="527610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s-CR" altLang="en-US" dirty="0">
              <a:latin typeface="Arial" panose="020B0604020202020204" pitchFamily="34" charset="0"/>
            </a:endParaRP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11</a:t>
            </a:fld>
            <a:endParaRPr lang="es-ES" altLang="en-US" b="0"/>
          </a:p>
        </p:txBody>
      </p:sp>
    </p:spTree>
    <p:extLst>
      <p:ext uri="{BB962C8B-B14F-4D97-AF65-F5344CB8AC3E}">
        <p14:creationId xmlns:p14="http://schemas.microsoft.com/office/powerpoint/2010/main" val="1655594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s-CR" altLang="en-US" dirty="0">
              <a:latin typeface="Arial" panose="020B0604020202020204" pitchFamily="34" charset="0"/>
            </a:endParaRP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125" eaLnBrk="0" hangingPunct="0">
              <a:defRPr b="1">
                <a:solidFill>
                  <a:schemeClr val="tx1"/>
                </a:solidFill>
                <a:latin typeface="Arial" panose="020B0604020202020204" pitchFamily="34" charset="0"/>
              </a:defRPr>
            </a:lvl1pPr>
            <a:lvl2pPr marL="742950" indent="-285750" defTabSz="873125" eaLnBrk="0" hangingPunct="0">
              <a:defRPr b="1">
                <a:solidFill>
                  <a:schemeClr val="tx1"/>
                </a:solidFill>
                <a:latin typeface="Arial" panose="020B0604020202020204" pitchFamily="34" charset="0"/>
              </a:defRPr>
            </a:lvl2pPr>
            <a:lvl3pPr marL="1143000" indent="-228600" defTabSz="873125" eaLnBrk="0" hangingPunct="0">
              <a:defRPr b="1">
                <a:solidFill>
                  <a:schemeClr val="tx1"/>
                </a:solidFill>
                <a:latin typeface="Arial" panose="020B0604020202020204" pitchFamily="34" charset="0"/>
              </a:defRPr>
            </a:lvl3pPr>
            <a:lvl4pPr marL="1600200" indent="-228600" defTabSz="873125" eaLnBrk="0" hangingPunct="0">
              <a:defRPr b="1">
                <a:solidFill>
                  <a:schemeClr val="tx1"/>
                </a:solidFill>
                <a:latin typeface="Arial" panose="020B0604020202020204" pitchFamily="34" charset="0"/>
              </a:defRPr>
            </a:lvl4pPr>
            <a:lvl5pPr marL="2057400" indent="-228600" defTabSz="873125" eaLnBrk="0" hangingPunct="0">
              <a:defRPr b="1">
                <a:solidFill>
                  <a:schemeClr val="tx1"/>
                </a:solidFill>
                <a:latin typeface="Arial" panose="020B0604020202020204" pitchFamily="34" charset="0"/>
              </a:defRPr>
            </a:lvl5pPr>
            <a:lvl6pPr marL="2514600" indent="-228600" algn="r" defTabSz="873125" eaLnBrk="0" fontAlgn="base" hangingPunct="0">
              <a:spcBef>
                <a:spcPct val="0"/>
              </a:spcBef>
              <a:spcAft>
                <a:spcPct val="0"/>
              </a:spcAft>
              <a:defRPr b="1">
                <a:solidFill>
                  <a:schemeClr val="tx1"/>
                </a:solidFill>
                <a:latin typeface="Arial" panose="020B0604020202020204" pitchFamily="34" charset="0"/>
              </a:defRPr>
            </a:lvl6pPr>
            <a:lvl7pPr marL="2971800" indent="-228600" algn="r" defTabSz="873125" eaLnBrk="0" fontAlgn="base" hangingPunct="0">
              <a:spcBef>
                <a:spcPct val="0"/>
              </a:spcBef>
              <a:spcAft>
                <a:spcPct val="0"/>
              </a:spcAft>
              <a:defRPr b="1">
                <a:solidFill>
                  <a:schemeClr val="tx1"/>
                </a:solidFill>
                <a:latin typeface="Arial" panose="020B0604020202020204" pitchFamily="34" charset="0"/>
              </a:defRPr>
            </a:lvl7pPr>
            <a:lvl8pPr marL="3429000" indent="-228600" algn="r" defTabSz="873125" eaLnBrk="0" fontAlgn="base" hangingPunct="0">
              <a:spcBef>
                <a:spcPct val="0"/>
              </a:spcBef>
              <a:spcAft>
                <a:spcPct val="0"/>
              </a:spcAft>
              <a:defRPr b="1">
                <a:solidFill>
                  <a:schemeClr val="tx1"/>
                </a:solidFill>
                <a:latin typeface="Arial" panose="020B0604020202020204" pitchFamily="34" charset="0"/>
              </a:defRPr>
            </a:lvl8pPr>
            <a:lvl9pPr marL="3886200" indent="-228600" algn="r" defTabSz="873125"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E802356C-048E-49D0-B890-1D49E84080D8}" type="slidenum">
              <a:rPr lang="es-ES" altLang="en-US" b="0"/>
              <a:pPr eaLnBrk="1" hangingPunct="1"/>
              <a:t>12</a:t>
            </a:fld>
            <a:endParaRPr lang="es-ES" altLang="en-US" b="0"/>
          </a:p>
        </p:txBody>
      </p:sp>
    </p:spTree>
    <p:extLst>
      <p:ext uri="{BB962C8B-B14F-4D97-AF65-F5344CB8AC3E}">
        <p14:creationId xmlns:p14="http://schemas.microsoft.com/office/powerpoint/2010/main" val="1856968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57130" y="1420019"/>
            <a:ext cx="9144000" cy="2387600"/>
          </a:xfrm>
        </p:spPr>
        <p:txBody>
          <a:bodyPr anchor="b"/>
          <a:lstStyle>
            <a:lvl1pPr algn="ctr">
              <a:defRPr sz="6000"/>
            </a:lvl1pPr>
          </a:lstStyle>
          <a:p>
            <a:r>
              <a:rPr lang="es-ES"/>
              <a:t>Haga clic para modificar el estilo de título del patrón</a:t>
            </a:r>
            <a:endParaRPr lang="es-CR"/>
          </a:p>
        </p:txBody>
      </p:sp>
      <p:sp>
        <p:nvSpPr>
          <p:cNvPr id="3" name="Subtítulo 2"/>
          <p:cNvSpPr>
            <a:spLocks noGrp="1"/>
          </p:cNvSpPr>
          <p:nvPr>
            <p:ph type="subTitle" idx="1"/>
          </p:nvPr>
        </p:nvSpPr>
        <p:spPr>
          <a:xfrm>
            <a:off x="1524000" y="4105275"/>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R"/>
          </a:p>
        </p:txBody>
      </p:sp>
      <p:sp>
        <p:nvSpPr>
          <p:cNvPr id="4" name="Marcador de fecha 3"/>
          <p:cNvSpPr>
            <a:spLocks noGrp="1"/>
          </p:cNvSpPr>
          <p:nvPr>
            <p:ph type="dt" sz="half" idx="10"/>
          </p:nvPr>
        </p:nvSpPr>
        <p:spPr/>
        <p:txBody>
          <a:bodyPr/>
          <a:lstStyle/>
          <a:p>
            <a:fld id="{53A8C502-397A-4EB6-B6A3-28C3243D144F}" type="datetimeFigureOut">
              <a:rPr lang="es-CR" smtClean="0"/>
              <a:t>13/05/2018</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1439195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p:cNvSpPr>
            <a:spLocks noGrp="1"/>
          </p:cNvSpPr>
          <p:nvPr>
            <p:ph type="dt" sz="half" idx="10"/>
          </p:nvPr>
        </p:nvSpPr>
        <p:spPr/>
        <p:txBody>
          <a:bodyPr/>
          <a:lstStyle/>
          <a:p>
            <a:fld id="{53A8C502-397A-4EB6-B6A3-28C3243D144F}" type="datetimeFigureOut">
              <a:rPr lang="es-CR" smtClean="0"/>
              <a:t>13/05/2018</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4126428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p:cNvSpPr>
            <a:spLocks noGrp="1"/>
          </p:cNvSpPr>
          <p:nvPr>
            <p:ph type="dt" sz="half" idx="10"/>
          </p:nvPr>
        </p:nvSpPr>
        <p:spPr/>
        <p:txBody>
          <a:bodyPr/>
          <a:lstStyle/>
          <a:p>
            <a:fld id="{53A8C502-397A-4EB6-B6A3-28C3243D144F}" type="datetimeFigureOut">
              <a:rPr lang="es-CR" smtClean="0"/>
              <a:t>13/05/2018</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3070088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p:cNvSpPr>
            <a:spLocks noGrp="1"/>
          </p:cNvSpPr>
          <p:nvPr>
            <p:ph type="dt" sz="half" idx="10"/>
          </p:nvPr>
        </p:nvSpPr>
        <p:spPr/>
        <p:txBody>
          <a:bodyPr/>
          <a:lstStyle/>
          <a:p>
            <a:fld id="{53A8C502-397A-4EB6-B6A3-28C3243D144F}" type="datetimeFigureOut">
              <a:rPr lang="es-CR" smtClean="0"/>
              <a:t>13/05/2018</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1182335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53A8C502-397A-4EB6-B6A3-28C3243D144F}" type="datetimeFigureOut">
              <a:rPr lang="es-CR" smtClean="0"/>
              <a:t>13/05/2018</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513378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R" dirty="0"/>
          </a:p>
        </p:txBody>
      </p:sp>
      <p:sp>
        <p:nvSpPr>
          <p:cNvPr id="3" name="Marcador de contenido 2"/>
          <p:cNvSpPr>
            <a:spLocks noGrp="1"/>
          </p:cNvSpPr>
          <p:nvPr>
            <p:ph sz="half" idx="1"/>
          </p:nvPr>
        </p:nvSpPr>
        <p:spPr>
          <a:xfrm>
            <a:off x="185530" y="2492373"/>
            <a:ext cx="5834270" cy="368459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dirty="0"/>
          </a:p>
        </p:txBody>
      </p:sp>
      <p:sp>
        <p:nvSpPr>
          <p:cNvPr id="4" name="Marcador de contenido 3"/>
          <p:cNvSpPr>
            <a:spLocks noGrp="1"/>
          </p:cNvSpPr>
          <p:nvPr>
            <p:ph sz="half" idx="2"/>
          </p:nvPr>
        </p:nvSpPr>
        <p:spPr>
          <a:xfrm>
            <a:off x="6172200" y="2492373"/>
            <a:ext cx="5181600" cy="368458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dirty="0"/>
          </a:p>
        </p:txBody>
      </p:sp>
      <p:sp>
        <p:nvSpPr>
          <p:cNvPr id="5" name="Marcador de fecha 4"/>
          <p:cNvSpPr>
            <a:spLocks noGrp="1"/>
          </p:cNvSpPr>
          <p:nvPr>
            <p:ph type="dt" sz="half" idx="10"/>
          </p:nvPr>
        </p:nvSpPr>
        <p:spPr/>
        <p:txBody>
          <a:bodyPr/>
          <a:lstStyle/>
          <a:p>
            <a:fld id="{53A8C502-397A-4EB6-B6A3-28C3243D144F}" type="datetimeFigureOut">
              <a:rPr lang="es-CR" smtClean="0"/>
              <a:t>13/05/2018</a:t>
            </a:fld>
            <a:endParaRPr lang="es-CR"/>
          </a:p>
        </p:txBody>
      </p:sp>
      <p:sp>
        <p:nvSpPr>
          <p:cNvPr id="6" name="Marcador de pie de página 5"/>
          <p:cNvSpPr>
            <a:spLocks noGrp="1"/>
          </p:cNvSpPr>
          <p:nvPr>
            <p:ph type="ftr" sz="quarter" idx="11"/>
          </p:nvPr>
        </p:nvSpPr>
        <p:spPr/>
        <p:txBody>
          <a:bodyPr/>
          <a:lstStyle/>
          <a:p>
            <a:endParaRPr lang="es-CR"/>
          </a:p>
        </p:txBody>
      </p:sp>
      <p:sp>
        <p:nvSpPr>
          <p:cNvPr id="7" name="Marcador de número de diapositiva 6"/>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3301874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85530" y="1514474"/>
            <a:ext cx="11169858" cy="511241"/>
          </a:xfrm>
        </p:spPr>
        <p:txBody>
          <a:bodyPr/>
          <a:lstStyle/>
          <a:p>
            <a:r>
              <a:rPr lang="es-ES"/>
              <a:t>Haga clic para modificar el estilo de título del patrón</a:t>
            </a:r>
            <a:endParaRPr lang="es-CR" dirty="0"/>
          </a:p>
        </p:txBody>
      </p:sp>
      <p:sp>
        <p:nvSpPr>
          <p:cNvPr id="3" name="Marcador de texto 2"/>
          <p:cNvSpPr>
            <a:spLocks noGrp="1"/>
          </p:cNvSpPr>
          <p:nvPr>
            <p:ph type="body" idx="1"/>
          </p:nvPr>
        </p:nvSpPr>
        <p:spPr>
          <a:xfrm>
            <a:off x="185530" y="2025715"/>
            <a:ext cx="581204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185530" y="2875721"/>
            <a:ext cx="5812045" cy="331394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dirty="0"/>
          </a:p>
        </p:txBody>
      </p:sp>
      <p:sp>
        <p:nvSpPr>
          <p:cNvPr id="5" name="Marcador de texto 4"/>
          <p:cNvSpPr>
            <a:spLocks noGrp="1"/>
          </p:cNvSpPr>
          <p:nvPr>
            <p:ph type="body" sz="quarter" idx="3"/>
          </p:nvPr>
        </p:nvSpPr>
        <p:spPr>
          <a:xfrm>
            <a:off x="6172200" y="2025715"/>
            <a:ext cx="568849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875721"/>
            <a:ext cx="5688496" cy="331394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dirty="0"/>
          </a:p>
        </p:txBody>
      </p:sp>
      <p:sp>
        <p:nvSpPr>
          <p:cNvPr id="7" name="Marcador de fecha 6"/>
          <p:cNvSpPr>
            <a:spLocks noGrp="1"/>
          </p:cNvSpPr>
          <p:nvPr>
            <p:ph type="dt" sz="half" idx="10"/>
          </p:nvPr>
        </p:nvSpPr>
        <p:spPr/>
        <p:txBody>
          <a:bodyPr/>
          <a:lstStyle/>
          <a:p>
            <a:fld id="{53A8C502-397A-4EB6-B6A3-28C3243D144F}" type="datetimeFigureOut">
              <a:rPr lang="es-CR" smtClean="0"/>
              <a:t>13/05/2018</a:t>
            </a:fld>
            <a:endParaRPr lang="es-CR"/>
          </a:p>
        </p:txBody>
      </p:sp>
      <p:sp>
        <p:nvSpPr>
          <p:cNvPr id="8" name="Marcador de pie de página 7"/>
          <p:cNvSpPr>
            <a:spLocks noGrp="1"/>
          </p:cNvSpPr>
          <p:nvPr>
            <p:ph type="ftr" sz="quarter" idx="11"/>
          </p:nvPr>
        </p:nvSpPr>
        <p:spPr/>
        <p:txBody>
          <a:bodyPr/>
          <a:lstStyle/>
          <a:p>
            <a:endParaRPr lang="es-CR"/>
          </a:p>
        </p:txBody>
      </p:sp>
      <p:sp>
        <p:nvSpPr>
          <p:cNvPr id="9" name="Marcador de número de diapositiva 8"/>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2397474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R"/>
          </a:p>
        </p:txBody>
      </p:sp>
      <p:sp>
        <p:nvSpPr>
          <p:cNvPr id="3" name="Marcador de fecha 2"/>
          <p:cNvSpPr>
            <a:spLocks noGrp="1"/>
          </p:cNvSpPr>
          <p:nvPr>
            <p:ph type="dt" sz="half" idx="10"/>
          </p:nvPr>
        </p:nvSpPr>
        <p:spPr/>
        <p:txBody>
          <a:bodyPr/>
          <a:lstStyle/>
          <a:p>
            <a:fld id="{53A8C502-397A-4EB6-B6A3-28C3243D144F}" type="datetimeFigureOut">
              <a:rPr lang="es-CR" smtClean="0"/>
              <a:t>13/05/2018</a:t>
            </a:fld>
            <a:endParaRPr lang="es-CR"/>
          </a:p>
        </p:txBody>
      </p:sp>
      <p:sp>
        <p:nvSpPr>
          <p:cNvPr id="4" name="Marcador de pie de página 3"/>
          <p:cNvSpPr>
            <a:spLocks noGrp="1"/>
          </p:cNvSpPr>
          <p:nvPr>
            <p:ph type="ftr" sz="quarter" idx="11"/>
          </p:nvPr>
        </p:nvSpPr>
        <p:spPr/>
        <p:txBody>
          <a:bodyPr/>
          <a:lstStyle/>
          <a:p>
            <a:endParaRPr lang="es-CR"/>
          </a:p>
        </p:txBody>
      </p:sp>
      <p:sp>
        <p:nvSpPr>
          <p:cNvPr id="5" name="Marcador de número de diapositiva 4"/>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384178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3A8C502-397A-4EB6-B6A3-28C3243D144F}" type="datetimeFigureOut">
              <a:rPr lang="es-CR" smtClean="0"/>
              <a:t>13/05/2018</a:t>
            </a:fld>
            <a:endParaRPr lang="es-CR"/>
          </a:p>
        </p:txBody>
      </p:sp>
      <p:sp>
        <p:nvSpPr>
          <p:cNvPr id="3" name="Marcador de pie de página 2"/>
          <p:cNvSpPr>
            <a:spLocks noGrp="1"/>
          </p:cNvSpPr>
          <p:nvPr>
            <p:ph type="ftr" sz="quarter" idx="11"/>
          </p:nvPr>
        </p:nvSpPr>
        <p:spPr/>
        <p:txBody>
          <a:bodyPr/>
          <a:lstStyle/>
          <a:p>
            <a:endParaRPr lang="es-CR"/>
          </a:p>
        </p:txBody>
      </p:sp>
      <p:sp>
        <p:nvSpPr>
          <p:cNvPr id="4" name="Marcador de número de diapositiva 3"/>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1520215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85530" y="1510748"/>
            <a:ext cx="4586495" cy="901148"/>
          </a:xfrm>
        </p:spPr>
        <p:txBody>
          <a:bodyPr anchor="b"/>
          <a:lstStyle>
            <a:lvl1pPr>
              <a:defRPr sz="3200"/>
            </a:lvl1pPr>
          </a:lstStyle>
          <a:p>
            <a:r>
              <a:rPr lang="es-ES"/>
              <a:t>Haga clic para modificar el estilo de título del patrón</a:t>
            </a:r>
            <a:endParaRPr lang="es-CR" dirty="0"/>
          </a:p>
        </p:txBody>
      </p:sp>
      <p:sp>
        <p:nvSpPr>
          <p:cNvPr id="3" name="Marcador de contenido 2"/>
          <p:cNvSpPr>
            <a:spLocks noGrp="1"/>
          </p:cNvSpPr>
          <p:nvPr>
            <p:ph idx="1"/>
          </p:nvPr>
        </p:nvSpPr>
        <p:spPr>
          <a:xfrm>
            <a:off x="5183188" y="2552698"/>
            <a:ext cx="6849786" cy="33083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texto 3"/>
          <p:cNvSpPr>
            <a:spLocks noGrp="1"/>
          </p:cNvSpPr>
          <p:nvPr>
            <p:ph type="body" sz="half" idx="2"/>
          </p:nvPr>
        </p:nvSpPr>
        <p:spPr>
          <a:xfrm>
            <a:off x="185530" y="2552698"/>
            <a:ext cx="4586495" cy="331628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53A8C502-397A-4EB6-B6A3-28C3243D144F}" type="datetimeFigureOut">
              <a:rPr lang="es-CR" smtClean="0"/>
              <a:t>13/05/2018</a:t>
            </a:fld>
            <a:endParaRPr lang="es-CR"/>
          </a:p>
        </p:txBody>
      </p:sp>
      <p:sp>
        <p:nvSpPr>
          <p:cNvPr id="6" name="Marcador de pie de página 5"/>
          <p:cNvSpPr>
            <a:spLocks noGrp="1"/>
          </p:cNvSpPr>
          <p:nvPr>
            <p:ph type="ftr" sz="quarter" idx="11"/>
          </p:nvPr>
        </p:nvSpPr>
        <p:spPr/>
        <p:txBody>
          <a:bodyPr/>
          <a:lstStyle/>
          <a:p>
            <a:endParaRPr lang="es-CR"/>
          </a:p>
        </p:txBody>
      </p:sp>
      <p:sp>
        <p:nvSpPr>
          <p:cNvPr id="7" name="Marcador de número de diapositiva 6"/>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3220253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85530" y="1656522"/>
            <a:ext cx="4479235" cy="1007164"/>
          </a:xfrm>
        </p:spPr>
        <p:txBody>
          <a:bodyPr anchor="b"/>
          <a:lstStyle>
            <a:lvl1pPr>
              <a:defRPr sz="3200"/>
            </a:lvl1pPr>
          </a:lstStyle>
          <a:p>
            <a:r>
              <a:rPr lang="es-ES"/>
              <a:t>Haga clic para modificar el estilo de título del patrón</a:t>
            </a:r>
            <a:endParaRPr lang="es-CR"/>
          </a:p>
        </p:txBody>
      </p:sp>
      <p:sp>
        <p:nvSpPr>
          <p:cNvPr id="3" name="Marcador de posición de imagen 2"/>
          <p:cNvSpPr>
            <a:spLocks noGrp="1"/>
          </p:cNvSpPr>
          <p:nvPr>
            <p:ph type="pic" idx="1"/>
          </p:nvPr>
        </p:nvSpPr>
        <p:spPr>
          <a:xfrm>
            <a:off x="5183188" y="1656521"/>
            <a:ext cx="6372708" cy="44521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CR"/>
          </a:p>
        </p:txBody>
      </p:sp>
      <p:sp>
        <p:nvSpPr>
          <p:cNvPr id="4" name="Marcador de texto 3"/>
          <p:cNvSpPr>
            <a:spLocks noGrp="1"/>
          </p:cNvSpPr>
          <p:nvPr>
            <p:ph type="body" sz="half" idx="2"/>
          </p:nvPr>
        </p:nvSpPr>
        <p:spPr>
          <a:xfrm>
            <a:off x="185530" y="2792410"/>
            <a:ext cx="4586495" cy="331628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53A8C502-397A-4EB6-B6A3-28C3243D144F}" type="datetimeFigureOut">
              <a:rPr lang="es-CR" smtClean="0"/>
              <a:t>13/05/2018</a:t>
            </a:fld>
            <a:endParaRPr lang="es-CR"/>
          </a:p>
        </p:txBody>
      </p:sp>
      <p:sp>
        <p:nvSpPr>
          <p:cNvPr id="6" name="Marcador de pie de página 5"/>
          <p:cNvSpPr>
            <a:spLocks noGrp="1"/>
          </p:cNvSpPr>
          <p:nvPr>
            <p:ph type="ftr" sz="quarter" idx="11"/>
          </p:nvPr>
        </p:nvSpPr>
        <p:spPr/>
        <p:txBody>
          <a:bodyPr/>
          <a:lstStyle/>
          <a:p>
            <a:endParaRPr lang="es-CR"/>
          </a:p>
        </p:txBody>
      </p:sp>
      <p:sp>
        <p:nvSpPr>
          <p:cNvPr id="7" name="Marcador de número de diapositiva 6"/>
          <p:cNvSpPr>
            <a:spLocks noGrp="1"/>
          </p:cNvSpPr>
          <p:nvPr>
            <p:ph type="sldNum" sz="quarter" idx="12"/>
          </p:nvPr>
        </p:nvSpPr>
        <p:spPr/>
        <p:txBody>
          <a:bodyPr/>
          <a:lstStyle/>
          <a:p>
            <a:fld id="{9313311E-3016-4050-A1A4-8718CC0D8E51}" type="slidenum">
              <a:rPr lang="es-CR" smtClean="0"/>
              <a:t>‹Nº›</a:t>
            </a:fld>
            <a:endParaRPr lang="es-CR"/>
          </a:p>
        </p:txBody>
      </p:sp>
    </p:spTree>
    <p:extLst>
      <p:ext uri="{BB962C8B-B14F-4D97-AF65-F5344CB8AC3E}">
        <p14:creationId xmlns:p14="http://schemas.microsoft.com/office/powerpoint/2010/main" val="1979386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13"/>
          <a:stretch>
            <a:fillRect/>
          </a:stretch>
        </p:blipFill>
        <p:spPr>
          <a:xfrm>
            <a:off x="10119017" y="5753617"/>
            <a:ext cx="2085975" cy="1066800"/>
          </a:xfrm>
          <a:prstGeom prst="rect">
            <a:avLst/>
          </a:prstGeom>
        </p:spPr>
      </p:pic>
      <p:pic>
        <p:nvPicPr>
          <p:cNvPr id="7" name="Imagen 6"/>
          <p:cNvPicPr>
            <a:picLocks noChangeAspect="1"/>
          </p:cNvPicPr>
          <p:nvPr userDrawn="1"/>
        </p:nvPicPr>
        <p:blipFill rotWithShape="1">
          <a:blip r:embed="rId14"/>
          <a:srcRect l="430"/>
          <a:stretch/>
        </p:blipFill>
        <p:spPr>
          <a:xfrm>
            <a:off x="0" y="0"/>
            <a:ext cx="12204992" cy="2133600"/>
          </a:xfrm>
          <a:prstGeom prst="rect">
            <a:avLst/>
          </a:prstGeom>
        </p:spPr>
      </p:pic>
      <p:sp>
        <p:nvSpPr>
          <p:cNvPr id="2" name="Marcador de título 1"/>
          <p:cNvSpPr>
            <a:spLocks noGrp="1"/>
          </p:cNvSpPr>
          <p:nvPr>
            <p:ph type="title"/>
          </p:nvPr>
        </p:nvSpPr>
        <p:spPr>
          <a:xfrm>
            <a:off x="185530" y="987425"/>
            <a:ext cx="1116827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R" dirty="0"/>
          </a:p>
        </p:txBody>
      </p:sp>
      <p:sp>
        <p:nvSpPr>
          <p:cNvPr id="3" name="Marcador de texto 2"/>
          <p:cNvSpPr>
            <a:spLocks noGrp="1"/>
          </p:cNvSpPr>
          <p:nvPr>
            <p:ph type="body" idx="1"/>
          </p:nvPr>
        </p:nvSpPr>
        <p:spPr>
          <a:xfrm>
            <a:off x="185530" y="2392500"/>
            <a:ext cx="11168270" cy="3784461"/>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R" dirty="0"/>
          </a:p>
        </p:txBody>
      </p:sp>
      <p:sp>
        <p:nvSpPr>
          <p:cNvPr id="4" name="Marcador de fecha 3"/>
          <p:cNvSpPr>
            <a:spLocks noGrp="1"/>
          </p:cNvSpPr>
          <p:nvPr>
            <p:ph type="dt" sz="half" idx="2"/>
          </p:nvPr>
        </p:nvSpPr>
        <p:spPr>
          <a:xfrm>
            <a:off x="1855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8C502-397A-4EB6-B6A3-28C3243D144F}" type="datetimeFigureOut">
              <a:rPr lang="es-CR" smtClean="0"/>
              <a:t>13/05/2018</a:t>
            </a:fld>
            <a:endParaRPr lang="es-CR"/>
          </a:p>
        </p:txBody>
      </p:sp>
      <p:sp>
        <p:nvSpPr>
          <p:cNvPr id="5" name="Marcador de pie de página 4"/>
          <p:cNvSpPr>
            <a:spLocks noGrp="1"/>
          </p:cNvSpPr>
          <p:nvPr>
            <p:ph type="ftr" sz="quarter" idx="3"/>
          </p:nvPr>
        </p:nvSpPr>
        <p:spPr>
          <a:xfrm>
            <a:off x="3385930" y="6356349"/>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R"/>
          </a:p>
        </p:txBody>
      </p:sp>
      <p:sp>
        <p:nvSpPr>
          <p:cNvPr id="6" name="Marcador de número de diapositiva 5"/>
          <p:cNvSpPr>
            <a:spLocks noGrp="1"/>
          </p:cNvSpPr>
          <p:nvPr>
            <p:ph type="sldNum" sz="quarter" idx="4"/>
          </p:nvPr>
        </p:nvSpPr>
        <p:spPr>
          <a:xfrm>
            <a:off x="8110330" y="6356350"/>
            <a:ext cx="200868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3311E-3016-4050-A1A4-8718CC0D8E51}" type="slidenum">
              <a:rPr lang="es-CR" smtClean="0"/>
              <a:t>‹Nº›</a:t>
            </a:fld>
            <a:endParaRPr lang="es-CR"/>
          </a:p>
        </p:txBody>
      </p:sp>
    </p:spTree>
    <p:extLst>
      <p:ext uri="{BB962C8B-B14F-4D97-AF65-F5344CB8AC3E}">
        <p14:creationId xmlns:p14="http://schemas.microsoft.com/office/powerpoint/2010/main" val="1067877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076236"/>
            <a:ext cx="9144000" cy="2387600"/>
          </a:xfrm>
        </p:spPr>
        <p:txBody>
          <a:bodyPr/>
          <a:lstStyle/>
          <a:p>
            <a:r>
              <a:rPr lang="es-CR" b="1" dirty="0">
                <a:effectLst>
                  <a:outerShdw blurRad="38100" dist="38100" dir="2700000" algn="tl">
                    <a:srgbClr val="000000">
                      <a:alpha val="43137"/>
                    </a:srgbClr>
                  </a:outerShdw>
                </a:effectLst>
              </a:rPr>
              <a:t>Fundamentos de Sistemas Operativos</a:t>
            </a:r>
          </a:p>
        </p:txBody>
      </p:sp>
      <p:sp>
        <p:nvSpPr>
          <p:cNvPr id="3" name="Subtítulo 2"/>
          <p:cNvSpPr>
            <a:spLocks noGrp="1"/>
          </p:cNvSpPr>
          <p:nvPr>
            <p:ph type="subTitle" idx="1"/>
          </p:nvPr>
        </p:nvSpPr>
        <p:spPr>
          <a:xfrm>
            <a:off x="1524000" y="4916245"/>
            <a:ext cx="9144000" cy="844792"/>
          </a:xfrm>
        </p:spPr>
        <p:txBody>
          <a:bodyPr>
            <a:normAutofit/>
          </a:bodyPr>
          <a:lstStyle/>
          <a:p>
            <a:r>
              <a:rPr lang="es-CR" b="1" dirty="0">
                <a:effectLst>
                  <a:outerShdw blurRad="38100" dist="38100" dir="2700000" algn="tl">
                    <a:srgbClr val="000000">
                      <a:alpha val="43137"/>
                    </a:srgbClr>
                  </a:outerShdw>
                </a:effectLst>
              </a:rPr>
              <a:t>Semana 12</a:t>
            </a:r>
          </a:p>
        </p:txBody>
      </p:sp>
    </p:spTree>
    <p:extLst>
      <p:ext uri="{BB962C8B-B14F-4D97-AF65-F5344CB8AC3E}">
        <p14:creationId xmlns:p14="http://schemas.microsoft.com/office/powerpoint/2010/main" val="1192930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61364" y="1603188"/>
            <a:ext cx="3899648" cy="1938992"/>
          </a:xfrm>
          <a:prstGeom prst="rect">
            <a:avLst/>
          </a:prstGeom>
          <a:noFill/>
        </p:spPr>
        <p:txBody>
          <a:bodyPr wrap="square" rtlCol="0">
            <a:spAutoFit/>
          </a:bodyPr>
          <a:lstStyle/>
          <a:p>
            <a:r>
              <a:rPr lang="es-CR" sz="4000" b="1" dirty="0">
                <a:latin typeface="Bookman Old Style" panose="02050604050505020204" pitchFamily="18" charset="0"/>
              </a:rPr>
              <a:t>2000: Windows basado en NT</a:t>
            </a:r>
            <a:endParaRPr lang="es-ES" sz="4000" b="1" dirty="0">
              <a:latin typeface="Bookman Old Style" panose="02050604050505020204" pitchFamily="18" charset="0"/>
            </a:endParaRPr>
          </a:p>
        </p:txBody>
      </p:sp>
      <p:pic>
        <p:nvPicPr>
          <p:cNvPr id="4" name="Imagen 3">
            <a:extLst>
              <a:ext uri="{FF2B5EF4-FFF2-40B4-BE49-F238E27FC236}">
                <a16:creationId xmlns:a16="http://schemas.microsoft.com/office/drawing/2014/main" id="{54EB13C6-CDD4-4AD5-B7D3-E57535BF65A1}"/>
              </a:ext>
            </a:extLst>
          </p:cNvPr>
          <p:cNvPicPr>
            <a:picLocks noChangeAspect="1"/>
          </p:cNvPicPr>
          <p:nvPr/>
        </p:nvPicPr>
        <p:blipFill>
          <a:blip r:embed="rId3"/>
          <a:stretch>
            <a:fillRect/>
          </a:stretch>
        </p:blipFill>
        <p:spPr>
          <a:xfrm>
            <a:off x="4624704" y="615461"/>
            <a:ext cx="5324758" cy="6172200"/>
          </a:xfrm>
          <a:prstGeom prst="rect">
            <a:avLst/>
          </a:prstGeom>
        </p:spPr>
      </p:pic>
      <p:sp>
        <p:nvSpPr>
          <p:cNvPr id="9" name="CuadroTexto 8">
            <a:extLst>
              <a:ext uri="{FF2B5EF4-FFF2-40B4-BE49-F238E27FC236}">
                <a16:creationId xmlns:a16="http://schemas.microsoft.com/office/drawing/2014/main" id="{1A3FCE91-DBBB-4770-8837-F2240C35653A}"/>
              </a:ext>
            </a:extLst>
          </p:cNvPr>
          <p:cNvSpPr txBox="1"/>
          <p:nvPr/>
        </p:nvSpPr>
        <p:spPr>
          <a:xfrm>
            <a:off x="773314" y="4493061"/>
            <a:ext cx="2409501" cy="646331"/>
          </a:xfrm>
          <a:prstGeom prst="rect">
            <a:avLst/>
          </a:prstGeom>
          <a:noFill/>
        </p:spPr>
        <p:txBody>
          <a:bodyPr wrap="square" rtlCol="0">
            <a:spAutoFit/>
          </a:bodyPr>
          <a:lstStyle/>
          <a:p>
            <a:pPr algn="just"/>
            <a:r>
              <a:rPr lang="es-CR" sz="3600" dirty="0">
                <a:latin typeface="Bookman Old Style" panose="02050604050505020204" pitchFamily="18" charset="0"/>
              </a:rPr>
              <a:t>Versiones</a:t>
            </a:r>
            <a:endParaRPr lang="es-ES" sz="3600" dirty="0">
              <a:latin typeface="Bookman Old Style" panose="02050604050505020204" pitchFamily="18" charset="0"/>
            </a:endParaRPr>
          </a:p>
        </p:txBody>
      </p:sp>
    </p:spTree>
    <p:extLst>
      <p:ext uri="{BB962C8B-B14F-4D97-AF65-F5344CB8AC3E}">
        <p14:creationId xmlns:p14="http://schemas.microsoft.com/office/powerpoint/2010/main" val="45934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28972" y="2565221"/>
            <a:ext cx="10831750" cy="646331"/>
          </a:xfrm>
          <a:prstGeom prst="rect">
            <a:avLst/>
          </a:prstGeom>
          <a:noFill/>
        </p:spPr>
        <p:txBody>
          <a:bodyPr wrap="square" rtlCol="0">
            <a:spAutoFit/>
          </a:bodyPr>
          <a:lstStyle/>
          <a:p>
            <a:pPr algn="just"/>
            <a:r>
              <a:rPr lang="es-CR" sz="3600" dirty="0">
                <a:latin typeface="Bookman Old Style" panose="02050604050505020204" pitchFamily="18" charset="0"/>
              </a:rPr>
              <a:t>NT se diseñó a principios de la década de 1990</a:t>
            </a:r>
            <a:endParaRPr lang="es-ES" sz="3600" dirty="0">
              <a:latin typeface="Bookman Old Style" panose="02050604050505020204" pitchFamily="18" charset="0"/>
            </a:endParaRPr>
          </a:p>
        </p:txBody>
      </p:sp>
      <p:sp>
        <p:nvSpPr>
          <p:cNvPr id="5" name="CuadroTexto 4">
            <a:extLst>
              <a:ext uri="{FF2B5EF4-FFF2-40B4-BE49-F238E27FC236}">
                <a16:creationId xmlns:a16="http://schemas.microsoft.com/office/drawing/2014/main" id="{80ED7DDE-89F3-437D-96C0-51504C05932F}"/>
              </a:ext>
            </a:extLst>
          </p:cNvPr>
          <p:cNvSpPr txBox="1"/>
          <p:nvPr/>
        </p:nvSpPr>
        <p:spPr>
          <a:xfrm>
            <a:off x="228973" y="3307347"/>
            <a:ext cx="7253282" cy="646331"/>
          </a:xfrm>
          <a:prstGeom prst="rect">
            <a:avLst/>
          </a:prstGeom>
          <a:noFill/>
        </p:spPr>
        <p:txBody>
          <a:bodyPr wrap="square" rtlCol="0">
            <a:spAutoFit/>
          </a:bodyPr>
          <a:lstStyle/>
          <a:p>
            <a:pPr marL="571500" indent="-571500" algn="just">
              <a:buFont typeface="Arial" panose="020B0604020202020204" pitchFamily="34" charset="0"/>
              <a:buChar char="•"/>
            </a:pPr>
            <a:r>
              <a:rPr lang="es-CR" sz="3600" dirty="0">
                <a:latin typeface="Bookman Old Style" panose="02050604050505020204" pitchFamily="18" charset="0"/>
              </a:rPr>
              <a:t>Sistemas de multiprocesador</a:t>
            </a:r>
            <a:endParaRPr lang="es-ES" sz="3600" dirty="0">
              <a:latin typeface="Bookman Old Style" panose="02050604050505020204" pitchFamily="18" charset="0"/>
            </a:endParaRPr>
          </a:p>
        </p:txBody>
      </p:sp>
      <p:sp>
        <p:nvSpPr>
          <p:cNvPr id="7" name="CuadroTexto 6">
            <a:extLst>
              <a:ext uri="{FF2B5EF4-FFF2-40B4-BE49-F238E27FC236}">
                <a16:creationId xmlns:a16="http://schemas.microsoft.com/office/drawing/2014/main" id="{ACE52099-9485-451F-80EE-8C6CE81F6BEC}"/>
              </a:ext>
            </a:extLst>
          </p:cNvPr>
          <p:cNvSpPr txBox="1"/>
          <p:nvPr/>
        </p:nvSpPr>
        <p:spPr>
          <a:xfrm>
            <a:off x="228972" y="4145267"/>
            <a:ext cx="7041840" cy="646331"/>
          </a:xfrm>
          <a:prstGeom prst="rect">
            <a:avLst/>
          </a:prstGeom>
          <a:noFill/>
        </p:spPr>
        <p:txBody>
          <a:bodyPr wrap="square" rtlCol="0">
            <a:spAutoFit/>
          </a:bodyPr>
          <a:lstStyle/>
          <a:p>
            <a:pPr marL="571500" indent="-571500" algn="just">
              <a:buFont typeface="Arial" panose="020B0604020202020204" pitchFamily="34" charset="0"/>
              <a:buChar char="•"/>
            </a:pPr>
            <a:r>
              <a:rPr lang="es-CR" sz="3600" dirty="0">
                <a:latin typeface="Bookman Old Style" panose="02050604050505020204" pitchFamily="18" charset="0"/>
              </a:rPr>
              <a:t>Arquitecturas de 32 bits</a:t>
            </a:r>
            <a:endParaRPr lang="es-ES" sz="3600" dirty="0">
              <a:latin typeface="Bookman Old Style" panose="02050604050505020204" pitchFamily="18" charset="0"/>
            </a:endParaRPr>
          </a:p>
        </p:txBody>
      </p:sp>
      <p:sp>
        <p:nvSpPr>
          <p:cNvPr id="8" name="CuadroTexto 7">
            <a:extLst>
              <a:ext uri="{FF2B5EF4-FFF2-40B4-BE49-F238E27FC236}">
                <a16:creationId xmlns:a16="http://schemas.microsoft.com/office/drawing/2014/main" id="{FEAB74C6-60DD-48D2-BAC9-76619DE08E6C}"/>
              </a:ext>
            </a:extLst>
          </p:cNvPr>
          <p:cNvSpPr txBox="1"/>
          <p:nvPr/>
        </p:nvSpPr>
        <p:spPr>
          <a:xfrm>
            <a:off x="228972" y="4983187"/>
            <a:ext cx="7543428" cy="646331"/>
          </a:xfrm>
          <a:prstGeom prst="rect">
            <a:avLst/>
          </a:prstGeom>
          <a:noFill/>
        </p:spPr>
        <p:txBody>
          <a:bodyPr wrap="square" rtlCol="0">
            <a:spAutoFit/>
          </a:bodyPr>
          <a:lstStyle/>
          <a:p>
            <a:pPr marL="571500" indent="-571500" algn="just">
              <a:buFont typeface="Arial" panose="020B0604020202020204" pitchFamily="34" charset="0"/>
              <a:buChar char="•"/>
            </a:pPr>
            <a:r>
              <a:rPr lang="es-CR" sz="3600" dirty="0">
                <a:latin typeface="Bookman Old Style" panose="02050604050505020204" pitchFamily="18" charset="0"/>
              </a:rPr>
              <a:t>Varios megabytes de memoria</a:t>
            </a:r>
            <a:endParaRPr lang="es-ES" sz="3600" dirty="0">
              <a:latin typeface="Bookman Old Style" panose="02050604050505020204" pitchFamily="18" charset="0"/>
            </a:endParaRPr>
          </a:p>
        </p:txBody>
      </p:sp>
      <p:sp>
        <p:nvSpPr>
          <p:cNvPr id="9" name="CuadroTexto 8">
            <a:extLst>
              <a:ext uri="{FF2B5EF4-FFF2-40B4-BE49-F238E27FC236}">
                <a16:creationId xmlns:a16="http://schemas.microsoft.com/office/drawing/2014/main" id="{EF568C36-2709-4A36-9A2A-40A8930422EA}"/>
              </a:ext>
            </a:extLst>
          </p:cNvPr>
          <p:cNvSpPr txBox="1"/>
          <p:nvPr/>
        </p:nvSpPr>
        <p:spPr>
          <a:xfrm>
            <a:off x="228972" y="1145988"/>
            <a:ext cx="5745700" cy="1323439"/>
          </a:xfrm>
          <a:prstGeom prst="rect">
            <a:avLst/>
          </a:prstGeom>
          <a:noFill/>
        </p:spPr>
        <p:txBody>
          <a:bodyPr wrap="square" rtlCol="0">
            <a:spAutoFit/>
          </a:bodyPr>
          <a:lstStyle/>
          <a:p>
            <a:r>
              <a:rPr lang="es-CR" sz="4000" b="1" dirty="0">
                <a:latin typeface="Bookman Old Style" panose="02050604050505020204" pitchFamily="18" charset="0"/>
              </a:rPr>
              <a:t>2000: Windows basado en NT</a:t>
            </a:r>
            <a:endParaRPr lang="es-ES" sz="4000" b="1" dirty="0">
              <a:latin typeface="Bookman Old Style" panose="02050604050505020204" pitchFamily="18" charset="0"/>
            </a:endParaRPr>
          </a:p>
        </p:txBody>
      </p:sp>
      <p:sp>
        <p:nvSpPr>
          <p:cNvPr id="10" name="CuadroTexto 9">
            <a:extLst>
              <a:ext uri="{FF2B5EF4-FFF2-40B4-BE49-F238E27FC236}">
                <a16:creationId xmlns:a16="http://schemas.microsoft.com/office/drawing/2014/main" id="{E282BB52-23DD-42B7-8204-C70ECA20772B}"/>
              </a:ext>
            </a:extLst>
          </p:cNvPr>
          <p:cNvSpPr txBox="1"/>
          <p:nvPr/>
        </p:nvSpPr>
        <p:spPr>
          <a:xfrm>
            <a:off x="228972" y="5821107"/>
            <a:ext cx="7543428" cy="646331"/>
          </a:xfrm>
          <a:prstGeom prst="rect">
            <a:avLst/>
          </a:prstGeom>
          <a:noFill/>
        </p:spPr>
        <p:txBody>
          <a:bodyPr wrap="square" rtlCol="0">
            <a:spAutoFit/>
          </a:bodyPr>
          <a:lstStyle/>
          <a:p>
            <a:pPr marL="571500" indent="-571500" algn="just">
              <a:buFont typeface="Arial" panose="020B0604020202020204" pitchFamily="34" charset="0"/>
              <a:buChar char="•"/>
            </a:pPr>
            <a:r>
              <a:rPr lang="es-CR" sz="3600" dirty="0">
                <a:latin typeface="Bookman Old Style" panose="02050604050505020204" pitchFamily="18" charset="0"/>
              </a:rPr>
              <a:t>Memoria virtual</a:t>
            </a:r>
            <a:endParaRPr lang="es-ES" sz="3600" dirty="0">
              <a:latin typeface="Bookman Old Style" panose="02050604050505020204" pitchFamily="18" charset="0"/>
            </a:endParaRPr>
          </a:p>
        </p:txBody>
      </p:sp>
    </p:spTree>
    <p:extLst>
      <p:ext uri="{BB962C8B-B14F-4D97-AF65-F5344CB8AC3E}">
        <p14:creationId xmlns:p14="http://schemas.microsoft.com/office/powerpoint/2010/main" val="124510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28972" y="2469427"/>
            <a:ext cx="10894748" cy="1200329"/>
          </a:xfrm>
          <a:prstGeom prst="rect">
            <a:avLst/>
          </a:prstGeom>
          <a:noFill/>
        </p:spPr>
        <p:txBody>
          <a:bodyPr wrap="square" rtlCol="0">
            <a:spAutoFit/>
          </a:bodyPr>
          <a:lstStyle/>
          <a:p>
            <a:pPr algn="just"/>
            <a:r>
              <a:rPr lang="es-CR" sz="3600" dirty="0">
                <a:latin typeface="Bookman Old Style" panose="02050604050505020204" pitchFamily="18" charset="0"/>
              </a:rPr>
              <a:t>La primera versión de Windows basado en NT (Windows NT 3.1) se liberó en 1993.</a:t>
            </a:r>
            <a:endParaRPr lang="es-ES" sz="3600" dirty="0">
              <a:latin typeface="Bookman Old Style" panose="02050604050505020204" pitchFamily="18" charset="0"/>
            </a:endParaRPr>
          </a:p>
        </p:txBody>
      </p:sp>
      <p:sp>
        <p:nvSpPr>
          <p:cNvPr id="7" name="CuadroTexto 6">
            <a:extLst>
              <a:ext uri="{FF2B5EF4-FFF2-40B4-BE49-F238E27FC236}">
                <a16:creationId xmlns:a16="http://schemas.microsoft.com/office/drawing/2014/main" id="{ACE52099-9485-451F-80EE-8C6CE81F6BEC}"/>
              </a:ext>
            </a:extLst>
          </p:cNvPr>
          <p:cNvSpPr txBox="1"/>
          <p:nvPr/>
        </p:nvSpPr>
        <p:spPr>
          <a:xfrm>
            <a:off x="228972" y="3669756"/>
            <a:ext cx="10894748" cy="1200329"/>
          </a:xfrm>
          <a:prstGeom prst="rect">
            <a:avLst/>
          </a:prstGeom>
          <a:noFill/>
        </p:spPr>
        <p:txBody>
          <a:bodyPr wrap="square" rtlCol="0">
            <a:spAutoFit/>
          </a:bodyPr>
          <a:lstStyle/>
          <a:p>
            <a:pPr algn="just"/>
            <a:r>
              <a:rPr lang="es-CR" sz="3600" dirty="0">
                <a:latin typeface="Bookman Old Style" panose="02050604050505020204" pitchFamily="18" charset="0"/>
              </a:rPr>
              <a:t>Se llamó 3.1 para corresponder con el entonces actual Windows 3.1 para el consumidor.</a:t>
            </a:r>
            <a:endParaRPr lang="es-ES" sz="3600" dirty="0">
              <a:latin typeface="Bookman Old Style" panose="02050604050505020204" pitchFamily="18" charset="0"/>
            </a:endParaRPr>
          </a:p>
        </p:txBody>
      </p:sp>
      <p:sp>
        <p:nvSpPr>
          <p:cNvPr id="9" name="CuadroTexto 8">
            <a:extLst>
              <a:ext uri="{FF2B5EF4-FFF2-40B4-BE49-F238E27FC236}">
                <a16:creationId xmlns:a16="http://schemas.microsoft.com/office/drawing/2014/main" id="{EF568C36-2709-4A36-9A2A-40A8930422EA}"/>
              </a:ext>
            </a:extLst>
          </p:cNvPr>
          <p:cNvSpPr txBox="1"/>
          <p:nvPr/>
        </p:nvSpPr>
        <p:spPr>
          <a:xfrm>
            <a:off x="228972" y="1145988"/>
            <a:ext cx="5745700" cy="1323439"/>
          </a:xfrm>
          <a:prstGeom prst="rect">
            <a:avLst/>
          </a:prstGeom>
          <a:noFill/>
        </p:spPr>
        <p:txBody>
          <a:bodyPr wrap="square" rtlCol="0">
            <a:spAutoFit/>
          </a:bodyPr>
          <a:lstStyle/>
          <a:p>
            <a:r>
              <a:rPr lang="es-CR" sz="4000" b="1" dirty="0">
                <a:latin typeface="Bookman Old Style" panose="02050604050505020204" pitchFamily="18" charset="0"/>
              </a:rPr>
              <a:t>2000: Windows basado en NT</a:t>
            </a:r>
            <a:endParaRPr lang="es-ES" sz="4000" b="1" dirty="0">
              <a:latin typeface="Bookman Old Style" panose="02050604050505020204" pitchFamily="18" charset="0"/>
            </a:endParaRPr>
          </a:p>
        </p:txBody>
      </p:sp>
      <p:sp>
        <p:nvSpPr>
          <p:cNvPr id="10" name="CuadroTexto 9">
            <a:extLst>
              <a:ext uri="{FF2B5EF4-FFF2-40B4-BE49-F238E27FC236}">
                <a16:creationId xmlns:a16="http://schemas.microsoft.com/office/drawing/2014/main" id="{E282BB52-23DD-42B7-8204-C70ECA20772B}"/>
              </a:ext>
            </a:extLst>
          </p:cNvPr>
          <p:cNvSpPr txBox="1"/>
          <p:nvPr/>
        </p:nvSpPr>
        <p:spPr>
          <a:xfrm>
            <a:off x="228974" y="4870085"/>
            <a:ext cx="9536464" cy="1754326"/>
          </a:xfrm>
          <a:prstGeom prst="rect">
            <a:avLst/>
          </a:prstGeom>
          <a:noFill/>
        </p:spPr>
        <p:txBody>
          <a:bodyPr wrap="square" rtlCol="0">
            <a:spAutoFit/>
          </a:bodyPr>
          <a:lstStyle/>
          <a:p>
            <a:pPr algn="just"/>
            <a:r>
              <a:rPr lang="es-CR" sz="3600" dirty="0">
                <a:latin typeface="Bookman Old Style" panose="02050604050505020204" pitchFamily="18" charset="0"/>
              </a:rPr>
              <a:t>Las interfaces primarias eran extensiones de 32 bits de las </a:t>
            </a:r>
            <a:r>
              <a:rPr lang="es-CR" sz="3600" b="1" dirty="0" err="1">
                <a:latin typeface="Bookman Old Style" panose="02050604050505020204" pitchFamily="18" charset="0"/>
              </a:rPr>
              <a:t>APIs</a:t>
            </a:r>
            <a:r>
              <a:rPr lang="es-CR" sz="3600" b="1" dirty="0">
                <a:latin typeface="Bookman Old Style" panose="02050604050505020204" pitchFamily="18" charset="0"/>
              </a:rPr>
              <a:t> de Windows</a:t>
            </a:r>
            <a:r>
              <a:rPr lang="es-CR" sz="3600" dirty="0">
                <a:latin typeface="Bookman Old Style" panose="02050604050505020204" pitchFamily="18" charset="0"/>
              </a:rPr>
              <a:t>, conocidas como </a:t>
            </a:r>
            <a:r>
              <a:rPr lang="es-CR" sz="3600" b="1" dirty="0">
                <a:latin typeface="Bookman Old Style" panose="02050604050505020204" pitchFamily="18" charset="0"/>
              </a:rPr>
              <a:t>Win32</a:t>
            </a:r>
            <a:r>
              <a:rPr lang="es-CR" sz="3600" dirty="0">
                <a:latin typeface="Bookman Old Style" panose="02050604050505020204" pitchFamily="18" charset="0"/>
              </a:rPr>
              <a:t>.</a:t>
            </a:r>
            <a:endParaRPr lang="es-ES" sz="3600" dirty="0">
              <a:latin typeface="Bookman Old Style" panose="02050604050505020204" pitchFamily="18" charset="0"/>
            </a:endParaRPr>
          </a:p>
        </p:txBody>
      </p:sp>
    </p:spTree>
    <p:extLst>
      <p:ext uri="{BB962C8B-B14F-4D97-AF65-F5344CB8AC3E}">
        <p14:creationId xmlns:p14="http://schemas.microsoft.com/office/powerpoint/2010/main" val="189097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EF568C36-2709-4A36-9A2A-40A8930422EA}"/>
              </a:ext>
            </a:extLst>
          </p:cNvPr>
          <p:cNvSpPr txBox="1"/>
          <p:nvPr/>
        </p:nvSpPr>
        <p:spPr>
          <a:xfrm>
            <a:off x="240320" y="1350175"/>
            <a:ext cx="8231447" cy="707886"/>
          </a:xfrm>
          <a:prstGeom prst="rect">
            <a:avLst/>
          </a:prstGeom>
          <a:noFill/>
        </p:spPr>
        <p:txBody>
          <a:bodyPr wrap="square" rtlCol="0">
            <a:spAutoFit/>
          </a:bodyPr>
          <a:lstStyle/>
          <a:p>
            <a:r>
              <a:rPr lang="es-CR" sz="4000" b="1" dirty="0">
                <a:latin typeface="Bookman Old Style" panose="02050604050505020204" pitchFamily="18" charset="0"/>
              </a:rPr>
              <a:t>2000: Windows basado en NT</a:t>
            </a:r>
            <a:endParaRPr lang="es-ES" sz="4000" b="1" dirty="0">
              <a:latin typeface="Bookman Old Style" panose="02050604050505020204" pitchFamily="18" charset="0"/>
            </a:endParaRPr>
          </a:p>
        </p:txBody>
      </p:sp>
      <p:pic>
        <p:nvPicPr>
          <p:cNvPr id="2" name="Imagen 1">
            <a:extLst>
              <a:ext uri="{FF2B5EF4-FFF2-40B4-BE49-F238E27FC236}">
                <a16:creationId xmlns:a16="http://schemas.microsoft.com/office/drawing/2014/main" id="{FD20CFD4-5A06-4761-A610-8C39DB41EF63}"/>
              </a:ext>
            </a:extLst>
          </p:cNvPr>
          <p:cNvPicPr>
            <a:picLocks noChangeAspect="1"/>
          </p:cNvPicPr>
          <p:nvPr/>
        </p:nvPicPr>
        <p:blipFill>
          <a:blip r:embed="rId3"/>
          <a:stretch>
            <a:fillRect/>
          </a:stretch>
        </p:blipFill>
        <p:spPr>
          <a:xfrm>
            <a:off x="1021555" y="2135726"/>
            <a:ext cx="9871346" cy="3803435"/>
          </a:xfrm>
          <a:prstGeom prst="rect">
            <a:avLst/>
          </a:prstGeom>
        </p:spPr>
      </p:pic>
    </p:spTree>
    <p:extLst>
      <p:ext uri="{BB962C8B-B14F-4D97-AF65-F5344CB8AC3E}">
        <p14:creationId xmlns:p14="http://schemas.microsoft.com/office/powerpoint/2010/main" val="2927172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28972" y="2565221"/>
            <a:ext cx="11558475" cy="1754326"/>
          </a:xfrm>
          <a:prstGeom prst="rect">
            <a:avLst/>
          </a:prstGeom>
          <a:noFill/>
        </p:spPr>
        <p:txBody>
          <a:bodyPr wrap="square" rtlCol="0">
            <a:spAutoFit/>
          </a:bodyPr>
          <a:lstStyle/>
          <a:p>
            <a:pPr algn="just"/>
            <a:r>
              <a:rPr lang="es-CR" sz="3600" dirty="0">
                <a:latin typeface="Bookman Old Style" panose="02050604050505020204" pitchFamily="18" charset="0"/>
              </a:rPr>
              <a:t>Windows 2000 representó una evolución considerable para NT. Las tecnologías clave que se agregaron eran:  </a:t>
            </a:r>
            <a:endParaRPr lang="es-ES" sz="3600" dirty="0">
              <a:latin typeface="Bookman Old Style" panose="02050604050505020204" pitchFamily="18" charset="0"/>
            </a:endParaRPr>
          </a:p>
        </p:txBody>
      </p:sp>
      <p:sp>
        <p:nvSpPr>
          <p:cNvPr id="7" name="CuadroTexto 6">
            <a:extLst>
              <a:ext uri="{FF2B5EF4-FFF2-40B4-BE49-F238E27FC236}">
                <a16:creationId xmlns:a16="http://schemas.microsoft.com/office/drawing/2014/main" id="{ACE52099-9485-451F-80EE-8C6CE81F6BEC}"/>
              </a:ext>
            </a:extLst>
          </p:cNvPr>
          <p:cNvSpPr txBox="1"/>
          <p:nvPr/>
        </p:nvSpPr>
        <p:spPr>
          <a:xfrm>
            <a:off x="228971" y="4507676"/>
            <a:ext cx="11558475" cy="2308324"/>
          </a:xfrm>
          <a:prstGeom prst="rect">
            <a:avLst/>
          </a:prstGeom>
          <a:noFill/>
        </p:spPr>
        <p:txBody>
          <a:bodyPr wrap="square" rtlCol="0">
            <a:spAutoFit/>
          </a:bodyPr>
          <a:lstStyle/>
          <a:p>
            <a:pPr marL="571500" indent="-571500" algn="just">
              <a:buFont typeface="Arial" panose="020B0604020202020204" pitchFamily="34" charset="0"/>
              <a:buChar char="•"/>
            </a:pPr>
            <a:r>
              <a:rPr lang="es-CR" sz="3600" dirty="0">
                <a:latin typeface="Bookman Old Style" panose="02050604050505020204" pitchFamily="18" charset="0"/>
              </a:rPr>
              <a:t>Plug-and-</a:t>
            </a:r>
            <a:r>
              <a:rPr lang="es-CR" sz="3600" dirty="0" err="1">
                <a:latin typeface="Bookman Old Style" panose="02050604050505020204" pitchFamily="18" charset="0"/>
              </a:rPr>
              <a:t>play</a:t>
            </a:r>
            <a:r>
              <a:rPr lang="es-CR" sz="3600" dirty="0">
                <a:latin typeface="Bookman Old Style" panose="02050604050505020204" pitchFamily="18" charset="0"/>
              </a:rPr>
              <a:t> (para los consumidores que instalaban una nueva tarjeta PCI, con lo cual se eliminaba la necesidad de experimentar con los </a:t>
            </a:r>
            <a:r>
              <a:rPr lang="es-CR" sz="3600" dirty="0" err="1">
                <a:latin typeface="Bookman Old Style" panose="02050604050505020204" pitchFamily="18" charset="0"/>
              </a:rPr>
              <a:t>jumpers</a:t>
            </a:r>
            <a:r>
              <a:rPr lang="es-CR" sz="3600" dirty="0">
                <a:latin typeface="Bookman Old Style" panose="02050604050505020204" pitchFamily="18" charset="0"/>
              </a:rPr>
              <a:t>).</a:t>
            </a:r>
            <a:endParaRPr lang="es-ES" sz="3600" dirty="0">
              <a:latin typeface="Bookman Old Style" panose="02050604050505020204" pitchFamily="18" charset="0"/>
            </a:endParaRPr>
          </a:p>
        </p:txBody>
      </p:sp>
      <p:sp>
        <p:nvSpPr>
          <p:cNvPr id="9" name="CuadroTexto 8">
            <a:extLst>
              <a:ext uri="{FF2B5EF4-FFF2-40B4-BE49-F238E27FC236}">
                <a16:creationId xmlns:a16="http://schemas.microsoft.com/office/drawing/2014/main" id="{EF568C36-2709-4A36-9A2A-40A8930422EA}"/>
              </a:ext>
            </a:extLst>
          </p:cNvPr>
          <p:cNvSpPr txBox="1"/>
          <p:nvPr/>
        </p:nvSpPr>
        <p:spPr>
          <a:xfrm>
            <a:off x="228972" y="1145988"/>
            <a:ext cx="5745700" cy="1323439"/>
          </a:xfrm>
          <a:prstGeom prst="rect">
            <a:avLst/>
          </a:prstGeom>
          <a:noFill/>
        </p:spPr>
        <p:txBody>
          <a:bodyPr wrap="square" rtlCol="0">
            <a:spAutoFit/>
          </a:bodyPr>
          <a:lstStyle/>
          <a:p>
            <a:r>
              <a:rPr lang="es-CR" sz="4000" b="1" dirty="0">
                <a:latin typeface="Bookman Old Style" panose="02050604050505020204" pitchFamily="18" charset="0"/>
              </a:rPr>
              <a:t>2000: Windows basado en NT</a:t>
            </a:r>
            <a:endParaRPr lang="es-ES" sz="4000" b="1" dirty="0">
              <a:latin typeface="Bookman Old Style" panose="02050604050505020204" pitchFamily="18" charset="0"/>
            </a:endParaRPr>
          </a:p>
        </p:txBody>
      </p:sp>
    </p:spTree>
    <p:extLst>
      <p:ext uri="{BB962C8B-B14F-4D97-AF65-F5344CB8AC3E}">
        <p14:creationId xmlns:p14="http://schemas.microsoft.com/office/powerpoint/2010/main" val="308570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ACE52099-9485-451F-80EE-8C6CE81F6BEC}"/>
              </a:ext>
            </a:extLst>
          </p:cNvPr>
          <p:cNvSpPr txBox="1"/>
          <p:nvPr/>
        </p:nvSpPr>
        <p:spPr>
          <a:xfrm>
            <a:off x="228972" y="2662250"/>
            <a:ext cx="11558475" cy="1200329"/>
          </a:xfrm>
          <a:prstGeom prst="rect">
            <a:avLst/>
          </a:prstGeom>
          <a:noFill/>
        </p:spPr>
        <p:txBody>
          <a:bodyPr wrap="square" rtlCol="0">
            <a:spAutoFit/>
          </a:bodyPr>
          <a:lstStyle/>
          <a:p>
            <a:pPr marL="571500" indent="-571500" algn="just">
              <a:buFont typeface="Arial" panose="020B0604020202020204" pitchFamily="34" charset="0"/>
              <a:buChar char="•"/>
            </a:pPr>
            <a:r>
              <a:rPr lang="es-CR" sz="3600" dirty="0">
                <a:latin typeface="Bookman Old Style" panose="02050604050505020204" pitchFamily="18" charset="0"/>
              </a:rPr>
              <a:t>Servicios de directorio de red (para los clientes empresariales).</a:t>
            </a:r>
            <a:endParaRPr lang="es-ES" sz="3600" dirty="0">
              <a:latin typeface="Bookman Old Style" panose="02050604050505020204" pitchFamily="18" charset="0"/>
            </a:endParaRPr>
          </a:p>
        </p:txBody>
      </p:sp>
      <p:sp>
        <p:nvSpPr>
          <p:cNvPr id="9" name="CuadroTexto 8">
            <a:extLst>
              <a:ext uri="{FF2B5EF4-FFF2-40B4-BE49-F238E27FC236}">
                <a16:creationId xmlns:a16="http://schemas.microsoft.com/office/drawing/2014/main" id="{EF568C36-2709-4A36-9A2A-40A8930422EA}"/>
              </a:ext>
            </a:extLst>
          </p:cNvPr>
          <p:cNvSpPr txBox="1"/>
          <p:nvPr/>
        </p:nvSpPr>
        <p:spPr>
          <a:xfrm>
            <a:off x="228972" y="1145988"/>
            <a:ext cx="5745700" cy="1323439"/>
          </a:xfrm>
          <a:prstGeom prst="rect">
            <a:avLst/>
          </a:prstGeom>
          <a:noFill/>
        </p:spPr>
        <p:txBody>
          <a:bodyPr wrap="square" rtlCol="0">
            <a:spAutoFit/>
          </a:bodyPr>
          <a:lstStyle/>
          <a:p>
            <a:r>
              <a:rPr lang="es-CR" sz="4000" b="1" dirty="0">
                <a:latin typeface="Bookman Old Style" panose="02050604050505020204" pitchFamily="18" charset="0"/>
              </a:rPr>
              <a:t>2000: Windows basado en NT</a:t>
            </a:r>
            <a:endParaRPr lang="es-ES" sz="4000" b="1" dirty="0">
              <a:latin typeface="Bookman Old Style" panose="02050604050505020204" pitchFamily="18" charset="0"/>
            </a:endParaRPr>
          </a:p>
        </p:txBody>
      </p:sp>
      <p:sp>
        <p:nvSpPr>
          <p:cNvPr id="5" name="CuadroTexto 4">
            <a:extLst>
              <a:ext uri="{FF2B5EF4-FFF2-40B4-BE49-F238E27FC236}">
                <a16:creationId xmlns:a16="http://schemas.microsoft.com/office/drawing/2014/main" id="{ACE52099-9485-451F-80EE-8C6CE81F6BEC}"/>
              </a:ext>
            </a:extLst>
          </p:cNvPr>
          <p:cNvSpPr txBox="1"/>
          <p:nvPr/>
        </p:nvSpPr>
        <p:spPr>
          <a:xfrm>
            <a:off x="195434" y="4055402"/>
            <a:ext cx="11558475" cy="1200329"/>
          </a:xfrm>
          <a:prstGeom prst="rect">
            <a:avLst/>
          </a:prstGeom>
          <a:noFill/>
        </p:spPr>
        <p:txBody>
          <a:bodyPr wrap="square" rtlCol="0">
            <a:spAutoFit/>
          </a:bodyPr>
          <a:lstStyle/>
          <a:p>
            <a:pPr marL="571500" indent="-571500" algn="just">
              <a:buFont typeface="Arial" panose="020B0604020202020204" pitchFamily="34" charset="0"/>
              <a:buChar char="•"/>
            </a:pPr>
            <a:r>
              <a:rPr lang="es-CR" sz="3600" dirty="0">
                <a:latin typeface="Bookman Old Style" panose="02050604050505020204" pitchFamily="18" charset="0"/>
              </a:rPr>
              <a:t>Administración de energía mejorada (para las portátiles).</a:t>
            </a:r>
            <a:endParaRPr lang="es-ES" sz="3600" dirty="0">
              <a:latin typeface="Bookman Old Style" panose="02050604050505020204" pitchFamily="18" charset="0"/>
            </a:endParaRPr>
          </a:p>
        </p:txBody>
      </p:sp>
      <p:sp>
        <p:nvSpPr>
          <p:cNvPr id="6" name="CuadroTexto 5">
            <a:extLst>
              <a:ext uri="{FF2B5EF4-FFF2-40B4-BE49-F238E27FC236}">
                <a16:creationId xmlns:a16="http://schemas.microsoft.com/office/drawing/2014/main" id="{ACE52099-9485-451F-80EE-8C6CE81F6BEC}"/>
              </a:ext>
            </a:extLst>
          </p:cNvPr>
          <p:cNvSpPr txBox="1"/>
          <p:nvPr/>
        </p:nvSpPr>
        <p:spPr>
          <a:xfrm>
            <a:off x="195433" y="5448554"/>
            <a:ext cx="11558475" cy="646331"/>
          </a:xfrm>
          <a:prstGeom prst="rect">
            <a:avLst/>
          </a:prstGeom>
          <a:noFill/>
        </p:spPr>
        <p:txBody>
          <a:bodyPr wrap="square" rtlCol="0">
            <a:spAutoFit/>
          </a:bodyPr>
          <a:lstStyle/>
          <a:p>
            <a:pPr marL="571500" indent="-571500" algn="just">
              <a:buFont typeface="Arial" panose="020B0604020202020204" pitchFamily="34" charset="0"/>
              <a:buChar char="•"/>
            </a:pPr>
            <a:r>
              <a:rPr lang="es-ES" sz="3600" dirty="0">
                <a:latin typeface="Bookman Old Style" panose="02050604050505020204" pitchFamily="18" charset="0"/>
              </a:rPr>
              <a:t>GUI mejorada (para todos).</a:t>
            </a:r>
          </a:p>
        </p:txBody>
      </p:sp>
    </p:spTree>
    <p:extLst>
      <p:ext uri="{BB962C8B-B14F-4D97-AF65-F5344CB8AC3E}">
        <p14:creationId xmlns:p14="http://schemas.microsoft.com/office/powerpoint/2010/main" val="204116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ACE52099-9485-451F-80EE-8C6CE81F6BEC}"/>
              </a:ext>
            </a:extLst>
          </p:cNvPr>
          <p:cNvSpPr txBox="1"/>
          <p:nvPr/>
        </p:nvSpPr>
        <p:spPr>
          <a:xfrm>
            <a:off x="195432" y="2437600"/>
            <a:ext cx="11558475" cy="1200329"/>
          </a:xfrm>
          <a:prstGeom prst="rect">
            <a:avLst/>
          </a:prstGeom>
          <a:noFill/>
        </p:spPr>
        <p:txBody>
          <a:bodyPr wrap="square" rtlCol="0">
            <a:spAutoFit/>
          </a:bodyPr>
          <a:lstStyle/>
          <a:p>
            <a:pPr algn="just"/>
            <a:r>
              <a:rPr lang="es-CR" sz="3600" dirty="0">
                <a:latin typeface="Bookman Old Style" panose="02050604050505020204" pitchFamily="18" charset="0"/>
              </a:rPr>
              <a:t>El tamaño del sistema operativo completo es pasmoso:</a:t>
            </a:r>
            <a:endParaRPr lang="es-ES" sz="3600" dirty="0">
              <a:latin typeface="Bookman Old Style" panose="02050604050505020204" pitchFamily="18" charset="0"/>
            </a:endParaRPr>
          </a:p>
        </p:txBody>
      </p:sp>
      <p:sp>
        <p:nvSpPr>
          <p:cNvPr id="9" name="CuadroTexto 8">
            <a:extLst>
              <a:ext uri="{FF2B5EF4-FFF2-40B4-BE49-F238E27FC236}">
                <a16:creationId xmlns:a16="http://schemas.microsoft.com/office/drawing/2014/main" id="{EF568C36-2709-4A36-9A2A-40A8930422EA}"/>
              </a:ext>
            </a:extLst>
          </p:cNvPr>
          <p:cNvSpPr txBox="1"/>
          <p:nvPr/>
        </p:nvSpPr>
        <p:spPr>
          <a:xfrm>
            <a:off x="228970" y="1312242"/>
            <a:ext cx="5745700" cy="707886"/>
          </a:xfrm>
          <a:prstGeom prst="rect">
            <a:avLst/>
          </a:prstGeom>
          <a:noFill/>
        </p:spPr>
        <p:txBody>
          <a:bodyPr wrap="square" rtlCol="0">
            <a:spAutoFit/>
          </a:bodyPr>
          <a:lstStyle/>
          <a:p>
            <a:r>
              <a:rPr lang="es-CR" sz="4000" b="1" dirty="0">
                <a:latin typeface="Bookman Old Style" panose="02050604050505020204" pitchFamily="18" charset="0"/>
              </a:rPr>
              <a:t>Windows Vista</a:t>
            </a:r>
            <a:endParaRPr lang="es-ES" sz="4000" b="1" dirty="0">
              <a:latin typeface="Bookman Old Style" panose="02050604050505020204" pitchFamily="18" charset="0"/>
            </a:endParaRPr>
          </a:p>
        </p:txBody>
      </p:sp>
      <p:sp>
        <p:nvSpPr>
          <p:cNvPr id="5" name="CuadroTexto 4">
            <a:extLst>
              <a:ext uri="{FF2B5EF4-FFF2-40B4-BE49-F238E27FC236}">
                <a16:creationId xmlns:a16="http://schemas.microsoft.com/office/drawing/2014/main" id="{ACE52099-9485-451F-80EE-8C6CE81F6BEC}"/>
              </a:ext>
            </a:extLst>
          </p:cNvPr>
          <p:cNvSpPr txBox="1"/>
          <p:nvPr/>
        </p:nvSpPr>
        <p:spPr>
          <a:xfrm>
            <a:off x="195432" y="3941867"/>
            <a:ext cx="11558475" cy="1200329"/>
          </a:xfrm>
          <a:prstGeom prst="rect">
            <a:avLst/>
          </a:prstGeom>
          <a:noFill/>
        </p:spPr>
        <p:txBody>
          <a:bodyPr wrap="square" rtlCol="0">
            <a:spAutoFit/>
          </a:bodyPr>
          <a:lstStyle/>
          <a:p>
            <a:pPr marL="571500" indent="-571500" algn="just">
              <a:buFont typeface="Arial" panose="020B0604020202020204" pitchFamily="34" charset="0"/>
              <a:buChar char="•"/>
            </a:pPr>
            <a:r>
              <a:rPr lang="es-CR" sz="3600" dirty="0">
                <a:latin typeface="Bookman Old Style" panose="02050604050505020204" pitchFamily="18" charset="0"/>
              </a:rPr>
              <a:t>La versión original de NT de 3 millones de líneas de C/C++</a:t>
            </a:r>
            <a:endParaRPr lang="es-ES" sz="3600" dirty="0">
              <a:latin typeface="Bookman Old Style" panose="02050604050505020204" pitchFamily="18" charset="0"/>
            </a:endParaRPr>
          </a:p>
        </p:txBody>
      </p:sp>
      <p:sp>
        <p:nvSpPr>
          <p:cNvPr id="6" name="CuadroTexto 5">
            <a:extLst>
              <a:ext uri="{FF2B5EF4-FFF2-40B4-BE49-F238E27FC236}">
                <a16:creationId xmlns:a16="http://schemas.microsoft.com/office/drawing/2014/main" id="{ACE52099-9485-451F-80EE-8C6CE81F6BEC}"/>
              </a:ext>
            </a:extLst>
          </p:cNvPr>
          <p:cNvSpPr txBox="1"/>
          <p:nvPr/>
        </p:nvSpPr>
        <p:spPr>
          <a:xfrm>
            <a:off x="195431" y="5446134"/>
            <a:ext cx="11558475" cy="646331"/>
          </a:xfrm>
          <a:prstGeom prst="rect">
            <a:avLst/>
          </a:prstGeom>
          <a:noFill/>
        </p:spPr>
        <p:txBody>
          <a:bodyPr wrap="square" rtlCol="0">
            <a:spAutoFit/>
          </a:bodyPr>
          <a:lstStyle/>
          <a:p>
            <a:pPr marL="571500" indent="-571500" algn="just">
              <a:buFont typeface="Arial" panose="020B0604020202020204" pitchFamily="34" charset="0"/>
              <a:buChar char="•"/>
            </a:pPr>
            <a:r>
              <a:rPr lang="es-CR" sz="3600" dirty="0">
                <a:latin typeface="Bookman Old Style" panose="02050604050505020204" pitchFamily="18" charset="0"/>
              </a:rPr>
              <a:t>Aumentó a 16 millones en NT 4.</a:t>
            </a:r>
            <a:endParaRPr lang="es-ES" sz="3600" dirty="0">
              <a:latin typeface="Bookman Old Style" panose="02050604050505020204" pitchFamily="18" charset="0"/>
            </a:endParaRPr>
          </a:p>
        </p:txBody>
      </p:sp>
    </p:spTree>
    <p:extLst>
      <p:ext uri="{BB962C8B-B14F-4D97-AF65-F5344CB8AC3E}">
        <p14:creationId xmlns:p14="http://schemas.microsoft.com/office/powerpoint/2010/main" val="418162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ACE52099-9485-451F-80EE-8C6CE81F6BEC}"/>
              </a:ext>
            </a:extLst>
          </p:cNvPr>
          <p:cNvSpPr txBox="1"/>
          <p:nvPr/>
        </p:nvSpPr>
        <p:spPr>
          <a:xfrm>
            <a:off x="195432" y="2437600"/>
            <a:ext cx="11558475" cy="646331"/>
          </a:xfrm>
          <a:prstGeom prst="rect">
            <a:avLst/>
          </a:prstGeom>
          <a:noFill/>
        </p:spPr>
        <p:txBody>
          <a:bodyPr wrap="square" rtlCol="0">
            <a:spAutoFit/>
          </a:bodyPr>
          <a:lstStyle/>
          <a:p>
            <a:pPr marL="571500" indent="-571500" algn="just">
              <a:buFont typeface="Arial" panose="020B0604020202020204" pitchFamily="34" charset="0"/>
              <a:buChar char="•"/>
            </a:pPr>
            <a:r>
              <a:rPr lang="es-CR" sz="3600" dirty="0">
                <a:latin typeface="Bookman Old Style" panose="02050604050505020204" pitchFamily="18" charset="0"/>
              </a:rPr>
              <a:t>A 30 millones en Windows 2000.</a:t>
            </a:r>
            <a:endParaRPr lang="es-ES" sz="3600" dirty="0">
              <a:latin typeface="Bookman Old Style" panose="02050604050505020204" pitchFamily="18" charset="0"/>
            </a:endParaRPr>
          </a:p>
        </p:txBody>
      </p:sp>
      <p:sp>
        <p:nvSpPr>
          <p:cNvPr id="9" name="CuadroTexto 8">
            <a:extLst>
              <a:ext uri="{FF2B5EF4-FFF2-40B4-BE49-F238E27FC236}">
                <a16:creationId xmlns:a16="http://schemas.microsoft.com/office/drawing/2014/main" id="{EF568C36-2709-4A36-9A2A-40A8930422EA}"/>
              </a:ext>
            </a:extLst>
          </p:cNvPr>
          <p:cNvSpPr txBox="1"/>
          <p:nvPr/>
        </p:nvSpPr>
        <p:spPr>
          <a:xfrm>
            <a:off x="228970" y="1312242"/>
            <a:ext cx="5745700" cy="707886"/>
          </a:xfrm>
          <a:prstGeom prst="rect">
            <a:avLst/>
          </a:prstGeom>
          <a:noFill/>
        </p:spPr>
        <p:txBody>
          <a:bodyPr wrap="square" rtlCol="0">
            <a:spAutoFit/>
          </a:bodyPr>
          <a:lstStyle/>
          <a:p>
            <a:r>
              <a:rPr lang="es-CR" sz="4000" b="1" dirty="0">
                <a:latin typeface="Bookman Old Style" panose="02050604050505020204" pitchFamily="18" charset="0"/>
              </a:rPr>
              <a:t>Windows Vista</a:t>
            </a:r>
            <a:endParaRPr lang="es-ES" sz="4000" b="1" dirty="0">
              <a:latin typeface="Bookman Old Style" panose="02050604050505020204" pitchFamily="18" charset="0"/>
            </a:endParaRPr>
          </a:p>
        </p:txBody>
      </p:sp>
      <p:sp>
        <p:nvSpPr>
          <p:cNvPr id="5" name="CuadroTexto 4">
            <a:extLst>
              <a:ext uri="{FF2B5EF4-FFF2-40B4-BE49-F238E27FC236}">
                <a16:creationId xmlns:a16="http://schemas.microsoft.com/office/drawing/2014/main" id="{ACE52099-9485-451F-80EE-8C6CE81F6BEC}"/>
              </a:ext>
            </a:extLst>
          </p:cNvPr>
          <p:cNvSpPr txBox="1"/>
          <p:nvPr/>
        </p:nvSpPr>
        <p:spPr>
          <a:xfrm>
            <a:off x="228970" y="3501403"/>
            <a:ext cx="11558475" cy="646331"/>
          </a:xfrm>
          <a:prstGeom prst="rect">
            <a:avLst/>
          </a:prstGeom>
          <a:noFill/>
        </p:spPr>
        <p:txBody>
          <a:bodyPr wrap="square" rtlCol="0">
            <a:spAutoFit/>
          </a:bodyPr>
          <a:lstStyle/>
          <a:p>
            <a:pPr marL="571500" indent="-571500" algn="just">
              <a:buFont typeface="Arial" panose="020B0604020202020204" pitchFamily="34" charset="0"/>
              <a:buChar char="•"/>
            </a:pPr>
            <a:r>
              <a:rPr lang="es-CR" sz="3600" dirty="0">
                <a:latin typeface="Bookman Old Style" panose="02050604050505020204" pitchFamily="18" charset="0"/>
              </a:rPr>
              <a:t>A 50 millones en XP.</a:t>
            </a:r>
            <a:endParaRPr lang="es-ES" sz="3600" dirty="0">
              <a:latin typeface="Bookman Old Style" panose="02050604050505020204" pitchFamily="18" charset="0"/>
            </a:endParaRPr>
          </a:p>
        </p:txBody>
      </p:sp>
      <p:sp>
        <p:nvSpPr>
          <p:cNvPr id="6" name="CuadroTexto 5">
            <a:extLst>
              <a:ext uri="{FF2B5EF4-FFF2-40B4-BE49-F238E27FC236}">
                <a16:creationId xmlns:a16="http://schemas.microsoft.com/office/drawing/2014/main" id="{ACE52099-9485-451F-80EE-8C6CE81F6BEC}"/>
              </a:ext>
            </a:extLst>
          </p:cNvPr>
          <p:cNvSpPr txBox="1"/>
          <p:nvPr/>
        </p:nvSpPr>
        <p:spPr>
          <a:xfrm>
            <a:off x="195431" y="4565206"/>
            <a:ext cx="11558475" cy="646331"/>
          </a:xfrm>
          <a:prstGeom prst="rect">
            <a:avLst/>
          </a:prstGeom>
          <a:noFill/>
        </p:spPr>
        <p:txBody>
          <a:bodyPr wrap="square" rtlCol="0">
            <a:spAutoFit/>
          </a:bodyPr>
          <a:lstStyle/>
          <a:p>
            <a:pPr marL="571500" indent="-571500" algn="just">
              <a:buFont typeface="Arial" panose="020B0604020202020204" pitchFamily="34" charset="0"/>
              <a:buChar char="•"/>
            </a:pPr>
            <a:r>
              <a:rPr lang="es-CR" sz="3600" dirty="0">
                <a:latin typeface="Bookman Old Style" panose="02050604050505020204" pitchFamily="18" charset="0"/>
              </a:rPr>
              <a:t>En Vista alcanzó los 70 millones de líneas.</a:t>
            </a:r>
            <a:endParaRPr lang="es-ES" sz="3600" dirty="0">
              <a:latin typeface="Bookman Old Style" panose="02050604050505020204" pitchFamily="18" charset="0"/>
            </a:endParaRPr>
          </a:p>
        </p:txBody>
      </p:sp>
    </p:spTree>
    <p:extLst>
      <p:ext uri="{BB962C8B-B14F-4D97-AF65-F5344CB8AC3E}">
        <p14:creationId xmlns:p14="http://schemas.microsoft.com/office/powerpoint/2010/main" val="250611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ACE52099-9485-451F-80EE-8C6CE81F6BEC}"/>
              </a:ext>
            </a:extLst>
          </p:cNvPr>
          <p:cNvSpPr txBox="1"/>
          <p:nvPr/>
        </p:nvSpPr>
        <p:spPr>
          <a:xfrm>
            <a:off x="195432" y="2437600"/>
            <a:ext cx="11558475" cy="646331"/>
          </a:xfrm>
          <a:prstGeom prst="rect">
            <a:avLst/>
          </a:prstGeom>
          <a:noFill/>
        </p:spPr>
        <p:txBody>
          <a:bodyPr wrap="square" rtlCol="0">
            <a:spAutoFit/>
          </a:bodyPr>
          <a:lstStyle/>
          <a:p>
            <a:pPr algn="just"/>
            <a:r>
              <a:rPr lang="es-CR" sz="3600" dirty="0">
                <a:latin typeface="Bookman Old Style" panose="02050604050505020204" pitchFamily="18" charset="0"/>
              </a:rPr>
              <a:t>En el directorio system32 principal existen: </a:t>
            </a:r>
            <a:endParaRPr lang="es-ES" sz="3600" dirty="0">
              <a:latin typeface="Bookman Old Style" panose="02050604050505020204" pitchFamily="18" charset="0"/>
            </a:endParaRPr>
          </a:p>
        </p:txBody>
      </p:sp>
      <p:sp>
        <p:nvSpPr>
          <p:cNvPr id="9" name="CuadroTexto 8">
            <a:extLst>
              <a:ext uri="{FF2B5EF4-FFF2-40B4-BE49-F238E27FC236}">
                <a16:creationId xmlns:a16="http://schemas.microsoft.com/office/drawing/2014/main" id="{EF568C36-2709-4A36-9A2A-40A8930422EA}"/>
              </a:ext>
            </a:extLst>
          </p:cNvPr>
          <p:cNvSpPr txBox="1"/>
          <p:nvPr/>
        </p:nvSpPr>
        <p:spPr>
          <a:xfrm>
            <a:off x="228970" y="1312242"/>
            <a:ext cx="5745700" cy="707886"/>
          </a:xfrm>
          <a:prstGeom prst="rect">
            <a:avLst/>
          </a:prstGeom>
          <a:noFill/>
        </p:spPr>
        <p:txBody>
          <a:bodyPr wrap="square" rtlCol="0">
            <a:spAutoFit/>
          </a:bodyPr>
          <a:lstStyle/>
          <a:p>
            <a:r>
              <a:rPr lang="es-CR" sz="4000" b="1" dirty="0">
                <a:latin typeface="Bookman Old Style" panose="02050604050505020204" pitchFamily="18" charset="0"/>
              </a:rPr>
              <a:t>Windows Vista</a:t>
            </a:r>
            <a:endParaRPr lang="es-ES" sz="4000" b="1" dirty="0">
              <a:latin typeface="Bookman Old Style" panose="02050604050505020204" pitchFamily="18" charset="0"/>
            </a:endParaRPr>
          </a:p>
        </p:txBody>
      </p:sp>
      <p:sp>
        <p:nvSpPr>
          <p:cNvPr id="5" name="CuadroTexto 4">
            <a:extLst>
              <a:ext uri="{FF2B5EF4-FFF2-40B4-BE49-F238E27FC236}">
                <a16:creationId xmlns:a16="http://schemas.microsoft.com/office/drawing/2014/main" id="{ACE52099-9485-451F-80EE-8C6CE81F6BEC}"/>
              </a:ext>
            </a:extLst>
          </p:cNvPr>
          <p:cNvSpPr txBox="1"/>
          <p:nvPr/>
        </p:nvSpPr>
        <p:spPr>
          <a:xfrm>
            <a:off x="195430" y="3501403"/>
            <a:ext cx="11558475" cy="646331"/>
          </a:xfrm>
          <a:prstGeom prst="rect">
            <a:avLst/>
          </a:prstGeom>
          <a:noFill/>
        </p:spPr>
        <p:txBody>
          <a:bodyPr wrap="square" rtlCol="0">
            <a:spAutoFit/>
          </a:bodyPr>
          <a:lstStyle/>
          <a:p>
            <a:pPr marL="571500" indent="-571500" algn="just">
              <a:buFont typeface="Arial" panose="020B0604020202020204" pitchFamily="34" charset="0"/>
              <a:buChar char="•"/>
            </a:pPr>
            <a:r>
              <a:rPr lang="pt-BR" sz="3600" dirty="0">
                <a:latin typeface="Bookman Old Style" panose="02050604050505020204" pitchFamily="18" charset="0"/>
              </a:rPr>
              <a:t>1600 bibliotecas de vínculos </a:t>
            </a:r>
            <a:r>
              <a:rPr lang="pt-BR" sz="3600" dirty="0" err="1">
                <a:latin typeface="Bookman Old Style" panose="02050604050505020204" pitchFamily="18" charset="0"/>
              </a:rPr>
              <a:t>dinámicos</a:t>
            </a:r>
            <a:r>
              <a:rPr lang="pt-BR" sz="3600" dirty="0">
                <a:latin typeface="Bookman Old Style" panose="02050604050505020204" pitchFamily="18" charset="0"/>
              </a:rPr>
              <a:t> (</a:t>
            </a:r>
            <a:r>
              <a:rPr lang="pt-BR" sz="3600" dirty="0" err="1">
                <a:latin typeface="Bookman Old Style" panose="02050604050505020204" pitchFamily="18" charset="0"/>
              </a:rPr>
              <a:t>DLLs</a:t>
            </a:r>
            <a:r>
              <a:rPr lang="pt-BR" sz="3600" dirty="0">
                <a:latin typeface="Bookman Old Style" panose="02050604050505020204" pitchFamily="18" charset="0"/>
              </a:rPr>
              <a:t>)</a:t>
            </a:r>
            <a:endParaRPr lang="es-ES" sz="3600" dirty="0">
              <a:latin typeface="Bookman Old Style" panose="02050604050505020204" pitchFamily="18" charset="0"/>
            </a:endParaRPr>
          </a:p>
        </p:txBody>
      </p:sp>
      <p:sp>
        <p:nvSpPr>
          <p:cNvPr id="6" name="CuadroTexto 5">
            <a:extLst>
              <a:ext uri="{FF2B5EF4-FFF2-40B4-BE49-F238E27FC236}">
                <a16:creationId xmlns:a16="http://schemas.microsoft.com/office/drawing/2014/main" id="{ACE52099-9485-451F-80EE-8C6CE81F6BEC}"/>
              </a:ext>
            </a:extLst>
          </p:cNvPr>
          <p:cNvSpPr txBox="1"/>
          <p:nvPr/>
        </p:nvSpPr>
        <p:spPr>
          <a:xfrm>
            <a:off x="195429" y="4565206"/>
            <a:ext cx="11558475" cy="646331"/>
          </a:xfrm>
          <a:prstGeom prst="rect">
            <a:avLst/>
          </a:prstGeom>
          <a:noFill/>
        </p:spPr>
        <p:txBody>
          <a:bodyPr wrap="square" rtlCol="0">
            <a:spAutoFit/>
          </a:bodyPr>
          <a:lstStyle/>
          <a:p>
            <a:pPr marL="571500" indent="-571500" algn="just">
              <a:buFont typeface="Arial" panose="020B0604020202020204" pitchFamily="34" charset="0"/>
              <a:buChar char="•"/>
            </a:pPr>
            <a:r>
              <a:rPr lang="es-CR" sz="3600" dirty="0">
                <a:latin typeface="Bookman Old Style" panose="02050604050505020204" pitchFamily="18" charset="0"/>
              </a:rPr>
              <a:t>400 ejecutables (</a:t>
            </a:r>
            <a:r>
              <a:rPr lang="es-CR" sz="3600" dirty="0" err="1">
                <a:latin typeface="Bookman Old Style" panose="02050604050505020204" pitchFamily="18" charset="0"/>
              </a:rPr>
              <a:t>EXEs</a:t>
            </a:r>
            <a:r>
              <a:rPr lang="es-CR" sz="3600" dirty="0">
                <a:latin typeface="Bookman Old Style" panose="02050604050505020204" pitchFamily="18" charset="0"/>
              </a:rPr>
              <a:t>)</a:t>
            </a:r>
            <a:endParaRPr lang="es-ES" sz="3600" dirty="0">
              <a:latin typeface="Bookman Old Style" panose="02050604050505020204" pitchFamily="18" charset="0"/>
            </a:endParaRPr>
          </a:p>
        </p:txBody>
      </p:sp>
    </p:spTree>
    <p:extLst>
      <p:ext uri="{BB962C8B-B14F-4D97-AF65-F5344CB8AC3E}">
        <p14:creationId xmlns:p14="http://schemas.microsoft.com/office/powerpoint/2010/main" val="3883725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ACE52099-9485-451F-80EE-8C6CE81F6BEC}"/>
              </a:ext>
            </a:extLst>
          </p:cNvPr>
          <p:cNvSpPr txBox="1"/>
          <p:nvPr/>
        </p:nvSpPr>
        <p:spPr>
          <a:xfrm>
            <a:off x="195432" y="2437600"/>
            <a:ext cx="11558475" cy="1754326"/>
          </a:xfrm>
          <a:prstGeom prst="rect">
            <a:avLst/>
          </a:prstGeom>
          <a:noFill/>
        </p:spPr>
        <p:txBody>
          <a:bodyPr wrap="square" rtlCol="0">
            <a:spAutoFit/>
          </a:bodyPr>
          <a:lstStyle/>
          <a:p>
            <a:pPr algn="just"/>
            <a:r>
              <a:rPr lang="es-CR" sz="3600" dirty="0">
                <a:latin typeface="Bookman Old Style" panose="02050604050505020204" pitchFamily="18" charset="0"/>
              </a:rPr>
              <a:t>Sin incluir los demás directorios que contienen la multitud de </a:t>
            </a:r>
            <a:r>
              <a:rPr lang="es-CR" sz="3600" dirty="0" err="1">
                <a:latin typeface="Bookman Old Style" panose="02050604050505020204" pitchFamily="18" charset="0"/>
              </a:rPr>
              <a:t>applets</a:t>
            </a:r>
            <a:r>
              <a:rPr lang="es-CR" sz="3600" dirty="0">
                <a:latin typeface="Bookman Old Style" panose="02050604050505020204" pitchFamily="18" charset="0"/>
              </a:rPr>
              <a:t> incluidos con el sistema operativo que permiten a los usuarios: </a:t>
            </a:r>
            <a:endParaRPr lang="es-ES" sz="3600" dirty="0">
              <a:latin typeface="Bookman Old Style" panose="02050604050505020204" pitchFamily="18" charset="0"/>
            </a:endParaRPr>
          </a:p>
        </p:txBody>
      </p:sp>
      <p:sp>
        <p:nvSpPr>
          <p:cNvPr id="9" name="CuadroTexto 8">
            <a:extLst>
              <a:ext uri="{FF2B5EF4-FFF2-40B4-BE49-F238E27FC236}">
                <a16:creationId xmlns:a16="http://schemas.microsoft.com/office/drawing/2014/main" id="{EF568C36-2709-4A36-9A2A-40A8930422EA}"/>
              </a:ext>
            </a:extLst>
          </p:cNvPr>
          <p:cNvSpPr txBox="1"/>
          <p:nvPr/>
        </p:nvSpPr>
        <p:spPr>
          <a:xfrm>
            <a:off x="228970" y="1312242"/>
            <a:ext cx="5745700" cy="707886"/>
          </a:xfrm>
          <a:prstGeom prst="rect">
            <a:avLst/>
          </a:prstGeom>
          <a:noFill/>
        </p:spPr>
        <p:txBody>
          <a:bodyPr wrap="square" rtlCol="0">
            <a:spAutoFit/>
          </a:bodyPr>
          <a:lstStyle/>
          <a:p>
            <a:r>
              <a:rPr lang="es-CR" sz="4000" b="1" dirty="0">
                <a:latin typeface="Bookman Old Style" panose="02050604050505020204" pitchFamily="18" charset="0"/>
              </a:rPr>
              <a:t>Windows Vista</a:t>
            </a:r>
            <a:endParaRPr lang="es-ES" sz="4000" b="1" dirty="0">
              <a:latin typeface="Bookman Old Style" panose="02050604050505020204" pitchFamily="18" charset="0"/>
            </a:endParaRPr>
          </a:p>
        </p:txBody>
      </p:sp>
      <p:sp>
        <p:nvSpPr>
          <p:cNvPr id="5" name="CuadroTexto 4">
            <a:extLst>
              <a:ext uri="{FF2B5EF4-FFF2-40B4-BE49-F238E27FC236}">
                <a16:creationId xmlns:a16="http://schemas.microsoft.com/office/drawing/2014/main" id="{ACE52099-9485-451F-80EE-8C6CE81F6BEC}"/>
              </a:ext>
            </a:extLst>
          </p:cNvPr>
          <p:cNvSpPr txBox="1"/>
          <p:nvPr/>
        </p:nvSpPr>
        <p:spPr>
          <a:xfrm>
            <a:off x="228970" y="4286232"/>
            <a:ext cx="11558475" cy="646331"/>
          </a:xfrm>
          <a:prstGeom prst="rect">
            <a:avLst/>
          </a:prstGeom>
          <a:noFill/>
        </p:spPr>
        <p:txBody>
          <a:bodyPr wrap="square" rtlCol="0">
            <a:spAutoFit/>
          </a:bodyPr>
          <a:lstStyle/>
          <a:p>
            <a:pPr marL="571500" indent="-571500" algn="just">
              <a:buFont typeface="Arial" panose="020B0604020202020204" pitchFamily="34" charset="0"/>
              <a:buChar char="•"/>
            </a:pPr>
            <a:r>
              <a:rPr lang="pt-BR" sz="3600" dirty="0">
                <a:latin typeface="Bookman Old Style" panose="02050604050505020204" pitchFamily="18" charset="0"/>
              </a:rPr>
              <a:t>Navegar </a:t>
            </a:r>
            <a:r>
              <a:rPr lang="pt-BR" sz="3600" dirty="0" err="1">
                <a:latin typeface="Bookman Old Style" panose="02050604050505020204" pitchFamily="18" charset="0"/>
              </a:rPr>
              <a:t>en</a:t>
            </a:r>
            <a:r>
              <a:rPr lang="pt-BR" sz="3600" dirty="0">
                <a:latin typeface="Bookman Old Style" panose="02050604050505020204" pitchFamily="18" charset="0"/>
              </a:rPr>
              <a:t> </a:t>
            </a:r>
            <a:r>
              <a:rPr lang="pt-BR" sz="3600" dirty="0" err="1">
                <a:latin typeface="Bookman Old Style" panose="02050604050505020204" pitchFamily="18" charset="0"/>
              </a:rPr>
              <a:t>la</a:t>
            </a:r>
            <a:r>
              <a:rPr lang="pt-BR" sz="3600" dirty="0">
                <a:latin typeface="Bookman Old Style" panose="02050604050505020204" pitchFamily="18" charset="0"/>
              </a:rPr>
              <a:t> Web</a:t>
            </a:r>
            <a:endParaRPr lang="es-ES" sz="3600" dirty="0">
              <a:latin typeface="Bookman Old Style" panose="02050604050505020204" pitchFamily="18" charset="0"/>
            </a:endParaRPr>
          </a:p>
        </p:txBody>
      </p:sp>
      <p:sp>
        <p:nvSpPr>
          <p:cNvPr id="6" name="CuadroTexto 5">
            <a:extLst>
              <a:ext uri="{FF2B5EF4-FFF2-40B4-BE49-F238E27FC236}">
                <a16:creationId xmlns:a16="http://schemas.microsoft.com/office/drawing/2014/main" id="{ACE52099-9485-451F-80EE-8C6CE81F6BEC}"/>
              </a:ext>
            </a:extLst>
          </p:cNvPr>
          <p:cNvSpPr txBox="1"/>
          <p:nvPr/>
        </p:nvSpPr>
        <p:spPr>
          <a:xfrm>
            <a:off x="228970" y="5007870"/>
            <a:ext cx="11558475" cy="646331"/>
          </a:xfrm>
          <a:prstGeom prst="rect">
            <a:avLst/>
          </a:prstGeom>
          <a:noFill/>
        </p:spPr>
        <p:txBody>
          <a:bodyPr wrap="square" rtlCol="0">
            <a:spAutoFit/>
          </a:bodyPr>
          <a:lstStyle/>
          <a:p>
            <a:pPr marL="571500" indent="-571500" algn="just">
              <a:buFont typeface="Arial" panose="020B0604020202020204" pitchFamily="34" charset="0"/>
              <a:buChar char="•"/>
            </a:pPr>
            <a:r>
              <a:rPr lang="es-CR" sz="3600" dirty="0">
                <a:latin typeface="Bookman Old Style" panose="02050604050505020204" pitchFamily="18" charset="0"/>
              </a:rPr>
              <a:t>Reproducir música y video</a:t>
            </a:r>
            <a:endParaRPr lang="es-ES" sz="3600" dirty="0">
              <a:latin typeface="Bookman Old Style" panose="02050604050505020204" pitchFamily="18" charset="0"/>
            </a:endParaRPr>
          </a:p>
        </p:txBody>
      </p:sp>
      <p:sp>
        <p:nvSpPr>
          <p:cNvPr id="8" name="CuadroTexto 7">
            <a:extLst>
              <a:ext uri="{FF2B5EF4-FFF2-40B4-BE49-F238E27FC236}">
                <a16:creationId xmlns:a16="http://schemas.microsoft.com/office/drawing/2014/main" id="{ACE52099-9485-451F-80EE-8C6CE81F6BEC}"/>
              </a:ext>
            </a:extLst>
          </p:cNvPr>
          <p:cNvSpPr txBox="1"/>
          <p:nvPr/>
        </p:nvSpPr>
        <p:spPr>
          <a:xfrm>
            <a:off x="228970" y="5729508"/>
            <a:ext cx="11558475" cy="646331"/>
          </a:xfrm>
          <a:prstGeom prst="rect">
            <a:avLst/>
          </a:prstGeom>
          <a:noFill/>
        </p:spPr>
        <p:txBody>
          <a:bodyPr wrap="square" rtlCol="0">
            <a:spAutoFit/>
          </a:bodyPr>
          <a:lstStyle/>
          <a:p>
            <a:pPr marL="571500" indent="-571500" algn="just">
              <a:buFont typeface="Arial" panose="020B0604020202020204" pitchFamily="34" charset="0"/>
              <a:buChar char="•"/>
            </a:pPr>
            <a:r>
              <a:rPr lang="es-CR" sz="3600" dirty="0">
                <a:latin typeface="Bookman Old Style" panose="02050604050505020204" pitchFamily="18" charset="0"/>
              </a:rPr>
              <a:t>Enviar correo electrónico</a:t>
            </a:r>
            <a:endParaRPr lang="es-ES" sz="3600" dirty="0">
              <a:latin typeface="Bookman Old Style" panose="02050604050505020204" pitchFamily="18" charset="0"/>
            </a:endParaRPr>
          </a:p>
        </p:txBody>
      </p:sp>
    </p:spTree>
    <p:extLst>
      <p:ext uri="{BB962C8B-B14F-4D97-AF65-F5344CB8AC3E}">
        <p14:creationId xmlns:p14="http://schemas.microsoft.com/office/powerpoint/2010/main" val="168437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076236"/>
            <a:ext cx="9144000" cy="2387600"/>
          </a:xfrm>
        </p:spPr>
        <p:txBody>
          <a:bodyPr/>
          <a:lstStyle/>
          <a:p>
            <a:r>
              <a:rPr lang="es-CR" b="1" dirty="0">
                <a:effectLst>
                  <a:outerShdw blurRad="38100" dist="38100" dir="2700000" algn="tl">
                    <a:srgbClr val="000000">
                      <a:alpha val="43137"/>
                    </a:srgbClr>
                  </a:outerShdw>
                </a:effectLst>
              </a:rPr>
              <a:t>Caso de estudio</a:t>
            </a:r>
            <a:br>
              <a:rPr lang="es-CR" b="1" dirty="0">
                <a:effectLst>
                  <a:outerShdw blurRad="38100" dist="38100" dir="2700000" algn="tl">
                    <a:srgbClr val="000000">
                      <a:alpha val="43137"/>
                    </a:srgbClr>
                  </a:outerShdw>
                </a:effectLst>
              </a:rPr>
            </a:br>
            <a:r>
              <a:rPr lang="es-CR" b="1" dirty="0">
                <a:effectLst>
                  <a:outerShdw blurRad="38100" dist="38100" dir="2700000" algn="tl">
                    <a:srgbClr val="000000">
                      <a:alpha val="43137"/>
                    </a:srgbClr>
                  </a:outerShdw>
                </a:effectLst>
              </a:rPr>
              <a:t>Windows</a:t>
            </a:r>
          </a:p>
        </p:txBody>
      </p:sp>
    </p:spTree>
    <p:extLst>
      <p:ext uri="{BB962C8B-B14F-4D97-AF65-F5344CB8AC3E}">
        <p14:creationId xmlns:p14="http://schemas.microsoft.com/office/powerpoint/2010/main" val="3679537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EF568C36-2709-4A36-9A2A-40A8930422EA}"/>
              </a:ext>
            </a:extLst>
          </p:cNvPr>
          <p:cNvSpPr txBox="1"/>
          <p:nvPr/>
        </p:nvSpPr>
        <p:spPr>
          <a:xfrm>
            <a:off x="228970" y="1312242"/>
            <a:ext cx="5745700" cy="707886"/>
          </a:xfrm>
          <a:prstGeom prst="rect">
            <a:avLst/>
          </a:prstGeom>
          <a:noFill/>
        </p:spPr>
        <p:txBody>
          <a:bodyPr wrap="square" rtlCol="0">
            <a:spAutoFit/>
          </a:bodyPr>
          <a:lstStyle/>
          <a:p>
            <a:r>
              <a:rPr lang="es-CR" sz="4000" b="1" dirty="0">
                <a:latin typeface="Bookman Old Style" panose="02050604050505020204" pitchFamily="18" charset="0"/>
              </a:rPr>
              <a:t>Windows Vista</a:t>
            </a:r>
            <a:endParaRPr lang="es-ES" sz="4000" b="1" dirty="0">
              <a:latin typeface="Bookman Old Style" panose="02050604050505020204" pitchFamily="18" charset="0"/>
            </a:endParaRPr>
          </a:p>
        </p:txBody>
      </p:sp>
      <p:sp>
        <p:nvSpPr>
          <p:cNvPr id="5" name="CuadroTexto 4">
            <a:extLst>
              <a:ext uri="{FF2B5EF4-FFF2-40B4-BE49-F238E27FC236}">
                <a16:creationId xmlns:a16="http://schemas.microsoft.com/office/drawing/2014/main" id="{ACE52099-9485-451F-80EE-8C6CE81F6BEC}"/>
              </a:ext>
            </a:extLst>
          </p:cNvPr>
          <p:cNvSpPr txBox="1"/>
          <p:nvPr/>
        </p:nvSpPr>
        <p:spPr>
          <a:xfrm>
            <a:off x="228970" y="2302157"/>
            <a:ext cx="11558475" cy="646331"/>
          </a:xfrm>
          <a:prstGeom prst="rect">
            <a:avLst/>
          </a:prstGeom>
          <a:noFill/>
        </p:spPr>
        <p:txBody>
          <a:bodyPr wrap="square" rtlCol="0">
            <a:spAutoFit/>
          </a:bodyPr>
          <a:lstStyle/>
          <a:p>
            <a:pPr marL="571500" indent="-571500" algn="just">
              <a:buFont typeface="Arial" panose="020B0604020202020204" pitchFamily="34" charset="0"/>
              <a:buChar char="•"/>
            </a:pPr>
            <a:r>
              <a:rPr lang="pt-BR" sz="3600" dirty="0">
                <a:latin typeface="Bookman Old Style" panose="02050604050505020204" pitchFamily="18" charset="0"/>
              </a:rPr>
              <a:t>Digitalizar documentos</a:t>
            </a:r>
            <a:endParaRPr lang="es-ES" sz="3600" dirty="0">
              <a:latin typeface="Bookman Old Style" panose="02050604050505020204" pitchFamily="18" charset="0"/>
            </a:endParaRPr>
          </a:p>
        </p:txBody>
      </p:sp>
      <p:sp>
        <p:nvSpPr>
          <p:cNvPr id="6" name="CuadroTexto 5">
            <a:extLst>
              <a:ext uri="{FF2B5EF4-FFF2-40B4-BE49-F238E27FC236}">
                <a16:creationId xmlns:a16="http://schemas.microsoft.com/office/drawing/2014/main" id="{ACE52099-9485-451F-80EE-8C6CE81F6BEC}"/>
              </a:ext>
            </a:extLst>
          </p:cNvPr>
          <p:cNvSpPr txBox="1"/>
          <p:nvPr/>
        </p:nvSpPr>
        <p:spPr>
          <a:xfrm>
            <a:off x="228970" y="3023795"/>
            <a:ext cx="11558475" cy="646331"/>
          </a:xfrm>
          <a:prstGeom prst="rect">
            <a:avLst/>
          </a:prstGeom>
          <a:noFill/>
        </p:spPr>
        <p:txBody>
          <a:bodyPr wrap="square" rtlCol="0">
            <a:spAutoFit/>
          </a:bodyPr>
          <a:lstStyle/>
          <a:p>
            <a:pPr marL="571500" indent="-571500" algn="just">
              <a:buFont typeface="Arial" panose="020B0604020202020204" pitchFamily="34" charset="0"/>
              <a:buChar char="•"/>
            </a:pPr>
            <a:r>
              <a:rPr lang="es-CR" sz="3600" dirty="0">
                <a:latin typeface="Bookman Old Style" panose="02050604050505020204" pitchFamily="18" charset="0"/>
              </a:rPr>
              <a:t>Organizar fotografías</a:t>
            </a:r>
            <a:endParaRPr lang="es-ES" sz="3600" dirty="0">
              <a:latin typeface="Bookman Old Style" panose="02050604050505020204" pitchFamily="18" charset="0"/>
            </a:endParaRPr>
          </a:p>
        </p:txBody>
      </p:sp>
      <p:sp>
        <p:nvSpPr>
          <p:cNvPr id="8" name="CuadroTexto 7">
            <a:extLst>
              <a:ext uri="{FF2B5EF4-FFF2-40B4-BE49-F238E27FC236}">
                <a16:creationId xmlns:a16="http://schemas.microsoft.com/office/drawing/2014/main" id="{ACE52099-9485-451F-80EE-8C6CE81F6BEC}"/>
              </a:ext>
            </a:extLst>
          </p:cNvPr>
          <p:cNvSpPr txBox="1"/>
          <p:nvPr/>
        </p:nvSpPr>
        <p:spPr>
          <a:xfrm>
            <a:off x="228970" y="3745433"/>
            <a:ext cx="11558475" cy="646331"/>
          </a:xfrm>
          <a:prstGeom prst="rect">
            <a:avLst/>
          </a:prstGeom>
          <a:noFill/>
        </p:spPr>
        <p:txBody>
          <a:bodyPr wrap="square" rtlCol="0">
            <a:spAutoFit/>
          </a:bodyPr>
          <a:lstStyle/>
          <a:p>
            <a:pPr marL="571500" indent="-571500" algn="just">
              <a:buFont typeface="Arial" panose="020B0604020202020204" pitchFamily="34" charset="0"/>
              <a:buChar char="•"/>
            </a:pPr>
            <a:r>
              <a:rPr lang="es-CR" sz="3600" dirty="0">
                <a:latin typeface="Bookman Old Style" panose="02050604050505020204" pitchFamily="18" charset="0"/>
              </a:rPr>
              <a:t>Hacer películas...</a:t>
            </a:r>
            <a:endParaRPr lang="es-ES" sz="3600" dirty="0">
              <a:latin typeface="Bookman Old Style" panose="02050604050505020204" pitchFamily="18" charset="0"/>
            </a:endParaRPr>
          </a:p>
        </p:txBody>
      </p:sp>
    </p:spTree>
    <p:extLst>
      <p:ext uri="{BB962C8B-B14F-4D97-AF65-F5344CB8AC3E}">
        <p14:creationId xmlns:p14="http://schemas.microsoft.com/office/powerpoint/2010/main" val="3370977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076236"/>
            <a:ext cx="9144000" cy="2387600"/>
          </a:xfrm>
        </p:spPr>
        <p:txBody>
          <a:bodyPr/>
          <a:lstStyle/>
          <a:p>
            <a:r>
              <a:rPr lang="es-CR" b="1" dirty="0">
                <a:effectLst>
                  <a:outerShdw blurRad="38100" dist="38100" dir="2700000" algn="tl">
                    <a:srgbClr val="000000">
                      <a:alpha val="43137"/>
                    </a:srgbClr>
                  </a:outerShdw>
                </a:effectLst>
              </a:rPr>
              <a:t>LA SEGURIDAD EN WINDOWS VISTA</a:t>
            </a:r>
          </a:p>
        </p:txBody>
      </p:sp>
    </p:spTree>
    <p:extLst>
      <p:ext uri="{BB962C8B-B14F-4D97-AF65-F5344CB8AC3E}">
        <p14:creationId xmlns:p14="http://schemas.microsoft.com/office/powerpoint/2010/main" val="2397502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ACE52099-9485-451F-80EE-8C6CE81F6BEC}"/>
              </a:ext>
            </a:extLst>
          </p:cNvPr>
          <p:cNvSpPr txBox="1"/>
          <p:nvPr/>
        </p:nvSpPr>
        <p:spPr>
          <a:xfrm>
            <a:off x="195433" y="2437600"/>
            <a:ext cx="11209630" cy="2308324"/>
          </a:xfrm>
          <a:prstGeom prst="rect">
            <a:avLst/>
          </a:prstGeom>
          <a:noFill/>
        </p:spPr>
        <p:txBody>
          <a:bodyPr wrap="square" rtlCol="0">
            <a:spAutoFit/>
          </a:bodyPr>
          <a:lstStyle/>
          <a:p>
            <a:pPr algn="just"/>
            <a:r>
              <a:rPr lang="es-CR" sz="3600" dirty="0">
                <a:latin typeface="Bookman Old Style" panose="02050604050505020204" pitchFamily="18" charset="0"/>
              </a:rPr>
              <a:t>NT se diseñó en un principio para cumplir con los requerimientos de seguridad C2 del Departamento de Defensa de los Estados Unidos (</a:t>
            </a:r>
            <a:r>
              <a:rPr lang="es-CR" sz="3600" dirty="0" err="1">
                <a:latin typeface="Bookman Old Style" panose="02050604050505020204" pitchFamily="18" charset="0"/>
              </a:rPr>
              <a:t>DoD</a:t>
            </a:r>
            <a:r>
              <a:rPr lang="es-CR" sz="3600" dirty="0">
                <a:latin typeface="Bookman Old Style" panose="02050604050505020204" pitchFamily="18" charset="0"/>
              </a:rPr>
              <a:t> 5200.28-STD):</a:t>
            </a:r>
            <a:endParaRPr lang="es-ES" sz="3600" dirty="0">
              <a:latin typeface="Bookman Old Style" panose="02050604050505020204" pitchFamily="18" charset="0"/>
            </a:endParaRPr>
          </a:p>
        </p:txBody>
      </p:sp>
      <p:sp>
        <p:nvSpPr>
          <p:cNvPr id="9" name="CuadroTexto 8">
            <a:extLst>
              <a:ext uri="{FF2B5EF4-FFF2-40B4-BE49-F238E27FC236}">
                <a16:creationId xmlns:a16="http://schemas.microsoft.com/office/drawing/2014/main" id="{EF568C36-2709-4A36-9A2A-40A8930422EA}"/>
              </a:ext>
            </a:extLst>
          </p:cNvPr>
          <p:cNvSpPr txBox="1"/>
          <p:nvPr/>
        </p:nvSpPr>
        <p:spPr>
          <a:xfrm>
            <a:off x="228970" y="1312242"/>
            <a:ext cx="5745700" cy="707886"/>
          </a:xfrm>
          <a:prstGeom prst="rect">
            <a:avLst/>
          </a:prstGeom>
          <a:noFill/>
        </p:spPr>
        <p:txBody>
          <a:bodyPr wrap="square" rtlCol="0">
            <a:spAutoFit/>
          </a:bodyPr>
          <a:lstStyle/>
          <a:p>
            <a:r>
              <a:rPr lang="es-CR" sz="4000" b="1" dirty="0">
                <a:latin typeface="Bookman Old Style" panose="02050604050505020204" pitchFamily="18" charset="0"/>
              </a:rPr>
              <a:t>La seguridad</a:t>
            </a:r>
            <a:endParaRPr lang="es-ES" sz="4000" b="1" dirty="0">
              <a:latin typeface="Bookman Old Style" panose="02050604050505020204" pitchFamily="18" charset="0"/>
            </a:endParaRPr>
          </a:p>
        </p:txBody>
      </p:sp>
      <p:sp>
        <p:nvSpPr>
          <p:cNvPr id="6" name="CuadroTexto 5">
            <a:extLst>
              <a:ext uri="{FF2B5EF4-FFF2-40B4-BE49-F238E27FC236}">
                <a16:creationId xmlns:a16="http://schemas.microsoft.com/office/drawing/2014/main" id="{ACE52099-9485-451F-80EE-8C6CE81F6BEC}"/>
              </a:ext>
            </a:extLst>
          </p:cNvPr>
          <p:cNvSpPr txBox="1"/>
          <p:nvPr/>
        </p:nvSpPr>
        <p:spPr>
          <a:xfrm>
            <a:off x="228970" y="5163396"/>
            <a:ext cx="11558475" cy="646331"/>
          </a:xfrm>
          <a:prstGeom prst="rect">
            <a:avLst/>
          </a:prstGeom>
          <a:noFill/>
        </p:spPr>
        <p:txBody>
          <a:bodyPr wrap="square" rtlCol="0">
            <a:spAutoFit/>
          </a:bodyPr>
          <a:lstStyle/>
          <a:p>
            <a:pPr algn="just"/>
            <a:r>
              <a:rPr lang="es-ES" sz="3600" dirty="0">
                <a:latin typeface="Bookman Old Style" panose="02050604050505020204" pitchFamily="18" charset="0"/>
              </a:rPr>
              <a:t>El mismo está provisto, entre otras cosas de:</a:t>
            </a:r>
          </a:p>
        </p:txBody>
      </p:sp>
    </p:spTree>
    <p:extLst>
      <p:ext uri="{BB962C8B-B14F-4D97-AF65-F5344CB8AC3E}">
        <p14:creationId xmlns:p14="http://schemas.microsoft.com/office/powerpoint/2010/main" val="216678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EF568C36-2709-4A36-9A2A-40A8930422EA}"/>
              </a:ext>
            </a:extLst>
          </p:cNvPr>
          <p:cNvSpPr txBox="1"/>
          <p:nvPr/>
        </p:nvSpPr>
        <p:spPr>
          <a:xfrm>
            <a:off x="228970" y="2093638"/>
            <a:ext cx="11275845" cy="1323439"/>
          </a:xfrm>
          <a:prstGeom prst="rect">
            <a:avLst/>
          </a:prstGeom>
          <a:noFill/>
        </p:spPr>
        <p:txBody>
          <a:bodyPr wrap="square" rtlCol="0">
            <a:spAutoFit/>
          </a:bodyPr>
          <a:lstStyle/>
          <a:p>
            <a:r>
              <a:rPr lang="es-CR" sz="4000" b="1" dirty="0">
                <a:latin typeface="Bookman Old Style" panose="02050604050505020204" pitchFamily="18" charset="0"/>
              </a:rPr>
              <a:t>1. Inicio de sesión seguro con medidas anti-suplantación de identidad.</a:t>
            </a:r>
            <a:endParaRPr lang="es-ES" sz="4000" b="1" dirty="0">
              <a:latin typeface="Bookman Old Style" panose="02050604050505020204" pitchFamily="18" charset="0"/>
            </a:endParaRPr>
          </a:p>
        </p:txBody>
      </p:sp>
      <p:sp>
        <p:nvSpPr>
          <p:cNvPr id="6" name="CuadroTexto 5">
            <a:extLst>
              <a:ext uri="{FF2B5EF4-FFF2-40B4-BE49-F238E27FC236}">
                <a16:creationId xmlns:a16="http://schemas.microsoft.com/office/drawing/2014/main" id="{ACE52099-9485-451F-80EE-8C6CE81F6BEC}"/>
              </a:ext>
            </a:extLst>
          </p:cNvPr>
          <p:cNvSpPr txBox="1"/>
          <p:nvPr/>
        </p:nvSpPr>
        <p:spPr>
          <a:xfrm>
            <a:off x="228970" y="3603796"/>
            <a:ext cx="11558475" cy="2308324"/>
          </a:xfrm>
          <a:prstGeom prst="rect">
            <a:avLst/>
          </a:prstGeom>
          <a:noFill/>
        </p:spPr>
        <p:txBody>
          <a:bodyPr wrap="square" rtlCol="0">
            <a:spAutoFit/>
          </a:bodyPr>
          <a:lstStyle/>
          <a:p>
            <a:pPr algn="just"/>
            <a:r>
              <a:rPr lang="es-CR" sz="3600" dirty="0">
                <a:latin typeface="Bookman Old Style" panose="02050604050505020204" pitchFamily="18" charset="0"/>
              </a:rPr>
              <a:t>Un inicio de sesión seguro significa que el administrador del sistema puede requerir que todos sus usuarios tengan una contraseña para poder iniciar sesión.</a:t>
            </a:r>
            <a:endParaRPr lang="es-ES" sz="3600" dirty="0">
              <a:latin typeface="Bookman Old Style" panose="02050604050505020204" pitchFamily="18" charset="0"/>
            </a:endParaRPr>
          </a:p>
        </p:txBody>
      </p:sp>
    </p:spTree>
    <p:extLst>
      <p:ext uri="{BB962C8B-B14F-4D97-AF65-F5344CB8AC3E}">
        <p14:creationId xmlns:p14="http://schemas.microsoft.com/office/powerpoint/2010/main" val="47465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EF568C36-2709-4A36-9A2A-40A8930422EA}"/>
              </a:ext>
            </a:extLst>
          </p:cNvPr>
          <p:cNvSpPr txBox="1"/>
          <p:nvPr/>
        </p:nvSpPr>
        <p:spPr>
          <a:xfrm>
            <a:off x="228970" y="2093638"/>
            <a:ext cx="11275845" cy="707886"/>
          </a:xfrm>
          <a:prstGeom prst="rect">
            <a:avLst/>
          </a:prstGeom>
          <a:noFill/>
        </p:spPr>
        <p:txBody>
          <a:bodyPr wrap="square" rtlCol="0">
            <a:spAutoFit/>
          </a:bodyPr>
          <a:lstStyle/>
          <a:p>
            <a:r>
              <a:rPr lang="es-CR" sz="4000" b="1" dirty="0">
                <a:latin typeface="Bookman Old Style" panose="02050604050505020204" pitchFamily="18" charset="0"/>
              </a:rPr>
              <a:t>2. Controles de acceso discrecionales.</a:t>
            </a:r>
            <a:endParaRPr lang="es-ES" sz="4000" b="1" dirty="0">
              <a:latin typeface="Bookman Old Style" panose="02050604050505020204" pitchFamily="18" charset="0"/>
            </a:endParaRPr>
          </a:p>
        </p:txBody>
      </p:sp>
      <p:sp>
        <p:nvSpPr>
          <p:cNvPr id="6" name="CuadroTexto 5">
            <a:extLst>
              <a:ext uri="{FF2B5EF4-FFF2-40B4-BE49-F238E27FC236}">
                <a16:creationId xmlns:a16="http://schemas.microsoft.com/office/drawing/2014/main" id="{ACE52099-9485-451F-80EE-8C6CE81F6BEC}"/>
              </a:ext>
            </a:extLst>
          </p:cNvPr>
          <p:cNvSpPr txBox="1"/>
          <p:nvPr/>
        </p:nvSpPr>
        <p:spPr>
          <a:xfrm>
            <a:off x="228970" y="3088407"/>
            <a:ext cx="10710579" cy="1754326"/>
          </a:xfrm>
          <a:prstGeom prst="rect">
            <a:avLst/>
          </a:prstGeom>
          <a:noFill/>
        </p:spPr>
        <p:txBody>
          <a:bodyPr wrap="square" rtlCol="0">
            <a:spAutoFit/>
          </a:bodyPr>
          <a:lstStyle/>
          <a:p>
            <a:pPr algn="just"/>
            <a:r>
              <a:rPr lang="es-CR" sz="3600" dirty="0">
                <a:latin typeface="Bookman Old Style" panose="02050604050505020204" pitchFamily="18" charset="0"/>
              </a:rPr>
              <a:t>Permiten al propietario de un archivo u otro objeto decir quién puede usarlo y de qué forma.</a:t>
            </a:r>
            <a:endParaRPr lang="es-ES" sz="3600" dirty="0">
              <a:latin typeface="Bookman Old Style" panose="02050604050505020204" pitchFamily="18" charset="0"/>
            </a:endParaRPr>
          </a:p>
        </p:txBody>
      </p:sp>
    </p:spTree>
    <p:extLst>
      <p:ext uri="{BB962C8B-B14F-4D97-AF65-F5344CB8AC3E}">
        <p14:creationId xmlns:p14="http://schemas.microsoft.com/office/powerpoint/2010/main" val="259950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EF568C36-2709-4A36-9A2A-40A8930422EA}"/>
              </a:ext>
            </a:extLst>
          </p:cNvPr>
          <p:cNvSpPr txBox="1"/>
          <p:nvPr/>
        </p:nvSpPr>
        <p:spPr>
          <a:xfrm>
            <a:off x="228970" y="2093638"/>
            <a:ext cx="11275845" cy="707886"/>
          </a:xfrm>
          <a:prstGeom prst="rect">
            <a:avLst/>
          </a:prstGeom>
          <a:noFill/>
        </p:spPr>
        <p:txBody>
          <a:bodyPr wrap="square" rtlCol="0">
            <a:spAutoFit/>
          </a:bodyPr>
          <a:lstStyle/>
          <a:p>
            <a:r>
              <a:rPr lang="es-CR" sz="4000" b="1" dirty="0">
                <a:latin typeface="Bookman Old Style" panose="02050604050505020204" pitchFamily="18" charset="0"/>
              </a:rPr>
              <a:t>3. Controles de acceso privilegiados.</a:t>
            </a:r>
            <a:endParaRPr lang="es-ES" sz="4000" b="1" dirty="0">
              <a:latin typeface="Bookman Old Style" panose="02050604050505020204" pitchFamily="18" charset="0"/>
            </a:endParaRPr>
          </a:p>
        </p:txBody>
      </p:sp>
      <p:sp>
        <p:nvSpPr>
          <p:cNvPr id="6" name="CuadroTexto 5">
            <a:extLst>
              <a:ext uri="{FF2B5EF4-FFF2-40B4-BE49-F238E27FC236}">
                <a16:creationId xmlns:a16="http://schemas.microsoft.com/office/drawing/2014/main" id="{ACE52099-9485-451F-80EE-8C6CE81F6BEC}"/>
              </a:ext>
            </a:extLst>
          </p:cNvPr>
          <p:cNvSpPr txBox="1"/>
          <p:nvPr/>
        </p:nvSpPr>
        <p:spPr>
          <a:xfrm>
            <a:off x="228970" y="3088407"/>
            <a:ext cx="10710579" cy="1754326"/>
          </a:xfrm>
          <a:prstGeom prst="rect">
            <a:avLst/>
          </a:prstGeom>
          <a:noFill/>
        </p:spPr>
        <p:txBody>
          <a:bodyPr wrap="square" rtlCol="0">
            <a:spAutoFit/>
          </a:bodyPr>
          <a:lstStyle/>
          <a:p>
            <a:pPr algn="just"/>
            <a:r>
              <a:rPr lang="es-CR" sz="3600" dirty="0">
                <a:latin typeface="Bookman Old Style" panose="02050604050505020204" pitchFamily="18" charset="0"/>
              </a:rPr>
              <a:t>Permiten al administrador del sistema (</a:t>
            </a:r>
            <a:r>
              <a:rPr lang="es-CR" sz="3600" dirty="0" err="1">
                <a:latin typeface="Bookman Old Style" panose="02050604050505020204" pitchFamily="18" charset="0"/>
              </a:rPr>
              <a:t>superusuario</a:t>
            </a:r>
            <a:r>
              <a:rPr lang="es-CR" sz="3600" dirty="0">
                <a:latin typeface="Bookman Old Style" panose="02050604050505020204" pitchFamily="18" charset="0"/>
              </a:rPr>
              <a:t>) redefinirlos cuando sea necesario.</a:t>
            </a:r>
            <a:endParaRPr lang="es-ES" sz="3600" dirty="0">
              <a:latin typeface="Bookman Old Style" panose="02050604050505020204" pitchFamily="18" charset="0"/>
            </a:endParaRPr>
          </a:p>
        </p:txBody>
      </p:sp>
    </p:spTree>
    <p:extLst>
      <p:ext uri="{BB962C8B-B14F-4D97-AF65-F5344CB8AC3E}">
        <p14:creationId xmlns:p14="http://schemas.microsoft.com/office/powerpoint/2010/main" val="125181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EF568C36-2709-4A36-9A2A-40A8930422EA}"/>
              </a:ext>
            </a:extLst>
          </p:cNvPr>
          <p:cNvSpPr txBox="1"/>
          <p:nvPr/>
        </p:nvSpPr>
        <p:spPr>
          <a:xfrm>
            <a:off x="228970" y="2093638"/>
            <a:ext cx="11275845" cy="1323439"/>
          </a:xfrm>
          <a:prstGeom prst="rect">
            <a:avLst/>
          </a:prstGeom>
          <a:noFill/>
        </p:spPr>
        <p:txBody>
          <a:bodyPr wrap="square" rtlCol="0">
            <a:spAutoFit/>
          </a:bodyPr>
          <a:lstStyle/>
          <a:p>
            <a:r>
              <a:rPr lang="es-CR" sz="4000" b="1" dirty="0">
                <a:latin typeface="Bookman Old Style" panose="02050604050505020204" pitchFamily="18" charset="0"/>
              </a:rPr>
              <a:t>4. Protección del espacio de direcciones por proceso.</a:t>
            </a:r>
            <a:endParaRPr lang="es-ES" sz="4000" b="1" dirty="0">
              <a:latin typeface="Bookman Old Style" panose="02050604050505020204" pitchFamily="18" charset="0"/>
            </a:endParaRPr>
          </a:p>
        </p:txBody>
      </p:sp>
      <p:sp>
        <p:nvSpPr>
          <p:cNvPr id="6" name="CuadroTexto 5">
            <a:extLst>
              <a:ext uri="{FF2B5EF4-FFF2-40B4-BE49-F238E27FC236}">
                <a16:creationId xmlns:a16="http://schemas.microsoft.com/office/drawing/2014/main" id="{ACE52099-9485-451F-80EE-8C6CE81F6BEC}"/>
              </a:ext>
            </a:extLst>
          </p:cNvPr>
          <p:cNvSpPr txBox="1"/>
          <p:nvPr/>
        </p:nvSpPr>
        <p:spPr>
          <a:xfrm>
            <a:off x="228970" y="3670298"/>
            <a:ext cx="10710579" cy="1754326"/>
          </a:xfrm>
          <a:prstGeom prst="rect">
            <a:avLst/>
          </a:prstGeom>
          <a:noFill/>
        </p:spPr>
        <p:txBody>
          <a:bodyPr wrap="square" rtlCol="0">
            <a:spAutoFit/>
          </a:bodyPr>
          <a:lstStyle/>
          <a:p>
            <a:pPr algn="just"/>
            <a:r>
              <a:rPr lang="es-CR" sz="3600" dirty="0">
                <a:latin typeface="Bookman Old Style" panose="02050604050505020204" pitchFamily="18" charset="0"/>
              </a:rPr>
              <a:t>Significa que cada proceso tiene su propio espacio de direcciones virtuales que no está accesible para un proceso sin autorización.</a:t>
            </a:r>
            <a:endParaRPr lang="es-ES" sz="3600" dirty="0">
              <a:latin typeface="Bookman Old Style" panose="02050604050505020204" pitchFamily="18" charset="0"/>
            </a:endParaRPr>
          </a:p>
        </p:txBody>
      </p:sp>
    </p:spTree>
    <p:extLst>
      <p:ext uri="{BB962C8B-B14F-4D97-AF65-F5344CB8AC3E}">
        <p14:creationId xmlns:p14="http://schemas.microsoft.com/office/powerpoint/2010/main" val="224280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EF568C36-2709-4A36-9A2A-40A8930422EA}"/>
              </a:ext>
            </a:extLst>
          </p:cNvPr>
          <p:cNvSpPr txBox="1"/>
          <p:nvPr/>
        </p:nvSpPr>
        <p:spPr>
          <a:xfrm>
            <a:off x="228970" y="1977260"/>
            <a:ext cx="11275845" cy="1323439"/>
          </a:xfrm>
          <a:prstGeom prst="rect">
            <a:avLst/>
          </a:prstGeom>
          <a:noFill/>
        </p:spPr>
        <p:txBody>
          <a:bodyPr wrap="square" rtlCol="0">
            <a:spAutoFit/>
          </a:bodyPr>
          <a:lstStyle/>
          <a:p>
            <a:r>
              <a:rPr lang="es-CR" sz="4000" b="1" dirty="0">
                <a:latin typeface="Bookman Old Style" panose="02050604050505020204" pitchFamily="18" charset="0"/>
              </a:rPr>
              <a:t>5. Las nuevas páginas deben ponerse en ceros antes de asignarlas.</a:t>
            </a:r>
            <a:endParaRPr lang="es-ES" sz="4000" b="1" dirty="0">
              <a:latin typeface="Bookman Old Style" panose="02050604050505020204" pitchFamily="18" charset="0"/>
            </a:endParaRPr>
          </a:p>
        </p:txBody>
      </p:sp>
      <p:sp>
        <p:nvSpPr>
          <p:cNvPr id="6" name="CuadroTexto 5">
            <a:extLst>
              <a:ext uri="{FF2B5EF4-FFF2-40B4-BE49-F238E27FC236}">
                <a16:creationId xmlns:a16="http://schemas.microsoft.com/office/drawing/2014/main" id="{ACE52099-9485-451F-80EE-8C6CE81F6BEC}"/>
              </a:ext>
            </a:extLst>
          </p:cNvPr>
          <p:cNvSpPr txBox="1"/>
          <p:nvPr/>
        </p:nvSpPr>
        <p:spPr>
          <a:xfrm>
            <a:off x="228969" y="3550081"/>
            <a:ext cx="11275845" cy="2862322"/>
          </a:xfrm>
          <a:prstGeom prst="rect">
            <a:avLst/>
          </a:prstGeom>
          <a:noFill/>
        </p:spPr>
        <p:txBody>
          <a:bodyPr wrap="square" rtlCol="0">
            <a:spAutoFit/>
          </a:bodyPr>
          <a:lstStyle/>
          <a:p>
            <a:pPr algn="just"/>
            <a:r>
              <a:rPr lang="es-CR" sz="3600" dirty="0">
                <a:latin typeface="Bookman Old Style" panose="02050604050505020204" pitchFamily="18" charset="0"/>
              </a:rPr>
              <a:t>Significa que cuando crece el montículo del proceso, las páginas asignadas se inicializan con cero, de manera que los procesos no puedan encontrar la información que colocó el propietario anterior.</a:t>
            </a:r>
            <a:endParaRPr lang="es-ES" sz="3600" dirty="0">
              <a:latin typeface="Bookman Old Style" panose="02050604050505020204" pitchFamily="18" charset="0"/>
            </a:endParaRPr>
          </a:p>
        </p:txBody>
      </p:sp>
    </p:spTree>
    <p:extLst>
      <p:ext uri="{BB962C8B-B14F-4D97-AF65-F5344CB8AC3E}">
        <p14:creationId xmlns:p14="http://schemas.microsoft.com/office/powerpoint/2010/main" val="49061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EF568C36-2709-4A36-9A2A-40A8930422EA}"/>
              </a:ext>
            </a:extLst>
          </p:cNvPr>
          <p:cNvSpPr txBox="1"/>
          <p:nvPr/>
        </p:nvSpPr>
        <p:spPr>
          <a:xfrm>
            <a:off x="228970" y="1977260"/>
            <a:ext cx="11275845" cy="707886"/>
          </a:xfrm>
          <a:prstGeom prst="rect">
            <a:avLst/>
          </a:prstGeom>
          <a:noFill/>
        </p:spPr>
        <p:txBody>
          <a:bodyPr wrap="square" rtlCol="0">
            <a:spAutoFit/>
          </a:bodyPr>
          <a:lstStyle/>
          <a:p>
            <a:r>
              <a:rPr lang="es-CR" sz="4000" b="1" dirty="0">
                <a:latin typeface="Bookman Old Style" panose="02050604050505020204" pitchFamily="18" charset="0"/>
              </a:rPr>
              <a:t>6. Auditoría de seguridad.</a:t>
            </a:r>
            <a:endParaRPr lang="es-ES" sz="4000" b="1" dirty="0">
              <a:latin typeface="Bookman Old Style" panose="02050604050505020204" pitchFamily="18" charset="0"/>
            </a:endParaRPr>
          </a:p>
        </p:txBody>
      </p:sp>
      <p:sp>
        <p:nvSpPr>
          <p:cNvPr id="6" name="CuadroTexto 5">
            <a:extLst>
              <a:ext uri="{FF2B5EF4-FFF2-40B4-BE49-F238E27FC236}">
                <a16:creationId xmlns:a16="http://schemas.microsoft.com/office/drawing/2014/main" id="{ACE52099-9485-451F-80EE-8C6CE81F6BEC}"/>
              </a:ext>
            </a:extLst>
          </p:cNvPr>
          <p:cNvSpPr txBox="1"/>
          <p:nvPr/>
        </p:nvSpPr>
        <p:spPr>
          <a:xfrm>
            <a:off x="228969" y="3034692"/>
            <a:ext cx="11275845" cy="1200329"/>
          </a:xfrm>
          <a:prstGeom prst="rect">
            <a:avLst/>
          </a:prstGeom>
          <a:noFill/>
        </p:spPr>
        <p:txBody>
          <a:bodyPr wrap="square" rtlCol="0">
            <a:spAutoFit/>
          </a:bodyPr>
          <a:lstStyle/>
          <a:p>
            <a:pPr algn="just"/>
            <a:r>
              <a:rPr lang="es-CR" sz="3600" dirty="0">
                <a:latin typeface="Bookman Old Style" panose="02050604050505020204" pitchFamily="18" charset="0"/>
              </a:rPr>
              <a:t>Permite al administrador producir un registro de ciertos eventos relacionados con la seguridad.</a:t>
            </a:r>
            <a:endParaRPr lang="es-ES" sz="3600" dirty="0">
              <a:latin typeface="Bookman Old Style" panose="02050604050505020204" pitchFamily="18" charset="0"/>
            </a:endParaRPr>
          </a:p>
        </p:txBody>
      </p:sp>
    </p:spTree>
    <p:extLst>
      <p:ext uri="{BB962C8B-B14F-4D97-AF65-F5344CB8AC3E}">
        <p14:creationId xmlns:p14="http://schemas.microsoft.com/office/powerpoint/2010/main" val="278987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076236"/>
            <a:ext cx="9144000" cy="2387600"/>
          </a:xfrm>
        </p:spPr>
        <p:txBody>
          <a:bodyPr/>
          <a:lstStyle/>
          <a:p>
            <a:r>
              <a:rPr lang="es-CR" b="1" dirty="0">
                <a:effectLst>
                  <a:outerShdw blurRad="38100" dist="38100" dir="2700000" algn="tl">
                    <a:srgbClr val="000000">
                      <a:alpha val="43137"/>
                    </a:srgbClr>
                  </a:outerShdw>
                </a:effectLst>
              </a:rPr>
              <a:t>Programación en Windows</a:t>
            </a:r>
          </a:p>
        </p:txBody>
      </p:sp>
    </p:spTree>
    <p:extLst>
      <p:ext uri="{BB962C8B-B14F-4D97-AF65-F5344CB8AC3E}">
        <p14:creationId xmlns:p14="http://schemas.microsoft.com/office/powerpoint/2010/main" val="18127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076236"/>
            <a:ext cx="9144000" cy="2387600"/>
          </a:xfrm>
        </p:spPr>
        <p:txBody>
          <a:bodyPr/>
          <a:lstStyle/>
          <a:p>
            <a:r>
              <a:rPr lang="es-CR" b="1" dirty="0">
                <a:effectLst>
                  <a:outerShdw blurRad="38100" dist="38100" dir="2700000" algn="tl">
                    <a:srgbClr val="000000">
                      <a:alpha val="43137"/>
                    </a:srgbClr>
                  </a:outerShdw>
                </a:effectLst>
              </a:rPr>
              <a:t>Historia</a:t>
            </a:r>
          </a:p>
        </p:txBody>
      </p:sp>
    </p:spTree>
    <p:extLst>
      <p:ext uri="{BB962C8B-B14F-4D97-AF65-F5344CB8AC3E}">
        <p14:creationId xmlns:p14="http://schemas.microsoft.com/office/powerpoint/2010/main" val="2688955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3"/>
          <a:srcRect l="5071" t="5451" r="2087" b="2699"/>
          <a:stretch/>
        </p:blipFill>
        <p:spPr>
          <a:xfrm>
            <a:off x="0" y="0"/>
            <a:ext cx="12207966" cy="5802284"/>
          </a:xfrm>
          <a:prstGeom prst="rect">
            <a:avLst/>
          </a:prstGeom>
        </p:spPr>
      </p:pic>
      <p:sp>
        <p:nvSpPr>
          <p:cNvPr id="5" name="CuadroTexto 4">
            <a:extLst>
              <a:ext uri="{FF2B5EF4-FFF2-40B4-BE49-F238E27FC236}">
                <a16:creationId xmlns:a16="http://schemas.microsoft.com/office/drawing/2014/main" id="{EF568C36-2709-4A36-9A2A-40A8930422EA}"/>
              </a:ext>
            </a:extLst>
          </p:cNvPr>
          <p:cNvSpPr txBox="1"/>
          <p:nvPr/>
        </p:nvSpPr>
        <p:spPr>
          <a:xfrm>
            <a:off x="611355" y="5950743"/>
            <a:ext cx="8981532" cy="707886"/>
          </a:xfrm>
          <a:prstGeom prst="rect">
            <a:avLst/>
          </a:prstGeom>
          <a:noFill/>
        </p:spPr>
        <p:txBody>
          <a:bodyPr wrap="square" rtlCol="0">
            <a:spAutoFit/>
          </a:bodyPr>
          <a:lstStyle/>
          <a:p>
            <a:r>
              <a:rPr lang="es-CR" sz="4000" b="1" dirty="0">
                <a:latin typeface="Bookman Old Style" panose="02050604050505020204" pitchFamily="18" charset="0"/>
              </a:rPr>
              <a:t>Programación en Windows Vista</a:t>
            </a:r>
            <a:endParaRPr lang="es-ES" sz="4000" b="1" dirty="0">
              <a:latin typeface="Bookman Old Style" panose="02050604050505020204" pitchFamily="18" charset="0"/>
            </a:endParaRPr>
          </a:p>
        </p:txBody>
      </p:sp>
    </p:spTree>
    <p:extLst>
      <p:ext uri="{BB962C8B-B14F-4D97-AF65-F5344CB8AC3E}">
        <p14:creationId xmlns:p14="http://schemas.microsoft.com/office/powerpoint/2010/main" val="2058999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ACE52099-9485-451F-80EE-8C6CE81F6BEC}"/>
              </a:ext>
            </a:extLst>
          </p:cNvPr>
          <p:cNvSpPr txBox="1"/>
          <p:nvPr/>
        </p:nvSpPr>
        <p:spPr>
          <a:xfrm>
            <a:off x="228969" y="2235654"/>
            <a:ext cx="11558475" cy="1200329"/>
          </a:xfrm>
          <a:prstGeom prst="rect">
            <a:avLst/>
          </a:prstGeom>
          <a:noFill/>
        </p:spPr>
        <p:txBody>
          <a:bodyPr wrap="square" rtlCol="0">
            <a:spAutoFit/>
          </a:bodyPr>
          <a:lstStyle/>
          <a:p>
            <a:pPr algn="just"/>
            <a:r>
              <a:rPr lang="es-CR" sz="3600" dirty="0">
                <a:latin typeface="Bookman Old Style" panose="02050604050505020204" pitchFamily="18" charset="0"/>
              </a:rPr>
              <a:t>El núcleo del sistema operativo NT es el programa en modo </a:t>
            </a:r>
            <a:r>
              <a:rPr lang="es-CR" sz="3600" dirty="0" err="1">
                <a:latin typeface="Bookman Old Style" panose="02050604050505020204" pitchFamily="18" charset="0"/>
              </a:rPr>
              <a:t>kernel</a:t>
            </a:r>
            <a:r>
              <a:rPr lang="es-CR" sz="3600" dirty="0">
                <a:latin typeface="Bookman Old Style" panose="02050604050505020204" pitchFamily="18" charset="0"/>
              </a:rPr>
              <a:t> </a:t>
            </a:r>
            <a:r>
              <a:rPr lang="es-CR" sz="3600" b="1" dirty="0">
                <a:latin typeface="Bookman Old Style" panose="02050604050505020204" pitchFamily="18" charset="0"/>
              </a:rPr>
              <a:t>NTOS</a:t>
            </a:r>
            <a:r>
              <a:rPr lang="es-CR" sz="3600" dirty="0">
                <a:latin typeface="Bookman Old Style" panose="02050604050505020204" pitchFamily="18" charset="0"/>
              </a:rPr>
              <a:t> (</a:t>
            </a:r>
            <a:r>
              <a:rPr lang="es-CR" sz="3600" b="1" dirty="0">
                <a:latin typeface="Bookman Old Style" panose="02050604050505020204" pitchFamily="18" charset="0"/>
              </a:rPr>
              <a:t>ntoskrnl.exe</a:t>
            </a:r>
            <a:r>
              <a:rPr lang="es-CR" sz="3600" dirty="0">
                <a:latin typeface="Bookman Old Style" panose="02050604050505020204" pitchFamily="18" charset="0"/>
              </a:rPr>
              <a:t>).</a:t>
            </a:r>
            <a:endParaRPr lang="es-ES" sz="3600" dirty="0">
              <a:latin typeface="Bookman Old Style" panose="02050604050505020204" pitchFamily="18" charset="0"/>
            </a:endParaRPr>
          </a:p>
        </p:txBody>
      </p:sp>
      <p:sp>
        <p:nvSpPr>
          <p:cNvPr id="9" name="CuadroTexto 8">
            <a:extLst>
              <a:ext uri="{FF2B5EF4-FFF2-40B4-BE49-F238E27FC236}">
                <a16:creationId xmlns:a16="http://schemas.microsoft.com/office/drawing/2014/main" id="{EF568C36-2709-4A36-9A2A-40A8930422EA}"/>
              </a:ext>
            </a:extLst>
          </p:cNvPr>
          <p:cNvSpPr txBox="1"/>
          <p:nvPr/>
        </p:nvSpPr>
        <p:spPr>
          <a:xfrm>
            <a:off x="228970" y="1312242"/>
            <a:ext cx="5745700" cy="707886"/>
          </a:xfrm>
          <a:prstGeom prst="rect">
            <a:avLst/>
          </a:prstGeom>
          <a:noFill/>
        </p:spPr>
        <p:txBody>
          <a:bodyPr wrap="square" rtlCol="0">
            <a:spAutoFit/>
          </a:bodyPr>
          <a:lstStyle/>
          <a:p>
            <a:r>
              <a:rPr lang="es-CR" sz="4000" b="1" dirty="0">
                <a:latin typeface="Bookman Old Style" panose="02050604050505020204" pitchFamily="18" charset="0"/>
              </a:rPr>
              <a:t>La Programación</a:t>
            </a:r>
            <a:endParaRPr lang="es-ES" sz="4000" b="1" dirty="0">
              <a:latin typeface="Bookman Old Style" panose="02050604050505020204" pitchFamily="18" charset="0"/>
            </a:endParaRPr>
          </a:p>
        </p:txBody>
      </p:sp>
      <p:sp>
        <p:nvSpPr>
          <p:cNvPr id="5" name="CuadroTexto 4">
            <a:extLst>
              <a:ext uri="{FF2B5EF4-FFF2-40B4-BE49-F238E27FC236}">
                <a16:creationId xmlns:a16="http://schemas.microsoft.com/office/drawing/2014/main" id="{ACE52099-9485-451F-80EE-8C6CE81F6BEC}"/>
              </a:ext>
            </a:extLst>
          </p:cNvPr>
          <p:cNvSpPr txBox="1"/>
          <p:nvPr/>
        </p:nvSpPr>
        <p:spPr>
          <a:xfrm>
            <a:off x="228969" y="3612167"/>
            <a:ext cx="11558475" cy="2862322"/>
          </a:xfrm>
          <a:prstGeom prst="rect">
            <a:avLst/>
          </a:prstGeom>
          <a:noFill/>
        </p:spPr>
        <p:txBody>
          <a:bodyPr wrap="square" rtlCol="0">
            <a:spAutoFit/>
          </a:bodyPr>
          <a:lstStyle/>
          <a:p>
            <a:pPr algn="just"/>
            <a:r>
              <a:rPr lang="es-CR" sz="3600" dirty="0">
                <a:latin typeface="Bookman Old Style" panose="02050604050505020204" pitchFamily="18" charset="0"/>
              </a:rPr>
              <a:t>Todas las interfaces publicadas en </a:t>
            </a:r>
            <a:r>
              <a:rPr lang="es-CR" sz="3600" b="1" dirty="0">
                <a:latin typeface="Bookman Old Style" panose="02050604050505020204" pitchFamily="18" charset="0"/>
              </a:rPr>
              <a:t>modo de usuario</a:t>
            </a:r>
            <a:r>
              <a:rPr lang="es-CR" sz="3600" dirty="0">
                <a:latin typeface="Bookman Old Style" panose="02050604050505020204" pitchFamily="18" charset="0"/>
              </a:rPr>
              <a:t> pertenecen a </a:t>
            </a:r>
            <a:r>
              <a:rPr lang="es-CR" sz="3600" b="1" dirty="0">
                <a:latin typeface="Bookman Old Style" panose="02050604050505020204" pitchFamily="18" charset="0"/>
              </a:rPr>
              <a:t>personalidades</a:t>
            </a:r>
            <a:r>
              <a:rPr lang="es-CR" sz="3600" dirty="0">
                <a:latin typeface="Bookman Old Style" panose="02050604050505020204" pitchFamily="18" charset="0"/>
              </a:rPr>
              <a:t> del sistema operativo que se implementan mediante el uso de subsistemas, los cuales se ejecutan encima de los niveles del NTOS.</a:t>
            </a:r>
            <a:endParaRPr lang="es-ES" sz="3600" dirty="0">
              <a:latin typeface="Bookman Old Style" panose="02050604050505020204" pitchFamily="18" charset="0"/>
            </a:endParaRPr>
          </a:p>
        </p:txBody>
      </p:sp>
    </p:spTree>
    <p:extLst>
      <p:ext uri="{BB962C8B-B14F-4D97-AF65-F5344CB8AC3E}">
        <p14:creationId xmlns:p14="http://schemas.microsoft.com/office/powerpoint/2010/main" val="128853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ACE52099-9485-451F-80EE-8C6CE81F6BEC}"/>
              </a:ext>
            </a:extLst>
          </p:cNvPr>
          <p:cNvSpPr txBox="1"/>
          <p:nvPr/>
        </p:nvSpPr>
        <p:spPr>
          <a:xfrm>
            <a:off x="228969" y="2235654"/>
            <a:ext cx="11558475" cy="646331"/>
          </a:xfrm>
          <a:prstGeom prst="rect">
            <a:avLst/>
          </a:prstGeom>
          <a:noFill/>
        </p:spPr>
        <p:txBody>
          <a:bodyPr wrap="square" rtlCol="0">
            <a:spAutoFit/>
          </a:bodyPr>
          <a:lstStyle/>
          <a:p>
            <a:pPr algn="just"/>
            <a:r>
              <a:rPr lang="es-CR" sz="3600" dirty="0">
                <a:latin typeface="Bookman Old Style" panose="02050604050505020204" pitchFamily="18" charset="0"/>
              </a:rPr>
              <a:t>En un principio, NT admitía tres personalidades:</a:t>
            </a:r>
            <a:endParaRPr lang="es-ES" sz="3600" dirty="0">
              <a:latin typeface="Bookman Old Style" panose="02050604050505020204" pitchFamily="18" charset="0"/>
            </a:endParaRPr>
          </a:p>
        </p:txBody>
      </p:sp>
      <p:sp>
        <p:nvSpPr>
          <p:cNvPr id="9" name="CuadroTexto 8">
            <a:extLst>
              <a:ext uri="{FF2B5EF4-FFF2-40B4-BE49-F238E27FC236}">
                <a16:creationId xmlns:a16="http://schemas.microsoft.com/office/drawing/2014/main" id="{EF568C36-2709-4A36-9A2A-40A8930422EA}"/>
              </a:ext>
            </a:extLst>
          </p:cNvPr>
          <p:cNvSpPr txBox="1"/>
          <p:nvPr/>
        </p:nvSpPr>
        <p:spPr>
          <a:xfrm>
            <a:off x="228970" y="1312242"/>
            <a:ext cx="5745700" cy="707886"/>
          </a:xfrm>
          <a:prstGeom prst="rect">
            <a:avLst/>
          </a:prstGeom>
          <a:noFill/>
        </p:spPr>
        <p:txBody>
          <a:bodyPr wrap="square" rtlCol="0">
            <a:spAutoFit/>
          </a:bodyPr>
          <a:lstStyle/>
          <a:p>
            <a:r>
              <a:rPr lang="es-CR" sz="4000" b="1" dirty="0">
                <a:latin typeface="Bookman Old Style" panose="02050604050505020204" pitchFamily="18" charset="0"/>
              </a:rPr>
              <a:t>La Programación</a:t>
            </a:r>
            <a:endParaRPr lang="es-ES" sz="4000" b="1" dirty="0">
              <a:latin typeface="Bookman Old Style" panose="02050604050505020204" pitchFamily="18" charset="0"/>
            </a:endParaRPr>
          </a:p>
        </p:txBody>
      </p:sp>
      <p:sp>
        <p:nvSpPr>
          <p:cNvPr id="5" name="CuadroTexto 4">
            <a:extLst>
              <a:ext uri="{FF2B5EF4-FFF2-40B4-BE49-F238E27FC236}">
                <a16:creationId xmlns:a16="http://schemas.microsoft.com/office/drawing/2014/main" id="{ACE52099-9485-451F-80EE-8C6CE81F6BEC}"/>
              </a:ext>
            </a:extLst>
          </p:cNvPr>
          <p:cNvSpPr txBox="1"/>
          <p:nvPr/>
        </p:nvSpPr>
        <p:spPr>
          <a:xfrm>
            <a:off x="195432" y="3335168"/>
            <a:ext cx="11558475" cy="646331"/>
          </a:xfrm>
          <a:prstGeom prst="rect">
            <a:avLst/>
          </a:prstGeom>
          <a:noFill/>
        </p:spPr>
        <p:txBody>
          <a:bodyPr wrap="square" rtlCol="0">
            <a:spAutoFit/>
          </a:bodyPr>
          <a:lstStyle/>
          <a:p>
            <a:pPr marL="571500" indent="-571500" algn="just">
              <a:buFont typeface="Arial" panose="020B0604020202020204" pitchFamily="34" charset="0"/>
              <a:buChar char="•"/>
            </a:pPr>
            <a:r>
              <a:rPr lang="es-CR" sz="3600" dirty="0">
                <a:latin typeface="Bookman Old Style" panose="02050604050505020204" pitchFamily="18" charset="0"/>
              </a:rPr>
              <a:t>OS/2</a:t>
            </a:r>
            <a:endParaRPr lang="es-ES" sz="3600" dirty="0">
              <a:latin typeface="Bookman Old Style" panose="02050604050505020204" pitchFamily="18" charset="0"/>
            </a:endParaRPr>
          </a:p>
        </p:txBody>
      </p:sp>
      <p:sp>
        <p:nvSpPr>
          <p:cNvPr id="6" name="CuadroTexto 5">
            <a:extLst>
              <a:ext uri="{FF2B5EF4-FFF2-40B4-BE49-F238E27FC236}">
                <a16:creationId xmlns:a16="http://schemas.microsoft.com/office/drawing/2014/main" id="{ACE52099-9485-451F-80EE-8C6CE81F6BEC}"/>
              </a:ext>
            </a:extLst>
          </p:cNvPr>
          <p:cNvSpPr txBox="1"/>
          <p:nvPr/>
        </p:nvSpPr>
        <p:spPr>
          <a:xfrm>
            <a:off x="228969" y="4434682"/>
            <a:ext cx="11558475" cy="646331"/>
          </a:xfrm>
          <a:prstGeom prst="rect">
            <a:avLst/>
          </a:prstGeom>
          <a:noFill/>
        </p:spPr>
        <p:txBody>
          <a:bodyPr wrap="square" rtlCol="0">
            <a:spAutoFit/>
          </a:bodyPr>
          <a:lstStyle/>
          <a:p>
            <a:pPr marL="571500" indent="-571500" algn="just">
              <a:buFont typeface="Arial" panose="020B0604020202020204" pitchFamily="34" charset="0"/>
              <a:buChar char="•"/>
            </a:pPr>
            <a:r>
              <a:rPr lang="es-CR" sz="3600" dirty="0">
                <a:latin typeface="Bookman Old Style" panose="02050604050505020204" pitchFamily="18" charset="0"/>
              </a:rPr>
              <a:t>POSIX</a:t>
            </a:r>
            <a:endParaRPr lang="es-ES" sz="3600" dirty="0">
              <a:latin typeface="Bookman Old Style" panose="02050604050505020204" pitchFamily="18" charset="0"/>
            </a:endParaRPr>
          </a:p>
        </p:txBody>
      </p:sp>
      <p:sp>
        <p:nvSpPr>
          <p:cNvPr id="8" name="CuadroTexto 7">
            <a:extLst>
              <a:ext uri="{FF2B5EF4-FFF2-40B4-BE49-F238E27FC236}">
                <a16:creationId xmlns:a16="http://schemas.microsoft.com/office/drawing/2014/main" id="{ACE52099-9485-451F-80EE-8C6CE81F6BEC}"/>
              </a:ext>
            </a:extLst>
          </p:cNvPr>
          <p:cNvSpPr txBox="1"/>
          <p:nvPr/>
        </p:nvSpPr>
        <p:spPr>
          <a:xfrm>
            <a:off x="228969" y="5534196"/>
            <a:ext cx="11558475" cy="646331"/>
          </a:xfrm>
          <a:prstGeom prst="rect">
            <a:avLst/>
          </a:prstGeom>
          <a:noFill/>
        </p:spPr>
        <p:txBody>
          <a:bodyPr wrap="square" rtlCol="0">
            <a:spAutoFit/>
          </a:bodyPr>
          <a:lstStyle/>
          <a:p>
            <a:pPr marL="571500" indent="-571500" algn="just">
              <a:buFont typeface="Arial" panose="020B0604020202020204" pitchFamily="34" charset="0"/>
              <a:buChar char="•"/>
            </a:pPr>
            <a:r>
              <a:rPr lang="es-CR" sz="3600" dirty="0">
                <a:latin typeface="Bookman Old Style" panose="02050604050505020204" pitchFamily="18" charset="0"/>
              </a:rPr>
              <a:t>Win32</a:t>
            </a:r>
            <a:endParaRPr lang="es-ES" sz="3600" dirty="0">
              <a:latin typeface="Bookman Old Style" panose="02050604050505020204" pitchFamily="18" charset="0"/>
            </a:endParaRPr>
          </a:p>
        </p:txBody>
      </p:sp>
    </p:spTree>
    <p:extLst>
      <p:ext uri="{BB962C8B-B14F-4D97-AF65-F5344CB8AC3E}">
        <p14:creationId xmlns:p14="http://schemas.microsoft.com/office/powerpoint/2010/main" val="313098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6"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ACE52099-9485-451F-80EE-8C6CE81F6BEC}"/>
              </a:ext>
            </a:extLst>
          </p:cNvPr>
          <p:cNvSpPr txBox="1"/>
          <p:nvPr/>
        </p:nvSpPr>
        <p:spPr>
          <a:xfrm>
            <a:off x="228969" y="2235654"/>
            <a:ext cx="11558475" cy="646331"/>
          </a:xfrm>
          <a:prstGeom prst="rect">
            <a:avLst/>
          </a:prstGeom>
          <a:noFill/>
        </p:spPr>
        <p:txBody>
          <a:bodyPr wrap="square" rtlCol="0">
            <a:spAutoFit/>
          </a:bodyPr>
          <a:lstStyle/>
          <a:p>
            <a:pPr marL="571500" indent="-571500" algn="just">
              <a:buFont typeface="Arial" panose="020B0604020202020204" pitchFamily="34" charset="0"/>
              <a:buChar char="•"/>
            </a:pPr>
            <a:r>
              <a:rPr lang="es-CR" sz="3600" dirty="0">
                <a:latin typeface="Bookman Old Style" panose="02050604050505020204" pitchFamily="18" charset="0"/>
              </a:rPr>
              <a:t>OS/2 se descartó en Windows XP</a:t>
            </a:r>
            <a:endParaRPr lang="es-ES" sz="3600" dirty="0">
              <a:latin typeface="Bookman Old Style" panose="02050604050505020204" pitchFamily="18" charset="0"/>
            </a:endParaRPr>
          </a:p>
        </p:txBody>
      </p:sp>
      <p:sp>
        <p:nvSpPr>
          <p:cNvPr id="9" name="CuadroTexto 8">
            <a:extLst>
              <a:ext uri="{FF2B5EF4-FFF2-40B4-BE49-F238E27FC236}">
                <a16:creationId xmlns:a16="http://schemas.microsoft.com/office/drawing/2014/main" id="{EF568C36-2709-4A36-9A2A-40A8930422EA}"/>
              </a:ext>
            </a:extLst>
          </p:cNvPr>
          <p:cNvSpPr txBox="1"/>
          <p:nvPr/>
        </p:nvSpPr>
        <p:spPr>
          <a:xfrm>
            <a:off x="228970" y="1312242"/>
            <a:ext cx="5745700" cy="707886"/>
          </a:xfrm>
          <a:prstGeom prst="rect">
            <a:avLst/>
          </a:prstGeom>
          <a:noFill/>
        </p:spPr>
        <p:txBody>
          <a:bodyPr wrap="square" rtlCol="0">
            <a:spAutoFit/>
          </a:bodyPr>
          <a:lstStyle/>
          <a:p>
            <a:r>
              <a:rPr lang="es-CR" sz="4000" b="1" dirty="0">
                <a:latin typeface="Bookman Old Style" panose="02050604050505020204" pitchFamily="18" charset="0"/>
              </a:rPr>
              <a:t>La Programación</a:t>
            </a:r>
            <a:endParaRPr lang="es-ES" sz="4000" b="1" dirty="0">
              <a:latin typeface="Bookman Old Style" panose="02050604050505020204" pitchFamily="18" charset="0"/>
            </a:endParaRPr>
          </a:p>
        </p:txBody>
      </p:sp>
      <p:sp>
        <p:nvSpPr>
          <p:cNvPr id="5" name="CuadroTexto 4">
            <a:extLst>
              <a:ext uri="{FF2B5EF4-FFF2-40B4-BE49-F238E27FC236}">
                <a16:creationId xmlns:a16="http://schemas.microsoft.com/office/drawing/2014/main" id="{ACE52099-9485-451F-80EE-8C6CE81F6BEC}"/>
              </a:ext>
            </a:extLst>
          </p:cNvPr>
          <p:cNvSpPr txBox="1"/>
          <p:nvPr/>
        </p:nvSpPr>
        <p:spPr>
          <a:xfrm>
            <a:off x="195432" y="3335168"/>
            <a:ext cx="11558475" cy="646331"/>
          </a:xfrm>
          <a:prstGeom prst="rect">
            <a:avLst/>
          </a:prstGeom>
          <a:noFill/>
        </p:spPr>
        <p:txBody>
          <a:bodyPr wrap="square" rtlCol="0">
            <a:spAutoFit/>
          </a:bodyPr>
          <a:lstStyle/>
          <a:p>
            <a:pPr marL="571500" indent="-571500" algn="just">
              <a:buFont typeface="Arial" panose="020B0604020202020204" pitchFamily="34" charset="0"/>
              <a:buChar char="•"/>
            </a:pPr>
            <a:r>
              <a:rPr lang="es-CR" sz="3600" dirty="0">
                <a:latin typeface="Bookman Old Style" panose="02050604050505020204" pitchFamily="18" charset="0"/>
              </a:rPr>
              <a:t>POSIX también se eliminó</a:t>
            </a:r>
            <a:endParaRPr lang="es-ES" sz="3600" dirty="0">
              <a:latin typeface="Bookman Old Style" panose="02050604050505020204" pitchFamily="18" charset="0"/>
            </a:endParaRPr>
          </a:p>
        </p:txBody>
      </p:sp>
      <p:sp>
        <p:nvSpPr>
          <p:cNvPr id="6" name="CuadroTexto 5">
            <a:extLst>
              <a:ext uri="{FF2B5EF4-FFF2-40B4-BE49-F238E27FC236}">
                <a16:creationId xmlns:a16="http://schemas.microsoft.com/office/drawing/2014/main" id="{ACE52099-9485-451F-80EE-8C6CE81F6BEC}"/>
              </a:ext>
            </a:extLst>
          </p:cNvPr>
          <p:cNvSpPr txBox="1"/>
          <p:nvPr/>
        </p:nvSpPr>
        <p:spPr>
          <a:xfrm>
            <a:off x="228969" y="4434682"/>
            <a:ext cx="11558475" cy="1200329"/>
          </a:xfrm>
          <a:prstGeom prst="rect">
            <a:avLst/>
          </a:prstGeom>
          <a:noFill/>
        </p:spPr>
        <p:txBody>
          <a:bodyPr wrap="square" rtlCol="0">
            <a:spAutoFit/>
          </a:bodyPr>
          <a:lstStyle/>
          <a:p>
            <a:pPr marL="571500" indent="-571500" algn="just">
              <a:buFont typeface="Arial" panose="020B0604020202020204" pitchFamily="34" charset="0"/>
              <a:buChar char="•"/>
            </a:pPr>
            <a:r>
              <a:rPr lang="es-CR" sz="3600" b="1" dirty="0">
                <a:latin typeface="Bookman Old Style" panose="02050604050505020204" pitchFamily="18" charset="0"/>
              </a:rPr>
              <a:t>Interix</a:t>
            </a:r>
            <a:r>
              <a:rPr lang="es-CR" sz="3600" dirty="0">
                <a:latin typeface="Bookman Old Style" panose="02050604050505020204" pitchFamily="18" charset="0"/>
              </a:rPr>
              <a:t> quedó como parte de los Servicios para UNIX (SFU) de Microsoft</a:t>
            </a:r>
            <a:endParaRPr lang="es-ES" sz="3600" dirty="0">
              <a:latin typeface="Bookman Old Style" panose="02050604050505020204" pitchFamily="18" charset="0"/>
            </a:endParaRPr>
          </a:p>
        </p:txBody>
      </p:sp>
    </p:spTree>
    <p:extLst>
      <p:ext uri="{BB962C8B-B14F-4D97-AF65-F5344CB8AC3E}">
        <p14:creationId xmlns:p14="http://schemas.microsoft.com/office/powerpoint/2010/main" val="69228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076236"/>
            <a:ext cx="9144000" cy="2387600"/>
          </a:xfrm>
        </p:spPr>
        <p:txBody>
          <a:bodyPr/>
          <a:lstStyle/>
          <a:p>
            <a:r>
              <a:rPr lang="es-CR" b="1" dirty="0">
                <a:effectLst>
                  <a:outerShdw blurRad="38100" dist="38100" dir="2700000" algn="tl">
                    <a:srgbClr val="000000">
                      <a:alpha val="43137"/>
                    </a:srgbClr>
                  </a:outerShdw>
                </a:effectLst>
              </a:rPr>
              <a:t>Estructura</a:t>
            </a:r>
          </a:p>
        </p:txBody>
      </p:sp>
    </p:spTree>
    <p:extLst>
      <p:ext uri="{BB962C8B-B14F-4D97-AF65-F5344CB8AC3E}">
        <p14:creationId xmlns:p14="http://schemas.microsoft.com/office/powerpoint/2010/main" val="3680601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ACE52099-9485-451F-80EE-8C6CE81F6BEC}"/>
              </a:ext>
            </a:extLst>
          </p:cNvPr>
          <p:cNvSpPr txBox="1"/>
          <p:nvPr/>
        </p:nvSpPr>
        <p:spPr>
          <a:xfrm>
            <a:off x="228969" y="2235654"/>
            <a:ext cx="11558475" cy="1200329"/>
          </a:xfrm>
          <a:prstGeom prst="rect">
            <a:avLst/>
          </a:prstGeom>
          <a:noFill/>
        </p:spPr>
        <p:txBody>
          <a:bodyPr wrap="square" rtlCol="0">
            <a:spAutoFit/>
          </a:bodyPr>
          <a:lstStyle>
            <a:defPPr>
              <a:defRPr lang="es-CR"/>
            </a:defPPr>
            <a:lvl1pPr marL="571500" indent="-571500" algn="just">
              <a:buFont typeface="Arial" panose="020B0604020202020204" pitchFamily="34" charset="0"/>
              <a:buChar char="•"/>
              <a:defRPr sz="3600">
                <a:latin typeface="Bookman Old Style" panose="02050604050505020204" pitchFamily="18" charset="0"/>
              </a:defRPr>
            </a:lvl1pPr>
          </a:lstStyle>
          <a:p>
            <a:pPr marL="0" indent="0">
              <a:buNone/>
            </a:pPr>
            <a:r>
              <a:rPr lang="es-CR" dirty="0"/>
              <a:t>El modo de </a:t>
            </a:r>
            <a:r>
              <a:rPr lang="es-CR" dirty="0" err="1"/>
              <a:t>kernel</a:t>
            </a:r>
            <a:r>
              <a:rPr lang="es-CR" dirty="0"/>
              <a:t> en Windows Vista está estructurado en muchas capas:</a:t>
            </a:r>
            <a:endParaRPr lang="es-ES" dirty="0"/>
          </a:p>
        </p:txBody>
      </p:sp>
      <p:sp>
        <p:nvSpPr>
          <p:cNvPr id="9" name="CuadroTexto 8">
            <a:extLst>
              <a:ext uri="{FF2B5EF4-FFF2-40B4-BE49-F238E27FC236}">
                <a16:creationId xmlns:a16="http://schemas.microsoft.com/office/drawing/2014/main" id="{EF568C36-2709-4A36-9A2A-40A8930422EA}"/>
              </a:ext>
            </a:extLst>
          </p:cNvPr>
          <p:cNvSpPr txBox="1"/>
          <p:nvPr/>
        </p:nvSpPr>
        <p:spPr>
          <a:xfrm>
            <a:off x="228970" y="1312242"/>
            <a:ext cx="5745700" cy="707886"/>
          </a:xfrm>
          <a:prstGeom prst="rect">
            <a:avLst/>
          </a:prstGeom>
          <a:noFill/>
        </p:spPr>
        <p:txBody>
          <a:bodyPr wrap="square" rtlCol="0">
            <a:spAutoFit/>
          </a:bodyPr>
          <a:lstStyle/>
          <a:p>
            <a:r>
              <a:rPr lang="es-CR" sz="4000" b="1" dirty="0">
                <a:latin typeface="Bookman Old Style" panose="02050604050505020204" pitchFamily="18" charset="0"/>
              </a:rPr>
              <a:t>La Estructura</a:t>
            </a:r>
            <a:endParaRPr lang="es-ES" sz="4000" b="1" dirty="0">
              <a:latin typeface="Bookman Old Style" panose="02050604050505020204" pitchFamily="18" charset="0"/>
            </a:endParaRPr>
          </a:p>
        </p:txBody>
      </p:sp>
      <p:sp>
        <p:nvSpPr>
          <p:cNvPr id="5" name="CuadroTexto 4">
            <a:extLst>
              <a:ext uri="{FF2B5EF4-FFF2-40B4-BE49-F238E27FC236}">
                <a16:creationId xmlns:a16="http://schemas.microsoft.com/office/drawing/2014/main" id="{ACE52099-9485-451F-80EE-8C6CE81F6BEC}"/>
              </a:ext>
            </a:extLst>
          </p:cNvPr>
          <p:cNvSpPr txBox="1"/>
          <p:nvPr/>
        </p:nvSpPr>
        <p:spPr>
          <a:xfrm>
            <a:off x="195432" y="3651509"/>
            <a:ext cx="11558475" cy="646331"/>
          </a:xfrm>
          <a:prstGeom prst="rect">
            <a:avLst/>
          </a:prstGeom>
          <a:noFill/>
        </p:spPr>
        <p:txBody>
          <a:bodyPr wrap="square" rtlCol="0">
            <a:spAutoFit/>
          </a:bodyPr>
          <a:lstStyle/>
          <a:p>
            <a:pPr marL="571500" indent="-571500" algn="just">
              <a:buFont typeface="Arial" panose="020B0604020202020204" pitchFamily="34" charset="0"/>
              <a:buChar char="•"/>
            </a:pPr>
            <a:r>
              <a:rPr lang="es-CR" sz="3600" dirty="0"/>
              <a:t>HAL</a:t>
            </a:r>
            <a:endParaRPr lang="es-ES" sz="3600" dirty="0">
              <a:latin typeface="Bookman Old Style" panose="02050604050505020204" pitchFamily="18" charset="0"/>
            </a:endParaRPr>
          </a:p>
        </p:txBody>
      </p:sp>
      <p:sp>
        <p:nvSpPr>
          <p:cNvPr id="6" name="CuadroTexto 5">
            <a:extLst>
              <a:ext uri="{FF2B5EF4-FFF2-40B4-BE49-F238E27FC236}">
                <a16:creationId xmlns:a16="http://schemas.microsoft.com/office/drawing/2014/main" id="{ACE52099-9485-451F-80EE-8C6CE81F6BEC}"/>
              </a:ext>
            </a:extLst>
          </p:cNvPr>
          <p:cNvSpPr txBox="1"/>
          <p:nvPr/>
        </p:nvSpPr>
        <p:spPr>
          <a:xfrm>
            <a:off x="228969" y="5282890"/>
            <a:ext cx="11558475" cy="646331"/>
          </a:xfrm>
          <a:prstGeom prst="rect">
            <a:avLst/>
          </a:prstGeom>
          <a:noFill/>
        </p:spPr>
        <p:txBody>
          <a:bodyPr wrap="square" rtlCol="0">
            <a:spAutoFit/>
          </a:bodyPr>
          <a:lstStyle/>
          <a:p>
            <a:pPr marL="571500" indent="-571500" algn="just">
              <a:buFont typeface="Arial" panose="020B0604020202020204" pitchFamily="34" charset="0"/>
              <a:buChar char="•"/>
            </a:pPr>
            <a:r>
              <a:rPr lang="es-CR" sz="3600" dirty="0">
                <a:latin typeface="Bookman Old Style" panose="02050604050505020204" pitchFamily="18" charset="0"/>
              </a:rPr>
              <a:t>Ejecutivo de NTOS</a:t>
            </a:r>
            <a:endParaRPr lang="es-ES" sz="3600" dirty="0">
              <a:latin typeface="Bookman Old Style" panose="02050604050505020204" pitchFamily="18" charset="0"/>
            </a:endParaRPr>
          </a:p>
        </p:txBody>
      </p:sp>
      <p:sp>
        <p:nvSpPr>
          <p:cNvPr id="8" name="CuadroTexto 7">
            <a:extLst>
              <a:ext uri="{FF2B5EF4-FFF2-40B4-BE49-F238E27FC236}">
                <a16:creationId xmlns:a16="http://schemas.microsoft.com/office/drawing/2014/main" id="{ACE52099-9485-451F-80EE-8C6CE81F6BEC}"/>
              </a:ext>
            </a:extLst>
          </p:cNvPr>
          <p:cNvSpPr txBox="1"/>
          <p:nvPr/>
        </p:nvSpPr>
        <p:spPr>
          <a:xfrm>
            <a:off x="195431" y="4421033"/>
            <a:ext cx="11558475" cy="646331"/>
          </a:xfrm>
          <a:prstGeom prst="rect">
            <a:avLst/>
          </a:prstGeom>
          <a:noFill/>
        </p:spPr>
        <p:txBody>
          <a:bodyPr wrap="square" rtlCol="0">
            <a:spAutoFit/>
          </a:bodyPr>
          <a:lstStyle/>
          <a:p>
            <a:pPr marL="571500" indent="-571500" algn="just">
              <a:buFont typeface="Arial" panose="020B0604020202020204" pitchFamily="34" charset="0"/>
              <a:buChar char="•"/>
            </a:pPr>
            <a:r>
              <a:rPr lang="es-CR" sz="3600" dirty="0">
                <a:latin typeface="Bookman Old Style" panose="02050604050505020204" pitchFamily="18" charset="0"/>
              </a:rPr>
              <a:t>Niveles del </a:t>
            </a:r>
            <a:r>
              <a:rPr lang="es-CR" sz="3600" dirty="0" err="1">
                <a:latin typeface="Bookman Old Style" panose="02050604050505020204" pitchFamily="18" charset="0"/>
              </a:rPr>
              <a:t>kernel</a:t>
            </a:r>
            <a:endParaRPr lang="es-ES" sz="3600" dirty="0">
              <a:latin typeface="Bookman Old Style" panose="02050604050505020204" pitchFamily="18" charset="0"/>
            </a:endParaRPr>
          </a:p>
        </p:txBody>
      </p:sp>
    </p:spTree>
    <p:extLst>
      <p:ext uri="{BB962C8B-B14F-4D97-AF65-F5344CB8AC3E}">
        <p14:creationId xmlns:p14="http://schemas.microsoft.com/office/powerpoint/2010/main" val="210027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6"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076236"/>
            <a:ext cx="9144000" cy="2387600"/>
          </a:xfrm>
        </p:spPr>
        <p:txBody>
          <a:bodyPr/>
          <a:lstStyle/>
          <a:p>
            <a:r>
              <a:rPr lang="es-CR" b="1" dirty="0">
                <a:effectLst>
                  <a:outerShdw blurRad="38100" dist="38100" dir="2700000" algn="tl">
                    <a:srgbClr val="000000">
                      <a:alpha val="43137"/>
                    </a:srgbClr>
                  </a:outerShdw>
                </a:effectLst>
              </a:rPr>
              <a:t>Memoria virtual</a:t>
            </a:r>
          </a:p>
        </p:txBody>
      </p:sp>
    </p:spTree>
    <p:extLst>
      <p:ext uri="{BB962C8B-B14F-4D97-AF65-F5344CB8AC3E}">
        <p14:creationId xmlns:p14="http://schemas.microsoft.com/office/powerpoint/2010/main" val="728591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ACE52099-9485-451F-80EE-8C6CE81F6BEC}"/>
              </a:ext>
            </a:extLst>
          </p:cNvPr>
          <p:cNvSpPr txBox="1"/>
          <p:nvPr/>
        </p:nvSpPr>
        <p:spPr>
          <a:xfrm>
            <a:off x="253907" y="2493349"/>
            <a:ext cx="11558475" cy="3416320"/>
          </a:xfrm>
          <a:prstGeom prst="rect">
            <a:avLst/>
          </a:prstGeom>
          <a:noFill/>
        </p:spPr>
        <p:txBody>
          <a:bodyPr wrap="square" rtlCol="0">
            <a:spAutoFit/>
          </a:bodyPr>
          <a:lstStyle>
            <a:defPPr>
              <a:defRPr lang="es-CR"/>
            </a:defPPr>
            <a:lvl1pPr marL="571500" indent="-571500" algn="just">
              <a:buFont typeface="Arial" panose="020B0604020202020204" pitchFamily="34" charset="0"/>
              <a:buChar char="•"/>
              <a:defRPr sz="3600">
                <a:latin typeface="Bookman Old Style" panose="02050604050505020204" pitchFamily="18" charset="0"/>
              </a:defRPr>
            </a:lvl1pPr>
          </a:lstStyle>
          <a:p>
            <a:pPr marL="0" indent="0">
              <a:buNone/>
            </a:pPr>
            <a:r>
              <a:rPr lang="es-CR" dirty="0"/>
              <a:t>Windows proporciona memoria virtual con paginación bajo demanda.</a:t>
            </a:r>
          </a:p>
          <a:p>
            <a:pPr marL="0" indent="0">
              <a:buNone/>
            </a:pPr>
            <a:r>
              <a:rPr lang="es-CR" dirty="0"/>
              <a:t>El algoritmo de paginación se basa en el concepto de conjunto de trabajo.</a:t>
            </a:r>
          </a:p>
          <a:p>
            <a:pPr marL="0" indent="0">
              <a:buNone/>
            </a:pPr>
            <a:r>
              <a:rPr lang="es-CR" dirty="0"/>
              <a:t>El sistema mantiene varios tipos de listas de páginas, para optimizar el uso de la memoria.</a:t>
            </a:r>
            <a:endParaRPr lang="es-ES" dirty="0"/>
          </a:p>
        </p:txBody>
      </p:sp>
      <p:sp>
        <p:nvSpPr>
          <p:cNvPr id="9" name="CuadroTexto 8">
            <a:extLst>
              <a:ext uri="{FF2B5EF4-FFF2-40B4-BE49-F238E27FC236}">
                <a16:creationId xmlns:a16="http://schemas.microsoft.com/office/drawing/2014/main" id="{EF568C36-2709-4A36-9A2A-40A8930422EA}"/>
              </a:ext>
            </a:extLst>
          </p:cNvPr>
          <p:cNvSpPr txBox="1"/>
          <p:nvPr/>
        </p:nvSpPr>
        <p:spPr>
          <a:xfrm>
            <a:off x="253908" y="1569937"/>
            <a:ext cx="5745700" cy="707886"/>
          </a:xfrm>
          <a:prstGeom prst="rect">
            <a:avLst/>
          </a:prstGeom>
          <a:noFill/>
        </p:spPr>
        <p:txBody>
          <a:bodyPr wrap="square" rtlCol="0">
            <a:spAutoFit/>
          </a:bodyPr>
          <a:lstStyle/>
          <a:p>
            <a:r>
              <a:rPr lang="es-CR" sz="4000" b="1" dirty="0">
                <a:latin typeface="Bookman Old Style" panose="02050604050505020204" pitchFamily="18" charset="0"/>
              </a:rPr>
              <a:t>La Memoria Virtual</a:t>
            </a:r>
            <a:endParaRPr lang="es-ES" sz="4000" b="1" dirty="0">
              <a:latin typeface="Bookman Old Style" panose="02050604050505020204" pitchFamily="18" charset="0"/>
            </a:endParaRPr>
          </a:p>
        </p:txBody>
      </p:sp>
    </p:spTree>
    <p:extLst>
      <p:ext uri="{BB962C8B-B14F-4D97-AF65-F5344CB8AC3E}">
        <p14:creationId xmlns:p14="http://schemas.microsoft.com/office/powerpoint/2010/main" val="308997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ACE52099-9485-451F-80EE-8C6CE81F6BEC}"/>
              </a:ext>
            </a:extLst>
          </p:cNvPr>
          <p:cNvSpPr txBox="1"/>
          <p:nvPr/>
        </p:nvSpPr>
        <p:spPr>
          <a:xfrm>
            <a:off x="253907" y="2493349"/>
            <a:ext cx="11558475" cy="2862322"/>
          </a:xfrm>
          <a:prstGeom prst="rect">
            <a:avLst/>
          </a:prstGeom>
          <a:noFill/>
        </p:spPr>
        <p:txBody>
          <a:bodyPr wrap="square" rtlCol="0">
            <a:spAutoFit/>
          </a:bodyPr>
          <a:lstStyle>
            <a:defPPr>
              <a:defRPr lang="es-CR"/>
            </a:defPPr>
            <a:lvl1pPr marL="571500" indent="-571500" algn="just">
              <a:buFont typeface="Arial" panose="020B0604020202020204" pitchFamily="34" charset="0"/>
              <a:buChar char="•"/>
              <a:defRPr sz="3600">
                <a:latin typeface="Bookman Old Style" panose="02050604050505020204" pitchFamily="18" charset="0"/>
              </a:defRPr>
            </a:lvl1pPr>
          </a:lstStyle>
          <a:p>
            <a:pPr marL="0" indent="0">
              <a:buNone/>
            </a:pPr>
            <a:r>
              <a:rPr lang="es-CR" dirty="0"/>
              <a:t>Información sobre el archivo de paginación:</a:t>
            </a:r>
          </a:p>
          <a:p>
            <a:pPr marL="0" indent="0">
              <a:buNone/>
            </a:pPr>
            <a:endParaRPr lang="es-CR" dirty="0"/>
          </a:p>
          <a:p>
            <a:pPr marL="0" indent="0">
              <a:buNone/>
            </a:pPr>
            <a:r>
              <a:rPr lang="es-ES" dirty="0"/>
              <a:t>https://support.microsoft.com/es-cr/help/2860880/how-to-determine-the-appropriate-page-file-size-for-64-bit-versions-of</a:t>
            </a:r>
          </a:p>
        </p:txBody>
      </p:sp>
      <p:sp>
        <p:nvSpPr>
          <p:cNvPr id="9" name="CuadroTexto 8">
            <a:extLst>
              <a:ext uri="{FF2B5EF4-FFF2-40B4-BE49-F238E27FC236}">
                <a16:creationId xmlns:a16="http://schemas.microsoft.com/office/drawing/2014/main" id="{EF568C36-2709-4A36-9A2A-40A8930422EA}"/>
              </a:ext>
            </a:extLst>
          </p:cNvPr>
          <p:cNvSpPr txBox="1"/>
          <p:nvPr/>
        </p:nvSpPr>
        <p:spPr>
          <a:xfrm>
            <a:off x="253908" y="1569937"/>
            <a:ext cx="5745700" cy="707886"/>
          </a:xfrm>
          <a:prstGeom prst="rect">
            <a:avLst/>
          </a:prstGeom>
          <a:noFill/>
        </p:spPr>
        <p:txBody>
          <a:bodyPr wrap="square" rtlCol="0">
            <a:spAutoFit/>
          </a:bodyPr>
          <a:lstStyle/>
          <a:p>
            <a:r>
              <a:rPr lang="es-CR" sz="4000" b="1" dirty="0">
                <a:latin typeface="Bookman Old Style" panose="02050604050505020204" pitchFamily="18" charset="0"/>
              </a:rPr>
              <a:t>La Memoria Virtual</a:t>
            </a:r>
            <a:endParaRPr lang="es-ES" sz="4000" b="1" dirty="0">
              <a:latin typeface="Bookman Old Style" panose="02050604050505020204" pitchFamily="18" charset="0"/>
            </a:endParaRPr>
          </a:p>
        </p:txBody>
      </p:sp>
    </p:spTree>
    <p:extLst>
      <p:ext uri="{BB962C8B-B14F-4D97-AF65-F5344CB8AC3E}">
        <p14:creationId xmlns:p14="http://schemas.microsoft.com/office/powerpoint/2010/main" val="131380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ACE52099-9485-451F-80EE-8C6CE81F6BEC}"/>
              </a:ext>
            </a:extLst>
          </p:cNvPr>
          <p:cNvSpPr txBox="1"/>
          <p:nvPr/>
        </p:nvSpPr>
        <p:spPr>
          <a:xfrm>
            <a:off x="104172" y="2493349"/>
            <a:ext cx="12002947" cy="1754326"/>
          </a:xfrm>
          <a:prstGeom prst="rect">
            <a:avLst/>
          </a:prstGeom>
          <a:noFill/>
        </p:spPr>
        <p:txBody>
          <a:bodyPr wrap="square" rtlCol="0">
            <a:spAutoFit/>
          </a:bodyPr>
          <a:lstStyle>
            <a:defPPr>
              <a:defRPr lang="es-CR"/>
            </a:defPPr>
            <a:lvl1pPr marL="571500" indent="-571500" algn="just">
              <a:buFont typeface="Arial" panose="020B0604020202020204" pitchFamily="34" charset="0"/>
              <a:buChar char="•"/>
              <a:defRPr sz="3600">
                <a:latin typeface="Bookman Old Style" panose="02050604050505020204" pitchFamily="18" charset="0"/>
              </a:defRPr>
            </a:lvl1pPr>
          </a:lstStyle>
          <a:p>
            <a:pPr marL="0" indent="0">
              <a:buNone/>
            </a:pPr>
            <a:r>
              <a:rPr lang="es-CR" dirty="0"/>
              <a:t>Proceso de fabricación de Windows Vista.</a:t>
            </a:r>
          </a:p>
          <a:p>
            <a:pPr marL="0" indent="0">
              <a:buNone/>
            </a:pPr>
            <a:endParaRPr lang="es-CR" dirty="0"/>
          </a:p>
          <a:p>
            <a:pPr marL="0" indent="0">
              <a:buNone/>
            </a:pPr>
            <a:r>
              <a:rPr lang="es-ES" dirty="0"/>
              <a:t>https://www.youtube.com/watch?v=sEZGXWeXpIk</a:t>
            </a:r>
          </a:p>
        </p:txBody>
      </p:sp>
      <p:sp>
        <p:nvSpPr>
          <p:cNvPr id="9" name="CuadroTexto 8">
            <a:extLst>
              <a:ext uri="{FF2B5EF4-FFF2-40B4-BE49-F238E27FC236}">
                <a16:creationId xmlns:a16="http://schemas.microsoft.com/office/drawing/2014/main" id="{EF568C36-2709-4A36-9A2A-40A8930422EA}"/>
              </a:ext>
            </a:extLst>
          </p:cNvPr>
          <p:cNvSpPr txBox="1"/>
          <p:nvPr/>
        </p:nvSpPr>
        <p:spPr>
          <a:xfrm>
            <a:off x="253908" y="1569937"/>
            <a:ext cx="5745700" cy="707886"/>
          </a:xfrm>
          <a:prstGeom prst="rect">
            <a:avLst/>
          </a:prstGeom>
          <a:noFill/>
        </p:spPr>
        <p:txBody>
          <a:bodyPr wrap="square" rtlCol="0">
            <a:spAutoFit/>
          </a:bodyPr>
          <a:lstStyle/>
          <a:p>
            <a:r>
              <a:rPr lang="es-CR" sz="4000" b="1" dirty="0">
                <a:latin typeface="Bookman Old Style" panose="02050604050505020204" pitchFamily="18" charset="0"/>
              </a:rPr>
              <a:t>Complementario</a:t>
            </a:r>
            <a:endParaRPr lang="es-ES" sz="4000" b="1" dirty="0">
              <a:latin typeface="Bookman Old Style" panose="02050604050505020204" pitchFamily="18" charset="0"/>
            </a:endParaRPr>
          </a:p>
        </p:txBody>
      </p:sp>
    </p:spTree>
    <p:extLst>
      <p:ext uri="{BB962C8B-B14F-4D97-AF65-F5344CB8AC3E}">
        <p14:creationId xmlns:p14="http://schemas.microsoft.com/office/powerpoint/2010/main" val="231557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28973" y="1371282"/>
            <a:ext cx="4041491" cy="707886"/>
          </a:xfrm>
          <a:prstGeom prst="rect">
            <a:avLst/>
          </a:prstGeom>
          <a:noFill/>
        </p:spPr>
        <p:txBody>
          <a:bodyPr wrap="none" rtlCol="0">
            <a:spAutoFit/>
          </a:bodyPr>
          <a:lstStyle/>
          <a:p>
            <a:r>
              <a:rPr lang="es-ES" sz="4000" b="1" dirty="0">
                <a:latin typeface="Bookman Old Style" panose="02050604050505020204" pitchFamily="18" charset="0"/>
              </a:rPr>
              <a:t>1980: MS-DOS</a:t>
            </a:r>
          </a:p>
        </p:txBody>
      </p:sp>
      <p:sp>
        <p:nvSpPr>
          <p:cNvPr id="3" name="CuadroTexto 2"/>
          <p:cNvSpPr txBox="1"/>
          <p:nvPr/>
        </p:nvSpPr>
        <p:spPr>
          <a:xfrm>
            <a:off x="228973" y="2184074"/>
            <a:ext cx="6868513" cy="3970318"/>
          </a:xfrm>
          <a:prstGeom prst="rect">
            <a:avLst/>
          </a:prstGeom>
          <a:noFill/>
        </p:spPr>
        <p:txBody>
          <a:bodyPr wrap="square" rtlCol="0">
            <a:spAutoFit/>
          </a:bodyPr>
          <a:lstStyle/>
          <a:p>
            <a:pPr algn="just"/>
            <a:r>
              <a:rPr lang="es-CR" sz="3600" dirty="0">
                <a:latin typeface="Bookman Old Style" panose="02050604050505020204" pitchFamily="18" charset="0"/>
              </a:rPr>
              <a:t>IBM (que en ese momento era la empresa de computadoras más grande y poderosa en el mundo) estaba desarrollando una computadora personal basada en el microprocesador</a:t>
            </a:r>
          </a:p>
          <a:p>
            <a:pPr algn="just"/>
            <a:r>
              <a:rPr lang="es-CR" sz="3600" dirty="0">
                <a:latin typeface="Bookman Old Style" panose="02050604050505020204" pitchFamily="18" charset="0"/>
              </a:rPr>
              <a:t>Intel 8088.</a:t>
            </a:r>
            <a:endParaRPr lang="es-ES" sz="3600" dirty="0">
              <a:latin typeface="Bookman Old Style" panose="02050604050505020204" pitchFamily="18" charset="0"/>
            </a:endParaRPr>
          </a:p>
        </p:txBody>
      </p:sp>
      <p:pic>
        <p:nvPicPr>
          <p:cNvPr id="7" name="Imagen 6">
            <a:extLst>
              <a:ext uri="{FF2B5EF4-FFF2-40B4-BE49-F238E27FC236}">
                <a16:creationId xmlns:a16="http://schemas.microsoft.com/office/drawing/2014/main" id="{5CC989E4-28B6-4A70-9A1A-57FBDB93D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2481" y="2299062"/>
            <a:ext cx="4750792" cy="2612571"/>
          </a:xfrm>
          <a:prstGeom prst="rect">
            <a:avLst/>
          </a:prstGeom>
        </p:spPr>
      </p:pic>
    </p:spTree>
    <p:extLst>
      <p:ext uri="{BB962C8B-B14F-4D97-AF65-F5344CB8AC3E}">
        <p14:creationId xmlns:p14="http://schemas.microsoft.com/office/powerpoint/2010/main" val="364997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076236"/>
            <a:ext cx="9144000" cy="2387600"/>
          </a:xfrm>
        </p:spPr>
        <p:txBody>
          <a:bodyPr/>
          <a:lstStyle/>
          <a:p>
            <a:r>
              <a:rPr lang="es-CR" b="1" dirty="0">
                <a:effectLst>
                  <a:outerShdw blurRad="38100" dist="38100" dir="2700000" algn="tl">
                    <a:srgbClr val="000000">
                      <a:alpha val="43137"/>
                    </a:srgbClr>
                  </a:outerShdw>
                </a:effectLst>
              </a:rPr>
              <a:t>Fundamentos de Sistemas Operativos</a:t>
            </a:r>
          </a:p>
        </p:txBody>
      </p:sp>
      <p:sp>
        <p:nvSpPr>
          <p:cNvPr id="3" name="Subtítulo 2"/>
          <p:cNvSpPr>
            <a:spLocks noGrp="1"/>
          </p:cNvSpPr>
          <p:nvPr>
            <p:ph type="subTitle" idx="1"/>
          </p:nvPr>
        </p:nvSpPr>
        <p:spPr>
          <a:xfrm>
            <a:off x="1524000" y="4916245"/>
            <a:ext cx="9144000" cy="844792"/>
          </a:xfrm>
        </p:spPr>
        <p:txBody>
          <a:bodyPr>
            <a:normAutofit/>
          </a:bodyPr>
          <a:lstStyle/>
          <a:p>
            <a:r>
              <a:rPr lang="es-CR" b="1" dirty="0">
                <a:effectLst>
                  <a:outerShdw blurRad="38100" dist="38100" dir="2700000" algn="tl">
                    <a:srgbClr val="000000">
                      <a:alpha val="43137"/>
                    </a:srgbClr>
                  </a:outerShdw>
                </a:effectLst>
              </a:rPr>
              <a:t>Semana 12</a:t>
            </a:r>
          </a:p>
        </p:txBody>
      </p:sp>
    </p:spTree>
    <p:extLst>
      <p:ext uri="{BB962C8B-B14F-4D97-AF65-F5344CB8AC3E}">
        <p14:creationId xmlns:p14="http://schemas.microsoft.com/office/powerpoint/2010/main" val="877566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28973" y="1322189"/>
            <a:ext cx="5727690" cy="1323439"/>
          </a:xfrm>
          <a:prstGeom prst="rect">
            <a:avLst/>
          </a:prstGeom>
          <a:noFill/>
        </p:spPr>
        <p:txBody>
          <a:bodyPr wrap="square" rtlCol="0">
            <a:spAutoFit/>
          </a:bodyPr>
          <a:lstStyle/>
          <a:p>
            <a:r>
              <a:rPr lang="es-ES" sz="4000" b="1" dirty="0">
                <a:latin typeface="Bookman Old Style" panose="02050604050505020204" pitchFamily="18" charset="0"/>
              </a:rPr>
              <a:t>1990: Windows basado en MS-DOS</a:t>
            </a:r>
          </a:p>
        </p:txBody>
      </p:sp>
      <p:sp>
        <p:nvSpPr>
          <p:cNvPr id="3" name="CuadroTexto 2"/>
          <p:cNvSpPr txBox="1"/>
          <p:nvPr/>
        </p:nvSpPr>
        <p:spPr>
          <a:xfrm>
            <a:off x="228973" y="2837217"/>
            <a:ext cx="4630410" cy="3416320"/>
          </a:xfrm>
          <a:prstGeom prst="rect">
            <a:avLst/>
          </a:prstGeom>
          <a:noFill/>
        </p:spPr>
        <p:txBody>
          <a:bodyPr wrap="square" rtlCol="0">
            <a:spAutoFit/>
          </a:bodyPr>
          <a:lstStyle/>
          <a:p>
            <a:pPr algn="just"/>
            <a:r>
              <a:rPr lang="es-CR" sz="3600" dirty="0">
                <a:latin typeface="Bookman Old Style" panose="02050604050505020204" pitchFamily="18" charset="0"/>
              </a:rPr>
              <a:t>Microsoft decidió proveer a MS-DOS con una interfaz gráfica de usuario, a la que denominó </a:t>
            </a:r>
            <a:r>
              <a:rPr lang="es-CR" sz="3600" b="1" dirty="0">
                <a:latin typeface="Bookman Old Style" panose="02050604050505020204" pitchFamily="18" charset="0"/>
              </a:rPr>
              <a:t>Windows</a:t>
            </a:r>
            <a:r>
              <a:rPr lang="es-CR" sz="3600" dirty="0">
                <a:latin typeface="Bookman Old Style" panose="02050604050505020204" pitchFamily="18" charset="0"/>
              </a:rPr>
              <a:t>.</a:t>
            </a:r>
            <a:endParaRPr lang="es-ES" sz="3600" dirty="0">
              <a:latin typeface="Bookman Old Style" panose="02050604050505020204" pitchFamily="18" charset="0"/>
            </a:endParaRPr>
          </a:p>
        </p:txBody>
      </p:sp>
      <p:pic>
        <p:nvPicPr>
          <p:cNvPr id="5" name="Imagen 4">
            <a:extLst>
              <a:ext uri="{FF2B5EF4-FFF2-40B4-BE49-F238E27FC236}">
                <a16:creationId xmlns:a16="http://schemas.microsoft.com/office/drawing/2014/main" id="{C1EF5C9A-FB0E-44A1-B600-0A4DA49E3A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9236" y="2454142"/>
            <a:ext cx="5727690" cy="3224834"/>
          </a:xfrm>
          <a:prstGeom prst="rect">
            <a:avLst/>
          </a:prstGeom>
        </p:spPr>
      </p:pic>
    </p:spTree>
    <p:extLst>
      <p:ext uri="{BB962C8B-B14F-4D97-AF65-F5344CB8AC3E}">
        <p14:creationId xmlns:p14="http://schemas.microsoft.com/office/powerpoint/2010/main" val="400271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28973" y="1322189"/>
            <a:ext cx="5727690" cy="1323439"/>
          </a:xfrm>
          <a:prstGeom prst="rect">
            <a:avLst/>
          </a:prstGeom>
          <a:noFill/>
        </p:spPr>
        <p:txBody>
          <a:bodyPr wrap="square" rtlCol="0">
            <a:spAutoFit/>
          </a:bodyPr>
          <a:lstStyle/>
          <a:p>
            <a:r>
              <a:rPr lang="es-ES" sz="4000" b="1" dirty="0">
                <a:latin typeface="Bookman Old Style" panose="02050604050505020204" pitchFamily="18" charset="0"/>
              </a:rPr>
              <a:t>1990: Windows basado en MS-DOS</a:t>
            </a:r>
          </a:p>
        </p:txBody>
      </p:sp>
      <p:sp>
        <p:nvSpPr>
          <p:cNvPr id="3" name="CuadroTexto 2"/>
          <p:cNvSpPr txBox="1"/>
          <p:nvPr/>
        </p:nvSpPr>
        <p:spPr>
          <a:xfrm>
            <a:off x="228973" y="2837217"/>
            <a:ext cx="6885929" cy="2862322"/>
          </a:xfrm>
          <a:prstGeom prst="rect">
            <a:avLst/>
          </a:prstGeom>
          <a:noFill/>
        </p:spPr>
        <p:txBody>
          <a:bodyPr wrap="square" rtlCol="0">
            <a:spAutoFit/>
          </a:bodyPr>
          <a:lstStyle/>
          <a:p>
            <a:pPr algn="just"/>
            <a:r>
              <a:rPr lang="es-CR" sz="3600" dirty="0">
                <a:latin typeface="Bookman Old Style" panose="02050604050505020204" pitchFamily="18" charset="0"/>
              </a:rPr>
              <a:t>En agosto de 1995 se liberó </a:t>
            </a:r>
            <a:r>
              <a:rPr lang="es-CR" sz="3600" b="1" dirty="0">
                <a:latin typeface="Bookman Old Style" panose="02050604050505020204" pitchFamily="18" charset="0"/>
              </a:rPr>
              <a:t>Windows 95</a:t>
            </a:r>
            <a:r>
              <a:rPr lang="es-CR" sz="3600" dirty="0">
                <a:latin typeface="Bookman Old Style" panose="02050604050505020204" pitchFamily="18" charset="0"/>
              </a:rPr>
              <a:t>, que contenía muchas de las características de un sistema operativo completo.</a:t>
            </a:r>
            <a:endParaRPr lang="es-ES" sz="3600" dirty="0">
              <a:latin typeface="Bookman Old Style" panose="02050604050505020204" pitchFamily="18" charset="0"/>
            </a:endParaRPr>
          </a:p>
        </p:txBody>
      </p:sp>
      <p:pic>
        <p:nvPicPr>
          <p:cNvPr id="6" name="Imagen 5">
            <a:extLst>
              <a:ext uri="{FF2B5EF4-FFF2-40B4-BE49-F238E27FC236}">
                <a16:creationId xmlns:a16="http://schemas.microsoft.com/office/drawing/2014/main" id="{6152507D-4B72-4C54-B743-53584D20010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715" t="2158" r="32500" b="1016"/>
          <a:stretch/>
        </p:blipFill>
        <p:spPr>
          <a:xfrm>
            <a:off x="7820299" y="2216183"/>
            <a:ext cx="4031687" cy="3612411"/>
          </a:xfrm>
          <a:prstGeom prst="rect">
            <a:avLst/>
          </a:prstGeom>
        </p:spPr>
      </p:pic>
    </p:spTree>
    <p:extLst>
      <p:ext uri="{BB962C8B-B14F-4D97-AF65-F5344CB8AC3E}">
        <p14:creationId xmlns:p14="http://schemas.microsoft.com/office/powerpoint/2010/main" val="269288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28973" y="1322189"/>
            <a:ext cx="5727690" cy="1323439"/>
          </a:xfrm>
          <a:prstGeom prst="rect">
            <a:avLst/>
          </a:prstGeom>
          <a:noFill/>
        </p:spPr>
        <p:txBody>
          <a:bodyPr wrap="square" rtlCol="0">
            <a:spAutoFit/>
          </a:bodyPr>
          <a:lstStyle/>
          <a:p>
            <a:r>
              <a:rPr lang="es-ES" sz="4000" b="1" dirty="0">
                <a:latin typeface="Bookman Old Style" panose="02050604050505020204" pitchFamily="18" charset="0"/>
              </a:rPr>
              <a:t>1990: Windows basado en MS-DOS</a:t>
            </a:r>
          </a:p>
        </p:txBody>
      </p:sp>
      <p:sp>
        <p:nvSpPr>
          <p:cNvPr id="3" name="CuadroTexto 2"/>
          <p:cNvSpPr txBox="1"/>
          <p:nvPr/>
        </p:nvSpPr>
        <p:spPr>
          <a:xfrm>
            <a:off x="228973" y="2837217"/>
            <a:ext cx="6885929" cy="646331"/>
          </a:xfrm>
          <a:prstGeom prst="rect">
            <a:avLst/>
          </a:prstGeom>
          <a:noFill/>
        </p:spPr>
        <p:txBody>
          <a:bodyPr wrap="square" rtlCol="0">
            <a:spAutoFit/>
          </a:bodyPr>
          <a:lstStyle/>
          <a:p>
            <a:pPr algn="just"/>
            <a:r>
              <a:rPr lang="es-CR" sz="3600" dirty="0">
                <a:latin typeface="Bookman Old Style" panose="02050604050505020204" pitchFamily="18" charset="0"/>
              </a:rPr>
              <a:t>Contenía:</a:t>
            </a:r>
            <a:endParaRPr lang="es-ES" sz="3600" dirty="0">
              <a:latin typeface="Bookman Old Style" panose="02050604050505020204" pitchFamily="18" charset="0"/>
            </a:endParaRPr>
          </a:p>
        </p:txBody>
      </p:sp>
      <p:pic>
        <p:nvPicPr>
          <p:cNvPr id="6" name="Imagen 5">
            <a:extLst>
              <a:ext uri="{FF2B5EF4-FFF2-40B4-BE49-F238E27FC236}">
                <a16:creationId xmlns:a16="http://schemas.microsoft.com/office/drawing/2014/main" id="{6152507D-4B72-4C54-B743-53584D20010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715" t="2158" r="32500" b="1016"/>
          <a:stretch/>
        </p:blipFill>
        <p:spPr>
          <a:xfrm>
            <a:off x="7820299" y="2216183"/>
            <a:ext cx="4031687" cy="3612411"/>
          </a:xfrm>
          <a:prstGeom prst="rect">
            <a:avLst/>
          </a:prstGeom>
        </p:spPr>
      </p:pic>
      <p:sp>
        <p:nvSpPr>
          <p:cNvPr id="5" name="CuadroTexto 4">
            <a:extLst>
              <a:ext uri="{FF2B5EF4-FFF2-40B4-BE49-F238E27FC236}">
                <a16:creationId xmlns:a16="http://schemas.microsoft.com/office/drawing/2014/main" id="{80ED7DDE-89F3-437D-96C0-51504C05932F}"/>
              </a:ext>
            </a:extLst>
          </p:cNvPr>
          <p:cNvSpPr txBox="1"/>
          <p:nvPr/>
        </p:nvSpPr>
        <p:spPr>
          <a:xfrm>
            <a:off x="228972" y="3675137"/>
            <a:ext cx="6885929" cy="646331"/>
          </a:xfrm>
          <a:prstGeom prst="rect">
            <a:avLst/>
          </a:prstGeom>
          <a:noFill/>
        </p:spPr>
        <p:txBody>
          <a:bodyPr wrap="square" rtlCol="0">
            <a:spAutoFit/>
          </a:bodyPr>
          <a:lstStyle/>
          <a:p>
            <a:pPr marL="571500" indent="-571500" algn="just">
              <a:buFont typeface="Arial" panose="020B0604020202020204" pitchFamily="34" charset="0"/>
              <a:buChar char="•"/>
            </a:pPr>
            <a:r>
              <a:rPr lang="es-CR" sz="3600" dirty="0">
                <a:latin typeface="Bookman Old Style" panose="02050604050505020204" pitchFamily="18" charset="0"/>
              </a:rPr>
              <a:t>Memoria virtual</a:t>
            </a:r>
            <a:endParaRPr lang="es-ES" sz="3600" dirty="0">
              <a:latin typeface="Bookman Old Style" panose="02050604050505020204" pitchFamily="18" charset="0"/>
            </a:endParaRPr>
          </a:p>
        </p:txBody>
      </p:sp>
      <p:sp>
        <p:nvSpPr>
          <p:cNvPr id="7" name="CuadroTexto 6">
            <a:extLst>
              <a:ext uri="{FF2B5EF4-FFF2-40B4-BE49-F238E27FC236}">
                <a16:creationId xmlns:a16="http://schemas.microsoft.com/office/drawing/2014/main" id="{ACE52099-9485-451F-80EE-8C6CE81F6BEC}"/>
              </a:ext>
            </a:extLst>
          </p:cNvPr>
          <p:cNvSpPr txBox="1"/>
          <p:nvPr/>
        </p:nvSpPr>
        <p:spPr>
          <a:xfrm>
            <a:off x="228972" y="4513057"/>
            <a:ext cx="7041840" cy="646331"/>
          </a:xfrm>
          <a:prstGeom prst="rect">
            <a:avLst/>
          </a:prstGeom>
          <a:noFill/>
        </p:spPr>
        <p:txBody>
          <a:bodyPr wrap="square" rtlCol="0">
            <a:spAutoFit/>
          </a:bodyPr>
          <a:lstStyle/>
          <a:p>
            <a:pPr marL="571500" indent="-571500" algn="just">
              <a:buFont typeface="Arial" panose="020B0604020202020204" pitchFamily="34" charset="0"/>
              <a:buChar char="•"/>
            </a:pPr>
            <a:r>
              <a:rPr lang="es-CR" sz="3600" dirty="0">
                <a:latin typeface="Bookman Old Style" panose="02050604050505020204" pitchFamily="18" charset="0"/>
              </a:rPr>
              <a:t>Administración de procesos</a:t>
            </a:r>
            <a:endParaRPr lang="es-ES" sz="3600" dirty="0">
              <a:latin typeface="Bookman Old Style" panose="02050604050505020204" pitchFamily="18" charset="0"/>
            </a:endParaRPr>
          </a:p>
        </p:txBody>
      </p:sp>
      <p:sp>
        <p:nvSpPr>
          <p:cNvPr id="8" name="CuadroTexto 7">
            <a:extLst>
              <a:ext uri="{FF2B5EF4-FFF2-40B4-BE49-F238E27FC236}">
                <a16:creationId xmlns:a16="http://schemas.microsoft.com/office/drawing/2014/main" id="{FEAB74C6-60DD-48D2-BAC9-76619DE08E6C}"/>
              </a:ext>
            </a:extLst>
          </p:cNvPr>
          <p:cNvSpPr txBox="1"/>
          <p:nvPr/>
        </p:nvSpPr>
        <p:spPr>
          <a:xfrm>
            <a:off x="228972" y="5350977"/>
            <a:ext cx="7041840" cy="646331"/>
          </a:xfrm>
          <a:prstGeom prst="rect">
            <a:avLst/>
          </a:prstGeom>
          <a:noFill/>
        </p:spPr>
        <p:txBody>
          <a:bodyPr wrap="square" rtlCol="0">
            <a:spAutoFit/>
          </a:bodyPr>
          <a:lstStyle/>
          <a:p>
            <a:pPr marL="571500" indent="-571500" algn="just">
              <a:buFont typeface="Arial" panose="020B0604020202020204" pitchFamily="34" charset="0"/>
              <a:buChar char="•"/>
            </a:pPr>
            <a:r>
              <a:rPr lang="es-CR" sz="3600" dirty="0">
                <a:latin typeface="Bookman Old Style" panose="02050604050505020204" pitchFamily="18" charset="0"/>
              </a:rPr>
              <a:t>Multiprogramación</a:t>
            </a:r>
            <a:endParaRPr lang="es-ES" sz="3600" dirty="0">
              <a:latin typeface="Bookman Old Style" panose="02050604050505020204" pitchFamily="18" charset="0"/>
            </a:endParaRPr>
          </a:p>
        </p:txBody>
      </p:sp>
    </p:spTree>
    <p:extLst>
      <p:ext uri="{BB962C8B-B14F-4D97-AF65-F5344CB8AC3E}">
        <p14:creationId xmlns:p14="http://schemas.microsoft.com/office/powerpoint/2010/main" val="201575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28972" y="1145988"/>
            <a:ext cx="5727690" cy="1323439"/>
          </a:xfrm>
          <a:prstGeom prst="rect">
            <a:avLst/>
          </a:prstGeom>
          <a:noFill/>
        </p:spPr>
        <p:txBody>
          <a:bodyPr wrap="square" rtlCol="0">
            <a:spAutoFit/>
          </a:bodyPr>
          <a:lstStyle/>
          <a:p>
            <a:r>
              <a:rPr lang="es-ES" sz="4000" b="1" dirty="0">
                <a:latin typeface="Bookman Old Style" panose="02050604050505020204" pitchFamily="18" charset="0"/>
              </a:rPr>
              <a:t>1990: Windows basado en MS-DOS</a:t>
            </a:r>
          </a:p>
        </p:txBody>
      </p:sp>
      <p:sp>
        <p:nvSpPr>
          <p:cNvPr id="3" name="CuadroTexto 2"/>
          <p:cNvSpPr txBox="1"/>
          <p:nvPr/>
        </p:nvSpPr>
        <p:spPr>
          <a:xfrm>
            <a:off x="228973" y="2469427"/>
            <a:ext cx="6885929" cy="646331"/>
          </a:xfrm>
          <a:prstGeom prst="rect">
            <a:avLst/>
          </a:prstGeom>
          <a:noFill/>
        </p:spPr>
        <p:txBody>
          <a:bodyPr wrap="square" rtlCol="0">
            <a:spAutoFit/>
          </a:bodyPr>
          <a:lstStyle/>
          <a:p>
            <a:pPr algn="just"/>
            <a:r>
              <a:rPr lang="es-CR" sz="3600" dirty="0">
                <a:latin typeface="Bookman Old Style" panose="02050604050505020204" pitchFamily="18" charset="0"/>
              </a:rPr>
              <a:t>Le faltaba:</a:t>
            </a:r>
            <a:endParaRPr lang="es-ES" sz="3600" dirty="0">
              <a:latin typeface="Bookman Old Style" panose="02050604050505020204" pitchFamily="18" charset="0"/>
            </a:endParaRPr>
          </a:p>
        </p:txBody>
      </p:sp>
      <p:pic>
        <p:nvPicPr>
          <p:cNvPr id="6" name="Imagen 5">
            <a:extLst>
              <a:ext uri="{FF2B5EF4-FFF2-40B4-BE49-F238E27FC236}">
                <a16:creationId xmlns:a16="http://schemas.microsoft.com/office/drawing/2014/main" id="{6152507D-4B72-4C54-B743-53584D20010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715" t="2158" r="32500" b="1016"/>
          <a:stretch/>
        </p:blipFill>
        <p:spPr>
          <a:xfrm>
            <a:off x="7820299" y="2216183"/>
            <a:ext cx="4031687" cy="3612411"/>
          </a:xfrm>
          <a:prstGeom prst="rect">
            <a:avLst/>
          </a:prstGeom>
        </p:spPr>
      </p:pic>
      <p:sp>
        <p:nvSpPr>
          <p:cNvPr id="5" name="CuadroTexto 4">
            <a:extLst>
              <a:ext uri="{FF2B5EF4-FFF2-40B4-BE49-F238E27FC236}">
                <a16:creationId xmlns:a16="http://schemas.microsoft.com/office/drawing/2014/main" id="{80ED7DDE-89F3-437D-96C0-51504C05932F}"/>
              </a:ext>
            </a:extLst>
          </p:cNvPr>
          <p:cNvSpPr txBox="1"/>
          <p:nvPr/>
        </p:nvSpPr>
        <p:spPr>
          <a:xfrm>
            <a:off x="228972" y="3307347"/>
            <a:ext cx="6885929" cy="646331"/>
          </a:xfrm>
          <a:prstGeom prst="rect">
            <a:avLst/>
          </a:prstGeom>
          <a:noFill/>
        </p:spPr>
        <p:txBody>
          <a:bodyPr wrap="square" rtlCol="0">
            <a:spAutoFit/>
          </a:bodyPr>
          <a:lstStyle/>
          <a:p>
            <a:pPr marL="571500" indent="-571500" algn="just">
              <a:buFont typeface="Arial" panose="020B0604020202020204" pitchFamily="34" charset="0"/>
              <a:buChar char="•"/>
            </a:pPr>
            <a:r>
              <a:rPr lang="es-CR" sz="3600" dirty="0">
                <a:latin typeface="Bookman Old Style" panose="02050604050505020204" pitchFamily="18" charset="0"/>
              </a:rPr>
              <a:t>Seguridad</a:t>
            </a:r>
            <a:endParaRPr lang="es-ES" sz="3600" dirty="0">
              <a:latin typeface="Bookman Old Style" panose="02050604050505020204" pitchFamily="18" charset="0"/>
            </a:endParaRPr>
          </a:p>
        </p:txBody>
      </p:sp>
      <p:sp>
        <p:nvSpPr>
          <p:cNvPr id="7" name="CuadroTexto 6">
            <a:extLst>
              <a:ext uri="{FF2B5EF4-FFF2-40B4-BE49-F238E27FC236}">
                <a16:creationId xmlns:a16="http://schemas.microsoft.com/office/drawing/2014/main" id="{ACE52099-9485-451F-80EE-8C6CE81F6BEC}"/>
              </a:ext>
            </a:extLst>
          </p:cNvPr>
          <p:cNvSpPr txBox="1"/>
          <p:nvPr/>
        </p:nvSpPr>
        <p:spPr>
          <a:xfrm>
            <a:off x="228972" y="4145267"/>
            <a:ext cx="7041840" cy="1754326"/>
          </a:xfrm>
          <a:prstGeom prst="rect">
            <a:avLst/>
          </a:prstGeom>
          <a:noFill/>
        </p:spPr>
        <p:txBody>
          <a:bodyPr wrap="square" rtlCol="0">
            <a:spAutoFit/>
          </a:bodyPr>
          <a:lstStyle/>
          <a:p>
            <a:pPr marL="571500" indent="-571500" algn="just">
              <a:buFont typeface="Arial" panose="020B0604020202020204" pitchFamily="34" charset="0"/>
              <a:buChar char="•"/>
            </a:pPr>
            <a:r>
              <a:rPr lang="es-CR" sz="3600" dirty="0">
                <a:latin typeface="Bookman Old Style" panose="02050604050505020204" pitchFamily="18" charset="0"/>
              </a:rPr>
              <a:t>Aislamiento entre las aplicaciones y el sistema operativo. </a:t>
            </a:r>
            <a:endParaRPr lang="es-ES" sz="3600" dirty="0">
              <a:latin typeface="Bookman Old Style" panose="02050604050505020204" pitchFamily="18" charset="0"/>
            </a:endParaRPr>
          </a:p>
        </p:txBody>
      </p:sp>
      <p:sp>
        <p:nvSpPr>
          <p:cNvPr id="8" name="CuadroTexto 7">
            <a:extLst>
              <a:ext uri="{FF2B5EF4-FFF2-40B4-BE49-F238E27FC236}">
                <a16:creationId xmlns:a16="http://schemas.microsoft.com/office/drawing/2014/main" id="{FEAB74C6-60DD-48D2-BAC9-76619DE08E6C}"/>
              </a:ext>
            </a:extLst>
          </p:cNvPr>
          <p:cNvSpPr txBox="1"/>
          <p:nvPr/>
        </p:nvSpPr>
        <p:spPr>
          <a:xfrm>
            <a:off x="228972" y="6091182"/>
            <a:ext cx="7041840" cy="646331"/>
          </a:xfrm>
          <a:prstGeom prst="rect">
            <a:avLst/>
          </a:prstGeom>
          <a:noFill/>
        </p:spPr>
        <p:txBody>
          <a:bodyPr wrap="square" rtlCol="0">
            <a:spAutoFit/>
          </a:bodyPr>
          <a:lstStyle/>
          <a:p>
            <a:pPr marL="571500" indent="-571500" algn="just">
              <a:buFont typeface="Arial" panose="020B0604020202020204" pitchFamily="34" charset="0"/>
              <a:buChar char="•"/>
            </a:pPr>
            <a:r>
              <a:rPr lang="es-CR" sz="3600" dirty="0">
                <a:latin typeface="Bookman Old Style" panose="02050604050505020204" pitchFamily="18" charset="0"/>
              </a:rPr>
              <a:t>Estabilidad</a:t>
            </a:r>
            <a:endParaRPr lang="es-ES" sz="3600" dirty="0">
              <a:latin typeface="Bookman Old Style" panose="02050604050505020204" pitchFamily="18" charset="0"/>
            </a:endParaRPr>
          </a:p>
        </p:txBody>
      </p:sp>
    </p:spTree>
    <p:extLst>
      <p:ext uri="{BB962C8B-B14F-4D97-AF65-F5344CB8AC3E}">
        <p14:creationId xmlns:p14="http://schemas.microsoft.com/office/powerpoint/2010/main" val="277226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28972" y="1145988"/>
            <a:ext cx="5745700" cy="1323439"/>
          </a:xfrm>
          <a:prstGeom prst="rect">
            <a:avLst/>
          </a:prstGeom>
          <a:noFill/>
        </p:spPr>
        <p:txBody>
          <a:bodyPr wrap="square" rtlCol="0">
            <a:spAutoFit/>
          </a:bodyPr>
          <a:lstStyle/>
          <a:p>
            <a:r>
              <a:rPr lang="es-CR" sz="4000" b="1" dirty="0">
                <a:latin typeface="Bookman Old Style" panose="02050604050505020204" pitchFamily="18" charset="0"/>
              </a:rPr>
              <a:t>2000: Windows basado en NT</a:t>
            </a:r>
            <a:endParaRPr lang="es-ES" sz="4000" b="1" dirty="0">
              <a:latin typeface="Bookman Old Style" panose="02050604050505020204" pitchFamily="18" charset="0"/>
            </a:endParaRPr>
          </a:p>
        </p:txBody>
      </p:sp>
      <p:sp>
        <p:nvSpPr>
          <p:cNvPr id="3" name="CuadroTexto 2"/>
          <p:cNvSpPr txBox="1"/>
          <p:nvPr/>
        </p:nvSpPr>
        <p:spPr>
          <a:xfrm>
            <a:off x="340015" y="2581835"/>
            <a:ext cx="6222150" cy="3970318"/>
          </a:xfrm>
          <a:prstGeom prst="rect">
            <a:avLst/>
          </a:prstGeom>
          <a:noFill/>
        </p:spPr>
        <p:txBody>
          <a:bodyPr wrap="square" rtlCol="0">
            <a:spAutoFit/>
          </a:bodyPr>
          <a:lstStyle/>
          <a:p>
            <a:pPr algn="just"/>
            <a:r>
              <a:rPr lang="es-CR" sz="3600" dirty="0">
                <a:latin typeface="Bookman Old Style" panose="02050604050505020204" pitchFamily="18" charset="0"/>
              </a:rPr>
              <a:t>El sistema de Dave Cutler se llamó NT por </a:t>
            </a:r>
            <a:r>
              <a:rPr lang="es-CR" sz="3600" b="1" dirty="0">
                <a:latin typeface="Bookman Old Style" panose="02050604050505020204" pitchFamily="18" charset="0"/>
              </a:rPr>
              <a:t>Nueva Tecnología </a:t>
            </a:r>
            <a:r>
              <a:rPr lang="es-CR" sz="3600" dirty="0">
                <a:latin typeface="Bookman Old Style" panose="02050604050505020204" pitchFamily="18" charset="0"/>
              </a:rPr>
              <a:t>(y también debido a que el procesador de destino original era el nuevo Intel 860, con el nombre en clave </a:t>
            </a:r>
            <a:r>
              <a:rPr lang="es-CR" sz="3600" b="1" dirty="0">
                <a:latin typeface="Bookman Old Style" panose="02050604050505020204" pitchFamily="18" charset="0"/>
              </a:rPr>
              <a:t>N10</a:t>
            </a:r>
            <a:r>
              <a:rPr lang="es-CR" sz="3600" dirty="0">
                <a:latin typeface="Bookman Old Style" panose="02050604050505020204" pitchFamily="18" charset="0"/>
              </a:rPr>
              <a:t>).</a:t>
            </a:r>
            <a:endParaRPr lang="es-ES" sz="3600" dirty="0">
              <a:latin typeface="Bookman Old Style" panose="02050604050505020204" pitchFamily="18" charset="0"/>
            </a:endParaRPr>
          </a:p>
        </p:txBody>
      </p:sp>
      <p:pic>
        <p:nvPicPr>
          <p:cNvPr id="9" name="Imagen 8">
            <a:extLst>
              <a:ext uri="{FF2B5EF4-FFF2-40B4-BE49-F238E27FC236}">
                <a16:creationId xmlns:a16="http://schemas.microsoft.com/office/drawing/2014/main" id="{0DDF14C7-5822-4DA0-96F8-F85C3F98E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0425" y="2538995"/>
            <a:ext cx="5441575" cy="3059375"/>
          </a:xfrm>
          <a:prstGeom prst="rect">
            <a:avLst/>
          </a:prstGeom>
        </p:spPr>
      </p:pic>
    </p:spTree>
    <p:extLst>
      <p:ext uri="{BB962C8B-B14F-4D97-AF65-F5344CB8AC3E}">
        <p14:creationId xmlns:p14="http://schemas.microsoft.com/office/powerpoint/2010/main" val="152181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HP Presentation">
      <a:majorFont>
        <a:latin typeface="HP Simplified"/>
        <a:ea typeface=""/>
        <a:cs typeface=""/>
      </a:majorFont>
      <a:minorFont>
        <a:latin typeface="HP Simplifi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delitasBlanco" id="{71B98676-1332-433A-A12C-45461896130B}" vid="{FEA16BED-8082-41E6-8A6D-6F9C887720C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FidelitasBlanco</Template>
  <TotalTime>4339</TotalTime>
  <Words>1265</Words>
  <Application>Microsoft Office PowerPoint</Application>
  <PresentationFormat>Panorámica</PresentationFormat>
  <Paragraphs>160</Paragraphs>
  <Slides>40</Slides>
  <Notes>32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40</vt:i4>
      </vt:variant>
    </vt:vector>
  </HeadingPairs>
  <TitlesOfParts>
    <vt:vector size="46" baseType="lpstr">
      <vt:lpstr>Arial</vt:lpstr>
      <vt:lpstr>Bookman Old Style</vt:lpstr>
      <vt:lpstr>Calibri</vt:lpstr>
      <vt:lpstr>HP Simplified</vt:lpstr>
      <vt:lpstr>HP Simplified Light</vt:lpstr>
      <vt:lpstr>Tema de Office</vt:lpstr>
      <vt:lpstr>Fundamentos de Sistemas Operativos</vt:lpstr>
      <vt:lpstr>Caso de estudio Windows</vt:lpstr>
      <vt:lpstr>Historia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LA SEGURIDAD EN WINDOWS VISTA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Programación en Windows</vt:lpstr>
      <vt:lpstr>Presentación de PowerPoint</vt:lpstr>
      <vt:lpstr>Presentación de PowerPoint</vt:lpstr>
      <vt:lpstr>Presentación de PowerPoint</vt:lpstr>
      <vt:lpstr>Presentación de PowerPoint</vt:lpstr>
      <vt:lpstr>Estructura</vt:lpstr>
      <vt:lpstr>Presentación de PowerPoint</vt:lpstr>
      <vt:lpstr>Memoria virtual</vt:lpstr>
      <vt:lpstr>Presentación de PowerPoint</vt:lpstr>
      <vt:lpstr>Presentación de PowerPoint</vt:lpstr>
      <vt:lpstr>Presentación de PowerPoint</vt:lpstr>
      <vt:lpstr>Fundamentos de Sistemas Operativos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SC-420 - Sistemas Operativos I</dc:title>
  <dc:creator>Marvin G. Soto</dc:creator>
  <cp:lastModifiedBy>Olman Camacho</cp:lastModifiedBy>
  <cp:revision>157</cp:revision>
  <dcterms:created xsi:type="dcterms:W3CDTF">2015-05-04T18:14:05Z</dcterms:created>
  <dcterms:modified xsi:type="dcterms:W3CDTF">2018-05-13T18:10:21Z</dcterms:modified>
</cp:coreProperties>
</file>