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6" r:id="rId3"/>
    <p:sldId id="267" r:id="rId4"/>
    <p:sldId id="268" r:id="rId5"/>
    <p:sldId id="269" r:id="rId6"/>
    <p:sldId id="276" r:id="rId7"/>
    <p:sldId id="257" r:id="rId8"/>
    <p:sldId id="259" r:id="rId9"/>
    <p:sldId id="258" r:id="rId10"/>
    <p:sldId id="260" r:id="rId11"/>
    <p:sldId id="261" r:id="rId12"/>
    <p:sldId id="262" r:id="rId13"/>
    <p:sldId id="274" r:id="rId14"/>
    <p:sldId id="263" r:id="rId15"/>
    <p:sldId id="273" r:id="rId16"/>
    <p:sldId id="265" r:id="rId17"/>
    <p:sldId id="270" r:id="rId18"/>
    <p:sldId id="275" r:id="rId19"/>
    <p:sldId id="271" r:id="rId20"/>
    <p:sldId id="272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369A22FC-D8AB-413D-B74C-5A3B7CEA8F3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2FC-D8AB-413D-B74C-5A3B7CEA8F3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2FC-D8AB-413D-B74C-5A3B7CEA8F3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2FC-D8AB-413D-B74C-5A3B7CEA8F3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2FC-D8AB-413D-B74C-5A3B7CEA8F3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2FC-D8AB-413D-B74C-5A3B7CEA8F3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2FC-D8AB-413D-B74C-5A3B7CEA8F3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2FC-D8AB-413D-B74C-5A3B7CEA8F3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2FC-D8AB-413D-B74C-5A3B7CEA8F3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2FC-D8AB-413D-B74C-5A3B7CEA8F3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2FC-D8AB-413D-B74C-5A3B7CEA8F3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69A22FC-D8AB-413D-B74C-5A3B7CEA8F3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360000">
            <a:off x="3274179" y="2966315"/>
            <a:ext cx="4847038" cy="1599722"/>
          </a:xfrm>
        </p:spPr>
        <p:txBody>
          <a:bodyPr/>
          <a:lstStyle/>
          <a:p>
            <a:r>
              <a:rPr lang="es-CR" sz="4000" dirty="0"/>
              <a:t>Introducción a la Programación con Java y C#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 rot="360000">
            <a:off x="2935088" y="4658512"/>
            <a:ext cx="4836456" cy="1040845"/>
          </a:xfrm>
        </p:spPr>
        <p:txBody>
          <a:bodyPr>
            <a:normAutofit/>
          </a:bodyPr>
          <a:lstStyle/>
          <a:p>
            <a:pPr algn="l"/>
            <a:r>
              <a:rPr lang="es-CR" dirty="0"/>
              <a:t>Lección #1: Entrada y Salida</a:t>
            </a:r>
          </a:p>
          <a:p>
            <a:endParaRPr lang="es-CR" dirty="0"/>
          </a:p>
          <a:p>
            <a:pPr algn="l"/>
            <a:r>
              <a:rPr lang="es-CR" dirty="0"/>
              <a:t>Lic. Santiago Rodríguez Paniagua. </a:t>
            </a:r>
            <a:r>
              <a:rPr lang="es-CR"/>
              <a:t>(2024</a:t>
            </a:r>
            <a:r>
              <a:rPr lang="es-CR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5846">
            <a:off x="882061" y="3984575"/>
            <a:ext cx="1724147" cy="210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85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000" dirty="0"/>
              <a:t>Crear una Aplicación de Consola #1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179512" y="2060848"/>
            <a:ext cx="8667750" cy="4329772"/>
            <a:chOff x="179512" y="2060848"/>
            <a:chExt cx="8667750" cy="432977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550"/>
            <a:stretch/>
          </p:blipFill>
          <p:spPr bwMode="auto">
            <a:xfrm>
              <a:off x="179512" y="2060848"/>
              <a:ext cx="8667750" cy="3851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4 Conector recto de flecha"/>
            <p:cNvCxnSpPr/>
            <p:nvPr/>
          </p:nvCxnSpPr>
          <p:spPr>
            <a:xfrm flipH="1" flipV="1">
              <a:off x="2843808" y="5174348"/>
              <a:ext cx="1368152" cy="84694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3 CuadroTexto"/>
            <p:cNvSpPr txBox="1"/>
            <p:nvPr/>
          </p:nvSpPr>
          <p:spPr>
            <a:xfrm>
              <a:off x="2195736" y="6021288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dirty="0"/>
                <a:t>Ponemos el código entre las 2 llaves de la función </a:t>
              </a:r>
              <a:r>
                <a:rPr lang="es-CR" dirty="0" err="1"/>
                <a:t>Main</a:t>
              </a:r>
              <a:r>
                <a:rPr lang="es-CR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681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976213"/>
          </a:xfrm>
        </p:spPr>
        <p:txBody>
          <a:bodyPr/>
          <a:lstStyle/>
          <a:p>
            <a:r>
              <a:rPr lang="es-CR" sz="4000" dirty="0"/>
              <a:t>Crear una Aplicación de Consola #2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251520" y="1304260"/>
            <a:ext cx="7404293" cy="3777030"/>
            <a:chOff x="1551708" y="1480890"/>
            <a:chExt cx="7404293" cy="377703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85" t="-3831" r="-2108" b="34747"/>
            <a:stretch/>
          </p:blipFill>
          <p:spPr bwMode="auto">
            <a:xfrm>
              <a:off x="1551708" y="1480890"/>
              <a:ext cx="7404293" cy="3777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5 Rectángulo"/>
            <p:cNvSpPr/>
            <p:nvPr/>
          </p:nvSpPr>
          <p:spPr>
            <a:xfrm>
              <a:off x="2504697" y="2200970"/>
              <a:ext cx="792088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2432689" y="4289202"/>
              <a:ext cx="3888432" cy="7920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862" y="4893750"/>
            <a:ext cx="39338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22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000" dirty="0"/>
              <a:t>Crear una Aplicación de Windows </a:t>
            </a:r>
            <a:r>
              <a:rPr lang="es-CR" sz="4000" dirty="0" err="1"/>
              <a:t>Forms</a:t>
            </a:r>
            <a:r>
              <a:rPr lang="es-CR" sz="4000" dirty="0"/>
              <a:t> #1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988840"/>
            <a:ext cx="77533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97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60648"/>
            <a:ext cx="8041440" cy="792088"/>
          </a:xfrm>
        </p:spPr>
        <p:txBody>
          <a:bodyPr/>
          <a:lstStyle/>
          <a:p>
            <a:r>
              <a:rPr lang="es-CR" sz="3200" dirty="0"/>
              <a:t>Crear una Aplicación de Windows </a:t>
            </a:r>
            <a:r>
              <a:rPr lang="es-CR" sz="3200" dirty="0" err="1"/>
              <a:t>Forms</a:t>
            </a:r>
            <a:r>
              <a:rPr lang="es-CR" sz="3200" dirty="0"/>
              <a:t> #2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3" y="1196752"/>
            <a:ext cx="4595567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32"/>
          <a:stretch/>
        </p:blipFill>
        <p:spPr bwMode="auto">
          <a:xfrm>
            <a:off x="3905175" y="4216600"/>
            <a:ext cx="5059313" cy="238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75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616173"/>
          </a:xfrm>
        </p:spPr>
        <p:txBody>
          <a:bodyPr/>
          <a:lstStyle/>
          <a:p>
            <a:r>
              <a:rPr lang="es-CR" sz="3200" dirty="0"/>
              <a:t>Crear una Aplicación de Windows </a:t>
            </a:r>
            <a:r>
              <a:rPr lang="es-CR" sz="3200" dirty="0" err="1"/>
              <a:t>Forms</a:t>
            </a:r>
            <a:r>
              <a:rPr lang="es-CR" sz="3200" dirty="0"/>
              <a:t> #3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032" y="3704456"/>
            <a:ext cx="2438515" cy="272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5 Grupo"/>
          <p:cNvGrpSpPr/>
          <p:nvPr/>
        </p:nvGrpSpPr>
        <p:grpSpPr>
          <a:xfrm>
            <a:off x="279405" y="1484784"/>
            <a:ext cx="6182627" cy="4958130"/>
            <a:chOff x="279405" y="1484784"/>
            <a:chExt cx="6182627" cy="495813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05" y="2413097"/>
              <a:ext cx="5948777" cy="4029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2 CuadroTexto"/>
            <p:cNvSpPr txBox="1"/>
            <p:nvPr/>
          </p:nvSpPr>
          <p:spPr>
            <a:xfrm>
              <a:off x="755575" y="1484784"/>
              <a:ext cx="5706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dirty="0"/>
                <a:t>Seleccionamos el Formulario para cambiarle el nombre</a:t>
              </a:r>
            </a:p>
          </p:txBody>
        </p:sp>
        <p:cxnSp>
          <p:nvCxnSpPr>
            <p:cNvPr id="5" name="4 Conector recto de flecha"/>
            <p:cNvCxnSpPr>
              <a:stCxn id="3" idx="2"/>
            </p:cNvCxnSpPr>
            <p:nvPr/>
          </p:nvCxnSpPr>
          <p:spPr>
            <a:xfrm flipH="1">
              <a:off x="2843808" y="1854116"/>
              <a:ext cx="764996" cy="114283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251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616173"/>
          </a:xfrm>
        </p:spPr>
        <p:txBody>
          <a:bodyPr/>
          <a:lstStyle/>
          <a:p>
            <a:r>
              <a:rPr lang="es-CR" sz="3200" dirty="0"/>
              <a:t>Crear una Aplicación de Windows </a:t>
            </a:r>
            <a:r>
              <a:rPr lang="es-CR" sz="3200" dirty="0" err="1"/>
              <a:t>Forms</a:t>
            </a:r>
            <a:r>
              <a:rPr lang="es-CR" sz="3200" dirty="0"/>
              <a:t> #4</a:t>
            </a:r>
          </a:p>
        </p:txBody>
      </p:sp>
      <p:grpSp>
        <p:nvGrpSpPr>
          <p:cNvPr id="12" name="11 Grupo"/>
          <p:cNvGrpSpPr/>
          <p:nvPr/>
        </p:nvGrpSpPr>
        <p:grpSpPr>
          <a:xfrm>
            <a:off x="2006227" y="1484784"/>
            <a:ext cx="5629275" cy="3967336"/>
            <a:chOff x="2006227" y="1484784"/>
            <a:chExt cx="5629275" cy="396733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227" y="2708920"/>
              <a:ext cx="5629275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8 CuadroTexto"/>
            <p:cNvSpPr txBox="1"/>
            <p:nvPr/>
          </p:nvSpPr>
          <p:spPr>
            <a:xfrm>
              <a:off x="2006227" y="1484784"/>
              <a:ext cx="3285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dirty="0"/>
                <a:t>Seleccionamos el Formulario para cambiarle el título.</a:t>
              </a:r>
            </a:p>
          </p:txBody>
        </p:sp>
        <p:cxnSp>
          <p:nvCxnSpPr>
            <p:cNvPr id="10" name="9 Conector recto de flecha"/>
            <p:cNvCxnSpPr>
              <a:stCxn id="9" idx="2"/>
            </p:cNvCxnSpPr>
            <p:nvPr/>
          </p:nvCxnSpPr>
          <p:spPr>
            <a:xfrm>
              <a:off x="3649154" y="2131115"/>
              <a:ext cx="284868" cy="1225877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099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169463"/>
            <a:ext cx="8041440" cy="792088"/>
          </a:xfrm>
        </p:spPr>
        <p:txBody>
          <a:bodyPr/>
          <a:lstStyle/>
          <a:p>
            <a:r>
              <a:rPr lang="es-CR" sz="3200" dirty="0"/>
              <a:t>Crear una Aplicación de Windows </a:t>
            </a:r>
            <a:r>
              <a:rPr lang="es-CR" sz="3200" dirty="0" err="1"/>
              <a:t>Forms</a:t>
            </a:r>
            <a:r>
              <a:rPr lang="es-CR" sz="3200" dirty="0"/>
              <a:t> #5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179512" y="980729"/>
            <a:ext cx="8771739" cy="5550370"/>
            <a:chOff x="179512" y="980729"/>
            <a:chExt cx="8771739" cy="555037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3532" y="980729"/>
              <a:ext cx="4917719" cy="289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4010245"/>
              <a:ext cx="4176464" cy="2520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3 Conector recto de flecha"/>
            <p:cNvCxnSpPr/>
            <p:nvPr/>
          </p:nvCxnSpPr>
          <p:spPr>
            <a:xfrm flipH="1">
              <a:off x="2483768" y="2132856"/>
              <a:ext cx="2664296" cy="367240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6 CuadroTexto"/>
          <p:cNvSpPr txBox="1"/>
          <p:nvPr/>
        </p:nvSpPr>
        <p:spPr>
          <a:xfrm>
            <a:off x="5148064" y="4509120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Ponemos el código entre las 2 llaves de la función del evento </a:t>
            </a:r>
            <a:r>
              <a:rPr lang="es-CR" dirty="0" err="1"/>
              <a:t>click</a:t>
            </a:r>
            <a:r>
              <a:rPr lang="es-CR" dirty="0"/>
              <a:t> del botón.</a:t>
            </a:r>
          </a:p>
        </p:txBody>
      </p:sp>
    </p:spTree>
    <p:extLst>
      <p:ext uri="{BB962C8B-B14F-4D97-AF65-F5344CB8AC3E}">
        <p14:creationId xmlns:p14="http://schemas.microsoft.com/office/powerpoint/2010/main" val="855483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976213"/>
          </a:xfrm>
        </p:spPr>
        <p:txBody>
          <a:bodyPr/>
          <a:lstStyle/>
          <a:p>
            <a:r>
              <a:rPr lang="en-US" sz="4000" dirty="0" err="1"/>
              <a:t>Abrir</a:t>
            </a:r>
            <a:r>
              <a:rPr lang="en-US" sz="4000" dirty="0"/>
              <a:t> un </a:t>
            </a:r>
            <a:r>
              <a:rPr lang="en-US" sz="4000" dirty="0" err="1"/>
              <a:t>proyecto</a:t>
            </a:r>
            <a:r>
              <a:rPr lang="en-US" sz="4000" dirty="0"/>
              <a:t> </a:t>
            </a:r>
            <a:r>
              <a:rPr lang="en-US" sz="4000" dirty="0" err="1"/>
              <a:t>existente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9314"/>
            <a:ext cx="59817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120581" y="3487797"/>
            <a:ext cx="3438525" cy="2706329"/>
            <a:chOff x="539552" y="3787697"/>
            <a:chExt cx="3438525" cy="270632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082"/>
            <a:stretch/>
          </p:blipFill>
          <p:spPr bwMode="auto">
            <a:xfrm>
              <a:off x="539552" y="4062942"/>
              <a:ext cx="3438525" cy="2431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39552" y="3787697"/>
              <a:ext cx="2512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#2 </a:t>
              </a:r>
              <a:r>
                <a:rPr lang="en-US" sz="110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Abrirlo</a:t>
              </a:r>
              <a:r>
                <a:rPr lang="en-US" sz="11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desde</a:t>
              </a:r>
              <a:r>
                <a:rPr lang="en-US" sz="11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Visual Studio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598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976213"/>
          </a:xfrm>
        </p:spPr>
        <p:txBody>
          <a:bodyPr/>
          <a:lstStyle/>
          <a:p>
            <a:r>
              <a:rPr lang="en-US" dirty="0"/>
              <a:t>Leer de </a:t>
            </a:r>
            <a:r>
              <a:rPr lang="en-US" dirty="0" err="1"/>
              <a:t>Pantalla</a:t>
            </a:r>
            <a:r>
              <a:rPr lang="en-US" dirty="0"/>
              <a:t> #1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615229" y="1700808"/>
            <a:ext cx="6086475" cy="4276725"/>
            <a:chOff x="539552" y="1772816"/>
            <a:chExt cx="6086475" cy="4276725"/>
          </a:xfrm>
        </p:grpSpPr>
        <p:grpSp>
          <p:nvGrpSpPr>
            <p:cNvPr id="11" name="Group 10"/>
            <p:cNvGrpSpPr/>
            <p:nvPr/>
          </p:nvGrpSpPr>
          <p:grpSpPr>
            <a:xfrm>
              <a:off x="539552" y="1772816"/>
              <a:ext cx="6086475" cy="4276725"/>
              <a:chOff x="1619672" y="1772816"/>
              <a:chExt cx="6086475" cy="427672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672" y="1772816"/>
                <a:ext cx="6086475" cy="4276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" name="Straight Arrow Connector 4"/>
              <p:cNvCxnSpPr/>
              <p:nvPr/>
            </p:nvCxnSpPr>
            <p:spPr>
              <a:xfrm flipV="1">
                <a:off x="2483768" y="2526267"/>
                <a:ext cx="2592288" cy="6983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2603365" y="2708920"/>
                <a:ext cx="2976747" cy="30026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815019" y="3608576"/>
              <a:ext cx="2717988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Agreguemos</a:t>
              </a:r>
              <a:r>
                <a:rPr lang="en-US" sz="1600" dirty="0"/>
                <a:t> </a:t>
              </a:r>
              <a:r>
                <a:rPr lang="en-US" sz="1600" dirty="0" err="1"/>
                <a:t>algunos</a:t>
              </a:r>
              <a:r>
                <a:rPr lang="en-US" sz="1600" dirty="0"/>
                <a:t> </a:t>
              </a:r>
              <a:r>
                <a:rPr lang="en-US" sz="1600" dirty="0" err="1"/>
                <a:t>nuevos</a:t>
              </a:r>
              <a:r>
                <a:rPr lang="en-US" sz="1600" dirty="0"/>
                <a:t> </a:t>
              </a:r>
            </a:p>
            <a:p>
              <a:r>
                <a:rPr lang="en-US" sz="1600" dirty="0" err="1"/>
                <a:t>elementos</a:t>
              </a:r>
              <a:r>
                <a:rPr lang="en-US" sz="1600" dirty="0"/>
                <a:t> a </a:t>
              </a:r>
              <a:r>
                <a:rPr lang="en-US" sz="1600" dirty="0" err="1"/>
                <a:t>nuestra</a:t>
              </a:r>
              <a:r>
                <a:rPr lang="en-US" sz="1600" dirty="0"/>
                <a:t> </a:t>
              </a:r>
              <a:r>
                <a:rPr lang="en-US" sz="1600" dirty="0" err="1"/>
                <a:t>pantalla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017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976213"/>
          </a:xfrm>
        </p:spPr>
        <p:txBody>
          <a:bodyPr/>
          <a:lstStyle/>
          <a:p>
            <a:r>
              <a:rPr lang="en-US" dirty="0"/>
              <a:t>Leer de </a:t>
            </a:r>
            <a:r>
              <a:rPr lang="en-US" dirty="0" err="1"/>
              <a:t>Pantalla</a:t>
            </a:r>
            <a:r>
              <a:rPr lang="en-US" dirty="0"/>
              <a:t> #2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59632" y="1984924"/>
            <a:ext cx="7284665" cy="3790950"/>
            <a:chOff x="1259632" y="1984924"/>
            <a:chExt cx="7284665" cy="37909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847" y="1984924"/>
              <a:ext cx="6648450" cy="379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259632" y="3867549"/>
              <a:ext cx="3302186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Renombremos</a:t>
              </a:r>
              <a:r>
                <a:rPr lang="en-US" sz="1600" dirty="0"/>
                <a:t> el campo de </a:t>
              </a:r>
              <a:r>
                <a:rPr lang="en-US" sz="1600" dirty="0" err="1"/>
                <a:t>texto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para leer de </a:t>
              </a:r>
              <a:r>
                <a:rPr lang="en-US" sz="1600" dirty="0" err="1"/>
                <a:t>pantalla</a:t>
              </a:r>
              <a:r>
                <a:rPr lang="en-US" sz="1600" dirty="0"/>
                <a:t> </a:t>
              </a:r>
              <a:r>
                <a:rPr lang="en-US" sz="1600" dirty="0" err="1"/>
                <a:t>correctamente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914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programación</a:t>
            </a:r>
            <a:r>
              <a:rPr lang="en-US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t="14237" r="5574" b="20051"/>
          <a:stretch/>
        </p:blipFill>
        <p:spPr>
          <a:xfrm>
            <a:off x="6660232" y="4941167"/>
            <a:ext cx="2399293" cy="17614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870537"/>
            <a:ext cx="7467600" cy="3951337"/>
          </a:xfrm>
        </p:spPr>
        <p:txBody>
          <a:bodyPr/>
          <a:lstStyle/>
          <a:p>
            <a:r>
              <a:rPr lang="es-ES" dirty="0"/>
              <a:t>Es el proceso de diseñar, codificar, depurar y mantener el código fuente de un programa informático. </a:t>
            </a:r>
          </a:p>
          <a:p>
            <a:endParaRPr lang="es-ES" dirty="0"/>
          </a:p>
          <a:p>
            <a:r>
              <a:rPr lang="es-ES" dirty="0"/>
              <a:t>El código fuente es escrito en un lenguaje de programación. </a:t>
            </a:r>
          </a:p>
          <a:p>
            <a:endParaRPr lang="es-ES" dirty="0"/>
          </a:p>
          <a:p>
            <a:r>
              <a:rPr lang="es-ES" dirty="0"/>
              <a:t>El propósito de la programación es crear programas que exhiban un comportamiento deseado.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40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976213"/>
          </a:xfrm>
        </p:spPr>
        <p:txBody>
          <a:bodyPr/>
          <a:lstStyle/>
          <a:p>
            <a:r>
              <a:rPr lang="en-US" dirty="0"/>
              <a:t>Leer de </a:t>
            </a:r>
            <a:r>
              <a:rPr lang="en-US" dirty="0" err="1"/>
              <a:t>Pantalla</a:t>
            </a:r>
            <a:r>
              <a:rPr lang="en-US" dirty="0"/>
              <a:t> #3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5536" y="1700808"/>
            <a:ext cx="8444728" cy="3594301"/>
            <a:chOff x="395536" y="1700808"/>
            <a:chExt cx="8444728" cy="359430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700808"/>
              <a:ext cx="2905125" cy="125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933056"/>
              <a:ext cx="8444728" cy="1362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3131840" y="2492896"/>
              <a:ext cx="792088" cy="194421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7 CuadroTexto"/>
          <p:cNvSpPr txBox="1"/>
          <p:nvPr/>
        </p:nvSpPr>
        <p:spPr>
          <a:xfrm>
            <a:off x="4355976" y="1892731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Ponemos el código entre las 2 llaves de la función del evento </a:t>
            </a:r>
            <a:r>
              <a:rPr lang="es-CR" dirty="0" err="1"/>
              <a:t>click</a:t>
            </a:r>
            <a:r>
              <a:rPr lang="es-CR" dirty="0"/>
              <a:t> del botón.</a:t>
            </a:r>
          </a:p>
        </p:txBody>
      </p:sp>
    </p:spTree>
    <p:extLst>
      <p:ext uri="{BB962C8B-B14F-4D97-AF65-F5344CB8AC3E}">
        <p14:creationId xmlns:p14="http://schemas.microsoft.com/office/powerpoint/2010/main" val="2317226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360000">
            <a:off x="3202172" y="3461921"/>
            <a:ext cx="4847038" cy="1599722"/>
          </a:xfrm>
        </p:spPr>
        <p:txBody>
          <a:bodyPr/>
          <a:lstStyle/>
          <a:p>
            <a:r>
              <a:rPr lang="es-CR" sz="4000" dirty="0"/>
              <a:t>Ejemplo de Entrada y Salida con Java </a:t>
            </a:r>
            <a:br>
              <a:rPr lang="es-CR" sz="4000" dirty="0"/>
            </a:br>
            <a:r>
              <a:rPr lang="es-CR" sz="4000" dirty="0"/>
              <a:t>(con </a:t>
            </a:r>
            <a:r>
              <a:rPr lang="es-CR" sz="4000" dirty="0" err="1"/>
              <a:t>NetBeans</a:t>
            </a:r>
            <a:r>
              <a:rPr lang="es-CR" sz="4000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5846">
            <a:off x="882061" y="3984575"/>
            <a:ext cx="1724147" cy="210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000" dirty="0"/>
              <a:t>Como Crear un nuevo Proyecto #1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95936" y="1916832"/>
            <a:ext cx="4150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 </a:t>
            </a:r>
            <a:r>
              <a:rPr lang="es-ES" b="1" dirty="0"/>
              <a:t>proyecto</a:t>
            </a:r>
            <a:r>
              <a:rPr lang="es-ES" dirty="0"/>
              <a:t> es el punto de inicio para la creación de aplicaciones, componentes y servicios en </a:t>
            </a:r>
            <a:r>
              <a:rPr lang="es-ES" b="1" dirty="0" err="1"/>
              <a:t>NetBeans</a:t>
            </a:r>
            <a:r>
              <a:rPr lang="es-ES" b="1" dirty="0"/>
              <a:t> </a:t>
            </a:r>
            <a:r>
              <a:rPr lang="es-ES" dirty="0"/>
              <a:t>que</a:t>
            </a:r>
            <a:r>
              <a:rPr lang="es-ES" b="1" dirty="0"/>
              <a:t> </a:t>
            </a:r>
            <a:r>
              <a:rPr lang="es-ES" dirty="0"/>
              <a:t>actúa como un contenedor que administra el código fuente, las conexiones de datos y las referencias.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33056"/>
            <a:ext cx="27813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2305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500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260648"/>
            <a:ext cx="8041440" cy="904205"/>
          </a:xfrm>
        </p:spPr>
        <p:txBody>
          <a:bodyPr/>
          <a:lstStyle/>
          <a:p>
            <a:r>
              <a:rPr lang="es-CR" sz="4000" dirty="0"/>
              <a:t>Como Crear un nuevo Proyecto #2</a:t>
            </a:r>
          </a:p>
        </p:txBody>
      </p:sp>
      <p:grpSp>
        <p:nvGrpSpPr>
          <p:cNvPr id="4" name="3 Grupo"/>
          <p:cNvGrpSpPr/>
          <p:nvPr/>
        </p:nvGrpSpPr>
        <p:grpSpPr>
          <a:xfrm>
            <a:off x="395536" y="1340768"/>
            <a:ext cx="8502590" cy="5155410"/>
            <a:chOff x="572733" y="1844824"/>
            <a:chExt cx="7710502" cy="4651354"/>
          </a:xfrm>
        </p:grpSpPr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733" y="1844824"/>
              <a:ext cx="4503323" cy="3104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3392124"/>
              <a:ext cx="4503323" cy="3104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4446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60648"/>
            <a:ext cx="8041440" cy="792088"/>
          </a:xfrm>
        </p:spPr>
        <p:txBody>
          <a:bodyPr/>
          <a:lstStyle/>
          <a:p>
            <a:r>
              <a:rPr lang="es-CR" sz="3200" dirty="0"/>
              <a:t>Agregar un formulario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128792" cy="462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258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616173"/>
          </a:xfrm>
        </p:spPr>
        <p:txBody>
          <a:bodyPr/>
          <a:lstStyle/>
          <a:p>
            <a:r>
              <a:rPr lang="es-CR" sz="3200" dirty="0"/>
              <a:t>Agregamos algunos elementos al formulario</a:t>
            </a:r>
          </a:p>
        </p:txBody>
      </p:sp>
      <p:grpSp>
        <p:nvGrpSpPr>
          <p:cNvPr id="15" name="14 Grupo"/>
          <p:cNvGrpSpPr/>
          <p:nvPr/>
        </p:nvGrpSpPr>
        <p:grpSpPr>
          <a:xfrm>
            <a:off x="251520" y="2132856"/>
            <a:ext cx="8675596" cy="2875954"/>
            <a:chOff x="251520" y="2132856"/>
            <a:chExt cx="8675596" cy="287595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132856"/>
              <a:ext cx="8675596" cy="287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5 Conector recto de flecha"/>
            <p:cNvCxnSpPr/>
            <p:nvPr/>
          </p:nvCxnSpPr>
          <p:spPr>
            <a:xfrm flipH="1" flipV="1">
              <a:off x="1979712" y="3861048"/>
              <a:ext cx="1584176" cy="14401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 flipH="1">
              <a:off x="1691680" y="3499916"/>
              <a:ext cx="1728192" cy="7091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/>
            <p:nvPr/>
          </p:nvCxnSpPr>
          <p:spPr>
            <a:xfrm flipH="1">
              <a:off x="1855912" y="3499916"/>
              <a:ext cx="2932112" cy="100702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5850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169463"/>
            <a:ext cx="8041440" cy="792088"/>
          </a:xfrm>
        </p:spPr>
        <p:txBody>
          <a:bodyPr/>
          <a:lstStyle/>
          <a:p>
            <a:r>
              <a:rPr lang="es-CR" sz="3200" dirty="0"/>
              <a:t>Le agregamos acción al botón</a:t>
            </a:r>
          </a:p>
        </p:txBody>
      </p:sp>
      <p:grpSp>
        <p:nvGrpSpPr>
          <p:cNvPr id="12" name="11 Grupo"/>
          <p:cNvGrpSpPr/>
          <p:nvPr/>
        </p:nvGrpSpPr>
        <p:grpSpPr>
          <a:xfrm>
            <a:off x="443732" y="908720"/>
            <a:ext cx="8227075" cy="5715713"/>
            <a:chOff x="443732" y="908720"/>
            <a:chExt cx="8227075" cy="5715713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32" y="3573016"/>
              <a:ext cx="6144491" cy="3051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79"/>
            <a:stretch/>
          </p:blipFill>
          <p:spPr bwMode="auto">
            <a:xfrm>
              <a:off x="443733" y="908720"/>
              <a:ext cx="7391400" cy="2148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3 Conector recto de flecha"/>
            <p:cNvCxnSpPr/>
            <p:nvPr/>
          </p:nvCxnSpPr>
          <p:spPr>
            <a:xfrm>
              <a:off x="1115616" y="1983139"/>
              <a:ext cx="0" cy="180590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3 CuadroTexto"/>
            <p:cNvSpPr txBox="1"/>
            <p:nvPr/>
          </p:nvSpPr>
          <p:spPr>
            <a:xfrm>
              <a:off x="3702255" y="1337863"/>
              <a:ext cx="4968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sz="1600" dirty="0"/>
                <a:t>Damos </a:t>
              </a:r>
              <a:r>
                <a:rPr lang="es-CR" sz="1600" dirty="0" err="1"/>
                <a:t>click</a:t>
              </a:r>
              <a:r>
                <a:rPr lang="es-CR" sz="1600" dirty="0"/>
                <a:t> derecho al botón y seleccionamos la opción: </a:t>
              </a:r>
              <a:r>
                <a:rPr lang="es-CR" sz="1600" dirty="0" err="1"/>
                <a:t>Events</a:t>
              </a:r>
              <a:r>
                <a:rPr lang="es-CR" sz="1600" dirty="0"/>
                <a:t>, luego </a:t>
              </a:r>
              <a:r>
                <a:rPr lang="es-CR" sz="1600" dirty="0" err="1"/>
                <a:t>Action</a:t>
              </a:r>
              <a:r>
                <a:rPr lang="es-CR" sz="1600" dirty="0"/>
                <a:t> y seleccionamos el evento: </a:t>
              </a:r>
              <a:r>
                <a:rPr lang="es-CR" sz="1600" dirty="0" err="1"/>
                <a:t>actionPermormed</a:t>
              </a:r>
              <a:r>
                <a:rPr lang="es-CR" sz="1600" dirty="0"/>
                <a:t> del botón.</a:t>
              </a: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858335" y="4440769"/>
              <a:ext cx="2664296" cy="830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R" sz="1600" dirty="0"/>
                <a:t>Ponemos el código entre las 2 llaves de la función del evento </a:t>
              </a:r>
              <a:r>
                <a:rPr lang="es-CR" sz="1600" dirty="0" err="1"/>
                <a:t>click</a:t>
              </a:r>
              <a:r>
                <a:rPr lang="es-CR" sz="1600" dirty="0"/>
                <a:t> del botón.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031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041440" cy="1442674"/>
          </a:xfrm>
        </p:spPr>
        <p:txBody>
          <a:bodyPr/>
          <a:lstStyle/>
          <a:p>
            <a:r>
              <a:rPr lang="en-US" sz="4000" dirty="0" err="1"/>
              <a:t>Que</a:t>
            </a:r>
            <a:r>
              <a:rPr lang="en-US" sz="4000" dirty="0"/>
              <a:t> </a:t>
            </a:r>
            <a:r>
              <a:rPr lang="en-US" sz="4000" dirty="0" err="1"/>
              <a:t>es</a:t>
            </a:r>
            <a:r>
              <a:rPr lang="en-US" sz="4000" dirty="0"/>
              <a:t> un </a:t>
            </a:r>
            <a:r>
              <a:rPr lang="en-US" sz="4000" dirty="0" err="1"/>
              <a:t>programa</a:t>
            </a:r>
            <a:r>
              <a:rPr lang="en-US" sz="4000" dirty="0"/>
              <a:t> </a:t>
            </a:r>
            <a:r>
              <a:rPr lang="en-US" sz="4000" dirty="0" err="1"/>
              <a:t>Informático</a:t>
            </a:r>
            <a:r>
              <a:rPr lang="en-US" sz="4000" dirty="0"/>
              <a:t>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9592" y="1556792"/>
            <a:ext cx="7467600" cy="3951337"/>
          </a:xfrm>
        </p:spPr>
        <p:txBody>
          <a:bodyPr/>
          <a:lstStyle/>
          <a:p>
            <a:r>
              <a:rPr lang="es-ES" dirty="0"/>
              <a:t>Es un conjunto de instrucciones que una vez ejecutadas realizarán una o varias tareas en una computadora. </a:t>
            </a:r>
          </a:p>
          <a:p>
            <a:endParaRPr lang="es-ES" dirty="0"/>
          </a:p>
          <a:p>
            <a:r>
              <a:rPr lang="en-US" dirty="0"/>
              <a:t>Si 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instrucciones</a:t>
            </a:r>
            <a:r>
              <a:rPr lang="en-US" dirty="0"/>
              <a:t> para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ejecute</a:t>
            </a:r>
            <a:r>
              <a:rPr lang="en-US" dirty="0"/>
              <a:t> la </a:t>
            </a:r>
            <a:r>
              <a:rPr lang="en-US" dirty="0" err="1"/>
              <a:t>computadora</a:t>
            </a:r>
            <a:r>
              <a:rPr lang="en-US" dirty="0"/>
              <a:t>, un par de </a:t>
            </a:r>
            <a:r>
              <a:rPr lang="en-US" dirty="0" err="1"/>
              <a:t>analogías</a:t>
            </a:r>
            <a:r>
              <a:rPr lang="en-US" dirty="0"/>
              <a:t>  </a:t>
            </a:r>
            <a:r>
              <a:rPr lang="en-US" dirty="0" err="1"/>
              <a:t>serían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compras</a:t>
            </a:r>
            <a:r>
              <a:rPr lang="en-US" dirty="0"/>
              <a:t> 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receta</a:t>
            </a:r>
            <a:r>
              <a:rPr lang="en-US" dirty="0"/>
              <a:t> de </a:t>
            </a:r>
            <a:r>
              <a:rPr lang="en-US" dirty="0" err="1"/>
              <a:t>cocina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784025"/>
            <a:ext cx="1296144" cy="1418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1" b="45446"/>
          <a:stretch/>
        </p:blipFill>
        <p:spPr>
          <a:xfrm>
            <a:off x="5414540" y="4604996"/>
            <a:ext cx="2597681" cy="177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7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?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80920" cy="1318604"/>
          </a:xfrm>
        </p:spPr>
        <p:txBody>
          <a:bodyPr>
            <a:normAutofit/>
          </a:bodyPr>
          <a:lstStyle/>
          <a:p>
            <a:r>
              <a:rPr lang="es-ES" dirty="0"/>
              <a:t>Para crear un programa, y que la computadora lo interprete y ejecute las instrucciones escritas en él, debe usarse un lenguaje de programación.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23" y="4005064"/>
            <a:ext cx="3773777" cy="283452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4002450"/>
            <a:ext cx="4902679" cy="20908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En sus inicios las computadoras interpretaban sólo instrucciones en un lenguaje específico, el lenguaje máquina que sólo consiste en cadenas de números 1 y 0 (sistema binario).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4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?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80920" cy="403244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Existen dos tipos principales de traductores de los lenguajes de programación de alto nivel: Compiladores e intérpretes.</a:t>
            </a:r>
          </a:p>
          <a:p>
            <a:endParaRPr lang="es-ES" dirty="0"/>
          </a:p>
          <a:p>
            <a:r>
              <a:rPr lang="es-ES" b="1" dirty="0"/>
              <a:t>Compilador</a:t>
            </a:r>
            <a:r>
              <a:rPr lang="es-ES" dirty="0"/>
              <a:t>, Su acción equivale a la de un traductor humano, que toma un libro y produce otro equivalente escrito en otra lengua. Ejemplo: </a:t>
            </a:r>
            <a:r>
              <a:rPr lang="es-ES" b="1" dirty="0"/>
              <a:t>C#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Intérprete</a:t>
            </a:r>
            <a:r>
              <a:rPr lang="es-ES" dirty="0"/>
              <a:t>,  Su acción equivale a la de un intérprete humano, que traduce las frases que oye sobre la marcha, sin producir ningún escrito permanente.  Ejemplos: </a:t>
            </a:r>
            <a:r>
              <a:rPr lang="es-ES" b="1" dirty="0"/>
              <a:t>Java</a:t>
            </a:r>
            <a:r>
              <a:rPr lang="es-ES" dirty="0"/>
              <a:t> y</a:t>
            </a:r>
            <a:r>
              <a:rPr lang="es-ES" b="1" dirty="0"/>
              <a:t> JavaScript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360000">
            <a:off x="3202172" y="3461921"/>
            <a:ext cx="4847038" cy="1599722"/>
          </a:xfrm>
        </p:spPr>
        <p:txBody>
          <a:bodyPr/>
          <a:lstStyle/>
          <a:p>
            <a:r>
              <a:rPr lang="es-CR" sz="4000" dirty="0"/>
              <a:t>Ejemplo de Entrada y Salida con C#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5846">
            <a:off x="882061" y="3984575"/>
            <a:ext cx="1724147" cy="210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3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000" dirty="0"/>
              <a:t>Como Crear un nuevo Proyecto #1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98" y="3861048"/>
            <a:ext cx="60388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40" y="2053898"/>
            <a:ext cx="29051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95936" y="1916832"/>
            <a:ext cx="4150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 </a:t>
            </a:r>
            <a:r>
              <a:rPr lang="es-ES" b="1" dirty="0"/>
              <a:t>proyecto</a:t>
            </a:r>
            <a:r>
              <a:rPr lang="es-ES" dirty="0"/>
              <a:t> es el punto de inicio para la creación de aplicaciones, componentes y servicios en </a:t>
            </a:r>
            <a:r>
              <a:rPr lang="es-ES" b="1" dirty="0"/>
              <a:t>Visual Studio </a:t>
            </a:r>
            <a:r>
              <a:rPr lang="es-ES" dirty="0"/>
              <a:t>que</a:t>
            </a:r>
            <a:r>
              <a:rPr lang="es-ES" b="1" dirty="0"/>
              <a:t> </a:t>
            </a:r>
            <a:r>
              <a:rPr lang="es-ES" dirty="0"/>
              <a:t>actúa como un contenedor que administra el código fuente, las conexiones de datos y las referencias.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3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000" dirty="0"/>
              <a:t>Como Crear un nuevo Proyecto #2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1844824"/>
            <a:ext cx="78771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6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Opciones de Nuevo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/>
              <a:t>Aunque en la versión Express de Visual Studio existen varios tipos de proyecto, en este curso nos vamos a centrar en:</a:t>
            </a:r>
          </a:p>
          <a:p>
            <a:pPr marL="0" indent="0">
              <a:buNone/>
            </a:pPr>
            <a:endParaRPr lang="es-CR" dirty="0"/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Aplicación de Windows </a:t>
            </a:r>
            <a:r>
              <a:rPr lang="es-CR" dirty="0" err="1"/>
              <a:t>Forms</a:t>
            </a:r>
            <a:r>
              <a:rPr lang="es-C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Aplicación de Consola.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49534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TC101790492[[fn=Cuaderno de dibujo]]</Template>
  <TotalTime>592</TotalTime>
  <Words>648</Words>
  <Application>Microsoft Office PowerPoint</Application>
  <PresentationFormat>Presentación en pantalla (4:3)</PresentationFormat>
  <Paragraphs>62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Cambria</vt:lpstr>
      <vt:lpstr>Rage Italic</vt:lpstr>
      <vt:lpstr>Sketchbook</vt:lpstr>
      <vt:lpstr>Introducción a la Programación con Java y C#</vt:lpstr>
      <vt:lpstr>Que es programación?</vt:lpstr>
      <vt:lpstr>Que es un programa Informático? </vt:lpstr>
      <vt:lpstr>Que es un Lenguaje de Programación? #1</vt:lpstr>
      <vt:lpstr>Que es un Lenguaje de Programación? #2</vt:lpstr>
      <vt:lpstr>Ejemplo de Entrada y Salida con C#</vt:lpstr>
      <vt:lpstr>Como Crear un nuevo Proyecto #1</vt:lpstr>
      <vt:lpstr>Como Crear un nuevo Proyecto #2</vt:lpstr>
      <vt:lpstr>Opciones de Nuevo Proyecto</vt:lpstr>
      <vt:lpstr>Crear una Aplicación de Consola #1</vt:lpstr>
      <vt:lpstr>Crear una Aplicación de Consola #2</vt:lpstr>
      <vt:lpstr>Crear una Aplicación de Windows Forms #1</vt:lpstr>
      <vt:lpstr>Crear una Aplicación de Windows Forms #2</vt:lpstr>
      <vt:lpstr>Crear una Aplicación de Windows Forms #3</vt:lpstr>
      <vt:lpstr>Crear una Aplicación de Windows Forms #4</vt:lpstr>
      <vt:lpstr>Crear una Aplicación de Windows Forms #5</vt:lpstr>
      <vt:lpstr>Abrir un proyecto existente</vt:lpstr>
      <vt:lpstr>Leer de Pantalla #1</vt:lpstr>
      <vt:lpstr>Leer de Pantalla #2</vt:lpstr>
      <vt:lpstr>Leer de Pantalla #3</vt:lpstr>
      <vt:lpstr>Ejemplo de Entrada y Salida con Java  (con NetBeans)</vt:lpstr>
      <vt:lpstr>Como Crear un nuevo Proyecto #1</vt:lpstr>
      <vt:lpstr>Como Crear un nuevo Proyecto #2</vt:lpstr>
      <vt:lpstr>Agregar un formulario</vt:lpstr>
      <vt:lpstr>Agregamos algunos elementos al formulario</vt:lpstr>
      <vt:lpstr>Le agregamos acción al botón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50</cp:revision>
  <dcterms:created xsi:type="dcterms:W3CDTF">2014-01-28T02:23:35Z</dcterms:created>
  <dcterms:modified xsi:type="dcterms:W3CDTF">2024-06-04T05:01:54Z</dcterms:modified>
</cp:coreProperties>
</file>