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12/06/2015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3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95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51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22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249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647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493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0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29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36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65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09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12/06/2015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27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12/06/2015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3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12/06/2015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60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9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46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847CFC-816F-41D0-AAC0-9BF4FEBC753E}" type="datetimeFigureOut">
              <a:rPr lang="es-ES" smtClean="0"/>
              <a:t>12/06/2015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58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636912"/>
            <a:ext cx="7315200" cy="1512169"/>
          </a:xfrm>
        </p:spPr>
        <p:txBody>
          <a:bodyPr>
            <a:normAutofit fontScale="90000"/>
          </a:bodyPr>
          <a:lstStyle/>
          <a:p>
            <a:r>
              <a:rPr lang="es-CR" dirty="0"/>
              <a:t>Ejemplo </a:t>
            </a:r>
            <a:r>
              <a:rPr lang="es-CR" dirty="0" smtClean="0"/>
              <a:t>de aplicaciones </a:t>
            </a:r>
            <a:br>
              <a:rPr lang="es-CR" dirty="0" smtClean="0"/>
            </a:br>
            <a:r>
              <a:rPr lang="es-CR" dirty="0" smtClean="0"/>
              <a:t>de 3 </a:t>
            </a:r>
            <a:r>
              <a:rPr lang="es-CR" dirty="0"/>
              <a:t>Capas </a:t>
            </a:r>
            <a:r>
              <a:rPr lang="es-CR" dirty="0" smtClean="0"/>
              <a:t>con C#</a:t>
            </a:r>
            <a:endParaRPr lang="es-C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33639" y="4941168"/>
            <a:ext cx="7315200" cy="361882"/>
          </a:xfrm>
        </p:spPr>
        <p:txBody>
          <a:bodyPr>
            <a:normAutofit fontScale="92500" lnSpcReduction="10000"/>
          </a:bodyPr>
          <a:lstStyle/>
          <a:p>
            <a:r>
              <a:rPr lang="es-CR" dirty="0" smtClean="0"/>
              <a:t>Lic. Santiago Rodríguez Paniagua (2015)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96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7189" y="548681"/>
            <a:ext cx="8225249" cy="648072"/>
          </a:xfrm>
        </p:spPr>
        <p:txBody>
          <a:bodyPr>
            <a:noAutofit/>
          </a:bodyPr>
          <a:lstStyle/>
          <a:p>
            <a:r>
              <a:rPr lang="es-CR" sz="2800" dirty="0" smtClean="0"/>
              <a:t>Conectamos la Tercera capa (*.</a:t>
            </a:r>
            <a:r>
              <a:rPr lang="es-CR" sz="2800" dirty="0" err="1" smtClean="0"/>
              <a:t>exe</a:t>
            </a:r>
            <a:r>
              <a:rPr lang="es-CR" sz="2800" dirty="0" smtClean="0"/>
              <a:t>) con el DLL</a:t>
            </a:r>
            <a:endParaRPr lang="es-CR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0" y="1484784"/>
            <a:ext cx="4343400" cy="29813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446" y="2852936"/>
            <a:ext cx="3596966" cy="357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5" y="548681"/>
            <a:ext cx="8424934" cy="648072"/>
          </a:xfrm>
        </p:spPr>
        <p:txBody>
          <a:bodyPr>
            <a:noAutofit/>
          </a:bodyPr>
          <a:lstStyle/>
          <a:p>
            <a:r>
              <a:rPr lang="es-CR" sz="2800" dirty="0" smtClean="0"/>
              <a:t>Conectamos la Tercera capa (*.</a:t>
            </a:r>
            <a:r>
              <a:rPr lang="es-CR" sz="2800" dirty="0" err="1" smtClean="0"/>
              <a:t>exe</a:t>
            </a:r>
            <a:r>
              <a:rPr lang="es-CR" sz="2800" dirty="0" smtClean="0"/>
              <a:t>) con el DLL #2</a:t>
            </a:r>
            <a:endParaRPr lang="es-CR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72816"/>
            <a:ext cx="839859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5" y="548681"/>
            <a:ext cx="8424934" cy="648072"/>
          </a:xfrm>
        </p:spPr>
        <p:txBody>
          <a:bodyPr>
            <a:noAutofit/>
          </a:bodyPr>
          <a:lstStyle/>
          <a:p>
            <a:r>
              <a:rPr lang="es-CR" sz="2800" dirty="0" smtClean="0"/>
              <a:t>Conectamos la Tercera capa (*.</a:t>
            </a:r>
            <a:r>
              <a:rPr lang="es-CR" sz="2800" dirty="0" err="1" smtClean="0"/>
              <a:t>exe</a:t>
            </a:r>
            <a:r>
              <a:rPr lang="es-CR" sz="2800" dirty="0" smtClean="0"/>
              <a:t>) con el DLL #3</a:t>
            </a:r>
            <a:endParaRPr lang="es-CR" sz="2800" dirty="0"/>
          </a:p>
        </p:txBody>
      </p:sp>
      <p:sp>
        <p:nvSpPr>
          <p:cNvPr id="3" name="2 Rectángulo"/>
          <p:cNvSpPr/>
          <p:nvPr/>
        </p:nvSpPr>
        <p:spPr>
          <a:xfrm>
            <a:off x="755968" y="5293387"/>
            <a:ext cx="62872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 smtClean="0"/>
              <a:t>En el Formulario (</a:t>
            </a:r>
            <a:r>
              <a:rPr lang="es-CR" b="1" dirty="0" err="1" smtClean="0">
                <a:solidFill>
                  <a:srgbClr val="FF0000"/>
                </a:solidFill>
              </a:rPr>
              <a:t>Agenda_Frm</a:t>
            </a:r>
            <a:r>
              <a:rPr lang="es-CR" dirty="0" smtClean="0"/>
              <a:t>) de la Tercera capa creamos una </a:t>
            </a:r>
          </a:p>
          <a:p>
            <a:r>
              <a:rPr lang="es-CR" dirty="0" smtClean="0"/>
              <a:t>Instancia (</a:t>
            </a:r>
            <a:r>
              <a:rPr lang="es-CR" b="1" dirty="0" err="1" smtClean="0">
                <a:solidFill>
                  <a:srgbClr val="FF0000"/>
                </a:solidFill>
              </a:rPr>
              <a:t>MiDLL</a:t>
            </a:r>
            <a:r>
              <a:rPr lang="es-CR" dirty="0" smtClean="0"/>
              <a:t>) de la clase (</a:t>
            </a:r>
            <a:r>
              <a:rPr lang="es-CR" b="1" dirty="0" err="1" smtClean="0">
                <a:solidFill>
                  <a:srgbClr val="FF0000"/>
                </a:solidFill>
              </a:rPr>
              <a:t>Agenda_Class</a:t>
            </a:r>
            <a:r>
              <a:rPr lang="es-CR" dirty="0" smtClean="0"/>
              <a:t>) que esta en </a:t>
            </a:r>
            <a:r>
              <a:rPr lang="es-CR" dirty="0" smtClean="0"/>
              <a:t>el DLL </a:t>
            </a:r>
          </a:p>
          <a:p>
            <a:r>
              <a:rPr lang="es-CR" dirty="0" smtClean="0"/>
              <a:t>(</a:t>
            </a:r>
            <a:r>
              <a:rPr lang="es-CR" b="1" dirty="0" err="1" smtClean="0">
                <a:solidFill>
                  <a:srgbClr val="FF0000"/>
                </a:solidFill>
              </a:rPr>
              <a:t>SegundaCapa_DLL</a:t>
            </a:r>
            <a:r>
              <a:rPr lang="es-CR" dirty="0" smtClean="0"/>
              <a:t>) de </a:t>
            </a:r>
            <a:r>
              <a:rPr lang="es-CR" dirty="0" smtClean="0"/>
              <a:t>la segunda Capa.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96" y="1196753"/>
            <a:ext cx="6696351" cy="398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Preparamos la interfaz en la 3era capa: La de presentación / Cliente</a:t>
            </a:r>
            <a:endParaRPr lang="es-C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707387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07190" y="6165304"/>
            <a:ext cx="822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dirty="0" smtClean="0"/>
              <a:t>Agregamos un </a:t>
            </a:r>
            <a:r>
              <a:rPr lang="es-CR" sz="2000" b="1" dirty="0" err="1" smtClean="0">
                <a:solidFill>
                  <a:srgbClr val="FFFF00"/>
                </a:solidFill>
              </a:rPr>
              <a:t>DataGridView</a:t>
            </a:r>
            <a:r>
              <a:rPr lang="es-CR" sz="2000" dirty="0" smtClean="0">
                <a:solidFill>
                  <a:srgbClr val="FFFF00"/>
                </a:solidFill>
              </a:rPr>
              <a:t> </a:t>
            </a:r>
            <a:r>
              <a:rPr lang="es-CR" sz="2000" dirty="0" smtClean="0"/>
              <a:t>al Formulario.</a:t>
            </a:r>
          </a:p>
        </p:txBody>
      </p:sp>
    </p:spTree>
    <p:extLst>
      <p:ext uri="{BB962C8B-B14F-4D97-AF65-F5344CB8AC3E}">
        <p14:creationId xmlns:p14="http://schemas.microsoft.com/office/powerpoint/2010/main" val="3035821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>
            <a:normAutofit/>
          </a:bodyPr>
          <a:lstStyle/>
          <a:p>
            <a:r>
              <a:rPr lang="es-CR" sz="3200" dirty="0" smtClean="0"/>
              <a:t>Preparamos la interfaz en la 3era capa: La de presentación / Cliente #2</a:t>
            </a:r>
            <a:endParaRPr lang="es-CR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55576" y="5517232"/>
            <a:ext cx="8225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dirty="0" smtClean="0"/>
              <a:t>Agregamos la llamada </a:t>
            </a:r>
            <a:r>
              <a:rPr lang="es-CR" sz="2000" dirty="0" smtClean="0"/>
              <a:t>a la función de consulta que esta en el DLL </a:t>
            </a:r>
            <a:endParaRPr lang="es-CR" sz="2000" dirty="0" smtClean="0"/>
          </a:p>
          <a:p>
            <a:r>
              <a:rPr lang="es-CR" sz="2000" dirty="0" smtClean="0"/>
              <a:t>y </a:t>
            </a:r>
            <a:r>
              <a:rPr lang="es-CR" sz="2000" dirty="0" smtClean="0"/>
              <a:t>el resultado se lo asignamos al </a:t>
            </a:r>
            <a:r>
              <a:rPr lang="es-CR" sz="2000" dirty="0" err="1" smtClean="0"/>
              <a:t>DataGridView</a:t>
            </a:r>
            <a:r>
              <a:rPr lang="es-CR" sz="2000" dirty="0" smtClean="0"/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276872"/>
            <a:ext cx="830633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0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52887" y="670746"/>
            <a:ext cx="5257800" cy="533400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es-CR" altLang="es-CR" sz="3200" b="1" dirty="0" smtClean="0">
                <a:solidFill>
                  <a:srgbClr val="00B050"/>
                </a:solidFill>
              </a:rPr>
              <a:t>Arquitectura de n-Capas</a:t>
            </a:r>
            <a:endParaRPr lang="es-ES" altLang="es-CR" sz="3200" b="1" dirty="0" smtClean="0">
              <a:solidFill>
                <a:srgbClr val="00B050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295400" y="18288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s-CR" sz="2400">
              <a:latin typeface="Arial Narrow" pitchFamily="34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770795" y="1226786"/>
            <a:ext cx="743889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s-CR" altLang="es-CR" sz="2000" dirty="0"/>
              <a:t>Es un modelo arquitectónico evolutivo que mejora la arquitectura cliente / Servidor </a:t>
            </a:r>
            <a:r>
              <a:rPr kumimoji="0" lang="es-CR" altLang="es-CR" sz="2000" dirty="0" smtClean="0"/>
              <a:t>que </a:t>
            </a:r>
            <a:r>
              <a:rPr kumimoji="0" lang="es-CR" altLang="es-CR" sz="2000" dirty="0"/>
              <a:t>puede ejecutarse en un solo equipo o distribuido en varios equipos en una red de área local.</a:t>
            </a:r>
            <a:endParaRPr kumimoji="0" lang="es-ES" altLang="es-CR" sz="2000" dirty="0"/>
          </a:p>
        </p:txBody>
      </p:sp>
      <p:sp>
        <p:nvSpPr>
          <p:cNvPr id="4101" name="Rectangle 29"/>
          <p:cNvSpPr>
            <a:spLocks noChangeArrowheads="1"/>
          </p:cNvSpPr>
          <p:nvPr/>
        </p:nvSpPr>
        <p:spPr bwMode="auto">
          <a:xfrm>
            <a:off x="6611938" y="4429125"/>
            <a:ext cx="250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s-CR" sz="2400">
              <a:latin typeface="Verdana" pitchFamily="34" charset="0"/>
            </a:endParaRPr>
          </a:p>
        </p:txBody>
      </p:sp>
      <p:grpSp>
        <p:nvGrpSpPr>
          <p:cNvPr id="4102" name="Group 39"/>
          <p:cNvGrpSpPr>
            <a:grpSpLocks/>
          </p:cNvGrpSpPr>
          <p:nvPr/>
        </p:nvGrpSpPr>
        <p:grpSpPr bwMode="auto">
          <a:xfrm>
            <a:off x="600868" y="2979737"/>
            <a:ext cx="8091487" cy="3506788"/>
            <a:chOff x="663" y="2008"/>
            <a:chExt cx="5097" cy="2209"/>
          </a:xfrm>
        </p:grpSpPr>
        <p:pic>
          <p:nvPicPr>
            <p:cNvPr id="4103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" y="2590"/>
              <a:ext cx="435" cy="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768" y="2008"/>
              <a:ext cx="69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kumimoji="0" lang="en-US" b="1" dirty="0">
                  <a:latin typeface="Arial" charset="0"/>
                </a:rPr>
                <a:t>1º </a:t>
              </a:r>
              <a:r>
                <a:rPr kumimoji="0" lang="en-US" b="1" dirty="0" err="1">
                  <a:latin typeface="Arial" charset="0"/>
                </a:rPr>
                <a:t>Datos</a:t>
              </a:r>
              <a:endParaRPr kumimoji="0" lang="en-US" b="1" dirty="0">
                <a:latin typeface="Arial" charset="0"/>
              </a:endParaRPr>
            </a:p>
          </p:txBody>
        </p: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663" y="3404"/>
              <a:ext cx="1166" cy="8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kumimoji="0" lang="en-US" sz="2000" b="1" dirty="0">
                  <a:latin typeface="Arial" charset="0"/>
                </a:rPr>
                <a:t>-</a:t>
              </a:r>
              <a:r>
                <a:rPr kumimoji="0" lang="en-US" sz="2000" b="1" dirty="0" err="1">
                  <a:latin typeface="Arial" charset="0"/>
                </a:rPr>
                <a:t>Tablas</a:t>
              </a:r>
              <a:endParaRPr kumimoji="0" lang="en-US" sz="2000" b="1" dirty="0">
                <a:latin typeface="Arial" charset="0"/>
              </a:endParaRPr>
            </a:p>
            <a:p>
              <a:pPr eaLnBrk="0" hangingPunct="0">
                <a:defRPr/>
              </a:pPr>
              <a:r>
                <a:rPr kumimoji="0" lang="en-US" sz="2000" b="1" dirty="0">
                  <a:latin typeface="Arial" charset="0"/>
                </a:rPr>
                <a:t>-</a:t>
              </a:r>
              <a:r>
                <a:rPr kumimoji="0" lang="en-US" b="1" dirty="0" err="1">
                  <a:latin typeface="Arial" charset="0"/>
                </a:rPr>
                <a:t>Procedim</a:t>
              </a:r>
              <a:r>
                <a:rPr kumimoji="0" lang="en-US" sz="2000" b="1" dirty="0">
                  <a:latin typeface="Arial" charset="0"/>
                </a:rPr>
                <a:t>.</a:t>
              </a:r>
            </a:p>
            <a:p>
              <a:pPr eaLnBrk="0" hangingPunct="0">
                <a:defRPr/>
              </a:pPr>
              <a:r>
                <a:rPr kumimoji="0" lang="en-US" sz="2000" b="1" dirty="0" err="1">
                  <a:latin typeface="Arial" charset="0"/>
                </a:rPr>
                <a:t>Almacenados</a:t>
              </a:r>
              <a:endParaRPr kumimoji="0" lang="en-US" sz="2000" b="1" dirty="0">
                <a:latin typeface="Arial" charset="0"/>
              </a:endParaRPr>
            </a:p>
            <a:p>
              <a:pPr eaLnBrk="0" hangingPunct="0">
                <a:defRPr/>
              </a:pPr>
              <a:endParaRPr kumimoji="0" lang="en-US" b="1" dirty="0">
                <a:latin typeface="Arial" charset="0"/>
              </a:endParaRPr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2489" y="2028"/>
              <a:ext cx="75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kumimoji="0" lang="en-US" b="1" dirty="0">
                  <a:latin typeface="Arial" charset="0"/>
                </a:rPr>
                <a:t>2º </a:t>
              </a:r>
              <a:r>
                <a:rPr kumimoji="0" lang="en-US" b="1" dirty="0" err="1">
                  <a:latin typeface="Arial" charset="0"/>
                </a:rPr>
                <a:t>Lógica</a:t>
              </a:r>
              <a:endParaRPr kumimoji="0" lang="en-US" b="1" dirty="0">
                <a:latin typeface="Arial" charset="0"/>
              </a:endParaRPr>
            </a:p>
          </p:txBody>
        </p:sp>
        <p:grpSp>
          <p:nvGrpSpPr>
            <p:cNvPr id="4107" name="Group 11"/>
            <p:cNvGrpSpPr>
              <a:grpSpLocks/>
            </p:cNvGrpSpPr>
            <p:nvPr/>
          </p:nvGrpSpPr>
          <p:grpSpPr bwMode="auto">
            <a:xfrm>
              <a:off x="1598" y="2243"/>
              <a:ext cx="945" cy="1396"/>
              <a:chOff x="1247" y="1109"/>
              <a:chExt cx="945" cy="1396"/>
            </a:xfrm>
          </p:grpSpPr>
          <p:sp>
            <p:nvSpPr>
              <p:cNvPr id="4129" name="Line 12"/>
              <p:cNvSpPr>
                <a:spLocks noChangeShapeType="1"/>
              </p:cNvSpPr>
              <p:nvPr/>
            </p:nvSpPr>
            <p:spPr bwMode="auto">
              <a:xfrm>
                <a:off x="1774" y="1109"/>
                <a:ext cx="0" cy="13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pic>
            <p:nvPicPr>
              <p:cNvPr id="4130" name="Picture 13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7" y="1340"/>
                <a:ext cx="177" cy="7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31" name="Line 14"/>
              <p:cNvSpPr>
                <a:spLocks noChangeShapeType="1"/>
              </p:cNvSpPr>
              <p:nvPr/>
            </p:nvSpPr>
            <p:spPr bwMode="auto">
              <a:xfrm>
                <a:off x="1247" y="1797"/>
                <a:ext cx="35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4132" name="Line 15"/>
              <p:cNvSpPr>
                <a:spLocks noChangeShapeType="1"/>
              </p:cNvSpPr>
              <p:nvPr/>
            </p:nvSpPr>
            <p:spPr bwMode="auto">
              <a:xfrm>
                <a:off x="1840" y="1833"/>
                <a:ext cx="35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</p:grpSp>
        <p:grpSp>
          <p:nvGrpSpPr>
            <p:cNvPr id="4108" name="Group 16"/>
            <p:cNvGrpSpPr>
              <a:grpSpLocks/>
            </p:cNvGrpSpPr>
            <p:nvPr/>
          </p:nvGrpSpPr>
          <p:grpSpPr bwMode="auto">
            <a:xfrm>
              <a:off x="2604" y="2452"/>
              <a:ext cx="1114" cy="848"/>
              <a:chOff x="2253" y="1318"/>
              <a:chExt cx="1114" cy="848"/>
            </a:xfrm>
          </p:grpSpPr>
          <p:pic>
            <p:nvPicPr>
              <p:cNvPr id="4118" name="Picture 1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3" y="1390"/>
                <a:ext cx="184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19" name="Arc 18"/>
              <p:cNvSpPr>
                <a:spLocks/>
              </p:cNvSpPr>
              <p:nvPr/>
            </p:nvSpPr>
            <p:spPr bwMode="auto">
              <a:xfrm>
                <a:off x="2856" y="1886"/>
                <a:ext cx="248" cy="1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CFEB9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pic>
            <p:nvPicPr>
              <p:cNvPr id="4120" name="Picture 19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9" y="1978"/>
                <a:ext cx="184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21" name="Arc 20"/>
              <p:cNvSpPr>
                <a:spLocks/>
              </p:cNvSpPr>
              <p:nvPr/>
            </p:nvSpPr>
            <p:spPr bwMode="auto">
              <a:xfrm>
                <a:off x="2945" y="1526"/>
                <a:ext cx="164" cy="2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22"/>
                      <a:pt x="9590" y="72"/>
                      <a:pt x="21468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22"/>
                      <a:pt x="9590" y="72"/>
                      <a:pt x="21468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CFEB9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4122" name="Arc 21"/>
              <p:cNvSpPr>
                <a:spLocks/>
              </p:cNvSpPr>
              <p:nvPr/>
            </p:nvSpPr>
            <p:spPr bwMode="auto">
              <a:xfrm>
                <a:off x="2537" y="1442"/>
                <a:ext cx="296" cy="2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99"/>
                      <a:pt x="9626" y="40"/>
                      <a:pt x="21527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99"/>
                      <a:pt x="9626" y="40"/>
                      <a:pt x="21527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CFEB9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pic>
            <p:nvPicPr>
              <p:cNvPr id="4123" name="Picture 22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2" y="1318"/>
                <a:ext cx="184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124" name="Group 23"/>
              <p:cNvGrpSpPr>
                <a:grpSpLocks/>
              </p:cNvGrpSpPr>
              <p:nvPr/>
            </p:nvGrpSpPr>
            <p:grpSpPr bwMode="auto">
              <a:xfrm>
                <a:off x="2253" y="1531"/>
                <a:ext cx="760" cy="570"/>
                <a:chOff x="2253" y="1531"/>
                <a:chExt cx="760" cy="570"/>
              </a:xfrm>
            </p:grpSpPr>
            <p:pic>
              <p:nvPicPr>
                <p:cNvPr id="4125" name="Picture 24"/>
                <p:cNvPicPr>
                  <a:picLocks noChangeArrowheads="1"/>
                </p:cNvPicPr>
                <p:nvPr/>
              </p:nvPicPr>
              <p:blipFill>
                <a:blip r:embed="rId5" cstate="print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lum bright="-20000" contrast="2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53" y="1531"/>
                  <a:ext cx="760" cy="5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126" name="Oval 25"/>
                <p:cNvSpPr>
                  <a:spLocks noChangeArrowheads="1"/>
                </p:cNvSpPr>
                <p:nvPr/>
              </p:nvSpPr>
              <p:spPr bwMode="auto">
                <a:xfrm>
                  <a:off x="2677" y="1903"/>
                  <a:ext cx="61" cy="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itchFamily="2" charset="2"/>
                    <a:buChar char="®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itchFamily="2" charset="2"/>
                    <a:buChar char="®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itchFamily="2" charset="2"/>
                    <a:buChar char="®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s-CR" sz="2400">
                    <a:latin typeface="Verdana" pitchFamily="34" charset="0"/>
                  </a:endParaRPr>
                </a:p>
              </p:txBody>
            </p:sp>
            <p:sp>
              <p:nvSpPr>
                <p:cNvPr id="4127" name="Oval 26"/>
                <p:cNvSpPr>
                  <a:spLocks noChangeArrowheads="1"/>
                </p:cNvSpPr>
                <p:nvPr/>
              </p:nvSpPr>
              <p:spPr bwMode="auto">
                <a:xfrm>
                  <a:off x="2400" y="1678"/>
                  <a:ext cx="80" cy="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itchFamily="2" charset="2"/>
                    <a:buChar char="®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itchFamily="2" charset="2"/>
                    <a:buChar char="®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itchFamily="2" charset="2"/>
                    <a:buChar char="®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s-CR" sz="2400">
                    <a:latin typeface="Verdana" pitchFamily="34" charset="0"/>
                  </a:endParaRPr>
                </a:p>
              </p:txBody>
            </p:sp>
            <p:sp>
              <p:nvSpPr>
                <p:cNvPr id="4128" name="Oval 27"/>
                <p:cNvSpPr>
                  <a:spLocks noChangeArrowheads="1"/>
                </p:cNvSpPr>
                <p:nvPr/>
              </p:nvSpPr>
              <p:spPr bwMode="auto">
                <a:xfrm>
                  <a:off x="2868" y="1688"/>
                  <a:ext cx="40" cy="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itchFamily="2" charset="2"/>
                    <a:buChar char="®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itchFamily="2" charset="2"/>
                    <a:buChar char="®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itchFamily="2" charset="2"/>
                    <a:buChar char="®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s-CR" sz="2400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25628" name="Rectangle 28"/>
            <p:cNvSpPr>
              <a:spLocks noChangeArrowheads="1"/>
            </p:cNvSpPr>
            <p:nvPr/>
          </p:nvSpPr>
          <p:spPr bwMode="auto">
            <a:xfrm>
              <a:off x="2153" y="3539"/>
              <a:ext cx="1750" cy="4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kumimoji="0" lang="en-US" sz="1800" b="1" dirty="0">
                  <a:latin typeface="Arial" charset="0"/>
                </a:rPr>
                <a:t>-</a:t>
              </a:r>
              <a:r>
                <a:rPr kumimoji="0" lang="en-US" sz="1800" b="1" dirty="0" err="1">
                  <a:latin typeface="Arial" charset="0"/>
                </a:rPr>
                <a:t>Librerías</a:t>
              </a:r>
              <a:r>
                <a:rPr kumimoji="0" lang="en-US" sz="1800" b="1" dirty="0">
                  <a:latin typeface="Arial" charset="0"/>
                </a:rPr>
                <a:t> *.DLL</a:t>
              </a:r>
            </a:p>
            <a:p>
              <a:pPr eaLnBrk="0" hangingPunct="0">
                <a:defRPr/>
              </a:pPr>
              <a:r>
                <a:rPr kumimoji="0" lang="es-CR" sz="1800" b="1" dirty="0">
                  <a:latin typeface="Arial" charset="0"/>
                </a:rPr>
                <a:t>-</a:t>
              </a:r>
              <a:r>
                <a:rPr kumimoji="0" lang="es-CR" sz="1800" b="1" dirty="0" smtClean="0">
                  <a:latin typeface="Arial" charset="0"/>
                </a:rPr>
                <a:t>Lib. </a:t>
              </a:r>
              <a:r>
                <a:rPr kumimoji="0" lang="es-CR" sz="1800" b="1" dirty="0">
                  <a:latin typeface="Arial" charset="0"/>
                </a:rPr>
                <a:t>de Clases: *.</a:t>
              </a:r>
              <a:r>
                <a:rPr kumimoji="0" lang="es-CR" sz="1800" b="1" dirty="0" err="1">
                  <a:latin typeface="Arial" charset="0"/>
                </a:rPr>
                <a:t>jar</a:t>
              </a:r>
              <a:endParaRPr kumimoji="0" lang="en-US" sz="1800" b="1" dirty="0">
                <a:latin typeface="Arial" charset="0"/>
              </a:endParaRPr>
            </a:p>
          </p:txBody>
        </p:sp>
        <p:pic>
          <p:nvPicPr>
            <p:cNvPr id="4110" name="Picture 30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7" y="2553"/>
              <a:ext cx="1059" cy="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31" name="Rectangle 31"/>
            <p:cNvSpPr>
              <a:spLocks noChangeArrowheads="1"/>
            </p:cNvSpPr>
            <p:nvPr/>
          </p:nvSpPr>
          <p:spPr bwMode="auto">
            <a:xfrm>
              <a:off x="4048" y="2028"/>
              <a:ext cx="12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kumimoji="0" lang="en-US" b="1" dirty="0">
                  <a:latin typeface="Arial" charset="0"/>
                </a:rPr>
                <a:t>3º </a:t>
              </a:r>
              <a:r>
                <a:rPr kumimoji="0" lang="en-US" b="1" dirty="0" err="1">
                  <a:latin typeface="Arial" charset="0"/>
                </a:rPr>
                <a:t>Presentación</a:t>
              </a:r>
              <a:endParaRPr kumimoji="0" lang="en-US" b="1" dirty="0">
                <a:latin typeface="Arial" charset="0"/>
              </a:endParaRPr>
            </a:p>
          </p:txBody>
        </p:sp>
        <p:grpSp>
          <p:nvGrpSpPr>
            <p:cNvPr id="4112" name="Group 32"/>
            <p:cNvGrpSpPr>
              <a:grpSpLocks/>
            </p:cNvGrpSpPr>
            <p:nvPr/>
          </p:nvGrpSpPr>
          <p:grpSpPr bwMode="auto">
            <a:xfrm>
              <a:off x="3523" y="2263"/>
              <a:ext cx="906" cy="1420"/>
              <a:chOff x="3172" y="1129"/>
              <a:chExt cx="906" cy="1420"/>
            </a:xfrm>
          </p:grpSpPr>
          <p:sp>
            <p:nvSpPr>
              <p:cNvPr id="4114" name="Line 33"/>
              <p:cNvSpPr>
                <a:spLocks noChangeShapeType="1"/>
              </p:cNvSpPr>
              <p:nvPr/>
            </p:nvSpPr>
            <p:spPr bwMode="auto">
              <a:xfrm flipH="1">
                <a:off x="3620" y="1129"/>
                <a:ext cx="20" cy="14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pic>
            <p:nvPicPr>
              <p:cNvPr id="4115" name="Picture 34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1" y="1348"/>
                <a:ext cx="177" cy="7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16" name="Line 35"/>
              <p:cNvSpPr>
                <a:spLocks noChangeShapeType="1"/>
              </p:cNvSpPr>
              <p:nvPr/>
            </p:nvSpPr>
            <p:spPr bwMode="auto">
              <a:xfrm>
                <a:off x="3172" y="1833"/>
                <a:ext cx="35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4117" name="Line 36"/>
              <p:cNvSpPr>
                <a:spLocks noChangeShapeType="1"/>
              </p:cNvSpPr>
              <p:nvPr/>
            </p:nvSpPr>
            <p:spPr bwMode="auto">
              <a:xfrm>
                <a:off x="3713" y="1833"/>
                <a:ext cx="365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</p:grpSp>
        <p:sp>
          <p:nvSpPr>
            <p:cNvPr id="25637" name="Rectangle 37"/>
            <p:cNvSpPr>
              <a:spLocks noChangeArrowheads="1"/>
            </p:cNvSpPr>
            <p:nvPr/>
          </p:nvSpPr>
          <p:spPr bwMode="auto">
            <a:xfrm>
              <a:off x="4110" y="3505"/>
              <a:ext cx="1650" cy="4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kumimoji="0" lang="en-US" b="1" dirty="0">
                  <a:latin typeface="Arial" charset="0"/>
                </a:rPr>
                <a:t>-</a:t>
              </a:r>
              <a:r>
                <a:rPr kumimoji="0" lang="en-US" b="1" dirty="0" err="1">
                  <a:latin typeface="Arial" charset="0"/>
                </a:rPr>
                <a:t>Prog</a:t>
              </a:r>
              <a:r>
                <a:rPr kumimoji="0" lang="en-US" b="1" dirty="0">
                  <a:latin typeface="Arial" charset="0"/>
                </a:rPr>
                <a:t>. </a:t>
              </a:r>
              <a:r>
                <a:rPr kumimoji="0" lang="en-US" b="1" dirty="0" err="1">
                  <a:latin typeface="Arial" charset="0"/>
                </a:rPr>
                <a:t>Ejecutables</a:t>
              </a:r>
              <a:endParaRPr kumimoji="0" lang="en-US" b="1" dirty="0">
                <a:latin typeface="Arial" charset="0"/>
              </a:endParaRPr>
            </a:p>
            <a:p>
              <a:pPr eaLnBrk="0" hangingPunct="0">
                <a:defRPr/>
              </a:pPr>
              <a:r>
                <a:rPr kumimoji="0" lang="en-US" b="1" dirty="0">
                  <a:latin typeface="Arial" charset="0"/>
                </a:rPr>
                <a:t>-</a:t>
              </a:r>
              <a:r>
                <a:rPr kumimoji="0" lang="en-US" b="1" dirty="0" err="1">
                  <a:latin typeface="Arial" charset="0"/>
                </a:rPr>
                <a:t>Páginas</a:t>
              </a:r>
              <a:r>
                <a:rPr kumimoji="0" lang="en-US" b="1" dirty="0">
                  <a:latin typeface="Arial" charset="0"/>
                </a:rPr>
                <a:t> ASP / JSP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52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476672"/>
            <a:ext cx="7603232" cy="732157"/>
          </a:xfrm>
        </p:spPr>
        <p:txBody>
          <a:bodyPr>
            <a:normAutofit/>
          </a:bodyPr>
          <a:lstStyle/>
          <a:p>
            <a:r>
              <a:rPr lang="es-CR" dirty="0" smtClean="0"/>
              <a:t>Creamos un nuevo Proyecto de C#</a:t>
            </a:r>
            <a:endParaRPr lang="es-CR" dirty="0"/>
          </a:p>
        </p:txBody>
      </p:sp>
      <p:sp>
        <p:nvSpPr>
          <p:cNvPr id="4" name="3 CuadroTexto"/>
          <p:cNvSpPr txBox="1"/>
          <p:nvPr/>
        </p:nvSpPr>
        <p:spPr>
          <a:xfrm>
            <a:off x="4499991" y="5589240"/>
            <a:ext cx="3714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Seleccionamos una aplicación del tipo:</a:t>
            </a:r>
          </a:p>
          <a:p>
            <a:pPr algn="ctr"/>
            <a:r>
              <a:rPr lang="es-CR" b="1" dirty="0" smtClean="0"/>
              <a:t>Windows </a:t>
            </a:r>
            <a:r>
              <a:rPr lang="es-CR" b="1" dirty="0" err="1" smtClean="0"/>
              <a:t>Forms</a:t>
            </a:r>
            <a:endParaRPr lang="es-CR" b="1" dirty="0"/>
          </a:p>
        </p:txBody>
      </p:sp>
      <p:grpSp>
        <p:nvGrpSpPr>
          <p:cNvPr id="13" name="Grupo 12"/>
          <p:cNvGrpSpPr/>
          <p:nvPr/>
        </p:nvGrpSpPr>
        <p:grpSpPr>
          <a:xfrm>
            <a:off x="755576" y="1373754"/>
            <a:ext cx="7697372" cy="4215486"/>
            <a:chOff x="755576" y="1373754"/>
            <a:chExt cx="7697372" cy="4215486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576" y="1373754"/>
              <a:ext cx="7697372" cy="3711429"/>
            </a:xfrm>
            <a:prstGeom prst="rect">
              <a:avLst/>
            </a:prstGeom>
          </p:spPr>
        </p:pic>
        <p:cxnSp>
          <p:nvCxnSpPr>
            <p:cNvPr id="6" name="5 Conector recto de flecha"/>
            <p:cNvCxnSpPr>
              <a:stCxn id="4" idx="0"/>
            </p:cNvCxnSpPr>
            <p:nvPr/>
          </p:nvCxnSpPr>
          <p:spPr>
            <a:xfrm flipH="1" flipV="1">
              <a:off x="5580112" y="3356992"/>
              <a:ext cx="777280" cy="223224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41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79022"/>
            <a:ext cx="7743825" cy="38862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7819256" cy="732157"/>
          </a:xfrm>
        </p:spPr>
        <p:txBody>
          <a:bodyPr>
            <a:noAutofit/>
          </a:bodyPr>
          <a:lstStyle/>
          <a:p>
            <a:r>
              <a:rPr lang="es-CR" sz="3200" dirty="0" smtClean="0"/>
              <a:t>Agregamos otro Proyecto para el *.DLL</a:t>
            </a:r>
            <a:endParaRPr lang="es-CR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755576" y="1509259"/>
            <a:ext cx="645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Luego de </a:t>
            </a:r>
            <a:r>
              <a:rPr lang="es-CR" b="1" u="sng" dirty="0" smtClean="0">
                <a:solidFill>
                  <a:srgbClr val="FF0000"/>
                </a:solidFill>
              </a:rPr>
              <a:t>guardar el proyecto</a:t>
            </a:r>
            <a:r>
              <a:rPr lang="es-CR" dirty="0" smtClean="0"/>
              <a:t>, agregamos otro proyecto para el DLL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648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76672"/>
            <a:ext cx="8064896" cy="732157"/>
          </a:xfrm>
        </p:spPr>
        <p:txBody>
          <a:bodyPr>
            <a:noAutofit/>
          </a:bodyPr>
          <a:lstStyle/>
          <a:p>
            <a:r>
              <a:rPr lang="es-CR" sz="3200" dirty="0" smtClean="0"/>
              <a:t>Agregamos otro Proyecto para el *.DLL #2</a:t>
            </a:r>
            <a:endParaRPr lang="es-CR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755576" y="1402045"/>
            <a:ext cx="562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Este nuevo proyecto es del tipo: Biblioteca de Clases</a:t>
            </a:r>
            <a:endParaRPr lang="es-CR" dirty="0"/>
          </a:p>
        </p:txBody>
      </p:sp>
      <p:grpSp>
        <p:nvGrpSpPr>
          <p:cNvPr id="7" name="Grupo 6"/>
          <p:cNvGrpSpPr/>
          <p:nvPr/>
        </p:nvGrpSpPr>
        <p:grpSpPr>
          <a:xfrm>
            <a:off x="915173" y="1760230"/>
            <a:ext cx="7403976" cy="4465355"/>
            <a:chOff x="915173" y="1760230"/>
            <a:chExt cx="7403976" cy="4465355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5173" y="2060848"/>
              <a:ext cx="7403976" cy="4164737"/>
            </a:xfrm>
            <a:prstGeom prst="rect">
              <a:avLst/>
            </a:prstGeom>
          </p:spPr>
        </p:pic>
        <p:cxnSp>
          <p:nvCxnSpPr>
            <p:cNvPr id="6" name="5 Conector recto de flecha"/>
            <p:cNvCxnSpPr/>
            <p:nvPr/>
          </p:nvCxnSpPr>
          <p:spPr>
            <a:xfrm>
              <a:off x="2267744" y="1760230"/>
              <a:ext cx="792088" cy="223368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24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48681"/>
            <a:ext cx="7315200" cy="720080"/>
          </a:xfrm>
        </p:spPr>
        <p:txBody>
          <a:bodyPr/>
          <a:lstStyle/>
          <a:p>
            <a:r>
              <a:rPr lang="es-CR" dirty="0" smtClean="0"/>
              <a:t>Renombramos los archivos…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1603807" y="5534831"/>
            <a:ext cx="6639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La aplicación Windows </a:t>
            </a:r>
            <a:r>
              <a:rPr lang="es-CR" sz="2000" dirty="0" err="1" smtClean="0"/>
              <a:t>Forms</a:t>
            </a:r>
            <a:r>
              <a:rPr lang="es-CR" sz="2000" dirty="0" smtClean="0"/>
              <a:t> representará a la Capa #3</a:t>
            </a:r>
          </a:p>
          <a:p>
            <a:r>
              <a:rPr lang="es-CR" sz="2000" dirty="0" smtClean="0"/>
              <a:t>Y la librería de Clases o DLL representará a la Capa #2</a:t>
            </a:r>
            <a:endParaRPr lang="es-CR"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b="3846"/>
          <a:stretch/>
        </p:blipFill>
        <p:spPr>
          <a:xfrm>
            <a:off x="2267744" y="1440279"/>
            <a:ext cx="4608512" cy="393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4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48681"/>
            <a:ext cx="7315200" cy="648072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Iniciamos con el DLL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683568" y="5229200"/>
            <a:ext cx="8225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dirty="0" smtClean="0"/>
              <a:t>Creamos un método que tiene el </a:t>
            </a:r>
            <a:r>
              <a:rPr lang="es-CR" sz="2000" dirty="0" err="1" smtClean="0"/>
              <a:t>Connection</a:t>
            </a:r>
            <a:r>
              <a:rPr lang="es-CR" sz="2000" dirty="0" smtClean="0"/>
              <a:t> </a:t>
            </a:r>
            <a:r>
              <a:rPr lang="es-CR" sz="2000" dirty="0" err="1" smtClean="0"/>
              <a:t>String</a:t>
            </a:r>
            <a:r>
              <a:rPr lang="es-CR" sz="2000" dirty="0" smtClean="0"/>
              <a:t> , que ejecuta </a:t>
            </a:r>
          </a:p>
          <a:p>
            <a:r>
              <a:rPr lang="es-CR" sz="2000" dirty="0" smtClean="0"/>
              <a:t>los comandos y recibe el </a:t>
            </a:r>
            <a:r>
              <a:rPr lang="es-CR" sz="2000" dirty="0" err="1" smtClean="0"/>
              <a:t>Stored</a:t>
            </a:r>
            <a:r>
              <a:rPr lang="es-CR" sz="2000" dirty="0" smtClean="0"/>
              <a:t> </a:t>
            </a:r>
            <a:r>
              <a:rPr lang="es-CR" sz="2000" dirty="0" err="1" smtClean="0"/>
              <a:t>Procedure</a:t>
            </a:r>
            <a:r>
              <a:rPr lang="es-CR" sz="2000" dirty="0" smtClean="0"/>
              <a:t> por parámetro</a:t>
            </a:r>
            <a:endParaRPr lang="es-CR" sz="20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0354" t="41014"/>
          <a:stretch/>
        </p:blipFill>
        <p:spPr>
          <a:xfrm>
            <a:off x="539552" y="1484784"/>
            <a:ext cx="8033867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1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96" y="1196752"/>
            <a:ext cx="5595717" cy="5256583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7189" y="548681"/>
            <a:ext cx="8225249" cy="648072"/>
          </a:xfrm>
        </p:spPr>
        <p:txBody>
          <a:bodyPr>
            <a:noAutofit/>
          </a:bodyPr>
          <a:lstStyle/>
          <a:p>
            <a:r>
              <a:rPr lang="es-CR" sz="2800" dirty="0" smtClean="0"/>
              <a:t>Conectamos el DLL con los </a:t>
            </a:r>
            <a:r>
              <a:rPr lang="es-CR" sz="2800" dirty="0" err="1" smtClean="0"/>
              <a:t>Stored</a:t>
            </a:r>
            <a:r>
              <a:rPr lang="es-CR" sz="2800" dirty="0" smtClean="0"/>
              <a:t> </a:t>
            </a:r>
            <a:r>
              <a:rPr lang="es-CR" sz="2800" dirty="0" err="1" smtClean="0"/>
              <a:t>Procedures</a:t>
            </a:r>
            <a:endParaRPr lang="es-CR" sz="2800" dirty="0"/>
          </a:p>
        </p:txBody>
      </p:sp>
      <p:grpSp>
        <p:nvGrpSpPr>
          <p:cNvPr id="12" name="Grupo 11"/>
          <p:cNvGrpSpPr/>
          <p:nvPr/>
        </p:nvGrpSpPr>
        <p:grpSpPr>
          <a:xfrm>
            <a:off x="5220072" y="2852936"/>
            <a:ext cx="3923928" cy="1017300"/>
            <a:chOff x="5220072" y="2852936"/>
            <a:chExt cx="3923928" cy="1017300"/>
          </a:xfrm>
        </p:grpSpPr>
        <p:sp>
          <p:nvSpPr>
            <p:cNvPr id="6" name="5 CuadroTexto"/>
            <p:cNvSpPr txBox="1"/>
            <p:nvPr/>
          </p:nvSpPr>
          <p:spPr>
            <a:xfrm>
              <a:off x="6022614" y="2946906"/>
              <a:ext cx="3121386" cy="92333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R" dirty="0" smtClean="0"/>
                <a:t>Hacemos un llamado al Procedimiento Almacenado: </a:t>
              </a:r>
              <a:r>
                <a:rPr lang="es-CR" b="1" dirty="0" err="1" smtClean="0">
                  <a:solidFill>
                    <a:srgbClr val="FF0000"/>
                  </a:solidFill>
                </a:rPr>
                <a:t>Cons_Personas</a:t>
              </a:r>
              <a:r>
                <a:rPr lang="es-CR" dirty="0" smtClean="0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4" name="3 Conector recto de flecha"/>
            <p:cNvCxnSpPr>
              <a:stCxn id="6" idx="1"/>
            </p:cNvCxnSpPr>
            <p:nvPr/>
          </p:nvCxnSpPr>
          <p:spPr>
            <a:xfrm flipH="1" flipV="1">
              <a:off x="5220072" y="2852936"/>
              <a:ext cx="802542" cy="55563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3563888" y="1340768"/>
            <a:ext cx="5580112" cy="1080120"/>
            <a:chOff x="3563888" y="1340768"/>
            <a:chExt cx="5580112" cy="1080120"/>
          </a:xfrm>
        </p:grpSpPr>
        <p:sp>
          <p:nvSpPr>
            <p:cNvPr id="10" name="9 CuadroTexto"/>
            <p:cNvSpPr txBox="1"/>
            <p:nvPr/>
          </p:nvSpPr>
          <p:spPr>
            <a:xfrm>
              <a:off x="6022614" y="1497558"/>
              <a:ext cx="3121386" cy="92333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R" dirty="0" smtClean="0"/>
                <a:t>En este caso el SP no tiene parámetros así que la función tampoco.</a:t>
              </a:r>
            </a:p>
          </p:txBody>
        </p:sp>
        <p:cxnSp>
          <p:nvCxnSpPr>
            <p:cNvPr id="11" name="10 Conector recto de flecha"/>
            <p:cNvCxnSpPr>
              <a:stCxn id="10" idx="1"/>
            </p:cNvCxnSpPr>
            <p:nvPr/>
          </p:nvCxnSpPr>
          <p:spPr>
            <a:xfrm flipH="1" flipV="1">
              <a:off x="3563888" y="1340768"/>
              <a:ext cx="2458726" cy="61845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28"/>
          <p:cNvGrpSpPr/>
          <p:nvPr/>
        </p:nvGrpSpPr>
        <p:grpSpPr>
          <a:xfrm>
            <a:off x="3995936" y="5530006"/>
            <a:ext cx="5148063" cy="923330"/>
            <a:chOff x="3995936" y="5530006"/>
            <a:chExt cx="5148063" cy="923330"/>
          </a:xfrm>
        </p:grpSpPr>
        <p:sp>
          <p:nvSpPr>
            <p:cNvPr id="27" name="9 CuadroTexto"/>
            <p:cNvSpPr txBox="1"/>
            <p:nvPr/>
          </p:nvSpPr>
          <p:spPr>
            <a:xfrm>
              <a:off x="6022613" y="5530006"/>
              <a:ext cx="3121386" cy="92333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R" dirty="0" smtClean="0"/>
                <a:t>Es muy importante cerrar todas las conexiones de BD que abrimos.</a:t>
              </a:r>
              <a:endParaRPr lang="es-CR" dirty="0" smtClean="0"/>
            </a:p>
          </p:txBody>
        </p:sp>
        <p:cxnSp>
          <p:nvCxnSpPr>
            <p:cNvPr id="21" name="20 Conector recto de flecha"/>
            <p:cNvCxnSpPr/>
            <p:nvPr/>
          </p:nvCxnSpPr>
          <p:spPr>
            <a:xfrm flipH="1" flipV="1">
              <a:off x="3995936" y="5733256"/>
              <a:ext cx="2026678" cy="258415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271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b="21989"/>
          <a:stretch/>
        </p:blipFill>
        <p:spPr>
          <a:xfrm>
            <a:off x="416768" y="2523663"/>
            <a:ext cx="8259688" cy="3353609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7189" y="548681"/>
            <a:ext cx="8225249" cy="648072"/>
          </a:xfrm>
        </p:spPr>
        <p:txBody>
          <a:bodyPr>
            <a:noAutofit/>
          </a:bodyPr>
          <a:lstStyle/>
          <a:p>
            <a:r>
              <a:rPr lang="es-CR" sz="2800" dirty="0" smtClean="0"/>
              <a:t>Conectamos el DLL con los </a:t>
            </a:r>
            <a:r>
              <a:rPr lang="es-CR" sz="2800" dirty="0" err="1" smtClean="0"/>
              <a:t>Stored</a:t>
            </a:r>
            <a:r>
              <a:rPr lang="es-CR" sz="2800" dirty="0" smtClean="0"/>
              <a:t> </a:t>
            </a:r>
            <a:r>
              <a:rPr lang="es-CR" sz="2800" dirty="0" err="1" smtClean="0"/>
              <a:t>Procedures</a:t>
            </a:r>
            <a:r>
              <a:rPr lang="es-CR" sz="2800" dirty="0" smtClean="0"/>
              <a:t> #2</a:t>
            </a:r>
            <a:endParaRPr lang="es-CR" sz="28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403648" y="1294012"/>
            <a:ext cx="374441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R" dirty="0" smtClean="0"/>
              <a:t>Los parámetros que le entran a la función son los mismos que tiene el SP.</a:t>
            </a:r>
          </a:p>
        </p:txBody>
      </p:sp>
      <p:cxnSp>
        <p:nvCxnSpPr>
          <p:cNvPr id="11" name="10 Conector recto de flecha"/>
          <p:cNvCxnSpPr>
            <a:stCxn id="10" idx="2"/>
          </p:cNvCxnSpPr>
          <p:nvPr/>
        </p:nvCxnSpPr>
        <p:spPr>
          <a:xfrm>
            <a:off x="3275856" y="1940343"/>
            <a:ext cx="0" cy="58332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5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1629</TotalTime>
  <Words>374</Words>
  <Application>Microsoft Office PowerPoint</Application>
  <PresentationFormat>Presentación en pantalla (4:3)</PresentationFormat>
  <Paragraphs>44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Arial Narrow</vt:lpstr>
      <vt:lpstr>Garamond</vt:lpstr>
      <vt:lpstr>Verdana</vt:lpstr>
      <vt:lpstr>Orgánico</vt:lpstr>
      <vt:lpstr>Ejemplo de aplicaciones  de 3 Capas con C#</vt:lpstr>
      <vt:lpstr>Arquitectura de n-Capas</vt:lpstr>
      <vt:lpstr>Creamos un nuevo Proyecto de C#</vt:lpstr>
      <vt:lpstr>Agregamos otro Proyecto para el *.DLL</vt:lpstr>
      <vt:lpstr>Agregamos otro Proyecto para el *.DLL #2</vt:lpstr>
      <vt:lpstr>Renombramos los archivos…</vt:lpstr>
      <vt:lpstr>Iniciamos con el DLL</vt:lpstr>
      <vt:lpstr>Conectamos el DLL con los Stored Procedures</vt:lpstr>
      <vt:lpstr>Conectamos el DLL con los Stored Procedures #2</vt:lpstr>
      <vt:lpstr>Conectamos la Tercera capa (*.exe) con el DLL</vt:lpstr>
      <vt:lpstr>Conectamos la Tercera capa (*.exe) con el DLL #2</vt:lpstr>
      <vt:lpstr>Conectamos la Tercera capa (*.exe) con el DLL #3</vt:lpstr>
      <vt:lpstr>Preparamos la interfaz en la 3era capa: La de presentación / Cliente</vt:lpstr>
      <vt:lpstr>Preparamos la interfaz en la 3era capa: La de presentación / Cliente #2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 de aplicaciones en 3 Capas con VB.Net</dc:title>
  <dc:creator>Santiago Rodriguez Paniagua</dc:creator>
  <cp:lastModifiedBy>Santiago Rodriguez Paniagua</cp:lastModifiedBy>
  <cp:revision>45</cp:revision>
  <dcterms:created xsi:type="dcterms:W3CDTF">2014-10-18T05:12:11Z</dcterms:created>
  <dcterms:modified xsi:type="dcterms:W3CDTF">2015-06-13T05:40:04Z</dcterms:modified>
</cp:coreProperties>
</file>