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62" r:id="rId4"/>
    <p:sldId id="259" r:id="rId5"/>
    <p:sldId id="258" r:id="rId6"/>
    <p:sldId id="260" r:id="rId7"/>
    <p:sldId id="261" r:id="rId8"/>
    <p:sldId id="263" r:id="rId9"/>
    <p:sldId id="264" r:id="rId10"/>
    <p:sldId id="265" r:id="rId11"/>
    <p:sldId id="268" r:id="rId12"/>
    <p:sldId id="266" r:id="rId13"/>
    <p:sldId id="267" r:id="rId14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69A22FC-D8AB-413D-B74C-5A3B7CEA8F30}" type="datetimeFigureOut">
              <a:rPr lang="es-CR" smtClean="0"/>
              <a:t>16/10/2014</a:t>
            </a:fld>
            <a:endParaRPr lang="es-C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E763666-8687-4238-88B4-AB5F053812DA}" type="slidenum">
              <a:rPr lang="es-CR" smtClean="0"/>
              <a:t>‹Nº›</a:t>
            </a:fld>
            <a:endParaRPr lang="es-C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22FC-D8AB-413D-B74C-5A3B7CEA8F30}" type="datetimeFigureOut">
              <a:rPr lang="es-CR" smtClean="0"/>
              <a:t>16/10/2014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3666-8687-4238-88B4-AB5F053812DA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22FC-D8AB-413D-B74C-5A3B7CEA8F30}" type="datetimeFigureOut">
              <a:rPr lang="es-CR" smtClean="0"/>
              <a:t>16/10/2014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3666-8687-4238-88B4-AB5F053812DA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22FC-D8AB-413D-B74C-5A3B7CEA8F30}" type="datetimeFigureOut">
              <a:rPr lang="es-CR" smtClean="0"/>
              <a:t>16/10/2014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3666-8687-4238-88B4-AB5F053812DA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22FC-D8AB-413D-B74C-5A3B7CEA8F30}" type="datetimeFigureOut">
              <a:rPr lang="es-CR" smtClean="0"/>
              <a:t>16/10/2014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3666-8687-4238-88B4-AB5F053812DA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22FC-D8AB-413D-B74C-5A3B7CEA8F30}" type="datetimeFigureOut">
              <a:rPr lang="es-CR" smtClean="0"/>
              <a:t>16/10/2014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3666-8687-4238-88B4-AB5F053812DA}" type="slidenum">
              <a:rPr lang="es-CR" smtClean="0"/>
              <a:t>‹Nº›</a:t>
            </a:fld>
            <a:endParaRPr lang="es-C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22FC-D8AB-413D-B74C-5A3B7CEA8F30}" type="datetimeFigureOut">
              <a:rPr lang="es-CR" smtClean="0"/>
              <a:t>16/10/2014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3666-8687-4238-88B4-AB5F053812DA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22FC-D8AB-413D-B74C-5A3B7CEA8F30}" type="datetimeFigureOut">
              <a:rPr lang="es-CR" smtClean="0"/>
              <a:t>16/10/2014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3666-8687-4238-88B4-AB5F053812DA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22FC-D8AB-413D-B74C-5A3B7CEA8F30}" type="datetimeFigureOut">
              <a:rPr lang="es-CR" smtClean="0"/>
              <a:t>16/10/2014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3666-8687-4238-88B4-AB5F053812DA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22FC-D8AB-413D-B74C-5A3B7CEA8F30}" type="datetimeFigureOut">
              <a:rPr lang="es-CR" smtClean="0"/>
              <a:t>16/10/2014</a:t>
            </a:fld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3666-8687-4238-88B4-AB5F053812DA}" type="slidenum">
              <a:rPr lang="es-CR" smtClean="0"/>
              <a:t>‹Nº›</a:t>
            </a:fld>
            <a:endParaRPr lang="es-C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C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22FC-D8AB-413D-B74C-5A3B7CEA8F30}" type="datetimeFigureOut">
              <a:rPr lang="es-CR" smtClean="0"/>
              <a:t>16/10/2014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3666-8687-4238-88B4-AB5F053812DA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69A22FC-D8AB-413D-B74C-5A3B7CEA8F30}" type="datetimeFigureOut">
              <a:rPr lang="es-CR" smtClean="0"/>
              <a:t>16/10/2014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E763666-8687-4238-88B4-AB5F053812DA}" type="slidenum">
              <a:rPr lang="es-CR" smtClean="0"/>
              <a:t>‹Nº›</a:t>
            </a:fld>
            <a:endParaRPr 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44008" y="980728"/>
            <a:ext cx="3496726" cy="1345731"/>
          </a:xfrm>
        </p:spPr>
        <p:txBody>
          <a:bodyPr>
            <a:noAutofit/>
          </a:bodyPr>
          <a:lstStyle/>
          <a:p>
            <a:pPr fontAlgn="base"/>
            <a:r>
              <a:rPr lang="en-US" dirty="0" err="1" smtClean="0">
                <a:effectLst/>
              </a:rPr>
              <a:t>Lección</a:t>
            </a:r>
            <a:r>
              <a:rPr lang="en-US" dirty="0" smtClean="0">
                <a:effectLst/>
              </a:rPr>
              <a:t> #2: </a:t>
            </a:r>
            <a:r>
              <a:rPr lang="en-US" dirty="0" err="1" smtClean="0">
                <a:effectLst/>
              </a:rPr>
              <a:t>Estructuras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C</a:t>
            </a:r>
            <a:r>
              <a:rPr lang="en-US" dirty="0" err="1" smtClean="0">
                <a:effectLst/>
              </a:rPr>
              <a:t>ondicionales</a:t>
            </a:r>
            <a:endParaRPr lang="en-US" dirty="0">
              <a:effectLst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572000" y="5301208"/>
            <a:ext cx="3960440" cy="748118"/>
          </a:xfrm>
        </p:spPr>
        <p:txBody>
          <a:bodyPr>
            <a:normAutofit fontScale="85000" lnSpcReduction="20000"/>
          </a:bodyPr>
          <a:lstStyle/>
          <a:p>
            <a:endParaRPr lang="es-CR" dirty="0" smtClean="0"/>
          </a:p>
          <a:p>
            <a:endParaRPr lang="es-CR" sz="1600" dirty="0" smtClean="0"/>
          </a:p>
          <a:p>
            <a:pPr algn="l"/>
            <a:r>
              <a:rPr lang="es-CR" sz="1600" dirty="0" smtClean="0"/>
              <a:t>Lic. Santiago Rodríguez Paniagua. (2014)</a:t>
            </a:r>
            <a:endParaRPr lang="es-CR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1" r="19910"/>
          <a:stretch/>
        </p:blipFill>
        <p:spPr>
          <a:xfrm flipH="1">
            <a:off x="7020272" y="2420888"/>
            <a:ext cx="1120462" cy="123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027664"/>
            <a:ext cx="7456674" cy="601136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Agregamos</a:t>
            </a:r>
            <a:r>
              <a:rPr lang="en-US" sz="3200" dirty="0" smtClean="0"/>
              <a:t> el </a:t>
            </a:r>
            <a:r>
              <a:rPr lang="en-US" sz="3200" dirty="0" err="1" smtClean="0"/>
              <a:t>Código</a:t>
            </a:r>
            <a:r>
              <a:rPr lang="en-US" sz="3200" dirty="0" smtClean="0"/>
              <a:t> del </a:t>
            </a:r>
            <a:r>
              <a:rPr lang="en-US" sz="3200" b="1" u="sng" dirty="0" smtClean="0">
                <a:solidFill>
                  <a:srgbClr val="FF0000"/>
                </a:solidFill>
              </a:rPr>
              <a:t>If</a:t>
            </a:r>
            <a:r>
              <a:rPr lang="en-US" sz="3200" dirty="0" smtClean="0"/>
              <a:t> al </a:t>
            </a:r>
            <a:r>
              <a:rPr lang="en-US" sz="3200" dirty="0" err="1" smtClean="0"/>
              <a:t>Botón</a:t>
            </a:r>
            <a:endParaRPr lang="en-US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" r="3992"/>
          <a:stretch/>
        </p:blipFill>
        <p:spPr bwMode="auto">
          <a:xfrm>
            <a:off x="632521" y="2420888"/>
            <a:ext cx="4029983" cy="218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275856" y="3515780"/>
            <a:ext cx="1224136" cy="1425388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3768" y="4941168"/>
            <a:ext cx="501173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Vamos</a:t>
            </a:r>
            <a:r>
              <a:rPr lang="en-US" dirty="0" smtClean="0"/>
              <a:t> a meter el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boton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4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53" y="836712"/>
            <a:ext cx="7942396" cy="601136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/>
              <a:t>Agregamos</a:t>
            </a:r>
            <a:r>
              <a:rPr lang="en-US" sz="3200" dirty="0" smtClean="0"/>
              <a:t> el </a:t>
            </a:r>
            <a:r>
              <a:rPr lang="en-US" sz="3200" dirty="0" err="1" smtClean="0"/>
              <a:t>Código</a:t>
            </a:r>
            <a:r>
              <a:rPr lang="en-US" sz="3200" dirty="0" smtClean="0"/>
              <a:t> del </a:t>
            </a:r>
            <a:r>
              <a:rPr lang="en-US" sz="3200" b="1" u="sng" dirty="0" smtClean="0">
                <a:solidFill>
                  <a:srgbClr val="FF0000"/>
                </a:solidFill>
              </a:rPr>
              <a:t>If</a:t>
            </a:r>
            <a:r>
              <a:rPr lang="en-US" sz="3200" dirty="0" smtClean="0"/>
              <a:t> al </a:t>
            </a:r>
            <a:r>
              <a:rPr lang="en-US" sz="3200" dirty="0" err="1" smtClean="0"/>
              <a:t>Botón</a:t>
            </a:r>
            <a:r>
              <a:rPr lang="en-US" sz="3200" dirty="0" smtClean="0"/>
              <a:t> #2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21" y="1695834"/>
            <a:ext cx="8091927" cy="4325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731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836712"/>
            <a:ext cx="7024744" cy="817160"/>
          </a:xfrm>
        </p:spPr>
        <p:txBody>
          <a:bodyPr/>
          <a:lstStyle/>
          <a:p>
            <a:r>
              <a:rPr lang="en-US" dirty="0" err="1" smtClean="0"/>
              <a:t>Explicación</a:t>
            </a:r>
            <a:r>
              <a:rPr lang="en-US" dirty="0" smtClean="0"/>
              <a:t> del </a:t>
            </a:r>
            <a:r>
              <a:rPr lang="en-US" b="1" u="sng" dirty="0" smtClean="0">
                <a:solidFill>
                  <a:srgbClr val="FF0000"/>
                </a:solidFill>
              </a:rPr>
              <a:t>IF </a:t>
            </a:r>
            <a:r>
              <a:rPr lang="en-US" dirty="0"/>
              <a:t>#1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 rot="5400000">
            <a:off x="2968636" y="2146360"/>
            <a:ext cx="408981" cy="2551125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71700" y="2494637"/>
            <a:ext cx="47885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Sirve</a:t>
            </a:r>
            <a:r>
              <a:rPr lang="en-US" dirty="0" smtClean="0"/>
              <a:t> para </a:t>
            </a:r>
            <a:r>
              <a:rPr lang="en-US" dirty="0" err="1" smtClean="0"/>
              <a:t>convertir</a:t>
            </a:r>
            <a:r>
              <a:rPr lang="en-US" dirty="0" smtClean="0"/>
              <a:t> un valor, </a:t>
            </a:r>
            <a:r>
              <a:rPr lang="en-US" dirty="0" err="1" smtClean="0"/>
              <a:t>cualquiera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, a un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entero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 t="28154" r="35035" b="59315"/>
          <a:stretch/>
        </p:blipFill>
        <p:spPr bwMode="auto">
          <a:xfrm>
            <a:off x="539552" y="3626412"/>
            <a:ext cx="7818276" cy="882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92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836712"/>
            <a:ext cx="7024744" cy="817160"/>
          </a:xfrm>
        </p:spPr>
        <p:txBody>
          <a:bodyPr/>
          <a:lstStyle/>
          <a:p>
            <a:r>
              <a:rPr lang="en-US" dirty="0" err="1" smtClean="0"/>
              <a:t>Explicación</a:t>
            </a:r>
            <a:r>
              <a:rPr lang="en-US" dirty="0" smtClean="0"/>
              <a:t> del </a:t>
            </a:r>
            <a:r>
              <a:rPr lang="en-US" b="1" u="sng" dirty="0" smtClean="0">
                <a:solidFill>
                  <a:srgbClr val="FF0000"/>
                </a:solidFill>
              </a:rPr>
              <a:t>IF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5386" y="4005064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Traducción</a:t>
            </a:r>
            <a:r>
              <a:rPr lang="en-US" b="1" u="sng" dirty="0" smtClean="0"/>
              <a:t>: </a:t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dirty="0" smtClean="0"/>
              <a:t>Si el valor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/>
              <a:t> </a:t>
            </a:r>
            <a:r>
              <a:rPr lang="en-US" dirty="0" smtClean="0"/>
              <a:t>la variable “Num1” </a:t>
            </a:r>
            <a:r>
              <a:rPr lang="en-US" dirty="0" err="1" smtClean="0"/>
              <a:t>es</a:t>
            </a:r>
            <a:r>
              <a:rPr lang="en-US" dirty="0" smtClean="0"/>
              <a:t> mayor a la variable “Num2”=&gt; </a:t>
            </a:r>
            <a:r>
              <a:rPr lang="en-US" dirty="0" err="1" smtClean="0"/>
              <a:t>Muestre</a:t>
            </a:r>
            <a:r>
              <a:rPr lang="en-US" dirty="0" smtClean="0"/>
              <a:t> el </a:t>
            </a:r>
            <a:r>
              <a:rPr lang="en-US" dirty="0" err="1" smtClean="0"/>
              <a:t>mensaje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3" t="60699" r="20463" b="20952"/>
          <a:stretch/>
        </p:blipFill>
        <p:spPr bwMode="auto">
          <a:xfrm>
            <a:off x="462980" y="2123161"/>
            <a:ext cx="8213476" cy="108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92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437494"/>
            <a:ext cx="1584176" cy="18569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en-US" dirty="0" err="1" smtClean="0"/>
              <a:t>Estructuras</a:t>
            </a:r>
            <a:r>
              <a:rPr lang="en-US" dirty="0" smtClean="0"/>
              <a:t> </a:t>
            </a:r>
            <a:r>
              <a:rPr lang="en-US" dirty="0" err="1" smtClean="0"/>
              <a:t>Condicionales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916832"/>
            <a:ext cx="6777317" cy="3508977"/>
          </a:xfrm>
        </p:spPr>
        <p:txBody>
          <a:bodyPr/>
          <a:lstStyle/>
          <a:p>
            <a:r>
              <a:rPr lang="es-ES" dirty="0" smtClean="0"/>
              <a:t>En este nivel  del curso en que estamos no </a:t>
            </a:r>
            <a:r>
              <a:rPr lang="es-ES" dirty="0"/>
              <a:t>todos los </a:t>
            </a:r>
            <a:r>
              <a:rPr lang="es-ES" dirty="0" smtClean="0"/>
              <a:t>problemas de programación </a:t>
            </a:r>
            <a:r>
              <a:rPr lang="es-ES" dirty="0"/>
              <a:t>pueden resolverse empleando estructuras secuenciales</a:t>
            </a:r>
            <a:r>
              <a:rPr lang="es-ES" dirty="0" smtClean="0"/>
              <a:t>.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Cuando </a:t>
            </a:r>
            <a:r>
              <a:rPr lang="es-ES" dirty="0"/>
              <a:t>hay que tomar una decisión aparecen las estructuras condicionales.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797152"/>
            <a:ext cx="2232249" cy="163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6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16016" y="3501008"/>
            <a:ext cx="3313355" cy="1345731"/>
          </a:xfrm>
        </p:spPr>
        <p:txBody>
          <a:bodyPr>
            <a:normAutofit/>
          </a:bodyPr>
          <a:lstStyle/>
          <a:p>
            <a:pPr algn="ctr" fontAlgn="base"/>
            <a:r>
              <a:rPr lang="en-US" sz="4000" b="1" dirty="0" err="1" smtClean="0">
                <a:effectLst/>
              </a:rPr>
              <a:t>Ejemplo</a:t>
            </a:r>
            <a:r>
              <a:rPr lang="en-US" sz="4000" b="1" dirty="0" smtClean="0">
                <a:effectLst/>
              </a:rPr>
              <a:t> con C#</a:t>
            </a:r>
            <a:endParaRPr lang="en-US" sz="4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468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95325" y="692696"/>
            <a:ext cx="7024744" cy="1143000"/>
          </a:xfrm>
        </p:spPr>
        <p:txBody>
          <a:bodyPr>
            <a:normAutofit/>
          </a:bodyPr>
          <a:lstStyle/>
          <a:p>
            <a:r>
              <a:rPr lang="es-CR" sz="3200" dirty="0" smtClean="0"/>
              <a:t>Creamos una nueva Aplicación </a:t>
            </a:r>
            <a:r>
              <a:rPr lang="es-CR" sz="3200" dirty="0"/>
              <a:t>de Windows </a:t>
            </a:r>
            <a:r>
              <a:rPr lang="es-CR" sz="3200" dirty="0" err="1" smtClean="0"/>
              <a:t>Forms</a:t>
            </a:r>
            <a:endParaRPr lang="es-CR" sz="3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17" y="2132856"/>
            <a:ext cx="4949670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933056"/>
            <a:ext cx="2755766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971600" y="5229200"/>
            <a:ext cx="4824536" cy="1026245"/>
            <a:chOff x="1115616" y="4766245"/>
            <a:chExt cx="4824536" cy="1026245"/>
          </a:xfrm>
        </p:grpSpPr>
        <p:sp>
          <p:nvSpPr>
            <p:cNvPr id="3" name="TextBox 2"/>
            <p:cNvSpPr txBox="1"/>
            <p:nvPr/>
          </p:nvSpPr>
          <p:spPr>
            <a:xfrm>
              <a:off x="1115616" y="4869160"/>
              <a:ext cx="3456383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Creamos</a:t>
              </a:r>
              <a:r>
                <a:rPr lang="en-US" dirty="0" smtClean="0"/>
                <a:t> un </a:t>
              </a:r>
              <a:r>
                <a:rPr lang="en-US" dirty="0" err="1" smtClean="0"/>
                <a:t>formulario</a:t>
              </a:r>
              <a:r>
                <a:rPr lang="en-US" dirty="0" smtClean="0"/>
                <a:t> </a:t>
              </a:r>
              <a:r>
                <a:rPr lang="en-US" dirty="0" err="1" smtClean="0"/>
                <a:t>como</a:t>
              </a:r>
              <a:r>
                <a:rPr lang="en-US" dirty="0" smtClean="0"/>
                <a:t> </a:t>
              </a:r>
              <a:r>
                <a:rPr lang="en-US" dirty="0" err="1" smtClean="0"/>
                <a:t>este</a:t>
              </a:r>
              <a:r>
                <a:rPr lang="en-US" dirty="0" smtClean="0"/>
                <a:t> y </a:t>
              </a:r>
              <a:r>
                <a:rPr lang="en-US" dirty="0" err="1" smtClean="0"/>
                <a:t>agregamos</a:t>
              </a:r>
              <a:r>
                <a:rPr lang="en-US" dirty="0" smtClean="0"/>
                <a:t> 2 </a:t>
              </a:r>
              <a:r>
                <a:rPr lang="en-US" dirty="0" err="1" smtClean="0"/>
                <a:t>campos</a:t>
              </a:r>
              <a:r>
                <a:rPr lang="en-US" dirty="0" smtClean="0"/>
                <a:t> de </a:t>
              </a:r>
              <a:r>
                <a:rPr lang="en-US" dirty="0" err="1" smtClean="0"/>
                <a:t>texto</a:t>
              </a:r>
              <a:r>
                <a:rPr lang="en-US" dirty="0" smtClean="0"/>
                <a:t> y un </a:t>
              </a:r>
              <a:r>
                <a:rPr lang="en-US" dirty="0" err="1" smtClean="0"/>
                <a:t>botón</a:t>
              </a:r>
              <a:endParaRPr lang="en-US" dirty="0"/>
            </a:p>
          </p:txBody>
        </p:sp>
        <p:cxnSp>
          <p:nvCxnSpPr>
            <p:cNvPr id="5" name="Straight Arrow Connector 4"/>
            <p:cNvCxnSpPr>
              <a:stCxn id="3" idx="3"/>
              <a:endCxn id="1026" idx="1"/>
            </p:cNvCxnSpPr>
            <p:nvPr/>
          </p:nvCxnSpPr>
          <p:spPr>
            <a:xfrm flipV="1">
              <a:off x="4571999" y="4766245"/>
              <a:ext cx="1368153" cy="56458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732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027664"/>
            <a:ext cx="7456674" cy="601136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Agregamos</a:t>
            </a:r>
            <a:r>
              <a:rPr lang="en-US" sz="3200" dirty="0" smtClean="0"/>
              <a:t> el </a:t>
            </a:r>
            <a:r>
              <a:rPr lang="en-US" sz="3200" dirty="0" err="1" smtClean="0"/>
              <a:t>Código</a:t>
            </a:r>
            <a:r>
              <a:rPr lang="en-US" sz="3200" dirty="0" smtClean="0"/>
              <a:t> del </a:t>
            </a:r>
            <a:r>
              <a:rPr lang="en-US" sz="3200" b="1" u="sng" dirty="0" smtClean="0">
                <a:solidFill>
                  <a:srgbClr val="FF0000"/>
                </a:solidFill>
              </a:rPr>
              <a:t>If</a:t>
            </a:r>
            <a:r>
              <a:rPr lang="en-US" sz="3200" dirty="0" smtClean="0"/>
              <a:t> al </a:t>
            </a:r>
            <a:r>
              <a:rPr lang="en-US" sz="3200" dirty="0" err="1" smtClean="0"/>
              <a:t>Botón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"/>
          <a:stretch/>
        </p:blipFill>
        <p:spPr bwMode="auto">
          <a:xfrm>
            <a:off x="636566" y="4365104"/>
            <a:ext cx="7679850" cy="202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715984"/>
            <a:ext cx="2651125" cy="249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6588224" y="3823481"/>
            <a:ext cx="1051297" cy="541623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86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836712"/>
            <a:ext cx="7024744" cy="817160"/>
          </a:xfrm>
        </p:spPr>
        <p:txBody>
          <a:bodyPr/>
          <a:lstStyle/>
          <a:p>
            <a:r>
              <a:rPr lang="en-US" dirty="0" err="1" smtClean="0"/>
              <a:t>Explicación</a:t>
            </a:r>
            <a:r>
              <a:rPr lang="en-US" dirty="0" smtClean="0"/>
              <a:t> del </a:t>
            </a:r>
            <a:r>
              <a:rPr lang="en-US" b="1" u="sng" dirty="0" smtClean="0">
                <a:solidFill>
                  <a:srgbClr val="FF0000"/>
                </a:solidFill>
              </a:rPr>
              <a:t>IF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4941168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Traducción</a:t>
            </a:r>
            <a:r>
              <a:rPr lang="en-US" b="1" u="sng" dirty="0" smtClean="0"/>
              <a:t>: </a:t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dirty="0" smtClean="0"/>
              <a:t>Si el valor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el campo de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llamado</a:t>
            </a:r>
            <a:r>
              <a:rPr lang="en-US" dirty="0" smtClean="0"/>
              <a:t> “</a:t>
            </a:r>
            <a:r>
              <a:rPr lang="en-US" dirty="0" err="1" smtClean="0"/>
              <a:t>Edad_Txt</a:t>
            </a:r>
            <a:r>
              <a:rPr lang="en-US" dirty="0" smtClean="0"/>
              <a:t>”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menor</a:t>
            </a:r>
            <a:r>
              <a:rPr lang="en-US" dirty="0" smtClean="0"/>
              <a:t> a 18=&gt; </a:t>
            </a:r>
            <a:r>
              <a:rPr lang="en-US" dirty="0" err="1" smtClean="0"/>
              <a:t>Muestre</a:t>
            </a:r>
            <a:r>
              <a:rPr lang="en-US" dirty="0" smtClean="0"/>
              <a:t> el </a:t>
            </a:r>
            <a:r>
              <a:rPr lang="en-US" dirty="0" err="1" smtClean="0"/>
              <a:t>mensaje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39552" y="2348880"/>
            <a:ext cx="8122266" cy="2226226"/>
            <a:chOff x="755576" y="2134598"/>
            <a:chExt cx="8122266" cy="222622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32" t="28457" r="1544" b="21486"/>
            <a:stretch/>
          </p:blipFill>
          <p:spPr bwMode="auto">
            <a:xfrm>
              <a:off x="755576" y="3217256"/>
              <a:ext cx="8122266" cy="1143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Left Brace 6"/>
            <p:cNvSpPr/>
            <p:nvPr/>
          </p:nvSpPr>
          <p:spPr>
            <a:xfrm rot="5400000">
              <a:off x="1883234" y="2373353"/>
              <a:ext cx="408980" cy="1224136"/>
            </a:xfrm>
            <a:prstGeom prst="lef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87724" y="2134598"/>
              <a:ext cx="478853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Sirve</a:t>
              </a:r>
              <a:r>
                <a:rPr lang="en-US" dirty="0" smtClean="0"/>
                <a:t> para </a:t>
              </a:r>
              <a:r>
                <a:rPr lang="en-US" dirty="0" err="1" smtClean="0"/>
                <a:t>convertir</a:t>
              </a:r>
              <a:r>
                <a:rPr lang="en-US" dirty="0" smtClean="0"/>
                <a:t> un valor, </a:t>
              </a:r>
              <a:r>
                <a:rPr lang="en-US" dirty="0" err="1" smtClean="0"/>
                <a:t>cualquiera</a:t>
              </a:r>
              <a:r>
                <a:rPr lang="en-US" dirty="0" smtClean="0"/>
                <a:t>, </a:t>
              </a:r>
              <a:r>
                <a:rPr lang="en-US" dirty="0" err="1" smtClean="0"/>
                <a:t>por</a:t>
              </a:r>
              <a:r>
                <a:rPr lang="en-US" dirty="0" smtClean="0"/>
                <a:t> </a:t>
              </a:r>
              <a:r>
                <a:rPr lang="en-US" dirty="0" err="1" smtClean="0"/>
                <a:t>ejemplo</a:t>
              </a:r>
              <a:r>
                <a:rPr lang="en-US" dirty="0" smtClean="0"/>
                <a:t> </a:t>
              </a:r>
              <a:r>
                <a:rPr lang="en-US" dirty="0" err="1" smtClean="0"/>
                <a:t>texto</a:t>
              </a:r>
              <a:r>
                <a:rPr lang="en-US" dirty="0" smtClean="0"/>
                <a:t>, a un </a:t>
              </a:r>
              <a:r>
                <a:rPr lang="en-US" dirty="0" err="1" smtClean="0"/>
                <a:t>número</a:t>
              </a:r>
              <a:r>
                <a:rPr lang="en-US" dirty="0" smtClean="0"/>
                <a:t> </a:t>
              </a:r>
              <a:r>
                <a:rPr lang="en-US" dirty="0" err="1" smtClean="0"/>
                <a:t>entero</a:t>
              </a:r>
              <a:r>
                <a:rPr lang="en-US" dirty="0" smtClean="0"/>
                <a:t>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085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Uso</a:t>
            </a:r>
            <a:r>
              <a:rPr lang="en-US" dirty="0" smtClean="0"/>
              <a:t> del </a:t>
            </a:r>
            <a:r>
              <a:rPr lang="en-US" b="1" u="sng" dirty="0" smtClean="0">
                <a:solidFill>
                  <a:srgbClr val="FF0000"/>
                </a:solidFill>
              </a:rPr>
              <a:t>Else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83758" y="1700808"/>
            <a:ext cx="8192697" cy="2016224"/>
            <a:chOff x="483759" y="1700808"/>
            <a:chExt cx="7937030" cy="187220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22" b="17851"/>
            <a:stretch/>
          </p:blipFill>
          <p:spPr bwMode="auto">
            <a:xfrm>
              <a:off x="899592" y="1700808"/>
              <a:ext cx="7521197" cy="1872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Left Brace 4"/>
            <p:cNvSpPr/>
            <p:nvPr/>
          </p:nvSpPr>
          <p:spPr>
            <a:xfrm>
              <a:off x="483759" y="2780927"/>
              <a:ext cx="432048" cy="792088"/>
            </a:xfrm>
            <a:prstGeom prst="lef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99783" y="4509120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Traducción</a:t>
            </a:r>
            <a:r>
              <a:rPr lang="en-US" b="1" u="sng" dirty="0" smtClean="0"/>
              <a:t>: </a:t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dirty="0" smtClean="0"/>
              <a:t>Si el valor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el campo de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llamado</a:t>
            </a:r>
            <a:r>
              <a:rPr lang="en-US" dirty="0" smtClean="0"/>
              <a:t> “</a:t>
            </a:r>
            <a:r>
              <a:rPr lang="en-US" dirty="0" err="1" smtClean="0"/>
              <a:t>Edad_Txt</a:t>
            </a:r>
            <a:r>
              <a:rPr lang="en-US" dirty="0" smtClean="0"/>
              <a:t>”</a:t>
            </a:r>
            <a:r>
              <a:rPr lang="en-US" b="1" dirty="0" smtClean="0"/>
              <a:t> NO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menor</a:t>
            </a:r>
            <a:r>
              <a:rPr lang="en-US" dirty="0" smtClean="0"/>
              <a:t> a 18=&gt; </a:t>
            </a:r>
            <a:r>
              <a:rPr lang="en-US" dirty="0" err="1" smtClean="0"/>
              <a:t>Muestre</a:t>
            </a:r>
            <a:r>
              <a:rPr lang="en-US" dirty="0" smtClean="0"/>
              <a:t> el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mensaje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2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88024" y="3068960"/>
            <a:ext cx="3313355" cy="1777779"/>
          </a:xfrm>
        </p:spPr>
        <p:txBody>
          <a:bodyPr>
            <a:normAutofit fontScale="90000"/>
          </a:bodyPr>
          <a:lstStyle/>
          <a:p>
            <a:pPr algn="ctr" fontAlgn="base"/>
            <a:r>
              <a:rPr lang="en-US" sz="4000" b="1" dirty="0" err="1" smtClean="0">
                <a:effectLst/>
              </a:rPr>
              <a:t>Ejemplo</a:t>
            </a:r>
            <a:r>
              <a:rPr lang="en-US" sz="4000" b="1" dirty="0" smtClean="0">
                <a:effectLst/>
              </a:rPr>
              <a:t> con Java</a:t>
            </a:r>
            <a:br>
              <a:rPr lang="en-US" sz="4000" b="1" dirty="0" smtClean="0">
                <a:effectLst/>
              </a:rPr>
            </a:br>
            <a:r>
              <a:rPr lang="en-US" sz="4000" b="1" dirty="0" smtClean="0">
                <a:effectLst/>
              </a:rPr>
              <a:t>(NetBeans)</a:t>
            </a:r>
            <a:endParaRPr lang="en-US" sz="4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4402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022" y="4221088"/>
            <a:ext cx="3906434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95325" y="822016"/>
            <a:ext cx="7024744" cy="662768"/>
          </a:xfrm>
        </p:spPr>
        <p:txBody>
          <a:bodyPr>
            <a:normAutofit/>
          </a:bodyPr>
          <a:lstStyle/>
          <a:p>
            <a:r>
              <a:rPr lang="es-CR" sz="3200" dirty="0" smtClean="0"/>
              <a:t>Creamos una nueva Aplicación</a:t>
            </a:r>
            <a:endParaRPr lang="es-CR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899592" y="5248988"/>
            <a:ext cx="4536504" cy="923330"/>
            <a:chOff x="1115616" y="4869160"/>
            <a:chExt cx="4536504" cy="923330"/>
          </a:xfrm>
        </p:grpSpPr>
        <p:sp>
          <p:nvSpPr>
            <p:cNvPr id="3" name="TextBox 2"/>
            <p:cNvSpPr txBox="1"/>
            <p:nvPr/>
          </p:nvSpPr>
          <p:spPr>
            <a:xfrm>
              <a:off x="1115616" y="4869160"/>
              <a:ext cx="3456383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Creamos</a:t>
              </a:r>
              <a:r>
                <a:rPr lang="en-US" dirty="0" smtClean="0"/>
                <a:t> un </a:t>
              </a:r>
              <a:r>
                <a:rPr lang="en-US" dirty="0" err="1" smtClean="0"/>
                <a:t>formulario</a:t>
              </a:r>
              <a:r>
                <a:rPr lang="en-US" dirty="0" smtClean="0"/>
                <a:t> </a:t>
              </a:r>
              <a:r>
                <a:rPr lang="en-US" dirty="0" err="1" smtClean="0"/>
                <a:t>como</a:t>
              </a:r>
              <a:r>
                <a:rPr lang="en-US" dirty="0" smtClean="0"/>
                <a:t> </a:t>
              </a:r>
              <a:r>
                <a:rPr lang="en-US" dirty="0" err="1" smtClean="0"/>
                <a:t>este</a:t>
              </a:r>
              <a:r>
                <a:rPr lang="en-US" dirty="0" smtClean="0"/>
                <a:t> y </a:t>
              </a:r>
              <a:r>
                <a:rPr lang="en-US" dirty="0" err="1" smtClean="0"/>
                <a:t>agregamos</a:t>
              </a:r>
              <a:r>
                <a:rPr lang="en-US" dirty="0" smtClean="0"/>
                <a:t> 2 </a:t>
              </a:r>
              <a:r>
                <a:rPr lang="en-US" dirty="0" err="1" smtClean="0"/>
                <a:t>campos</a:t>
              </a:r>
              <a:r>
                <a:rPr lang="en-US" dirty="0" smtClean="0"/>
                <a:t> de </a:t>
              </a:r>
              <a:r>
                <a:rPr lang="en-US" dirty="0" err="1" smtClean="0"/>
                <a:t>texto</a:t>
              </a:r>
              <a:r>
                <a:rPr lang="en-US" dirty="0" smtClean="0"/>
                <a:t> y un </a:t>
              </a:r>
              <a:r>
                <a:rPr lang="en-US" dirty="0" err="1" smtClean="0"/>
                <a:t>botón</a:t>
              </a:r>
              <a:endParaRPr lang="en-US" dirty="0"/>
            </a:p>
          </p:txBody>
        </p:sp>
        <p:cxnSp>
          <p:nvCxnSpPr>
            <p:cNvPr id="5" name="Straight Arrow Connector 4"/>
            <p:cNvCxnSpPr>
              <a:stCxn id="3" idx="3"/>
            </p:cNvCxnSpPr>
            <p:nvPr/>
          </p:nvCxnSpPr>
          <p:spPr>
            <a:xfrm flipV="1">
              <a:off x="4571999" y="4869160"/>
              <a:ext cx="1080121" cy="46166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3"/>
          <a:stretch/>
        </p:blipFill>
        <p:spPr bwMode="auto">
          <a:xfrm>
            <a:off x="611560" y="1585753"/>
            <a:ext cx="3960440" cy="3355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743979" y="1916832"/>
            <a:ext cx="3727739" cy="138499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Nota:</a:t>
            </a:r>
            <a:r>
              <a:rPr lang="en-US" sz="1400" dirty="0" smtClean="0"/>
              <a:t> En </a:t>
            </a:r>
            <a:r>
              <a:rPr lang="en-US" sz="1400" dirty="0" err="1" smtClean="0"/>
              <a:t>este</a:t>
            </a:r>
            <a:r>
              <a:rPr lang="en-US" sz="1400" dirty="0" smtClean="0"/>
              <a:t> </a:t>
            </a:r>
            <a:r>
              <a:rPr lang="en-US" sz="1400" dirty="0" err="1" smtClean="0"/>
              <a:t>caso</a:t>
            </a:r>
            <a:r>
              <a:rPr lang="en-US" sz="1400" dirty="0" smtClean="0"/>
              <a:t> y de </a:t>
            </a:r>
            <a:r>
              <a:rPr lang="en-US" sz="1400" dirty="0" err="1" smtClean="0"/>
              <a:t>ahora</a:t>
            </a:r>
            <a:r>
              <a:rPr lang="en-US" sz="1400" dirty="0" smtClean="0"/>
              <a:t> en </a:t>
            </a:r>
            <a:r>
              <a:rPr lang="en-US" sz="1400" dirty="0" err="1" smtClean="0"/>
              <a:t>adelante</a:t>
            </a:r>
            <a:r>
              <a:rPr lang="en-US" sz="1400" dirty="0" smtClean="0"/>
              <a:t>, </a:t>
            </a:r>
            <a:r>
              <a:rPr lang="en-US" sz="1400" dirty="0" err="1" smtClean="0"/>
              <a:t>nombraremos</a:t>
            </a:r>
            <a:r>
              <a:rPr lang="en-US" sz="1400" dirty="0" smtClean="0"/>
              <a:t> a los </a:t>
            </a:r>
            <a:r>
              <a:rPr lang="en-US" sz="1400" dirty="0" err="1" smtClean="0"/>
              <a:t>objetos</a:t>
            </a:r>
            <a:r>
              <a:rPr lang="en-US" sz="1400" dirty="0" smtClean="0"/>
              <a:t> con </a:t>
            </a:r>
            <a:r>
              <a:rPr lang="en-US" sz="1400" dirty="0" err="1" smtClean="0"/>
              <a:t>nombres</a:t>
            </a:r>
            <a:r>
              <a:rPr lang="en-US" sz="1400" dirty="0" smtClean="0"/>
              <a:t> </a:t>
            </a:r>
            <a:r>
              <a:rPr lang="en-US" sz="1400" dirty="0" err="1" smtClean="0"/>
              <a:t>significativos</a:t>
            </a:r>
            <a:r>
              <a:rPr lang="en-US" sz="1400" dirty="0" smtClean="0"/>
              <a:t> </a:t>
            </a:r>
            <a:r>
              <a:rPr lang="en-US" sz="1400" dirty="0" err="1" smtClean="0"/>
              <a:t>como</a:t>
            </a:r>
            <a:r>
              <a:rPr lang="en-US" sz="1400" dirty="0" smtClean="0"/>
              <a:t>: 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Num1_txt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Compara_Btn</a:t>
            </a:r>
            <a:r>
              <a:rPr lang="en-US" sz="1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Compara_Frm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7935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633</TotalTime>
  <Words>192</Words>
  <Application>Microsoft Office PowerPoint</Application>
  <PresentationFormat>Presentación en pantalla (4:3)</PresentationFormat>
  <Paragraphs>29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Austin</vt:lpstr>
      <vt:lpstr>Lección #2: Estructuras Condicionales</vt:lpstr>
      <vt:lpstr>Estructuras Condicionales</vt:lpstr>
      <vt:lpstr>Ejemplo con C#</vt:lpstr>
      <vt:lpstr>Creamos una nueva Aplicación de Windows Forms</vt:lpstr>
      <vt:lpstr>Agregamos el Código del If al Botón</vt:lpstr>
      <vt:lpstr>Explicación del IF</vt:lpstr>
      <vt:lpstr>Uso del Else</vt:lpstr>
      <vt:lpstr>Ejemplo con Java (NetBeans)</vt:lpstr>
      <vt:lpstr>Creamos una nueva Aplicación</vt:lpstr>
      <vt:lpstr>Agregamos el Código del If al Botón</vt:lpstr>
      <vt:lpstr>Agregamos el Código del If al Botón #2</vt:lpstr>
      <vt:lpstr>Explicación del IF #1</vt:lpstr>
      <vt:lpstr>Explicación del IF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Rodriguez Paniagua</dc:creator>
  <cp:lastModifiedBy>Santiago Rodriguez Paniagua</cp:lastModifiedBy>
  <cp:revision>60</cp:revision>
  <dcterms:created xsi:type="dcterms:W3CDTF">2014-01-28T02:23:35Z</dcterms:created>
  <dcterms:modified xsi:type="dcterms:W3CDTF">2014-10-17T03:57:12Z</dcterms:modified>
</cp:coreProperties>
</file>