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13"/>
  </p:notesMasterIdLst>
  <p:sldIdLst>
    <p:sldId id="256" r:id="rId2"/>
    <p:sldId id="259" r:id="rId3"/>
    <p:sldId id="266" r:id="rId4"/>
    <p:sldId id="303" r:id="rId5"/>
    <p:sldId id="293" r:id="rId6"/>
    <p:sldId id="296" r:id="rId7"/>
    <p:sldId id="277" r:id="rId8"/>
    <p:sldId id="299" r:id="rId9"/>
    <p:sldId id="269" r:id="rId10"/>
    <p:sldId id="274" r:id="rId11"/>
    <p:sldId id="271" r:id="rId12"/>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05" autoAdjust="0"/>
  </p:normalViewPr>
  <p:slideViewPr>
    <p:cSldViewPr>
      <p:cViewPr>
        <p:scale>
          <a:sx n="74" d="100"/>
          <a:sy n="74" d="100"/>
        </p:scale>
        <p:origin x="-1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9690F3C-493B-4EDE-B0C4-4E13CB0B2D45}" type="datetimeFigureOut">
              <a:rPr lang="es-ES" smtClean="0"/>
              <a:pPr/>
              <a:t>30/11/2015</a:t>
            </a:fld>
            <a:endParaRPr lang="es-ES"/>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D98FD00-868D-4276-B808-6B5599D64D37}" type="slidenum">
              <a:rPr lang="es-ES" smtClean="0"/>
              <a:pPr/>
              <a:t>‹Nº›</a:t>
            </a:fld>
            <a:endParaRPr lang="es-ES"/>
          </a:p>
        </p:txBody>
      </p:sp>
    </p:spTree>
    <p:extLst>
      <p:ext uri="{BB962C8B-B14F-4D97-AF65-F5344CB8AC3E}">
        <p14:creationId xmlns:p14="http://schemas.microsoft.com/office/powerpoint/2010/main" val="192679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CE191-9963-43D2-95A9-2A5029D42D90}" type="slidenum">
              <a:rPr lang="es-ES"/>
              <a:pPr/>
              <a:t>4</a:t>
            </a:fld>
            <a:endParaRPr lang="es-E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0318A30-D3CC-4222-9366-225DFAF1C23A}"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86E06AB3-5D33-4E71-9F4C-3B605AC637EB}" type="datetimeFigureOut">
              <a:rPr lang="es-ES" smtClean="0"/>
              <a:pPr/>
              <a:t>30/11/2015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10318A30-D3CC-4222-9366-225DFAF1C23A}"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E06AB3-5D33-4E71-9F4C-3B605AC637EB}" type="datetimeFigureOut">
              <a:rPr lang="es-ES" smtClean="0"/>
              <a:pPr/>
              <a:t>30/11/2015</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0318A30-D3CC-4222-9366-225DFAF1C23A}"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crosoft.com/windows/ie/default.asp"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yspace.com/" TargetMode="External"/><Relationship Id="rId2" Type="http://schemas.openxmlformats.org/officeDocument/2006/relationships/hyperlink" Target="https://www.blogger.com/start"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google.com/accounts/ServiceLogin?service=writely&amp;passive=true&amp;nui=1&amp;continue=http://docs.google.com/?hl=es&amp;tab=wo&amp;followup=http://docs.google.com/?hl=es&amp;tab=wo&amp;ltmpl=homepage&amp;rm=false" TargetMode="External"/><Relationship Id="rId4" Type="http://schemas.openxmlformats.org/officeDocument/2006/relationships/hyperlink" Target="http://www.bandoo.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14414" y="500042"/>
            <a:ext cx="6000792" cy="2986094"/>
          </a:xfrm>
        </p:spPr>
        <p:txBody>
          <a:bodyPr>
            <a:normAutofit/>
          </a:bodyPr>
          <a:lstStyle/>
          <a:p>
            <a:pPr algn="ctr"/>
            <a:r>
              <a:rPr lang="es-ES" sz="5400" dirty="0" smtClean="0">
                <a:solidFill>
                  <a:schemeClr val="tx1"/>
                </a:solidFill>
                <a:effectLst>
                  <a:outerShdw blurRad="38100" dist="38100" dir="2700000" algn="tl">
                    <a:srgbClr val="000000">
                      <a:alpha val="43137"/>
                    </a:srgbClr>
                  </a:outerShdw>
                </a:effectLst>
                <a:latin typeface="Arial" pitchFamily="34" charset="0"/>
              </a:rPr>
              <a:t>APLICACIONES</a:t>
            </a:r>
            <a:r>
              <a:rPr lang="es-ES" sz="5400" dirty="0" smtClean="0">
                <a:solidFill>
                  <a:schemeClr val="tx1"/>
                </a:solidFill>
                <a:effectLst>
                  <a:outerShdw blurRad="38100" dist="38100" dir="2700000" algn="tl">
                    <a:srgbClr val="000000">
                      <a:alpha val="43137"/>
                    </a:srgbClr>
                  </a:outerShdw>
                </a:effectLst>
                <a:latin typeface="Comic Sans MS" pitchFamily="66" charset="0"/>
              </a:rPr>
              <a:t>         </a:t>
            </a:r>
            <a:r>
              <a:rPr lang="es-ES" sz="7200" dirty="0" smtClean="0">
                <a:solidFill>
                  <a:schemeClr val="tx1"/>
                </a:solidFill>
                <a:effectLst>
                  <a:outerShdw blurRad="38100" dist="38100" dir="2700000" algn="tl">
                    <a:srgbClr val="000000">
                      <a:alpha val="43137"/>
                    </a:srgbClr>
                  </a:outerShdw>
                </a:effectLst>
                <a:latin typeface="Arial" pitchFamily="34" charset="0"/>
              </a:rPr>
              <a:t>W</a:t>
            </a:r>
            <a:r>
              <a:rPr lang="es-ES" sz="8000" dirty="0" smtClean="0">
                <a:solidFill>
                  <a:schemeClr val="tx1"/>
                </a:solidFill>
                <a:effectLst>
                  <a:outerShdw blurRad="38100" dist="38100" dir="2700000" algn="tl">
                    <a:srgbClr val="000000">
                      <a:alpha val="43137"/>
                    </a:srgbClr>
                  </a:outerShdw>
                </a:effectLst>
                <a:latin typeface="Arial" pitchFamily="34" charset="0"/>
              </a:rPr>
              <a:t>eb</a:t>
            </a:r>
            <a:endParaRPr lang="es-ES" sz="8000" dirty="0">
              <a:solidFill>
                <a:schemeClr val="tx1"/>
              </a:solidFill>
              <a:effectLst>
                <a:outerShdw blurRad="38100" dist="38100" dir="2700000" algn="tl">
                  <a:srgbClr val="000000">
                    <a:alpha val="43137"/>
                  </a:srgbClr>
                </a:outerShdw>
              </a:effectLst>
              <a:latin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2786050" y="3786190"/>
            <a:ext cx="2995417" cy="22465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2"/>
          </p:nvPr>
        </p:nvSpPr>
        <p:spPr>
          <a:xfrm>
            <a:off x="2500298" y="928670"/>
            <a:ext cx="6429420" cy="5715040"/>
          </a:xfrm>
        </p:spPr>
        <p:txBody>
          <a:bodyPr>
            <a:noAutofit/>
          </a:bodyPr>
          <a:lstStyle/>
          <a:p>
            <a:r>
              <a:rPr lang="es-ES" sz="2400" dirty="0" err="1" smtClean="0">
                <a:latin typeface="Arial" pitchFamily="34" charset="0"/>
                <a:cs typeface="Arial" pitchFamily="34" charset="0"/>
              </a:rPr>
              <a:t>WordPress</a:t>
            </a:r>
            <a:r>
              <a:rPr lang="es-ES" sz="2400" dirty="0" smtClean="0">
                <a:latin typeface="Arial" pitchFamily="34" charset="0"/>
                <a:cs typeface="Arial" pitchFamily="34" charset="0"/>
              </a:rPr>
              <a:t> es un sistema de gestión de contenido enfocado a la creación de blogs (sitios web periódicamente actualizados). Desarrollado en PHP y </a:t>
            </a:r>
            <a:r>
              <a:rPr lang="es-ES" sz="2400" dirty="0" err="1" smtClean="0">
                <a:latin typeface="Arial" pitchFamily="34" charset="0"/>
                <a:cs typeface="Arial" pitchFamily="34" charset="0"/>
              </a:rPr>
              <a:t>MySQL</a:t>
            </a:r>
            <a:r>
              <a:rPr lang="es-ES" sz="2400" dirty="0" smtClean="0">
                <a:latin typeface="Arial" pitchFamily="34" charset="0"/>
                <a:cs typeface="Arial" pitchFamily="34" charset="0"/>
              </a:rPr>
              <a:t>, bajo licencia GPL y código modificable. </a:t>
            </a:r>
          </a:p>
          <a:p>
            <a:r>
              <a:rPr lang="es-ES" sz="2400" dirty="0" err="1" smtClean="0">
                <a:latin typeface="Arial" pitchFamily="34" charset="0"/>
                <a:cs typeface="Arial" pitchFamily="34" charset="0"/>
              </a:rPr>
              <a:t>WordPress</a:t>
            </a:r>
            <a:r>
              <a:rPr lang="es-ES" sz="2400" dirty="0" smtClean="0">
                <a:latin typeface="Arial" pitchFamily="34" charset="0"/>
                <a:cs typeface="Arial" pitchFamily="34" charset="0"/>
              </a:rPr>
              <a:t> es un sistema de publicación web basado en entradas ordenadas por fecha, entre otras muchas posibilidades además de páginas estáticas. La estructura y diseño visual del sitio depende del sistema de plantillas, La gestión y ejecución corre a cargo del sistema de administración con los </a:t>
            </a:r>
            <a:r>
              <a:rPr lang="es-ES" sz="2400" dirty="0" err="1" smtClean="0">
                <a:latin typeface="Arial" pitchFamily="34" charset="0"/>
                <a:cs typeface="Arial" pitchFamily="34" charset="0"/>
              </a:rPr>
              <a:t>plugins</a:t>
            </a:r>
            <a:r>
              <a:rPr lang="es-ES" sz="2400" dirty="0" smtClean="0">
                <a:latin typeface="Arial" pitchFamily="34" charset="0"/>
                <a:cs typeface="Arial" pitchFamily="34" charset="0"/>
              </a:rPr>
              <a:t> y los </a:t>
            </a:r>
            <a:r>
              <a:rPr lang="es-ES" sz="2400" dirty="0" err="1" smtClean="0">
                <a:latin typeface="Arial" pitchFamily="34" charset="0"/>
                <a:cs typeface="Arial" pitchFamily="34" charset="0"/>
              </a:rPr>
              <a:t>widgets</a:t>
            </a:r>
            <a:r>
              <a:rPr lang="es-ES" sz="2400" dirty="0" smtClean="0">
                <a:latin typeface="Arial" pitchFamily="34" charset="0"/>
                <a:cs typeface="Arial" pitchFamily="34" charset="0"/>
              </a:rPr>
              <a:t> que usan las plantillas. </a:t>
            </a:r>
          </a:p>
          <a:p>
            <a:endParaRPr lang="es-ES" sz="2000" dirty="0"/>
          </a:p>
        </p:txBody>
      </p:sp>
      <p:pic>
        <p:nvPicPr>
          <p:cNvPr id="3074" name="Picture 2"/>
          <p:cNvPicPr>
            <a:picLocks noChangeAspect="1" noChangeArrowheads="1"/>
          </p:cNvPicPr>
          <p:nvPr/>
        </p:nvPicPr>
        <p:blipFill>
          <a:blip r:embed="rId2"/>
          <a:srcRect/>
          <a:stretch>
            <a:fillRect/>
          </a:stretch>
        </p:blipFill>
        <p:spPr bwMode="auto">
          <a:xfrm>
            <a:off x="428596" y="2500306"/>
            <a:ext cx="2095498" cy="2095498"/>
          </a:xfrm>
          <a:prstGeom prst="rect">
            <a:avLst/>
          </a:prstGeom>
          <a:noFill/>
          <a:ln w="9525">
            <a:noFill/>
            <a:miter lim="800000"/>
            <a:headEnd/>
            <a:tailEnd/>
          </a:ln>
          <a:effectLst/>
        </p:spPr>
      </p:pic>
      <p:sp>
        <p:nvSpPr>
          <p:cNvPr id="7" name="6 CuadroTexto"/>
          <p:cNvSpPr txBox="1"/>
          <p:nvPr/>
        </p:nvSpPr>
        <p:spPr>
          <a:xfrm>
            <a:off x="285720" y="1785926"/>
            <a:ext cx="2357454" cy="584775"/>
          </a:xfrm>
          <a:prstGeom prst="rect">
            <a:avLst/>
          </a:prstGeom>
          <a:noFill/>
        </p:spPr>
        <p:txBody>
          <a:bodyPr wrap="square" rtlCol="0">
            <a:spAutoFit/>
          </a:bodyPr>
          <a:lstStyle/>
          <a:p>
            <a:r>
              <a:rPr lang="es-ES" sz="3200" b="1" dirty="0" err="1" smtClean="0">
                <a:solidFill>
                  <a:schemeClr val="bg2">
                    <a:lumMod val="25000"/>
                  </a:schemeClr>
                </a:solidFill>
                <a:latin typeface="Arial" pitchFamily="34" charset="0"/>
                <a:cs typeface="Arial" pitchFamily="34" charset="0"/>
              </a:rPr>
              <a:t>WordPress</a:t>
            </a:r>
            <a:endParaRPr lang="es-ES" sz="3200" b="1"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ES" dirty="0" smtClean="0">
                <a:latin typeface="Arial" pitchFamily="34" charset="0"/>
                <a:cs typeface="Arial" pitchFamily="34" charset="0"/>
              </a:rPr>
              <a:t>MOODLE</a:t>
            </a:r>
            <a:endParaRPr lang="es-ES" dirty="0">
              <a:latin typeface="Arial" pitchFamily="34" charset="0"/>
              <a:cs typeface="Arial" pitchFamily="34" charset="0"/>
            </a:endParaRPr>
          </a:p>
        </p:txBody>
      </p:sp>
      <p:pic>
        <p:nvPicPr>
          <p:cNvPr id="2051" name="Picture 3"/>
          <p:cNvPicPr>
            <a:picLocks noGrp="1" noChangeAspect="1" noChangeArrowheads="1"/>
          </p:cNvPicPr>
          <p:nvPr>
            <p:ph sz="half" idx="1"/>
          </p:nvPr>
        </p:nvPicPr>
        <p:blipFill>
          <a:blip r:embed="rId2"/>
          <a:stretch>
            <a:fillRect/>
          </a:stretch>
        </p:blipFill>
        <p:spPr bwMode="auto">
          <a:xfrm rot="20117703">
            <a:off x="610668" y="2526998"/>
            <a:ext cx="2663756" cy="1976335"/>
          </a:xfrm>
          <a:prstGeom prst="rect">
            <a:avLst/>
          </a:prstGeom>
          <a:noFill/>
          <a:ln w="9525">
            <a:noFill/>
            <a:miter lim="800000"/>
            <a:headEnd/>
            <a:tailEnd/>
          </a:ln>
          <a:effectLst/>
        </p:spPr>
      </p:pic>
      <p:sp>
        <p:nvSpPr>
          <p:cNvPr id="4" name="3 Marcador de contenido"/>
          <p:cNvSpPr>
            <a:spLocks noGrp="1"/>
          </p:cNvSpPr>
          <p:nvPr>
            <p:ph sz="half" idx="2"/>
          </p:nvPr>
        </p:nvSpPr>
        <p:spPr>
          <a:xfrm>
            <a:off x="3571868" y="642918"/>
            <a:ext cx="5143536" cy="5886472"/>
          </a:xfrm>
        </p:spPr>
        <p:txBody>
          <a:bodyPr>
            <a:noAutofit/>
          </a:bodyPr>
          <a:lstStyle/>
          <a:p>
            <a:r>
              <a:rPr lang="es-ES" sz="2000" dirty="0" smtClean="0">
                <a:latin typeface="Arial" pitchFamily="34" charset="0"/>
                <a:cs typeface="Arial" pitchFamily="34" charset="0"/>
              </a:rPr>
              <a:t>Moodle es un paquete de software para la creación de cursos y sitios Web basados en Internet. Es un proyecto en desarrollo diseñado para dar soporte a un marco de educación social constructivista. Se distribuye gratuitamente como Software libre (Open Source) (bajo la Licencia Pública GNU). Básicamente esto significa que Moodle tiene derechos de autor (copyright), pero que usted tiene algunas libertades. Puede copiar, usar y modificar Moodle siempre que acepte: proporcionar el código fuente a otros, no modificar o eliminar la licencia original y los derechos de autor, y aplicar esta misma licencia a cualquier trabajo derivado de él.</a:t>
            </a:r>
            <a:endParaRPr lang="es-E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 calcmode="lin" valueType="num">
                                      <p:cBhvr additive="base">
                                        <p:cTn id="17" dur="500" fill="hold"/>
                                        <p:tgtEl>
                                          <p:spTgt spid="2051"/>
                                        </p:tgtEl>
                                        <p:attrNameLst>
                                          <p:attrName>ppt_x</p:attrName>
                                        </p:attrNameLst>
                                      </p:cBhvr>
                                      <p:tavLst>
                                        <p:tav tm="0">
                                          <p:val>
                                            <p:strVal val="#ppt_x"/>
                                          </p:val>
                                        </p:tav>
                                        <p:tav tm="100000">
                                          <p:val>
                                            <p:strVal val="#ppt_x"/>
                                          </p:val>
                                        </p:tav>
                                      </p:tavLst>
                                    </p:anim>
                                    <p:anim calcmode="lin" valueType="num">
                                      <p:cBhvr additive="base">
                                        <p:cTn id="1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smtClean="0">
                <a:latin typeface="Arial" pitchFamily="34" charset="0"/>
                <a:cs typeface="Arial" pitchFamily="34" charset="0"/>
              </a:rPr>
              <a:t>QUE SON ?</a:t>
            </a:r>
            <a:endParaRPr lang="es-ES" sz="4000" dirty="0">
              <a:latin typeface="Arial" pitchFamily="34" charset="0"/>
              <a:cs typeface="Arial" pitchFamily="34" charset="0"/>
            </a:endParaRPr>
          </a:p>
        </p:txBody>
      </p:sp>
      <p:sp>
        <p:nvSpPr>
          <p:cNvPr id="3" name="2 Marcador de contenido"/>
          <p:cNvSpPr>
            <a:spLocks noGrp="1"/>
          </p:cNvSpPr>
          <p:nvPr>
            <p:ph idx="1"/>
          </p:nvPr>
        </p:nvSpPr>
        <p:spPr/>
        <p:txBody>
          <a:bodyPr>
            <a:normAutofit/>
          </a:bodyPr>
          <a:lstStyle/>
          <a:p>
            <a:pPr algn="just">
              <a:buNone/>
            </a:pPr>
            <a:r>
              <a:rPr lang="es-ES" sz="2800" dirty="0" smtClean="0">
                <a:latin typeface="Arial" pitchFamily="34" charset="0"/>
                <a:cs typeface="Arial" pitchFamily="34" charset="0"/>
              </a:rPr>
              <a:t>	Una aplicación Web es una aplicación de software que se ejecuta en un servidor Web y a la cual acceden los usuarios mediante Internet o una intranet. Esta forma de acceso las hace muy adecuadas para múltiples propósitos, diciéndolo de otra forma es una aplicación informática distribuida cuya interfaz de usuario es accesible desde un cliente Web, normalmente un navegador Web.</a:t>
            </a:r>
            <a:endParaRPr lang="es-ES" sz="28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357166"/>
            <a:ext cx="8229600" cy="1143000"/>
          </a:xfrm>
        </p:spPr>
        <p:txBody>
          <a:bodyPr/>
          <a:lstStyle/>
          <a:p>
            <a:r>
              <a:rPr lang="es-ES" dirty="0" smtClean="0">
                <a:latin typeface="Arial" pitchFamily="34" charset="0"/>
                <a:cs typeface="Arial" pitchFamily="34" charset="0"/>
              </a:rPr>
              <a:t>Características habituales</a:t>
            </a:r>
            <a:endParaRPr lang="es-ES" dirty="0">
              <a:latin typeface="Arial" pitchFamily="34" charset="0"/>
              <a:cs typeface="Arial" pitchFamily="34" charset="0"/>
            </a:endParaRPr>
          </a:p>
        </p:txBody>
      </p:sp>
      <p:sp>
        <p:nvSpPr>
          <p:cNvPr id="3" name="2 Marcador de contenido"/>
          <p:cNvSpPr>
            <a:spLocks noGrp="1"/>
          </p:cNvSpPr>
          <p:nvPr>
            <p:ph idx="1"/>
          </p:nvPr>
        </p:nvSpPr>
        <p:spPr>
          <a:xfrm>
            <a:off x="428596" y="1571612"/>
            <a:ext cx="8286808" cy="4857784"/>
          </a:xfrm>
        </p:spPr>
        <p:txBody>
          <a:bodyPr>
            <a:normAutofit fontScale="92500" lnSpcReduction="10000"/>
          </a:bodyPr>
          <a:lstStyle/>
          <a:p>
            <a:pPr>
              <a:buNone/>
            </a:pPr>
            <a:r>
              <a:rPr lang="es-ES" dirty="0" smtClean="0">
                <a:latin typeface="Arial" pitchFamily="34" charset="0"/>
                <a:cs typeface="Arial" pitchFamily="34" charset="0"/>
              </a:rPr>
              <a:t>Comunicación mediante HTTP/S sobre TCP/IP. Servidor web resuelve peticiones ( Apache, IIS,..)</a:t>
            </a:r>
          </a:p>
          <a:p>
            <a:pPr>
              <a:buNone/>
            </a:pPr>
            <a:endParaRPr lang="es-ES" dirty="0" smtClean="0">
              <a:latin typeface="Arial" pitchFamily="34" charset="0"/>
              <a:cs typeface="Arial" pitchFamily="34" charset="0"/>
            </a:endParaRPr>
          </a:p>
          <a:p>
            <a:pPr marL="514350" indent="-514350">
              <a:buAutoNum type="arabicPeriod"/>
            </a:pPr>
            <a:r>
              <a:rPr lang="es-ES" dirty="0" smtClean="0">
                <a:latin typeface="Arial" pitchFamily="34" charset="0"/>
                <a:cs typeface="Arial" pitchFamily="34" charset="0"/>
              </a:rPr>
              <a:t>Enfoque tradicional </a:t>
            </a:r>
            <a:r>
              <a:rPr lang="es-ES" dirty="0" err="1" smtClean="0">
                <a:latin typeface="Arial" pitchFamily="34" charset="0"/>
                <a:cs typeface="Arial" pitchFamily="34" charset="0"/>
              </a:rPr>
              <a:t>html</a:t>
            </a:r>
            <a:r>
              <a:rPr lang="es-ES" dirty="0" smtClean="0">
                <a:latin typeface="Arial" pitchFamily="34" charset="0"/>
                <a:cs typeface="Arial" pitchFamily="34" charset="0"/>
              </a:rPr>
              <a:t>/</a:t>
            </a:r>
            <a:r>
              <a:rPr lang="es-ES" dirty="0" err="1" smtClean="0">
                <a:latin typeface="Arial" pitchFamily="34" charset="0"/>
                <a:cs typeface="Arial" pitchFamily="34" charset="0"/>
              </a:rPr>
              <a:t>css</a:t>
            </a:r>
            <a:r>
              <a:rPr lang="es-ES" dirty="0" smtClean="0">
                <a:latin typeface="Arial" pitchFamily="34" charset="0"/>
                <a:cs typeface="Arial" pitchFamily="34" charset="0"/>
              </a:rPr>
              <a:t>/</a:t>
            </a:r>
            <a:r>
              <a:rPr lang="es-ES" dirty="0" err="1" smtClean="0">
                <a:latin typeface="Arial" pitchFamily="34" charset="0"/>
                <a:cs typeface="Arial" pitchFamily="34" charset="0"/>
              </a:rPr>
              <a:t>javascript</a:t>
            </a:r>
            <a:r>
              <a:rPr lang="es-ES" dirty="0" smtClean="0">
                <a:latin typeface="Arial" pitchFamily="34" charset="0"/>
                <a:cs typeface="Arial" pitchFamily="34" charset="0"/>
              </a:rPr>
              <a:t> con procesamiento en el lado cliente ( web estática)</a:t>
            </a:r>
          </a:p>
          <a:p>
            <a:pPr marL="514350" indent="-514350">
              <a:buAutoNum type="arabicPeriod"/>
            </a:pPr>
            <a:endParaRPr lang="es-ES" dirty="0" smtClean="0">
              <a:latin typeface="Arial" pitchFamily="34" charset="0"/>
              <a:cs typeface="Arial" pitchFamily="34" charset="0"/>
            </a:endParaRPr>
          </a:p>
          <a:p>
            <a:pPr marL="514350" indent="-514350">
              <a:buAutoNum type="arabicPeriod"/>
            </a:pPr>
            <a:r>
              <a:rPr lang="es-ES" dirty="0" smtClean="0">
                <a:latin typeface="Arial" pitchFamily="34" charset="0"/>
                <a:cs typeface="Arial" pitchFamily="34" charset="0"/>
              </a:rPr>
              <a:t> Enfoque actual </a:t>
            </a:r>
            <a:r>
              <a:rPr lang="es-ES" dirty="0" err="1" smtClean="0">
                <a:latin typeface="Arial" pitchFamily="34" charset="0"/>
                <a:cs typeface="Arial" pitchFamily="34" charset="0"/>
              </a:rPr>
              <a:t>xhtml</a:t>
            </a:r>
            <a:r>
              <a:rPr lang="es-ES" dirty="0" smtClean="0">
                <a:latin typeface="Arial" pitchFamily="34" charset="0"/>
                <a:cs typeface="Arial" pitchFamily="34" charset="0"/>
              </a:rPr>
              <a:t>/</a:t>
            </a:r>
            <a:r>
              <a:rPr lang="es-ES" dirty="0" err="1" smtClean="0">
                <a:latin typeface="Arial" pitchFamily="34" charset="0"/>
                <a:cs typeface="Arial" pitchFamily="34" charset="0"/>
              </a:rPr>
              <a:t>php</a:t>
            </a:r>
            <a:r>
              <a:rPr lang="es-ES" dirty="0" smtClean="0">
                <a:latin typeface="Arial" pitchFamily="34" charset="0"/>
                <a:cs typeface="Arial" pitchFamily="34" charset="0"/>
              </a:rPr>
              <a:t>/</a:t>
            </a:r>
            <a:r>
              <a:rPr lang="es-ES" dirty="0" err="1" smtClean="0">
                <a:latin typeface="Arial" pitchFamily="34" charset="0"/>
                <a:cs typeface="Arial" pitchFamily="34" charset="0"/>
              </a:rPr>
              <a:t>xml</a:t>
            </a:r>
            <a:r>
              <a:rPr lang="es-ES" dirty="0" smtClean="0">
                <a:latin typeface="Arial" pitchFamily="34" charset="0"/>
                <a:cs typeface="Arial" pitchFamily="34" charset="0"/>
              </a:rPr>
              <a:t> distingue entre continente y contenido. </a:t>
            </a:r>
            <a:r>
              <a:rPr lang="es-ES" dirty="0" err="1" smtClean="0">
                <a:latin typeface="Arial" pitchFamily="34" charset="0"/>
                <a:cs typeface="Arial" pitchFamily="34" charset="0"/>
              </a:rPr>
              <a:t>Procesaminto</a:t>
            </a:r>
            <a:r>
              <a:rPr lang="es-ES" dirty="0" smtClean="0">
                <a:latin typeface="Arial" pitchFamily="34" charset="0"/>
                <a:cs typeface="Arial" pitchFamily="34" charset="0"/>
              </a:rPr>
              <a:t> en el lado del Servidor (web dinámica).</a:t>
            </a:r>
          </a:p>
          <a:p>
            <a:pPr lvl="1"/>
            <a:r>
              <a:rPr lang="es-ES" dirty="0" smtClean="0">
                <a:latin typeface="Arial" pitchFamily="34" charset="0"/>
                <a:cs typeface="Arial" pitchFamily="34" charset="0"/>
              </a:rPr>
              <a:t>Resolución peticiones PHP</a:t>
            </a:r>
          </a:p>
          <a:p>
            <a:pPr lvl="1"/>
            <a:r>
              <a:rPr lang="es-ES" dirty="0" smtClean="0">
                <a:latin typeface="Arial" pitchFamily="34" charset="0"/>
                <a:cs typeface="Arial" pitchFamily="34" charset="0"/>
              </a:rPr>
              <a:t>Acceso a Base de Datos ( </a:t>
            </a:r>
            <a:r>
              <a:rPr lang="es-ES" dirty="0" err="1" smtClean="0">
                <a:latin typeface="Arial" pitchFamily="34" charset="0"/>
                <a:cs typeface="Arial" pitchFamily="34" charset="0"/>
              </a:rPr>
              <a:t>MySql</a:t>
            </a:r>
            <a:r>
              <a:rPr lang="es-ES" dirty="0" smtClean="0">
                <a:latin typeface="Arial" pitchFamily="34" charset="0"/>
                <a:cs typeface="Arial" pitchFamily="34" charset="0"/>
              </a:rPr>
              <a:t>)</a:t>
            </a:r>
          </a:p>
          <a:p>
            <a:pPr lvl="1"/>
            <a:r>
              <a:rPr lang="es-ES" dirty="0" smtClean="0">
                <a:latin typeface="Arial" pitchFamily="34" charset="0"/>
                <a:cs typeface="Arial" pitchFamily="34" charset="0"/>
              </a:rPr>
              <a:t>Web colaborativa con distintos tipos de Usuario (perfiles). Web 2.0</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0" y="714356"/>
            <a:ext cx="8893175" cy="2162175"/>
          </a:xfrm>
        </p:spPr>
        <p:txBody>
          <a:bodyPr/>
          <a:lstStyle/>
          <a:p>
            <a:pPr>
              <a:lnSpc>
                <a:spcPct val="90000"/>
              </a:lnSpc>
            </a:pPr>
            <a:r>
              <a:rPr lang="es-ES" dirty="0"/>
              <a:t>Cuando un usuario desea acceder a una determinada página web, utiliza un navegador</a:t>
            </a:r>
          </a:p>
          <a:p>
            <a:pPr>
              <a:lnSpc>
                <a:spcPct val="90000"/>
              </a:lnSpc>
            </a:pPr>
            <a:r>
              <a:rPr lang="es-ES" dirty="0"/>
              <a:t>Similarmente en el otro extremo se precisa un servidor</a:t>
            </a:r>
          </a:p>
        </p:txBody>
      </p:sp>
      <p:grpSp>
        <p:nvGrpSpPr>
          <p:cNvPr id="2" name="Group 4"/>
          <p:cNvGrpSpPr>
            <a:grpSpLocks/>
          </p:cNvGrpSpPr>
          <p:nvPr/>
        </p:nvGrpSpPr>
        <p:grpSpPr bwMode="auto">
          <a:xfrm>
            <a:off x="1744663" y="3635366"/>
            <a:ext cx="1252537" cy="1381125"/>
            <a:chOff x="2967" y="2733"/>
            <a:chExt cx="789" cy="870"/>
          </a:xfrm>
        </p:grpSpPr>
        <p:grpSp>
          <p:nvGrpSpPr>
            <p:cNvPr id="3" name="Group 5"/>
            <p:cNvGrpSpPr>
              <a:grpSpLocks/>
            </p:cNvGrpSpPr>
            <p:nvPr/>
          </p:nvGrpSpPr>
          <p:grpSpPr bwMode="auto">
            <a:xfrm>
              <a:off x="2967" y="3191"/>
              <a:ext cx="763" cy="412"/>
              <a:chOff x="1929" y="1343"/>
              <a:chExt cx="763" cy="412"/>
            </a:xfrm>
          </p:grpSpPr>
          <p:sp>
            <p:nvSpPr>
              <p:cNvPr id="310278" name="Freeform 6"/>
              <p:cNvSpPr>
                <a:spLocks noChangeAspect="1"/>
              </p:cNvSpPr>
              <p:nvPr/>
            </p:nvSpPr>
            <p:spPr bwMode="auto">
              <a:xfrm>
                <a:off x="2428" y="1450"/>
                <a:ext cx="263" cy="305"/>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s-ES"/>
              </a:p>
            </p:txBody>
          </p:sp>
          <p:sp>
            <p:nvSpPr>
              <p:cNvPr id="310279" name="Freeform 7"/>
              <p:cNvSpPr>
                <a:spLocks noChangeAspect="1"/>
              </p:cNvSpPr>
              <p:nvPr/>
            </p:nvSpPr>
            <p:spPr bwMode="auto">
              <a:xfrm>
                <a:off x="1929" y="1343"/>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s-ES"/>
              </a:p>
            </p:txBody>
          </p:sp>
          <p:sp>
            <p:nvSpPr>
              <p:cNvPr id="310280" name="Freeform 8"/>
              <p:cNvSpPr>
                <a:spLocks noChangeAspect="1"/>
              </p:cNvSpPr>
              <p:nvPr/>
            </p:nvSpPr>
            <p:spPr bwMode="auto">
              <a:xfrm>
                <a:off x="1929" y="1473"/>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s-ES"/>
              </a:p>
            </p:txBody>
          </p:sp>
          <p:sp>
            <p:nvSpPr>
              <p:cNvPr id="310281" name="Freeform 9"/>
              <p:cNvSpPr>
                <a:spLocks noChangeAspect="1"/>
              </p:cNvSpPr>
              <p:nvPr/>
            </p:nvSpPr>
            <p:spPr bwMode="auto">
              <a:xfrm>
                <a:off x="2190" y="1573"/>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endParaRPr lang="es-ES"/>
              </a:p>
            </p:txBody>
          </p:sp>
          <p:sp>
            <p:nvSpPr>
              <p:cNvPr id="310282" name="Freeform 10"/>
              <p:cNvSpPr>
                <a:spLocks noChangeAspect="1" noChangeArrowheads="1"/>
              </p:cNvSpPr>
              <p:nvPr/>
            </p:nvSpPr>
            <p:spPr bwMode="auto">
              <a:xfrm>
                <a:off x="2194" y="1624"/>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headEnd/>
                <a:tailEnd/>
              </a:ln>
              <a:effectLst/>
            </p:spPr>
            <p:txBody>
              <a:bodyPr wrap="none" anchor="ctr"/>
              <a:lstStyle/>
              <a:p>
                <a:endParaRPr lang="es-ES"/>
              </a:p>
            </p:txBody>
          </p:sp>
          <p:sp>
            <p:nvSpPr>
              <p:cNvPr id="310283" name="Freeform 11"/>
              <p:cNvSpPr>
                <a:spLocks/>
              </p:cNvSpPr>
              <p:nvPr/>
            </p:nvSpPr>
            <p:spPr bwMode="auto">
              <a:xfrm>
                <a:off x="2190" y="1572"/>
                <a:ext cx="195" cy="84"/>
              </a:xfrm>
              <a:custGeom>
                <a:avLst/>
                <a:gdLst/>
                <a:ahLst/>
                <a:cxnLst>
                  <a:cxn ang="0">
                    <a:pos x="0" y="84"/>
                  </a:cxn>
                  <a:cxn ang="0">
                    <a:pos x="0" y="0"/>
                  </a:cxn>
                  <a:cxn ang="0">
                    <a:pos x="195" y="54"/>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endParaRPr lang="es-ES"/>
              </a:p>
            </p:txBody>
          </p:sp>
          <p:sp>
            <p:nvSpPr>
              <p:cNvPr id="310284" name="Line 12"/>
              <p:cNvSpPr>
                <a:spLocks noChangeShapeType="1"/>
              </p:cNvSpPr>
              <p:nvPr/>
            </p:nvSpPr>
            <p:spPr bwMode="auto">
              <a:xfrm>
                <a:off x="2207" y="1600"/>
                <a:ext cx="153" cy="38"/>
              </a:xfrm>
              <a:prstGeom prst="line">
                <a:avLst/>
              </a:prstGeom>
              <a:noFill/>
              <a:ln w="3175">
                <a:solidFill>
                  <a:srgbClr val="777777"/>
                </a:solidFill>
                <a:round/>
                <a:headEnd/>
                <a:tailEnd/>
              </a:ln>
              <a:effectLst/>
            </p:spPr>
            <p:txBody>
              <a:bodyPr wrap="none" tIns="27432" bIns="27432" anchor="ctr">
                <a:spAutoFit/>
              </a:bodyPr>
              <a:lstStyle/>
              <a:p>
                <a:endParaRPr lang="es-ES"/>
              </a:p>
            </p:txBody>
          </p:sp>
          <p:sp>
            <p:nvSpPr>
              <p:cNvPr id="310285" name="Line 13"/>
              <p:cNvSpPr>
                <a:spLocks noChangeShapeType="1"/>
              </p:cNvSpPr>
              <p:nvPr/>
            </p:nvSpPr>
            <p:spPr bwMode="auto">
              <a:xfrm>
                <a:off x="2337" y="1678"/>
                <a:ext cx="29" cy="6"/>
              </a:xfrm>
              <a:prstGeom prst="line">
                <a:avLst/>
              </a:prstGeom>
              <a:noFill/>
              <a:ln w="19050">
                <a:solidFill>
                  <a:srgbClr val="D60093"/>
                </a:solidFill>
                <a:round/>
                <a:headEnd/>
                <a:tailEnd/>
              </a:ln>
              <a:effectLst/>
            </p:spPr>
            <p:txBody>
              <a:bodyPr wrap="none" tIns="27432" bIns="27432" anchor="ctr">
                <a:spAutoFit/>
              </a:bodyPr>
              <a:lstStyle/>
              <a:p>
                <a:endParaRPr lang="es-ES"/>
              </a:p>
            </p:txBody>
          </p:sp>
          <p:sp>
            <p:nvSpPr>
              <p:cNvPr id="310286" name="Freeform 14"/>
              <p:cNvSpPr>
                <a:spLocks/>
              </p:cNvSpPr>
              <p:nvPr/>
            </p:nvSpPr>
            <p:spPr bwMode="auto">
              <a:xfrm>
                <a:off x="2255" y="1610"/>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endParaRPr lang="es-ES"/>
              </a:p>
            </p:txBody>
          </p:sp>
          <p:sp>
            <p:nvSpPr>
              <p:cNvPr id="310287" name="Line 15"/>
              <p:cNvSpPr>
                <a:spLocks noChangeShapeType="1"/>
              </p:cNvSpPr>
              <p:nvPr/>
            </p:nvSpPr>
            <p:spPr bwMode="auto">
              <a:xfrm>
                <a:off x="1942" y="1503"/>
                <a:ext cx="202" cy="57"/>
              </a:xfrm>
              <a:prstGeom prst="line">
                <a:avLst/>
              </a:prstGeom>
              <a:noFill/>
              <a:ln w="6350">
                <a:solidFill>
                  <a:srgbClr val="777777"/>
                </a:solidFill>
                <a:round/>
                <a:headEnd/>
                <a:tailEnd/>
              </a:ln>
              <a:effectLst/>
            </p:spPr>
            <p:txBody>
              <a:bodyPr tIns="27432" bIns="27432" anchor="ctr">
                <a:spAutoFit/>
              </a:bodyPr>
              <a:lstStyle/>
              <a:p>
                <a:endParaRPr lang="es-ES"/>
              </a:p>
            </p:txBody>
          </p:sp>
          <p:sp>
            <p:nvSpPr>
              <p:cNvPr id="310288" name="Line 16"/>
              <p:cNvSpPr>
                <a:spLocks noChangeShapeType="1"/>
              </p:cNvSpPr>
              <p:nvPr/>
            </p:nvSpPr>
            <p:spPr bwMode="auto">
              <a:xfrm>
                <a:off x="1942" y="1525"/>
                <a:ext cx="202" cy="56"/>
              </a:xfrm>
              <a:prstGeom prst="line">
                <a:avLst/>
              </a:prstGeom>
              <a:noFill/>
              <a:ln w="6350">
                <a:solidFill>
                  <a:srgbClr val="777777"/>
                </a:solidFill>
                <a:round/>
                <a:headEnd/>
                <a:tailEnd/>
              </a:ln>
              <a:effectLst/>
            </p:spPr>
            <p:txBody>
              <a:bodyPr tIns="27432" bIns="27432" anchor="ctr">
                <a:spAutoFit/>
              </a:bodyPr>
              <a:lstStyle/>
              <a:p>
                <a:endParaRPr lang="es-ES"/>
              </a:p>
            </p:txBody>
          </p:sp>
          <p:sp>
            <p:nvSpPr>
              <p:cNvPr id="310289" name="Line 17"/>
              <p:cNvSpPr>
                <a:spLocks noChangeShapeType="1"/>
              </p:cNvSpPr>
              <p:nvPr/>
            </p:nvSpPr>
            <p:spPr bwMode="auto">
              <a:xfrm>
                <a:off x="1942" y="1548"/>
                <a:ext cx="202" cy="57"/>
              </a:xfrm>
              <a:prstGeom prst="line">
                <a:avLst/>
              </a:prstGeom>
              <a:noFill/>
              <a:ln w="6350">
                <a:solidFill>
                  <a:srgbClr val="777777"/>
                </a:solidFill>
                <a:round/>
                <a:headEnd/>
                <a:tailEnd/>
              </a:ln>
              <a:effectLst/>
            </p:spPr>
            <p:txBody>
              <a:bodyPr tIns="27432" bIns="27432" anchor="ctr">
                <a:spAutoFit/>
              </a:bodyPr>
              <a:lstStyle/>
              <a:p>
                <a:endParaRPr lang="es-ES"/>
              </a:p>
            </p:txBody>
          </p:sp>
          <p:sp>
            <p:nvSpPr>
              <p:cNvPr id="310290" name="Line 18"/>
              <p:cNvSpPr>
                <a:spLocks noChangeShapeType="1"/>
              </p:cNvSpPr>
              <p:nvPr/>
            </p:nvSpPr>
            <p:spPr bwMode="auto">
              <a:xfrm>
                <a:off x="1942" y="1570"/>
                <a:ext cx="202" cy="56"/>
              </a:xfrm>
              <a:prstGeom prst="line">
                <a:avLst/>
              </a:prstGeom>
              <a:noFill/>
              <a:ln w="6350">
                <a:solidFill>
                  <a:srgbClr val="777777"/>
                </a:solidFill>
                <a:round/>
                <a:headEnd/>
                <a:tailEnd/>
              </a:ln>
              <a:effectLst/>
            </p:spPr>
            <p:txBody>
              <a:bodyPr tIns="27432" bIns="27432" anchor="ctr">
                <a:spAutoFit/>
              </a:bodyPr>
              <a:lstStyle/>
              <a:p>
                <a:endParaRPr lang="es-ES"/>
              </a:p>
            </p:txBody>
          </p:sp>
          <p:sp>
            <p:nvSpPr>
              <p:cNvPr id="310291" name="Freeform 19"/>
              <p:cNvSpPr>
                <a:spLocks/>
              </p:cNvSpPr>
              <p:nvPr/>
            </p:nvSpPr>
            <p:spPr bwMode="auto">
              <a:xfrm>
                <a:off x="2192" y="1632"/>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endParaRPr lang="es-ES"/>
              </a:p>
            </p:txBody>
          </p:sp>
        </p:grpSp>
        <p:grpSp>
          <p:nvGrpSpPr>
            <p:cNvPr id="4" name="Group 20"/>
            <p:cNvGrpSpPr>
              <a:grpSpLocks/>
            </p:cNvGrpSpPr>
            <p:nvPr/>
          </p:nvGrpSpPr>
          <p:grpSpPr bwMode="auto">
            <a:xfrm>
              <a:off x="3042" y="2733"/>
              <a:ext cx="714" cy="672"/>
              <a:chOff x="2004" y="885"/>
              <a:chExt cx="714" cy="672"/>
            </a:xfrm>
          </p:grpSpPr>
          <p:sp>
            <p:nvSpPr>
              <p:cNvPr id="310293" name="Freeform 21"/>
              <p:cNvSpPr>
                <a:spLocks/>
              </p:cNvSpPr>
              <p:nvPr/>
            </p:nvSpPr>
            <p:spPr bwMode="auto">
              <a:xfrm>
                <a:off x="2058" y="1322"/>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endParaRPr lang="es-ES"/>
              </a:p>
            </p:txBody>
          </p:sp>
          <p:sp>
            <p:nvSpPr>
              <p:cNvPr id="310294" name="Freeform 22"/>
              <p:cNvSpPr>
                <a:spLocks/>
              </p:cNvSpPr>
              <p:nvPr/>
            </p:nvSpPr>
            <p:spPr bwMode="auto">
              <a:xfrm>
                <a:off x="2065" y="1327"/>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endParaRPr lang="es-ES"/>
              </a:p>
            </p:txBody>
          </p:sp>
          <p:sp>
            <p:nvSpPr>
              <p:cNvPr id="310295" name="Oval 23"/>
              <p:cNvSpPr>
                <a:spLocks noChangeArrowheads="1"/>
              </p:cNvSpPr>
              <p:nvPr/>
            </p:nvSpPr>
            <p:spPr bwMode="auto">
              <a:xfrm>
                <a:off x="2199" y="1378"/>
                <a:ext cx="280" cy="112"/>
              </a:xfrm>
              <a:prstGeom prst="ellipse">
                <a:avLst/>
              </a:prstGeom>
              <a:solidFill>
                <a:srgbClr val="B2B2B2"/>
              </a:solidFill>
              <a:ln w="3175" cap="rnd">
                <a:solidFill>
                  <a:schemeClr val="tx1"/>
                </a:solidFill>
                <a:round/>
                <a:headEnd/>
                <a:tailEnd/>
              </a:ln>
              <a:effectLst/>
            </p:spPr>
            <p:txBody>
              <a:bodyPr/>
              <a:lstStyle/>
              <a:p>
                <a:endParaRPr lang="es-ES"/>
              </a:p>
            </p:txBody>
          </p:sp>
          <p:sp>
            <p:nvSpPr>
              <p:cNvPr id="310296" name="Freeform 24"/>
              <p:cNvSpPr>
                <a:spLocks/>
              </p:cNvSpPr>
              <p:nvPr/>
            </p:nvSpPr>
            <p:spPr bwMode="auto">
              <a:xfrm>
                <a:off x="2046" y="1382"/>
                <a:ext cx="452"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endParaRPr lang="es-ES"/>
              </a:p>
            </p:txBody>
          </p:sp>
          <p:sp>
            <p:nvSpPr>
              <p:cNvPr id="310297" name="Freeform 25"/>
              <p:cNvSpPr>
                <a:spLocks noChangeAspect="1"/>
              </p:cNvSpPr>
              <p:nvPr/>
            </p:nvSpPr>
            <p:spPr bwMode="auto">
              <a:xfrm>
                <a:off x="2154" y="885"/>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s-ES"/>
              </a:p>
            </p:txBody>
          </p:sp>
          <p:sp>
            <p:nvSpPr>
              <p:cNvPr id="310298" name="Freeform 26"/>
              <p:cNvSpPr>
                <a:spLocks noChangeAspect="1"/>
              </p:cNvSpPr>
              <p:nvPr/>
            </p:nvSpPr>
            <p:spPr bwMode="auto">
              <a:xfrm>
                <a:off x="2506" y="1000"/>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s-ES"/>
              </a:p>
            </p:txBody>
          </p:sp>
          <p:sp>
            <p:nvSpPr>
              <p:cNvPr id="310299" name="Freeform 27"/>
              <p:cNvSpPr>
                <a:spLocks noChangeAspect="1"/>
              </p:cNvSpPr>
              <p:nvPr/>
            </p:nvSpPr>
            <p:spPr bwMode="auto">
              <a:xfrm>
                <a:off x="2004" y="891"/>
                <a:ext cx="615" cy="172"/>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s-ES"/>
              </a:p>
            </p:txBody>
          </p:sp>
          <p:sp>
            <p:nvSpPr>
              <p:cNvPr id="310300" name="Freeform 28"/>
              <p:cNvSpPr>
                <a:spLocks noChangeAspect="1"/>
              </p:cNvSpPr>
              <p:nvPr/>
            </p:nvSpPr>
            <p:spPr bwMode="auto">
              <a:xfrm>
                <a:off x="2004" y="942"/>
                <a:ext cx="502" cy="566"/>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s-ES"/>
              </a:p>
            </p:txBody>
          </p:sp>
          <p:sp>
            <p:nvSpPr>
              <p:cNvPr id="310301" name="Freeform 29"/>
              <p:cNvSpPr>
                <a:spLocks noChangeAspect="1"/>
              </p:cNvSpPr>
              <p:nvPr/>
            </p:nvSpPr>
            <p:spPr bwMode="auto">
              <a:xfrm>
                <a:off x="2043" y="992"/>
                <a:ext cx="425" cy="464"/>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endParaRPr lang="es-ES"/>
              </a:p>
            </p:txBody>
          </p:sp>
          <p:sp>
            <p:nvSpPr>
              <p:cNvPr id="310302" name="Freeform 30"/>
              <p:cNvSpPr>
                <a:spLocks/>
              </p:cNvSpPr>
              <p:nvPr/>
            </p:nvSpPr>
            <p:spPr bwMode="auto">
              <a:xfrm>
                <a:off x="2069" y="1023"/>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ES"/>
              </a:p>
            </p:txBody>
          </p:sp>
          <p:sp>
            <p:nvSpPr>
              <p:cNvPr id="310303" name="Line 31"/>
              <p:cNvSpPr>
                <a:spLocks noChangeShapeType="1"/>
              </p:cNvSpPr>
              <p:nvPr/>
            </p:nvSpPr>
            <p:spPr bwMode="auto">
              <a:xfrm>
                <a:off x="2102" y="1056"/>
                <a:ext cx="0" cy="61"/>
              </a:xfrm>
              <a:prstGeom prst="line">
                <a:avLst/>
              </a:prstGeom>
              <a:noFill/>
              <a:ln w="25400">
                <a:solidFill>
                  <a:schemeClr val="bg1"/>
                </a:solidFill>
                <a:round/>
                <a:headEnd/>
                <a:tailEnd/>
              </a:ln>
              <a:effectLst/>
            </p:spPr>
            <p:txBody>
              <a:bodyPr wrap="none" anchor="ctr"/>
              <a:lstStyle/>
              <a:p>
                <a:endParaRPr lang="es-ES"/>
              </a:p>
            </p:txBody>
          </p:sp>
        </p:grpSp>
      </p:grpSp>
      <p:sp>
        <p:nvSpPr>
          <p:cNvPr id="310304" name="AutoShape 32"/>
          <p:cNvSpPr>
            <a:spLocks noChangeArrowheads="1"/>
          </p:cNvSpPr>
          <p:nvPr/>
        </p:nvSpPr>
        <p:spPr bwMode="auto">
          <a:xfrm>
            <a:off x="3000364" y="3076569"/>
            <a:ext cx="2151071" cy="2344736"/>
          </a:xfrm>
          <a:prstGeom prst="cloudCallout">
            <a:avLst>
              <a:gd name="adj1" fmla="val 74806"/>
              <a:gd name="adj2" fmla="val 31787"/>
            </a:avLst>
          </a:prstGeom>
          <a:solidFill>
            <a:srgbClr val="FFFFFF">
              <a:alpha val="50000"/>
            </a:srgbClr>
          </a:solidFill>
          <a:ln w="9525">
            <a:solidFill>
              <a:schemeClr val="tx1"/>
            </a:solidFill>
            <a:round/>
            <a:headEnd/>
            <a:tailEnd/>
          </a:ln>
          <a:effectLst/>
        </p:spPr>
        <p:txBody>
          <a:bodyPr/>
          <a:lstStyle/>
          <a:p>
            <a:pPr algn="ctr"/>
            <a:endParaRPr lang="es-ES" sz="2400">
              <a:latin typeface="Times New Roman" pitchFamily="18" charset="0"/>
            </a:endParaRPr>
          </a:p>
        </p:txBody>
      </p:sp>
      <p:pic>
        <p:nvPicPr>
          <p:cNvPr id="310305" name="Picture 33" descr="Microsoft(R) Internet Explorer">
            <a:hlinkClick r:id="rId3"/>
          </p:cNvPr>
          <p:cNvPicPr>
            <a:picLocks noChangeAspect="1" noChangeArrowheads="1"/>
          </p:cNvPicPr>
          <p:nvPr/>
        </p:nvPicPr>
        <p:blipFill>
          <a:blip r:embed="rId4"/>
          <a:srcRect/>
          <a:stretch>
            <a:fillRect/>
          </a:stretch>
        </p:blipFill>
        <p:spPr bwMode="auto">
          <a:xfrm>
            <a:off x="428596" y="5500702"/>
            <a:ext cx="2381250" cy="571500"/>
          </a:xfrm>
          <a:prstGeom prst="rect">
            <a:avLst/>
          </a:prstGeom>
          <a:noFill/>
        </p:spPr>
      </p:pic>
      <p:sp>
        <p:nvSpPr>
          <p:cNvPr id="310307" name="AutoShape 35"/>
          <p:cNvSpPr>
            <a:spLocks noChangeArrowheads="1"/>
          </p:cNvSpPr>
          <p:nvPr/>
        </p:nvSpPr>
        <p:spPr bwMode="auto">
          <a:xfrm rot="5400000">
            <a:off x="4450720" y="3129901"/>
            <a:ext cx="45719" cy="3054360"/>
          </a:xfrm>
          <a:prstGeom prst="can">
            <a:avLst>
              <a:gd name="adj" fmla="val 51875"/>
            </a:avLst>
          </a:prstGeom>
          <a:gradFill rotWithShape="1">
            <a:gsLst>
              <a:gs pos="0">
                <a:schemeClr val="bg1"/>
              </a:gs>
              <a:gs pos="100000">
                <a:schemeClr val="bg1">
                  <a:gamma/>
                  <a:shade val="46275"/>
                  <a:invGamma/>
                </a:schemeClr>
              </a:gs>
            </a:gsLst>
            <a:lin ang="0" scaled="1"/>
          </a:gradFill>
          <a:ln w="9525">
            <a:solidFill>
              <a:schemeClr val="tx1"/>
            </a:solidFill>
            <a:round/>
            <a:headEnd/>
            <a:tailEnd/>
          </a:ln>
          <a:effectLst/>
        </p:spPr>
        <p:txBody>
          <a:bodyPr wrap="none" anchor="ctr"/>
          <a:lstStyle/>
          <a:p>
            <a:endParaRPr lang="es-ES"/>
          </a:p>
        </p:txBody>
      </p:sp>
      <p:grpSp>
        <p:nvGrpSpPr>
          <p:cNvPr id="5" name="Group 36"/>
          <p:cNvGrpSpPr>
            <a:grpSpLocks/>
          </p:cNvGrpSpPr>
          <p:nvPr/>
        </p:nvGrpSpPr>
        <p:grpSpPr bwMode="auto">
          <a:xfrm>
            <a:off x="6000760" y="3571876"/>
            <a:ext cx="993775" cy="1606550"/>
            <a:chOff x="934" y="830"/>
            <a:chExt cx="626" cy="1012"/>
          </a:xfrm>
        </p:grpSpPr>
        <p:sp>
          <p:nvSpPr>
            <p:cNvPr id="310309" name="Freeform 37"/>
            <p:cNvSpPr>
              <a:spLocks/>
            </p:cNvSpPr>
            <p:nvPr/>
          </p:nvSpPr>
          <p:spPr bwMode="auto">
            <a:xfrm>
              <a:off x="946" y="1583"/>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es-ES"/>
            </a:p>
          </p:txBody>
        </p:sp>
        <p:grpSp>
          <p:nvGrpSpPr>
            <p:cNvPr id="6" name="Group 38"/>
            <p:cNvGrpSpPr>
              <a:grpSpLocks/>
            </p:cNvGrpSpPr>
            <p:nvPr/>
          </p:nvGrpSpPr>
          <p:grpSpPr bwMode="auto">
            <a:xfrm>
              <a:off x="934" y="830"/>
              <a:ext cx="626" cy="987"/>
              <a:chOff x="934" y="830"/>
              <a:chExt cx="626" cy="987"/>
            </a:xfrm>
          </p:grpSpPr>
          <p:sp>
            <p:nvSpPr>
              <p:cNvPr id="310311" name="Freeform 39"/>
              <p:cNvSpPr>
                <a:spLocks/>
              </p:cNvSpPr>
              <p:nvPr/>
            </p:nvSpPr>
            <p:spPr bwMode="auto">
              <a:xfrm>
                <a:off x="936" y="830"/>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s-ES"/>
              </a:p>
            </p:txBody>
          </p:sp>
          <p:sp>
            <p:nvSpPr>
              <p:cNvPr id="310312" name="Freeform 40"/>
              <p:cNvSpPr>
                <a:spLocks/>
              </p:cNvSpPr>
              <p:nvPr/>
            </p:nvSpPr>
            <p:spPr bwMode="auto">
              <a:xfrm>
                <a:off x="1208" y="890"/>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s-ES"/>
              </a:p>
            </p:txBody>
          </p:sp>
          <p:sp>
            <p:nvSpPr>
              <p:cNvPr id="310313" name="Freeform 41"/>
              <p:cNvSpPr>
                <a:spLocks/>
              </p:cNvSpPr>
              <p:nvPr/>
            </p:nvSpPr>
            <p:spPr bwMode="auto">
              <a:xfrm>
                <a:off x="934" y="978"/>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es-ES"/>
              </a:p>
            </p:txBody>
          </p:sp>
          <p:sp>
            <p:nvSpPr>
              <p:cNvPr id="310314" name="Line 42"/>
              <p:cNvSpPr>
                <a:spLocks noChangeShapeType="1"/>
              </p:cNvSpPr>
              <p:nvPr/>
            </p:nvSpPr>
            <p:spPr bwMode="auto">
              <a:xfrm>
                <a:off x="973" y="1680"/>
                <a:ext cx="192" cy="51"/>
              </a:xfrm>
              <a:prstGeom prst="line">
                <a:avLst/>
              </a:prstGeom>
              <a:noFill/>
              <a:ln w="6350">
                <a:solidFill>
                  <a:srgbClr val="676767"/>
                </a:solidFill>
                <a:round/>
                <a:headEnd/>
                <a:tailEnd/>
              </a:ln>
              <a:effectLst/>
            </p:spPr>
            <p:txBody>
              <a:bodyPr wrap="none" anchor="ctr"/>
              <a:lstStyle/>
              <a:p>
                <a:endParaRPr lang="es-ES"/>
              </a:p>
            </p:txBody>
          </p:sp>
          <p:sp>
            <p:nvSpPr>
              <p:cNvPr id="310315" name="Oval 43"/>
              <p:cNvSpPr>
                <a:spLocks noChangeArrowheads="1"/>
              </p:cNvSpPr>
              <p:nvPr/>
            </p:nvSpPr>
            <p:spPr bwMode="auto">
              <a:xfrm>
                <a:off x="966" y="1019"/>
                <a:ext cx="31" cy="17"/>
              </a:xfrm>
              <a:prstGeom prst="ellipse">
                <a:avLst/>
              </a:prstGeom>
              <a:solidFill>
                <a:srgbClr val="D60093"/>
              </a:solidFill>
              <a:ln w="12700">
                <a:noFill/>
                <a:round/>
                <a:headEnd/>
                <a:tailEnd/>
              </a:ln>
              <a:effectLst/>
            </p:spPr>
            <p:txBody>
              <a:bodyPr wrap="none" anchor="ctr"/>
              <a:lstStyle/>
              <a:p>
                <a:endParaRPr lang="es-ES"/>
              </a:p>
            </p:txBody>
          </p:sp>
          <p:sp>
            <p:nvSpPr>
              <p:cNvPr id="310316" name="Line 44"/>
              <p:cNvSpPr>
                <a:spLocks noChangeShapeType="1"/>
              </p:cNvSpPr>
              <p:nvPr/>
            </p:nvSpPr>
            <p:spPr bwMode="auto">
              <a:xfrm>
                <a:off x="973" y="1642"/>
                <a:ext cx="192" cy="51"/>
              </a:xfrm>
              <a:prstGeom prst="line">
                <a:avLst/>
              </a:prstGeom>
              <a:noFill/>
              <a:ln w="6350">
                <a:solidFill>
                  <a:srgbClr val="676767"/>
                </a:solidFill>
                <a:round/>
                <a:headEnd/>
                <a:tailEnd/>
              </a:ln>
              <a:effectLst/>
            </p:spPr>
            <p:txBody>
              <a:bodyPr wrap="none" anchor="ctr"/>
              <a:lstStyle/>
              <a:p>
                <a:endParaRPr lang="es-ES"/>
              </a:p>
            </p:txBody>
          </p:sp>
          <p:sp>
            <p:nvSpPr>
              <p:cNvPr id="310317" name="Line 45"/>
              <p:cNvSpPr>
                <a:spLocks noChangeShapeType="1"/>
              </p:cNvSpPr>
              <p:nvPr/>
            </p:nvSpPr>
            <p:spPr bwMode="auto">
              <a:xfrm>
                <a:off x="973" y="1604"/>
                <a:ext cx="192" cy="52"/>
              </a:xfrm>
              <a:prstGeom prst="line">
                <a:avLst/>
              </a:prstGeom>
              <a:noFill/>
              <a:ln w="6350">
                <a:solidFill>
                  <a:srgbClr val="676767"/>
                </a:solidFill>
                <a:round/>
                <a:headEnd/>
                <a:tailEnd/>
              </a:ln>
              <a:effectLst/>
            </p:spPr>
            <p:txBody>
              <a:bodyPr wrap="none" anchor="ctr"/>
              <a:lstStyle/>
              <a:p>
                <a:endParaRPr lang="es-ES"/>
              </a:p>
            </p:txBody>
          </p:sp>
          <p:sp>
            <p:nvSpPr>
              <p:cNvPr id="310318" name="Line 46"/>
              <p:cNvSpPr>
                <a:spLocks noChangeShapeType="1"/>
              </p:cNvSpPr>
              <p:nvPr/>
            </p:nvSpPr>
            <p:spPr bwMode="auto">
              <a:xfrm>
                <a:off x="973" y="1567"/>
                <a:ext cx="192" cy="51"/>
              </a:xfrm>
              <a:prstGeom prst="line">
                <a:avLst/>
              </a:prstGeom>
              <a:noFill/>
              <a:ln w="6350">
                <a:solidFill>
                  <a:srgbClr val="676767"/>
                </a:solidFill>
                <a:round/>
                <a:headEnd/>
                <a:tailEnd/>
              </a:ln>
              <a:effectLst/>
            </p:spPr>
            <p:txBody>
              <a:bodyPr wrap="none" anchor="ctr"/>
              <a:lstStyle/>
              <a:p>
                <a:endParaRPr lang="es-ES"/>
              </a:p>
            </p:txBody>
          </p:sp>
          <p:sp>
            <p:nvSpPr>
              <p:cNvPr id="310319" name="Line 47"/>
              <p:cNvSpPr>
                <a:spLocks noChangeShapeType="1"/>
              </p:cNvSpPr>
              <p:nvPr/>
            </p:nvSpPr>
            <p:spPr bwMode="auto">
              <a:xfrm>
                <a:off x="973" y="1528"/>
                <a:ext cx="192" cy="51"/>
              </a:xfrm>
              <a:prstGeom prst="line">
                <a:avLst/>
              </a:prstGeom>
              <a:noFill/>
              <a:ln w="6350">
                <a:solidFill>
                  <a:srgbClr val="676767"/>
                </a:solidFill>
                <a:round/>
                <a:headEnd/>
                <a:tailEnd/>
              </a:ln>
              <a:effectLst/>
            </p:spPr>
            <p:txBody>
              <a:bodyPr wrap="none" anchor="ctr"/>
              <a:lstStyle/>
              <a:p>
                <a:endParaRPr lang="es-ES"/>
              </a:p>
            </p:txBody>
          </p:sp>
          <p:sp>
            <p:nvSpPr>
              <p:cNvPr id="310320" name="Freeform 48"/>
              <p:cNvSpPr>
                <a:spLocks/>
              </p:cNvSpPr>
              <p:nvPr/>
            </p:nvSpPr>
            <p:spPr bwMode="auto">
              <a:xfrm>
                <a:off x="976" y="1164"/>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es-ES"/>
              </a:p>
            </p:txBody>
          </p:sp>
          <p:sp>
            <p:nvSpPr>
              <p:cNvPr id="310321" name="Freeform 49"/>
              <p:cNvSpPr>
                <a:spLocks/>
              </p:cNvSpPr>
              <p:nvPr/>
            </p:nvSpPr>
            <p:spPr bwMode="auto">
              <a:xfrm>
                <a:off x="956" y="1094"/>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p:spPr>
            <p:txBody>
              <a:bodyPr/>
              <a:lstStyle/>
              <a:p>
                <a:endParaRPr lang="es-ES"/>
              </a:p>
            </p:txBody>
          </p:sp>
          <p:sp>
            <p:nvSpPr>
              <p:cNvPr id="310322" name="Freeform 50"/>
              <p:cNvSpPr>
                <a:spLocks/>
              </p:cNvSpPr>
              <p:nvPr/>
            </p:nvSpPr>
            <p:spPr bwMode="auto">
              <a:xfrm>
                <a:off x="970" y="1117"/>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es-ES"/>
              </a:p>
            </p:txBody>
          </p:sp>
          <p:sp>
            <p:nvSpPr>
              <p:cNvPr id="310323" name="Line 51"/>
              <p:cNvSpPr>
                <a:spLocks noChangeShapeType="1"/>
              </p:cNvSpPr>
              <p:nvPr/>
            </p:nvSpPr>
            <p:spPr bwMode="auto">
              <a:xfrm>
                <a:off x="971" y="1198"/>
                <a:ext cx="187" cy="43"/>
              </a:xfrm>
              <a:prstGeom prst="line">
                <a:avLst/>
              </a:prstGeom>
              <a:noFill/>
              <a:ln w="3175">
                <a:solidFill>
                  <a:srgbClr val="676767"/>
                </a:solidFill>
                <a:round/>
                <a:headEnd/>
                <a:tailEnd/>
              </a:ln>
              <a:effectLst/>
            </p:spPr>
            <p:txBody>
              <a:bodyPr wrap="none" anchor="ctr"/>
              <a:lstStyle/>
              <a:p>
                <a:endParaRPr lang="es-ES"/>
              </a:p>
            </p:txBody>
          </p:sp>
          <p:sp>
            <p:nvSpPr>
              <p:cNvPr id="310324" name="Line 52"/>
              <p:cNvSpPr>
                <a:spLocks noChangeShapeType="1"/>
              </p:cNvSpPr>
              <p:nvPr/>
            </p:nvSpPr>
            <p:spPr bwMode="auto">
              <a:xfrm>
                <a:off x="971" y="1273"/>
                <a:ext cx="189" cy="43"/>
              </a:xfrm>
              <a:prstGeom prst="line">
                <a:avLst/>
              </a:prstGeom>
              <a:noFill/>
              <a:ln w="3175">
                <a:solidFill>
                  <a:srgbClr val="676767"/>
                </a:solidFill>
                <a:round/>
                <a:headEnd/>
                <a:tailEnd/>
              </a:ln>
              <a:effectLst/>
            </p:spPr>
            <p:txBody>
              <a:bodyPr wrap="none" anchor="ctr"/>
              <a:lstStyle/>
              <a:p>
                <a:endParaRPr lang="es-ES"/>
              </a:p>
            </p:txBody>
          </p:sp>
          <p:sp>
            <p:nvSpPr>
              <p:cNvPr id="310325" name="Line 53"/>
              <p:cNvSpPr>
                <a:spLocks noChangeShapeType="1"/>
              </p:cNvSpPr>
              <p:nvPr/>
            </p:nvSpPr>
            <p:spPr bwMode="auto">
              <a:xfrm>
                <a:off x="971" y="1366"/>
                <a:ext cx="180" cy="43"/>
              </a:xfrm>
              <a:prstGeom prst="line">
                <a:avLst/>
              </a:prstGeom>
              <a:noFill/>
              <a:ln w="3175">
                <a:solidFill>
                  <a:srgbClr val="676767"/>
                </a:solidFill>
                <a:round/>
                <a:headEnd/>
                <a:tailEnd/>
              </a:ln>
              <a:effectLst/>
            </p:spPr>
            <p:txBody>
              <a:bodyPr wrap="none" anchor="ctr"/>
              <a:lstStyle/>
              <a:p>
                <a:endParaRPr lang="es-ES"/>
              </a:p>
            </p:txBody>
          </p:sp>
          <p:sp>
            <p:nvSpPr>
              <p:cNvPr id="310326" name="Freeform 54"/>
              <p:cNvSpPr>
                <a:spLocks/>
              </p:cNvSpPr>
              <p:nvPr/>
            </p:nvSpPr>
            <p:spPr bwMode="auto">
              <a:xfrm>
                <a:off x="1027" y="1161"/>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es-ES"/>
              </a:p>
            </p:txBody>
          </p:sp>
          <p:sp>
            <p:nvSpPr>
              <p:cNvPr id="310327" name="Line 55"/>
              <p:cNvSpPr>
                <a:spLocks noChangeShapeType="1"/>
              </p:cNvSpPr>
              <p:nvPr/>
            </p:nvSpPr>
            <p:spPr bwMode="auto">
              <a:xfrm>
                <a:off x="998" y="1167"/>
                <a:ext cx="138" cy="30"/>
              </a:xfrm>
              <a:prstGeom prst="line">
                <a:avLst/>
              </a:prstGeom>
              <a:noFill/>
              <a:ln w="6350">
                <a:solidFill>
                  <a:srgbClr val="919191"/>
                </a:solidFill>
                <a:round/>
                <a:headEnd/>
                <a:tailEnd/>
              </a:ln>
              <a:effectLst/>
            </p:spPr>
            <p:txBody>
              <a:bodyPr wrap="none" anchor="ctr"/>
              <a:lstStyle/>
              <a:p>
                <a:endParaRPr lang="es-ES"/>
              </a:p>
            </p:txBody>
          </p:sp>
          <p:sp>
            <p:nvSpPr>
              <p:cNvPr id="310328" name="Freeform 56"/>
              <p:cNvSpPr>
                <a:spLocks/>
              </p:cNvSpPr>
              <p:nvPr/>
            </p:nvSpPr>
            <p:spPr bwMode="auto">
              <a:xfrm>
                <a:off x="984" y="1304"/>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s-ES"/>
              </a:p>
            </p:txBody>
          </p:sp>
          <p:sp>
            <p:nvSpPr>
              <p:cNvPr id="310329" name="Freeform 57"/>
              <p:cNvSpPr>
                <a:spLocks/>
              </p:cNvSpPr>
              <p:nvPr/>
            </p:nvSpPr>
            <p:spPr bwMode="auto">
              <a:xfrm>
                <a:off x="984" y="1397"/>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s-ES"/>
              </a:p>
            </p:txBody>
          </p:sp>
          <p:sp>
            <p:nvSpPr>
              <p:cNvPr id="310330" name="Freeform 58"/>
              <p:cNvSpPr>
                <a:spLocks/>
              </p:cNvSpPr>
              <p:nvPr/>
            </p:nvSpPr>
            <p:spPr bwMode="auto">
              <a:xfrm>
                <a:off x="981" y="1220"/>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s-ES"/>
              </a:p>
            </p:txBody>
          </p:sp>
          <p:sp>
            <p:nvSpPr>
              <p:cNvPr id="310331" name="Line 59"/>
              <p:cNvSpPr>
                <a:spLocks noChangeShapeType="1"/>
              </p:cNvSpPr>
              <p:nvPr/>
            </p:nvSpPr>
            <p:spPr bwMode="auto">
              <a:xfrm flipH="1" flipV="1">
                <a:off x="1103" y="1267"/>
                <a:ext cx="33" cy="8"/>
              </a:xfrm>
              <a:prstGeom prst="line">
                <a:avLst/>
              </a:prstGeom>
              <a:noFill/>
              <a:ln w="9525">
                <a:solidFill>
                  <a:srgbClr val="D60093"/>
                </a:solidFill>
                <a:round/>
                <a:headEnd/>
                <a:tailEnd/>
              </a:ln>
              <a:effectLst/>
            </p:spPr>
            <p:txBody>
              <a:bodyPr wrap="none" tIns="27432" bIns="27432" anchor="ctr">
                <a:spAutoFit/>
              </a:bodyPr>
              <a:lstStyle/>
              <a:p>
                <a:endParaRPr lang="es-ES"/>
              </a:p>
            </p:txBody>
          </p:sp>
          <p:sp>
            <p:nvSpPr>
              <p:cNvPr id="310332" name="Line 60"/>
              <p:cNvSpPr>
                <a:spLocks noChangeShapeType="1"/>
              </p:cNvSpPr>
              <p:nvPr/>
            </p:nvSpPr>
            <p:spPr bwMode="auto">
              <a:xfrm flipH="1" flipV="1">
                <a:off x="1103" y="1349"/>
                <a:ext cx="33" cy="7"/>
              </a:xfrm>
              <a:prstGeom prst="line">
                <a:avLst/>
              </a:prstGeom>
              <a:noFill/>
              <a:ln w="9525">
                <a:solidFill>
                  <a:srgbClr val="D60093"/>
                </a:solidFill>
                <a:round/>
                <a:headEnd/>
                <a:tailEnd/>
              </a:ln>
              <a:effectLst/>
            </p:spPr>
            <p:txBody>
              <a:bodyPr wrap="none" tIns="27432" bIns="27432" anchor="ctr">
                <a:spAutoFit/>
              </a:bodyPr>
              <a:lstStyle/>
              <a:p>
                <a:endParaRPr lang="es-ES"/>
              </a:p>
            </p:txBody>
          </p:sp>
          <p:sp>
            <p:nvSpPr>
              <p:cNvPr id="310333" name="Line 61"/>
              <p:cNvSpPr>
                <a:spLocks noChangeShapeType="1"/>
              </p:cNvSpPr>
              <p:nvPr/>
            </p:nvSpPr>
            <p:spPr bwMode="auto">
              <a:xfrm flipH="1" flipV="1">
                <a:off x="1103" y="1448"/>
                <a:ext cx="33" cy="8"/>
              </a:xfrm>
              <a:prstGeom prst="line">
                <a:avLst/>
              </a:prstGeom>
              <a:noFill/>
              <a:ln w="9525">
                <a:solidFill>
                  <a:srgbClr val="D60093"/>
                </a:solidFill>
                <a:round/>
                <a:headEnd/>
                <a:tailEnd/>
              </a:ln>
              <a:effectLst/>
            </p:spPr>
            <p:txBody>
              <a:bodyPr wrap="none" tIns="27432" bIns="27432" anchor="ctr">
                <a:spAutoFit/>
              </a:bodyPr>
              <a:lstStyle/>
              <a:p>
                <a:endParaRPr lang="es-ES"/>
              </a:p>
            </p:txBody>
          </p:sp>
        </p:grpSp>
      </p:grpSp>
      <p:pic>
        <p:nvPicPr>
          <p:cNvPr id="310334" name="Picture 62"/>
          <p:cNvPicPr>
            <a:picLocks noChangeAspect="1" noChangeArrowheads="1"/>
          </p:cNvPicPr>
          <p:nvPr/>
        </p:nvPicPr>
        <p:blipFill>
          <a:blip r:embed="rId5"/>
          <a:srcRect/>
          <a:stretch>
            <a:fillRect/>
          </a:stretch>
        </p:blipFill>
        <p:spPr bwMode="auto">
          <a:xfrm>
            <a:off x="4714876" y="4214818"/>
            <a:ext cx="995363" cy="750887"/>
          </a:xfrm>
          <a:prstGeom prst="rect">
            <a:avLst/>
          </a:prstGeom>
          <a:noFill/>
          <a:ln w="9525">
            <a:noFill/>
            <a:miter lim="800000"/>
            <a:headEnd/>
            <a:tailEnd/>
          </a:ln>
          <a:effectLst/>
        </p:spPr>
      </p:pic>
      <p:sp>
        <p:nvSpPr>
          <p:cNvPr id="310335" name="Text Box 63"/>
          <p:cNvSpPr txBox="1">
            <a:spLocks noChangeArrowheads="1"/>
          </p:cNvSpPr>
          <p:nvPr/>
        </p:nvSpPr>
        <p:spPr bwMode="auto">
          <a:xfrm>
            <a:off x="3563938" y="4016366"/>
            <a:ext cx="1651004" cy="461665"/>
          </a:xfrm>
          <a:prstGeom prst="rect">
            <a:avLst/>
          </a:prstGeom>
          <a:noFill/>
          <a:ln w="9525">
            <a:noFill/>
            <a:miter lim="800000"/>
            <a:headEnd/>
            <a:tailEnd/>
          </a:ln>
          <a:effectLst/>
        </p:spPr>
        <p:txBody>
          <a:bodyPr wrap="square">
            <a:spAutoFit/>
          </a:bodyPr>
          <a:lstStyle/>
          <a:p>
            <a:pPr>
              <a:spcBef>
                <a:spcPct val="50000"/>
              </a:spcBef>
            </a:pPr>
            <a:r>
              <a:rPr lang="es-ES_tradnl" sz="2400" b="1" dirty="0" smtClean="0"/>
              <a:t>HTT/S</a:t>
            </a:r>
            <a:endParaRPr lang="es-ES" sz="2400" b="1" dirty="0"/>
          </a:p>
        </p:txBody>
      </p:sp>
      <p:pic>
        <p:nvPicPr>
          <p:cNvPr id="310336" name="Picture 64" descr="firefox"/>
          <p:cNvPicPr>
            <a:picLocks noChangeAspect="1" noChangeArrowheads="1"/>
          </p:cNvPicPr>
          <p:nvPr/>
        </p:nvPicPr>
        <p:blipFill>
          <a:blip r:embed="rId6"/>
          <a:srcRect/>
          <a:stretch>
            <a:fillRect/>
          </a:stretch>
        </p:blipFill>
        <p:spPr bwMode="auto">
          <a:xfrm>
            <a:off x="611188" y="4592629"/>
            <a:ext cx="754062" cy="754062"/>
          </a:xfrm>
          <a:prstGeom prst="rect">
            <a:avLst/>
          </a:prstGeom>
          <a:noFill/>
          <a:ln w="9525">
            <a:noFill/>
            <a:miter lim="800000"/>
            <a:headEnd/>
            <a:tailEnd/>
          </a:ln>
        </p:spPr>
      </p:pic>
      <p:pic>
        <p:nvPicPr>
          <p:cNvPr id="310337" name="Picture 65" descr="Copia de logoapache"/>
          <p:cNvPicPr>
            <a:picLocks noChangeAspect="1" noChangeArrowheads="1"/>
          </p:cNvPicPr>
          <p:nvPr/>
        </p:nvPicPr>
        <p:blipFill>
          <a:blip r:embed="rId7">
            <a:lum bright="12000" contrast="12000"/>
          </a:blip>
          <a:srcRect/>
          <a:stretch>
            <a:fillRect/>
          </a:stretch>
        </p:blipFill>
        <p:spPr bwMode="auto">
          <a:xfrm>
            <a:off x="6143636" y="3000372"/>
            <a:ext cx="1408113" cy="725488"/>
          </a:xfrm>
          <a:prstGeom prst="rect">
            <a:avLst/>
          </a:prstGeom>
          <a:noFill/>
          <a:effectLst>
            <a:outerShdw dist="35921" dir="2700000" algn="ctr" rotWithShape="0">
              <a:schemeClr val="tx1"/>
            </a:outerShdw>
          </a:effectLst>
        </p:spPr>
      </p:pic>
      <p:pic>
        <p:nvPicPr>
          <p:cNvPr id="28674" name="Picture 2" descr="http://2.bp.blogspot.com/-JSFeCs4x3mg/TuqhaA5c__I/AAAAAAAAAH0/cIDbFFrDNYg/s320/chrome-logo.png"/>
          <p:cNvPicPr>
            <a:picLocks noChangeAspect="1" noChangeArrowheads="1"/>
          </p:cNvPicPr>
          <p:nvPr/>
        </p:nvPicPr>
        <p:blipFill>
          <a:blip r:embed="rId8" cstate="print"/>
          <a:srcRect/>
          <a:stretch>
            <a:fillRect/>
          </a:stretch>
        </p:blipFill>
        <p:spPr bwMode="auto">
          <a:xfrm>
            <a:off x="500034" y="3405166"/>
            <a:ext cx="1000132" cy="1000133"/>
          </a:xfrm>
          <a:prstGeom prst="rect">
            <a:avLst/>
          </a:prstGeom>
          <a:noFill/>
        </p:spPr>
      </p:pic>
      <p:sp>
        <p:nvSpPr>
          <p:cNvPr id="28676" name="AutoShape 4" descr="https://encrypted-tbn1.gstatic.com/images?q=tbn:ANd9GcR47NLUbbPB52h4XvkNWDbkzGUorCVUfRQGB6Lv0PVl1ba4L-_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8678" name="Picture 6" descr="https://encrypted-tbn1.gstatic.com/images?q=tbn:ANd9GcR47NLUbbPB52h4XvkNWDbkzGUorCVUfRQGB6Lv0PVl1ba4L-_E"/>
          <p:cNvPicPr>
            <a:picLocks noChangeAspect="1" noChangeArrowheads="1"/>
          </p:cNvPicPr>
          <p:nvPr/>
        </p:nvPicPr>
        <p:blipFill>
          <a:blip r:embed="rId9"/>
          <a:srcRect/>
          <a:stretch>
            <a:fillRect/>
          </a:stretch>
        </p:blipFill>
        <p:spPr bwMode="auto">
          <a:xfrm>
            <a:off x="6143636" y="4714884"/>
            <a:ext cx="1143008" cy="1085858"/>
          </a:xfrm>
          <a:prstGeom prst="rect">
            <a:avLst/>
          </a:prstGeom>
          <a:noFill/>
        </p:spPr>
      </p:pic>
      <p:sp>
        <p:nvSpPr>
          <p:cNvPr id="28680" name="AutoShape 8" descr="data:image/jpeg;base64,/9j/4AAQSkZJRgABAQAAAQABAAD/2wCEAAkGBxQSEhUUExQUFhUXFRcXFxgYFx8cGhgXFBUcFxUYFBwbHCggGRomHBQXIjEhJSkrLi4uFx8zODMsNygtLisBCgoKDg0OGxAQGywkICYuLywsLCwsLCwsLCwsLCwsLCwsLCwsLCwsLCwsLCwsLCwsLCwsLCwsLCwsLCwsLCwsLP/AABEIAKUBMgMBEQACEQEDEQH/xAAcAAEAAgIDAQAAAAAAAAAAAAAABgcEBQIDCAH/xABNEAABAwICBAoDCwkHBQEAAAABAAIDBBEFEgYhMVEHEyJBYXGBkaHRMnKxFBYzNEJSU3OSorIXIzVDVGKCg8EVk6OzwtLhJGN04vDT/8QAGgEBAAIDAQAAAAAAAAAAAAAAAAMEAQIFBv/EADURAAIBAwIDBQcDBAMBAAAAAAABAgMEERIxBSFRExQyQXEVIjNSYZGhNEKBI2LB0aKx4fH/2gAMAwEAAhEDEQA/ALxQBAEAQBAEAQBAEAQBAEAQBAEAQBAEAQBAEAQBAEAQBAEAQBAEAQBAEAQBAEAQBAEAQBAEAQBAEAQBAdMlSxu1wWcMGLLi8bd57PNbKDMZMCfSmNvyT3gLZUmzGowpNNmj9Xf+MeS37uzGtGO7T5o/UnsePJZ7sxrQHCJF8qGQdRB/qsd2l1GtGVT8IFG7a57PWYf9N1q6E0NaNvR6Q00voTxk7r2PcbFRuElujbKNkDdamT6gCAIAgCAIDqqqhsbHPe4NY0FznHYANZJRLJhtJZZDPyq0GfLmlt87izbz8FN2Mit3unklGEY1BVNzQSskHPY6x6wOsdqjcWtyeE4zWYs2C1NwgCAIAgCAIAgCAIAgCAIAgCAIAgCAw6rEo2aibncNffuWyi2YyaKv0vjZquL7m8o+QU0beTNXNI0FZpo8+gzteb+AU8bVebI3U6GoqMfqH7ZLdDQB/wAqZUYLyNXNswJKh7vSc49ZK3UUjXIggc85WNLjuAudW1G0llhLJk/2PP8ARP8AsrXtYdTOl9DDc0gkEWI1EbluYPiyDiWDcFjAODoGnmWrgmZyzJpKyeH4KZ7Oi+ru2KKVBM3VQkOH8INRHqnjbI35zeS7yPcFWnbtEimmTLBNKqaq1RyWf8x3Jd2X1Hsuq7TRubtYAQBAEBEuFOB78Nm4u+rK51vmNcC7z7FJR8aK90m6bwYGiWAYfW4fCeIjPIyvNrPEg1Pu4a7319oW05TjLc1pU6U6a5Eex/g3npD7ow6V5LdeS9pANvJI1O6j4reNZS5SIalrKHvU2c8O4W3xsDammc6Qai5py3tzlpGoo6GdmI3rS95G/wAM4VaKWwk4yE/vNuO9t/YtHQkiaN5Te/ImtJVslaHxva9p2OabjwUTWNyymmso7lgyEAQBAEAQBAEAQBAEAQBAY9bWMhaXyOAA8egbyspNvCBCMa0wc64ZdrdwPKPrHm6grdO36kUpkWqcQe/abDcNnbvVqNOMSJybMVSGAgCAIDF0gquJw+rkGouYyBvXK8F1v4WOVW6fJIkpLmV1oTE+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3GX+8PBTKcanJlN0qlB5hzROtDNOYK8Zfg5wNcZO3eWH5Q8VDOm4lqjcRqcvMlajLAQBAEAQBAEAQBAEAQGNiNayCN0jzZrR37gOkrMYuTwg3gqrGsckqXlzjYfJbzNHn0ro0qSiiCUzVqcjO2lizvY35zmt7zZYk8LIREsX4ReLnljjpKYsZI9jSTJcta4hpNn7SAuf21R+ZY0RMX8pr/ANjpf8T/AHrPa1Oo0ROTOEw35VFTkfuukae/MfYnbVOo0RJJgGPU1fyYQ6KexPEPOYPAFzxLwBmNvkkA7rqancZeJGkqfQ1XCZPkoYI+eWofJ/DCwMHjIVpcPM0jNNciDaMY46iqGzsYx7mtcAH3ty2lpOog3sSoCQlH5TX/ALHS/wCJ/vUna1OproiZtBwi073Bs9KYgf1kMhdl6TG8codTgVsria35mHTRL8jI80ji2SJkD5wQeTIxsZcwi2uxNh4KxOr/AE9SI1H3sMgX5TX/ALHS/wCJ/wDoqva1OpLoiffymv8A2Ol/xP8Aena1Oo0ROyHhMH6yhiI/7cj2HvOYeCKtUXmNESV4ZXQVcTpaZzjktxkT7cZHfYTbU9l9WYdtlZpV9Tw9yKUMczk5oIsdYU+DQwsOxebCZuPhu+ncRx0N9Vr+k3cRfUew6lQr0NPvLYnhPPJl64ViMdTCyaJwdHI0Oaeg8x3EbLKqSGWgCA0mmmEiqoporAuyFzOh7Rdtu3V2reEsSTIq0NcGjTcE2LGehaxxu+FxjN9thrZfsNuxbVo4kR2s9VPHQyeEHRb3bADGAKiMgxPvY7dbb8w5+sLFOel89javS7SPLck9OwhjQ43cGgE7yBrKjJlsdhQyVpp3wfXJqqG8czTmMbNWYja6O3ou6OdT06vlIpV7b98NzP4OtOvdY9z1Fm1DRYE6uMA26uZ45wsVaenmtja3uNfuy3J4oS2EAQBAEAQBAEAQBAVxwjYqXzNp2nksAc71nbL9Qt3q5bQ5ZIqkiKK6QhZBk0MwjL5TsiillP8ALjJH3rKGu8QZtBe8USLudvc495J81Q8iwXXNgVHCRF7jp3ljWNc5wdmc4MGcmz/nXVmFvGUU2RSqNPBqce0UpJoJnRQiCaKJ8rSxzixwibmcxzHE2uAbEHatatDQsozGeXgq6iqnRSMljOV7HB7Tuc03B8FA9iQnXDNXtfVQxs1NZTseRufUEzOHc9qZbeWEsHLg6wSB9NNPPCyY8cyJgeXWFmF7zySNetqkpU1OWGazlpRKqbRygne2I0UbQ9wbmjfI1wzG1wS4jV0hSytopNpmiqNspquhDJHsa7MGvc0O+cGuIB7bKsiUtSumMOAMJ9J9NHEPVlqXvA+ww962z/Tx9TX9xX2hmGtqa6nheLsdIM43sbynj7LStWbFoOw2i1/9DTW6n7Ptq53WBD2jIzpxovTtpjVUzDCY5GNkjzFzCJb5XMza2kFtrXI1qvVp9m0SQlqNDwbVhixKnA9GV/EvHzmTcgg94PYFHnDyjYsqRtiRuJHcuoiqcJGBwIIuCLEdBRrKwwbXgZxR0FTUYc83ZYzQX5tfLA7HNPWCuVVhpk0WovKyW+ozIQBAVjgB/s7GZqd3Jhqhni3ZiczQO0vb3KxL36afQpU/6dZx8mWcq5dCAIAgKt4UNEiw+76W7XsIdKG7dR+Ebbn39+9WKU/2so3NFr+pAlegGlIr6cONhMyzZWjfbU4DcfNR1IaWT0K3aR+pJ1GThAEAQBAEAQBAEBTGkDya6pJ+kI7BqHgF06HhRXnuYinNAgMPSSp4rDqtw2vbHCP5sgL/ALrHd6q3T5JElJcyt9CKHj6+lj5jMwu9Vhzv+60qoyYtmqlzve75znO7zddOKwsFVmFj9WKehqZXauNjdTxj5zpRZ+XeGszX6wq9zLlpJKa55KkwbDnVM8UDAS6WRrBb95wF+obexVGTGz09qhJiFS5voiTix1QgRDwYsIFhaKQcXhlK21jIZpj/ABSGNp+zH4q3ark2RVWbajqOKzzH9TFLL2sYcvjZS13iDNIL3iiAFQ8iwWtwvEQUlLSjmfa37tNC2Ifee9Zl5IwvM0HBNTf9VLMf1NPIQdz5bQt8JHLamszSEnhE4XSKxoeEmtENFHT3/OTyCVzecRRghhO7M5xt6qo3EsySXkTU1hEb4LqIyYhHJbkQB07zuEbTk7S/KO1QpZaRI3hFhk31rplU+LIOnRs5ccoyNrmPB6sj1z7pe8T0ti+FVJAgCAiHCRo37qp+MY4MmgvIx97agLuaTzbAQd4UtKel4K9xS1xyt0ZHB3pA+toxJILPa4scRscWgcod6xUjplhGbeo6kMsk6jJwgCA4vYHAgi4IsQecHaCgKTqmOwTFQ5t/c8hvbmMTzYt62H2Dera/qQ+pzGnQq/Rl2MeCAQbgi4O8HYqh0zkgCAIAgCAIAgCAqbTqiMNc53yZQHg9Oxw7x4q/bSzHBBUXM0ytkYQEd4TajJRU8fPLPJIfVha1jb9r3dyo3DzPBNTXIg2jWNvop2zxtY9zQ4APBI5bS07CDsJUBISV3CbNbk01G078jneDn2W/aT6muiPQjuJ4rVYhK3jHPmf6MbGt1AH5MbGCw7BzLQ2LN4PdHG4aTUVFjUtjkeW7RTxsYXvzHZxpAt+6L85W/ZvS5M11c8Ip6aUvcXHWXEk9bjc+1R+RsXnV0/FCOEbIYYo+1sYzfeLl0KCxBFefiNXpPUcVh1U++t4jgb0mR+dwH8MTlHdPkkbUlzyVzoRQ8fiFLGdhmYXeqw53eDSqjJjf8MNaZKyNpPoQNJG50znTO8JG9y2n4mYjsaPRXSqSg40MjikEoaHCQE6mEkWs4c58FhNp5RlrJuJuE2pt+bhpYz84RZiOkZ3OHgtnUm92Y0roR+Cnq8SqDYSTzPN3O226XHYxo7AFGZLRwTCGUNOYGOD5XkGolbscW+jHGedjTfXznXuVyhSa96W5DOeeSO9WSMIDs4NKU1OMPmGuOliLb82d92gD7/cubcS1TLEFhF3KA3CAICJ8KOI8Th02+S0Q/j2/dBUlJZkV7mWmmzP0IwkUtFDHz5A53rP5R9tuxYqS1SbN6MNEEjerQlCAIAgILwu4H7oo+NaLvgOfpLDqePYexTUZYlgq3dPVDK8jv4Ksc900TWuN5IbRu3loHIPdq7FitHEjNrU1Qx0JmoiyEAQBAEAQBAEBotMMBFXBYWEjOVGennaeg+Skpz0s1ksoqcXBLHgte02IO242rpwlqRXawc1uYIRws1N6iCHmipmXH78pMjvBze5c2o8zbLEdjM4NcIhdTTzzQxzEyxxRiQEgWa58hFiN7FmlTU5YYnLCJR7hpP2Gk+wf6uVjusCLtGZcFUYwWwsjhB1ERRtZcbiWjMe9bxowXkYc2zhBNlzXa17XscxzXC4c14s4FbzgprDMJ4eTpZSUgIIoaS4NxyHbR/Eoe6wN+0Z21Exe5z3bXEk9ZVhLCwiNsF7HRmKWKKZmcPyyAkB4aWgixHM4jtUdSlGe5tGTWxyw+CFkjTBSU0ch5DXsYczeMGQ5buOuziO1R93hHmZ7RvkVRp3WibEKp42ca5rfVj5DfBoVNE5PtF8Fpo6CmdLSwSyytfK50gJOUyFsYFiNVmeKmo0VNNsjnNp8jYijpRsoaQfyyfAuIU3doGnaMynVrsmRuVkfzI2tY3tDQL9qljSjHZGrk2Y6kMBYBqcXrnZm08AL6iUhrWjaM3Od3/xVevW0rC3JIQzzLj0A0Wbh1I2LUZXcuZ3znnbboGwdS5xOSVAEAQFdcNJvBTN5jUi/Y0j+pU9DdlO88KX1LDjFgOoKAuIwaXGYZJ5KdjryRNaXgc2bm69/WFs4tLJopxcnFbo2C1NwgCA4yMDgWkXBBBG8HUUBS2BynB8XdC42hkdl/gebxO7DqParcv6kMnMg+wraXsy61UOmEAQBAEAQBAEAQEZ0s0TbVDjGWZMBqdzOtzP81LTquBrKOStaqB8D+LnaWOG/YRvB5wuhCqpIgccGl0o0LZWVUtQK2NokcC1pieS1oAa1ptq1ABVOxqdCXXE2uHYcylpYqZkglyvkke8NLQXSEAAA69TWhWKFNwzkjnJPY5qwaBAEAQBYAWQZWFTNZMxzjYNde9r2IHJNt17LSom4tIzF8+ZCncGrSbnEI7nWfzMm0qj2FToT9pEmNQ1rRHHGbsihjiabWuI22Jsd5ue1XKMHGOGQzeWdKlNQgOLnAC5IAG0lYzgGqirZquX3PQRmWT5T/kMB+UTsA6T2XVSrcpcoksafUtfQDQKPDwZHnjap45cp5r7Wx32Dp2nwVJvJMTJYAQBAEBAeGikLqFr27YpmuPUQ5vtLVNQfvFS8jmGejJHLjYGHmqbrAp+MHXk2d600+9gmdTFPX9Ck9CcXkpaplW+5ifIYpXnnLxmdfpGp3YrdSKa0nMozcJ63sehgb6wqJ2D6gCAICuuGLR0zQNqYxd8IOa20xk6z/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oyNLT0X2EdR1rMXh5NZxUotMpasx2Who6jC6hjs2yJ42ZHOudu1p1kEb7K2oqUlNHMdR04OlIk2iGinunBTE4ZXSvdLGTzOFgx3UQ3uKjnPFTJPRo6qGOvM3HBljb3xuo6i7aim5JB2lg9E9NtncedaVY89S2ZJbVG1oluibqItBAEB8cL6jsQEQxrg3oai5EZieflRmwv0tN2+CljWkivO1py8sEadhWJYPy4H+6qYelGb3a3fbaOtvaFvqhU35Mg0VaHOPNE20U0tgr2XiNngcuN3pN8x0hRTg47lqlWjUXI360JQgCAIAgCAIAgCA4TQteMrmhwO0EXHigI/X6EUkusRmM72G3hrHgpFVkjXSjRVXBwR8FUHqe3+o8lKrhow4I1k2g1Y3YYn9Tre0Bbq5NezMOTReub+oJ6nNP+pb95RjszpOAVv7M/w807yh2Z8/sCt/ZX+HmneR2R2M0Yr3bKe3W5o/1LV3TM9mjKi0Er3bXQs63X9gKjdzI27NGwpuC8u+HqnHoY23i6/sUUqsnubKKRvsN4PaGGx4rjHDnkObw9HwWmTJJ4YmsAa1oaBsAFgOoBYBzQBAEAQBAEAQBAYtbh0U1uNijfbZmaDbquFlNrY1cU90ZLRbUNQWDY0OPaPcbKypgIjqo/Rd8mRvPHLba0gnXtC3jPCw9iKdLL1R3Rt6Kq4xt7Frhqc07Wu5wd/XzrVrBInkyFgyEAQBAYOI4vBALzSxx+s4DwWVFvY1lOMd2VjpVLhj5PdNHVtgqm3cCwOyPdt5QDbAnf067qxDXtJcijVdJvVCWGS7g80wGIREPsJ47ZwNhHM9vQd3MVHUp6WWLev2i57kuURYCAIAgOHGtvbML7r60MZOaGQgCAIASgODJWnYQeooMnNAEAQBAEAQBAEAQBAEAQBAEAQBAEAQBAEBw4oZs1uVa1+jcd6GMeZzQyEAQHTWwcZG9gcWlzXNDgbFtxa4O8LK5GGsrB53bhbIa8w4k6VrQ4hz2m5PzX3IN2Ho16+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CTSKWrp5GzOzvicAHHaWuBIzbyLHWqdaCi+R1LSq5xefInihLYQBAEAQBAEBDNI9K3Ne6OGwymzn7TcbQ3zXn7/AIrKM3TpeW7O1Z8OjKKnU8/IjzKmqlN2umf6pcfYuWqt1VeU5P0z/g6Lp29Nc1FfY7OIrN1R95bdnedJ/k112vWP4HEVm6o+8nZ3nSf5Gu16x/A4is3VH3k7O86T/I12vWP4JroiyQQfnc+bO7073tzbV6LhiqKh/UznPmcTiDg6vuYxjyNZpJpUY3mKG1xqc867Hc0f1VK/4o6cnTpbrd/6LVnw5Tip1P4RGDidRI74SVx3NJ9gXGdzcVX4m39P/Dqd3oU14UjtyVm6o++t9N5/f/yNM2v9v4HF1m6p++mm8/v/AOQza/2/g4GvqojrfM0/vE+wrHb3VJ83Jeuf8mext6i5JP0/8JLo3pS6R4imtc6muGq53OH9V2LDikqklTq7vZ/7OZecPUIudPbzRsdM5XNpiWkg5m6wbHb0K1xWTjbtxeOaK/DYqVfDXkyFYRWyGeIGR5Be35R39a89a16jrRTk915s7dxSgqUsRWz8i0l7M8qEAQGj0o0Wgr48srbOHoSN9JvUecdC3hNx2IqtGNRYZWrcGxPBpC+C89Pe7g25aR+8za025wp9UKm+5S0VaDzHmiztF9Ioq6ESRGxGp7D6THbj5qvODi8MvUqqqLKNwtSQIAgPPfCn+k5/5f8AltV6j4Ece7+Kzu0fwL3VhVU5ovJDMJG7yMgzju19ixKWJozTp66L6ojeB4k6mqIp27Y3B3WNjh2gkKSSysEFOWiSkenKKqbLGyRhu17Q5p6HC4XPaw8Hdi01lHcsGSK8JWO+5KJ5abSSfm2b7u9Jw6m3PcpKUdUivc1NEGUFhdC6eaOFmt0jw0dp29m3sV1vCyciEXKSSN/wj0Daes4lgs2OGFo7GC57TrWlJ5jkmuYqM8ImfAT6NV60XscobjdFqx2ZPMe0opqIsFRJkLwS3kudcNtf0Qd4UUYSlsWqlaFPxM6sE0wpKuTioJc7w0utkcNQIBN3NA5wkqcorLMU68JvEWb5aEwQHXPMGNc52prQXHqAuUMN45kS/Kdhv07v7qT/AGqXsZkHeqXUllLUNkY2Rhu17Q5pta4cLjUetRNYJ08rKKkqjy3es72rwdXxy9Weyp+FehZGiTQKWO3OCT13K9dw1JW0cHmr9t3EjcK8UwgCAICoKw3kef33e0rwdb4kvVnsaaxBeiJ1oHA0QF9hmc8gnnsNgXpeDU4qhqxzbODxSbdXT5JElXXOYEBqtJ4GuppcwBytLh0EbCFS4hCMreWVssluym414482VrRG0jCPnt9oXkaLxUj6o9LVWYP0ZP8ATj4qfXb7V6ji/wCmfqjz/DPjr0ZBsG+Hi+sb7V5q0+PD1R3rj4UvRlsr3B5EIAgCAICPVujgZN7ppLRTfLbsjmbe5bIOZ253Md63U+WGQypYeqPJ/wDZIAVoTH1AEB574U/0nP8Ay/8ALar1HwI4938Vk24Dm3p6gHYZR+BQ3G6LVj4WV5pzgfuOskiA5BOeP1Hm4HZrHYp6ctUclKvT0TaLM4Gcc42mdTuPKhN29Mb9ncbjtCr144eS/Z1NUdL8ixVAXChuFrHfdFYY2m8cF2DcXn4Q94A7FcoxxHJybupqnheRt+BXAs0klW8amDJH6zvTI6hYfxLWvLlgksqfNzZo+Fz9JSepH+ALej4CK7+KSngJ9Gq9aL2OUVxuixY7MxuHX4Sl9WX2sW1v5mt9vE1XAt+kHf8Ajv8AxsW1fwkdl8T+C81TOqEBhY18Xm+qk/AVmO5rPws8tjYuicHzPT+jXxSn+oj/AABc+XiZ3afgRCtI8Akie57Wl0ZJIIF7XN7O815G/wCH1KU3KKzF/g9PZ3sKkFFvDR14PpLLTtyANc2+oHmvtsQtbXiVW3joxlG1xYU60tT5M2Xv5k+iZ3lWvbk/kRW9kQ+Zn1unL+eJv2j5LPtyfyL7h8Ih8z+xtcN0whkIa8GMnfrb383artvxejUeJe6/wVK3DKsFmPP/ALJFddY5pUFV6b/Wd7SvB1fHL1Z7GHhXoT/Qb4qPXcvUcI/TL1Z5/inx/wCESFdQ5wQGu0i+LTfVu9iq336efoyxafHh6lY0fwjPXb7QvG0viR9UepqeB+hP9OPip9dvtXqeL/pn6o89wz469GQbBvh4vrG+1eatPjw9Ud24+FL0ZbK9weSCAIAgCAIAgCAIDz3wp/pOf+X/AJbVeo+BHHu/ism/AZ8XqPrW/gChuN0WrHwsy+GTAuOphUNHLgPK3mNxse42PesUJYeDa8p6oauhWOgmN+462KQnkE5JPUfqJPUbHsVipHVEo29TRNMvbS/GxSUcs1xcNszpe7UzxN+xU4R1SwdWrU0QcjzcxrpXgC7nvdbpLnn2klX9kcXnJnpbRbBxSUsUA2taMx3vOt57yVz5y1PJ26UNEVEpbhc/SUnqR/gCt0fAcy7+ISngJ9Gq9aL2OUVxuixY7MxeHX4Sl9SX2tW1v5mt9vE1fAt+kHf+O/8AGxbV/CR2XxP4LzVM6oQGFjXxeb6qT8BWY7ms/Czy2Ni6JwT0/o18Up/qI/wBc+XiZ3afgRslqbmJNhkL9booyd5aPJQTtqM3mUE/4RNG4qx2k/udX9iU/wBDF9kLTuVv8i+xt3uv87+51VGjtM8EcU0dLRYjuWk+H281jQl6cjaF7Xi86n/JWlVFke5u3K5ze42Xj6sdE3Ho8Hp6ctUVLqixtD5S6lZmN7Zh2A6l6zhc3K2jn6nm+IRUbh4K5qvTf6zvavKVfHL1Z6SHhXoT/Qb4qPXcvUcI/TL1Z5/ifx/4RuZ62Nhs97GncXAe1X51qcHiUkvVlKNKc1mKbPkNfE82bIxx3BwJSNelN4jJN+olRqRWXFr+DH0i+LTfVu9iivv08/Rklp8eHqVhR/CM9ZvtXjaXxI+qPU1PA/QsDTj4qfXb7V6ni/6Z+qPPcM+OvRkGwb4eL6xvtXmrT48PVHeuPhS9GWyvcHkQgCAIAgCAIAgCA898Kn6Tn/l/5bVeo+BHHuvism/AZ8XqPrW/gChuN0WrHwssipgbIxzHC7XNLSN4IsVXTwXWsrDPM2keEupKmWB3yHHKd7TrYe0WXQjLUsnDqwcJNGy0i0sfVUtLA6/5lpDzf03DksPY0d5K1jT0tskqVnOCj0NzwP4Fx9WZ3DkQC43GR1w3u1nuWteWFgks6eqeroXmqZ1SgeFz9JSepH+AK7R8ByLv4hKeAn0ar1ovY5RXG6LFjsxw5Ye9wp5gCWMzscR8kusWk7hqIWbdrmhfReEyF8HWPR0VYJZb5HMcwkC+XMQQbc45PipasXKOEVbaoqc8suRun2HkfGo+2/kqvZS6HT7xT6n33+Yf+1R+PksdlLoO8U+pi4rpxQOhla2pjJMbwBr1ktIA2LZU5Z2NZV6eHzPPnMrpxz0/o18Up/qI/wAAXPnuzu0/CjpOk9MP1ngfJc58Ttl+4v8AcK/ynz30Uv0ngfJPadt8xn2fcfKPfRS/SeB8k9p23zD2fcfKdVRpbTNBIcXHmAB19+xaT4tbxWU8m0OG15PDWCvKiXO9ztmZxd3m68pUlrk5dXk9HCOmKj0LJ0TpnR0rA4WJu63Q43HgvXcNpyp20VL1+55m/mp120V7i1MY5pGuGsOPcTcHuXlrqnKnWlF9T0VvNTpxkuhv9EtIWQsMUtwL3a4C+3aCunwziEKMezqbeTOff2U6stcPsbTGK+iqWZXyAEei6xu092zoV66r2dxDTKXo+hVt6N3QlmMf4IM782/kOvlOpzfAheaeac/de3mjur34+8t/JkiqNLDJTOje3844Zc3MQdp611Z8Wc7d05L3nyz9DnQ4coV1OL5LmaPCacyTRtbtLx3A3J7lzrWm6laMV1L1xNQpSk+hYWllK6SmeGi5FnW35Tr8Lr1PEqUqlvJR33PO2FRQrpv0K3pJ8j2vGvK4G3UbryVKeial0Z6WpDXFx6lhwaW0zhcuLTuLT/Reqhxa2kst4/g87LhtdPksnZ76KX6TwPkt/adt8xr7PuPlHvopfpPA+Se07b5h7PuPlPrNJqYkASayQBqPP2LK4lbN4UjDsK6WXEzZcRY2QRnNmOwZTr2c9rW1hTyuIRnoec+jIY0JuGtbeqOBxeHIX5xlD8h9a9rLXvdLS5Z5Zx/Jnu1XVpxzxn+DOVkgCAICt9LuDSSsqpKhs7GB+XklhJGVobtv0KeFZRWMFKtaOpNyyb7QDRR2HRyMdI2TO8OuARazbW1laVJ62TW9F0k02SpRk5DtO9BGYhlka/i5mi2a1w5vMHDo16+lS06ugrV7dVOfmQiHgfqS7lTwhu8ZiewWHtU3eF0KqsZdS0dGMAjoYBDFc87nHa5x2k+SrTk5PLL9OmqccI261JCutMuDh9bVOnbO1gc1oylpJ5LbbbqeFZRWMFOtaupLVk2/B/oe7DhMHStk4wsIs0i2UHef3lrUqayS3oOlnLJVUQNkaWPaHNcLEEXBB3hRJ4J2k1hkCxfgmpJSXRPkhJ5hym9gOsd6nVeS3Kk7OD25GnPA1uq/8L/2W3ePoR9x+p8/I0f2sf3X/snePoO4/U6K7giMcb5PdV8jHOtxe3KL29LoWVXy9jDssLOSr1YKB6e0bH/R0/1Ef4AudPdndp+FEcfoQ8knjW6z80+a85Lgk28619jvLi0UsafyfPeM/wCmb9k+ax7Dn86+xn2vH5fyPeM/6Vv2T5p7Dn86+w9rx+X8n1ugzueYfZ/5WVwOXnP8B8Xj5R/Jt8L0UhiIc68jhszbB1DzV+34VRpPU/ef1/0U6/EatRYXJfQ366ZzzXYtgsVQOWOUNjhqI81UubKlcL31z6+ZZt7qpQfuvl0I3NoMb8iUW/eb5FcmfA3n3Z/dHSjxdfuj+Tr948n0rO4rT2HU+dG3taHys5N0GfzzN7GnzWVwOXnNfYw+Lx8o/k0eNYM+mdZ2tp9Fw2HyPQudd2c7aWJbeTL9tdQrxyt+ht9CsShjdke0Ne7ZIef9032K/wAJuaNN6JLDfn/j6FLiVCrNaovKXl/kni9KcE0WJ6KwTEuF2OO0t2HrGxc244XQqvVs/oX6PEatNY3X1NPJoMfkzDtb/wAqhLgb8p/j/wBLi4uvOP5OPvGf9K37J81r7Dn86+xn2vH5fyPeM/6Vv2T5p7Dn86+w9rx+X8nODQl7XNdxrdTgfRPMb71vDgsoyUta5fQxLisXFrT+SVS0pMrJL6mte22/Pl/2rsypN1Y1Oia++P8ARyY1MU3Dq1+Mmpfo4TfljWHG1tWcuJa7saSFTfD2/Pr988n9uRbV9jy/+Y2+5IAumc8IAgCAIAgCAIAgCAIAgITwjaZS4cYRHGx/GB9819WXLa1vWUtKmplW4ruljCIb+WGp+gh73eam7uupX79LoPyw1P0EPe7zTu66jv0ug/LDU/QQ97vNY7uuo79LoazHuE2rqYnRARxNcLOyA5iDtFydXYto0Yp5I6l3OSxsafRXRWeuka2NpEd+XIRyWjn1856At5zUURUqMqj5Ho6lgEbGsbsa0NHU0WHsVB8ztJYWDtQyEAQBAEAQBAEAQBAdNZSslYWPAc083luKjq0oVYuE1lG9OpKnLVF4ZoPeXB86TvHkuZ7GodWdD2rW6I3tDTcUwMzOcBsLjc23XsulRp9nHTlv1KFWp2ktWEvQyFKRhAEAQBAEAQBAEAQBAEAQBAEAQBAEAQGBieDU9Rl4+GOXLfLnaHWvttfZsCypNbGsoRlujC951B+yU/8Adt8ltrl1Nexh0Q951B+yU/8Adt8k1y6jsYdEPedQfslP/dt8k1y6jsYdEco9EqFpuKSnB+rb5LGuXUdlDojcRxhos0AAbABYeC1JDkgCAIAgCAIAgCAIAgCAIAgCAIAgCAIAgCAIAgCA/9k="/>
          <p:cNvSpPr>
            <a:spLocks noChangeAspect="1" noChangeArrowheads="1"/>
          </p:cNvSpPr>
          <p:nvPr/>
        </p:nvSpPr>
        <p:spPr bwMode="auto">
          <a:xfrm>
            <a:off x="155575" y="-1233488"/>
            <a:ext cx="4762500" cy="257175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8682" name="AutoShape 10" descr="data:image/jpeg;base64,/9j/4AAQSkZJRgABAQAAAQABAAD/2wCEAAkGBxQSEhUUExQUFhUXFRcXFxgYFx8cGhgXFBUcFxUYFBwbHCggGRomHBQXIjEhJSkrLi4uFx8zODMsNygtLisBCgoKDg0OGxAQGywkICYuLywsLCwsLCwsLCwsLCwsLCwsLCwsLCwsLCwsLCwsLCwsLCwsLCwsLCwsLCwsLCwsLP/AABEIAKUBMgMBEQACEQEDEQH/xAAcAAEAAgIDAQAAAAAAAAAAAAAABgcEBQIDCAH/xABNEAABAwICBAoDCwkHBQEAAAABAAIDBBEFEgYhMVEHEyJBYXGBkaHRMnKxFBYzNEJSU3OSorIXIzVDVGKCg8EVk6OzwtLhJGN04vDT/8QAGgEBAAIDAQAAAAAAAAAAAAAAAAMEAQIFBv/EADURAAIBAwIDBQcDBAMBAAAAAAABAgMEERIxBSFRExQyQXEVIjNSYZGhNEKBI2LB0aKx4fH/2gAMAwEAAhEDEQA/ALxQBAEAQBAEAQBAEAQBAEAQBAEAQBAEAQBAEAQBAEAQBAEAQBAEAQBAEAQBAEAQBAEAQBAEAQBAEAQBAdMlSxu1wWcMGLLi8bd57PNbKDMZMCfSmNvyT3gLZUmzGowpNNmj9Xf+MeS37uzGtGO7T5o/UnsePJZ7sxrQHCJF8qGQdRB/qsd2l1GtGVT8IFG7a57PWYf9N1q6E0NaNvR6Q00voTxk7r2PcbFRuElujbKNkDdamT6gCAIAgCAIDqqqhsbHPe4NY0FznHYANZJRLJhtJZZDPyq0GfLmlt87izbz8FN2Mit3unklGEY1BVNzQSskHPY6x6wOsdqjcWtyeE4zWYs2C1NwgCAIAgCAIAgCAIAgCAIAgCAIAgCAw6rEo2aibncNffuWyi2YyaKv0vjZquL7m8o+QU0beTNXNI0FZpo8+gzteb+AU8bVebI3U6GoqMfqH7ZLdDQB/wAqZUYLyNXNswJKh7vSc49ZK3UUjXIggc85WNLjuAudW1G0llhLJk/2PP8ARP8AsrXtYdTOl9DDc0gkEWI1EbluYPiyDiWDcFjAODoGnmWrgmZyzJpKyeH4KZ7Oi+ru2KKVBM3VQkOH8INRHqnjbI35zeS7yPcFWnbtEimmTLBNKqaq1RyWf8x3Jd2X1Hsuq7TRubtYAQBAEBEuFOB78Nm4u+rK51vmNcC7z7FJR8aK90m6bwYGiWAYfW4fCeIjPIyvNrPEg1Pu4a7319oW05TjLc1pU6U6a5Eex/g3npD7ow6V5LdeS9pANvJI1O6j4reNZS5SIalrKHvU2c8O4W3xsDammc6Qai5py3tzlpGoo6GdmI3rS95G/wAM4VaKWwk4yE/vNuO9t/YtHQkiaN5Te/ImtJVslaHxva9p2OabjwUTWNyymmso7lgyEAQBAEAQBAEAQBAEAQBAY9bWMhaXyOAA8egbyspNvCBCMa0wc64ZdrdwPKPrHm6grdO36kUpkWqcQe/abDcNnbvVqNOMSJybMVSGAgCAIDF0gquJw+rkGouYyBvXK8F1v4WOVW6fJIkpLmV1oTE+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3GX+8PBTKcanJlN0qlB5hzROtDNOYK8Zfg5wNcZO3eWH5Q8VDOm4lqjcRqcvMlajLAQBAEAQBAEAQBAEAQGNiNayCN0jzZrR37gOkrMYuTwg3gqrGsckqXlzjYfJbzNHn0ro0qSiiCUzVqcjO2lizvY35zmt7zZYk8LIREsX4ReLnljjpKYsZI9jSTJcta4hpNn7SAuf21R+ZY0RMX8pr/ANjpf8T/AHrPa1Oo0ROTOEw35VFTkfuukae/MfYnbVOo0RJJgGPU1fyYQ6KexPEPOYPAFzxLwBmNvkkA7rqancZeJGkqfQ1XCZPkoYI+eWofJ/DCwMHjIVpcPM0jNNciDaMY46iqGzsYx7mtcAH3ty2lpOog3sSoCQlH5TX/ALHS/wCJ/vUna1OproiZtBwi073Bs9KYgf1kMhdl6TG8codTgVsria35mHTRL8jI80ji2SJkD5wQeTIxsZcwi2uxNh4KxOr/AE9SI1H3sMgX5TX/ALHS/wCJ/wDoqva1OpLoiffymv8A2Ol/xP8Aena1Oo0ROyHhMH6yhiI/7cj2HvOYeCKtUXmNESV4ZXQVcTpaZzjktxkT7cZHfYTbU9l9WYdtlZpV9Tw9yKUMczk5oIsdYU+DQwsOxebCZuPhu+ncRx0N9Vr+k3cRfUew6lQr0NPvLYnhPPJl64ViMdTCyaJwdHI0Oaeg8x3EbLKqSGWgCA0mmmEiqoporAuyFzOh7Rdtu3V2reEsSTIq0NcGjTcE2LGehaxxu+FxjN9thrZfsNuxbVo4kR2s9VPHQyeEHRb3bADGAKiMgxPvY7dbb8w5+sLFOel89javS7SPLck9OwhjQ43cGgE7yBrKjJlsdhQyVpp3wfXJqqG8czTmMbNWYja6O3ou6OdT06vlIpV7b98NzP4OtOvdY9z1Fm1DRYE6uMA26uZ45wsVaenmtja3uNfuy3J4oS2EAQBAEAQBAEAQBAVxwjYqXzNp2nksAc71nbL9Qt3q5bQ5ZIqkiKK6QhZBk0MwjL5TsiillP8ALjJH3rKGu8QZtBe8USLudvc495J81Q8iwXXNgVHCRF7jp3ljWNc5wdmc4MGcmz/nXVmFvGUU2RSqNPBqce0UpJoJnRQiCaKJ8rSxzixwibmcxzHE2uAbEHatatDQsozGeXgq6iqnRSMljOV7HB7Tuc03B8FA9iQnXDNXtfVQxs1NZTseRufUEzOHc9qZbeWEsHLg6wSB9NNPPCyY8cyJgeXWFmF7zySNetqkpU1OWGazlpRKqbRygne2I0UbQ9wbmjfI1wzG1wS4jV0hSytopNpmiqNspquhDJHsa7MGvc0O+cGuIB7bKsiUtSumMOAMJ9J9NHEPVlqXvA+ww962z/Tx9TX9xX2hmGtqa6nheLsdIM43sbynj7LStWbFoOw2i1/9DTW6n7Ptq53WBD2jIzpxovTtpjVUzDCY5GNkjzFzCJb5XMza2kFtrXI1qvVp9m0SQlqNDwbVhixKnA9GV/EvHzmTcgg94PYFHnDyjYsqRtiRuJHcuoiqcJGBwIIuCLEdBRrKwwbXgZxR0FTUYc83ZYzQX5tfLA7HNPWCuVVhpk0WovKyW+ozIQBAVjgB/s7GZqd3Jhqhni3ZiczQO0vb3KxL36afQpU/6dZx8mWcq5dCAIAgKt4UNEiw+76W7XsIdKG7dR+Ebbn39+9WKU/2so3NFr+pAlegGlIr6cONhMyzZWjfbU4DcfNR1IaWT0K3aR+pJ1GThAEAQBAEAQBAEBTGkDya6pJ+kI7BqHgF06HhRXnuYinNAgMPSSp4rDqtw2vbHCP5sgL/ALrHd6q3T5JElJcyt9CKHj6+lj5jMwu9Vhzv+60qoyYtmqlzve75znO7zddOKwsFVmFj9WKehqZXauNjdTxj5zpRZ+XeGszX6wq9zLlpJKa55KkwbDnVM8UDAS6WRrBb95wF+obexVGTGz09qhJiFS5voiTix1QgRDwYsIFhaKQcXhlK21jIZpj/ABSGNp+zH4q3ark2RVWbajqOKzzH9TFLL2sYcvjZS13iDNIL3iiAFQ8iwWtwvEQUlLSjmfa37tNC2Ifee9Zl5IwvM0HBNTf9VLMf1NPIQdz5bQt8JHLamszSEnhE4XSKxoeEmtENFHT3/OTyCVzecRRghhO7M5xt6qo3EsySXkTU1hEb4LqIyYhHJbkQB07zuEbTk7S/KO1QpZaRI3hFhk31rplU+LIOnRs5ccoyNrmPB6sj1z7pe8T0ti+FVJAgCAiHCRo37qp+MY4MmgvIx97agLuaTzbAQd4UtKel4K9xS1xyt0ZHB3pA+toxJILPa4scRscWgcod6xUjplhGbeo6kMsk6jJwgCA4vYHAgi4IsQecHaCgKTqmOwTFQ5t/c8hvbmMTzYt62H2Dera/qQ+pzGnQq/Rl2MeCAQbgi4O8HYqh0zkgCAIAgCAIAgCAqbTqiMNc53yZQHg9Oxw7x4q/bSzHBBUXM0ytkYQEd4TajJRU8fPLPJIfVha1jb9r3dyo3DzPBNTXIg2jWNvop2zxtY9zQ4APBI5bS07CDsJUBISV3CbNbk01G078jneDn2W/aT6muiPQjuJ4rVYhK3jHPmf6MbGt1AH5MbGCw7BzLQ2LN4PdHG4aTUVFjUtjkeW7RTxsYXvzHZxpAt+6L85W/ZvS5M11c8Ip6aUvcXHWXEk9bjc+1R+RsXnV0/FCOEbIYYo+1sYzfeLl0KCxBFefiNXpPUcVh1U++t4jgb0mR+dwH8MTlHdPkkbUlzyVzoRQ8fiFLGdhmYXeqw53eDSqjJjf8MNaZKyNpPoQNJG50znTO8JG9y2n4mYjsaPRXSqSg40MjikEoaHCQE6mEkWs4c58FhNp5RlrJuJuE2pt+bhpYz84RZiOkZ3OHgtnUm92Y0roR+Cnq8SqDYSTzPN3O226XHYxo7AFGZLRwTCGUNOYGOD5XkGolbscW+jHGedjTfXznXuVyhSa96W5DOeeSO9WSMIDs4NKU1OMPmGuOliLb82d92gD7/cubcS1TLEFhF3KA3CAICJ8KOI8Th02+S0Q/j2/dBUlJZkV7mWmmzP0IwkUtFDHz5A53rP5R9tuxYqS1SbN6MNEEjerQlCAIAgILwu4H7oo+NaLvgOfpLDqePYexTUZYlgq3dPVDK8jv4Ksc900TWuN5IbRu3loHIPdq7FitHEjNrU1Qx0JmoiyEAQBAEAQBAEBotMMBFXBYWEjOVGennaeg+Skpz0s1ksoqcXBLHgte02IO242rpwlqRXawc1uYIRws1N6iCHmipmXH78pMjvBze5c2o8zbLEdjM4NcIhdTTzzQxzEyxxRiQEgWa58hFiN7FmlTU5YYnLCJR7hpP2Gk+wf6uVjusCLtGZcFUYwWwsjhB1ERRtZcbiWjMe9bxowXkYc2zhBNlzXa17XscxzXC4c14s4FbzgprDMJ4eTpZSUgIIoaS4NxyHbR/Eoe6wN+0Z21Exe5z3bXEk9ZVhLCwiNsF7HRmKWKKZmcPyyAkB4aWgixHM4jtUdSlGe5tGTWxyw+CFkjTBSU0ch5DXsYczeMGQ5buOuziO1R93hHmZ7RvkVRp3WibEKp42ca5rfVj5DfBoVNE5PtF8Fpo6CmdLSwSyytfK50gJOUyFsYFiNVmeKmo0VNNsjnNp8jYijpRsoaQfyyfAuIU3doGnaMynVrsmRuVkfzI2tY3tDQL9qljSjHZGrk2Y6kMBYBqcXrnZm08AL6iUhrWjaM3Od3/xVevW0rC3JIQzzLj0A0Wbh1I2LUZXcuZ3znnbboGwdS5xOSVAEAQFdcNJvBTN5jUi/Y0j+pU9DdlO88KX1LDjFgOoKAuIwaXGYZJ5KdjryRNaXgc2bm69/WFs4tLJopxcnFbo2C1NwgCA4yMDgWkXBBBG8HUUBS2BynB8XdC42hkdl/gebxO7DqParcv6kMnMg+wraXsy61UOmEAQBAEAQBAEAQEZ0s0TbVDjGWZMBqdzOtzP81LTquBrKOStaqB8D+LnaWOG/YRvB5wuhCqpIgccGl0o0LZWVUtQK2NokcC1pieS1oAa1ptq1ABVOxqdCXXE2uHYcylpYqZkglyvkke8NLQXSEAAA69TWhWKFNwzkjnJPY5qwaBAEAQBYAWQZWFTNZMxzjYNde9r2IHJNt17LSom4tIzF8+ZCncGrSbnEI7nWfzMm0qj2FToT9pEmNQ1rRHHGbsihjiabWuI22Jsd5ue1XKMHGOGQzeWdKlNQgOLnAC5IAG0lYzgGqirZquX3PQRmWT5T/kMB+UTsA6T2XVSrcpcoksafUtfQDQKPDwZHnjap45cp5r7Wx32Dp2nwVJvJMTJYAQBAEBAeGikLqFr27YpmuPUQ5vtLVNQfvFS8jmGejJHLjYGHmqbrAp+MHXk2d600+9gmdTFPX9Ck9CcXkpaplW+5ifIYpXnnLxmdfpGp3YrdSKa0nMozcJ63sehgb6wqJ2D6gCAICuuGLR0zQNqYxd8IOa20xk6z/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oyNLT0X2EdR1rMXh5NZxUotMpasx2Who6jC6hjs2yJ42ZHOudu1p1kEb7K2oqUlNHMdR04OlIk2iGinunBTE4ZXSvdLGTzOFgx3UQ3uKjnPFTJPRo6qGOvM3HBljb3xuo6i7aim5JB2lg9E9NtncedaVY89S2ZJbVG1oluibqItBAEB8cL6jsQEQxrg3oai5EZieflRmwv0tN2+CljWkivO1py8sEadhWJYPy4H+6qYelGb3a3fbaOtvaFvqhU35Mg0VaHOPNE20U0tgr2XiNngcuN3pN8x0hRTg47lqlWjUXI360JQgCAIAgCAIAgCA4TQteMrmhwO0EXHigI/X6EUkusRmM72G3hrHgpFVkjXSjRVXBwR8FUHqe3+o8lKrhow4I1k2g1Y3YYn9Tre0Bbq5NezMOTReub+oJ6nNP+pb95RjszpOAVv7M/w807yh2Z8/sCt/ZX+HmneR2R2M0Yr3bKe3W5o/1LV3TM9mjKi0Er3bXQs63X9gKjdzI27NGwpuC8u+HqnHoY23i6/sUUqsnubKKRvsN4PaGGx4rjHDnkObw9HwWmTJJ4YmsAa1oaBsAFgOoBYBzQBAEAQBAEAQBAYtbh0U1uNijfbZmaDbquFlNrY1cU90ZLRbUNQWDY0OPaPcbKypgIjqo/Rd8mRvPHLba0gnXtC3jPCw9iKdLL1R3Rt6Kq4xt7Frhqc07Wu5wd/XzrVrBInkyFgyEAQBAYOI4vBALzSxx+s4DwWVFvY1lOMd2VjpVLhj5PdNHVtgqm3cCwOyPdt5QDbAnf067qxDXtJcijVdJvVCWGS7g80wGIREPsJ47ZwNhHM9vQd3MVHUp6WWLev2i57kuURYCAIAgOHGtvbML7r60MZOaGQgCAIASgODJWnYQeooMnNAEAQBAEAQBAEAQBAEAQBAEAQBAEAQBAEBw4oZs1uVa1+jcd6GMeZzQyEAQHTWwcZG9gcWlzXNDgbFtxa4O8LK5GGsrB53bhbIa8w4k6VrQ4hz2m5PzX3IN2Ho16+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CTSKWrp5GzOzvicAHHaWuBIzbyLHWqdaCi+R1LSq5xefInihLYQBAEAQBAEBDNI9K3Ne6OGwymzn7TcbQ3zXn7/AIrKM3TpeW7O1Z8OjKKnU8/IjzKmqlN2umf6pcfYuWqt1VeU5P0z/g6Lp29Nc1FfY7OIrN1R95bdnedJ/k112vWP4HEVm6o+8nZ3nSf5Gu16x/A4is3VH3k7O86T/I12vWP4JroiyQQfnc+bO7073tzbV6LhiqKh/UznPmcTiDg6vuYxjyNZpJpUY3mKG1xqc867Hc0f1VK/4o6cnTpbrd/6LVnw5Tip1P4RGDidRI74SVx3NJ9gXGdzcVX4m39P/Dqd3oU14UjtyVm6o++t9N5/f/yNM2v9v4HF1m6p++mm8/v/AOQza/2/g4GvqojrfM0/vE+wrHb3VJ83Jeuf8mext6i5JP0/8JLo3pS6R4imtc6muGq53OH9V2LDikqklTq7vZ/7OZecPUIudPbzRsdM5XNpiWkg5m6wbHb0K1xWTjbtxeOaK/DYqVfDXkyFYRWyGeIGR5Be35R39a89a16jrRTk915s7dxSgqUsRWz8i0l7M8qEAQGj0o0Wgr48srbOHoSN9JvUecdC3hNx2IqtGNRYZWrcGxPBpC+C89Pe7g25aR+8za025wp9UKm+5S0VaDzHmiztF9Ioq6ESRGxGp7D6THbj5qvODi8MvUqqqLKNwtSQIAgPPfCn+k5/5f8AltV6j4Ece7+Kzu0fwL3VhVU5ovJDMJG7yMgzju19ixKWJozTp66L6ojeB4k6mqIp27Y3B3WNjh2gkKSSysEFOWiSkenKKqbLGyRhu17Q5p6HC4XPaw8Hdi01lHcsGSK8JWO+5KJ5abSSfm2b7u9Jw6m3PcpKUdUivc1NEGUFhdC6eaOFmt0jw0dp29m3sV1vCyciEXKSSN/wj0Daes4lgs2OGFo7GC57TrWlJ5jkmuYqM8ImfAT6NV60XscobjdFqx2ZPMe0opqIsFRJkLwS3kudcNtf0Qd4UUYSlsWqlaFPxM6sE0wpKuTioJc7w0utkcNQIBN3NA5wkqcorLMU68JvEWb5aEwQHXPMGNc52prQXHqAuUMN45kS/Kdhv07v7qT/AGqXsZkHeqXUllLUNkY2Rhu17Q5pta4cLjUetRNYJ08rKKkqjy3es72rwdXxy9Weyp+FehZGiTQKWO3OCT13K9dw1JW0cHmr9t3EjcK8UwgCAICoKw3kef33e0rwdb4kvVnsaaxBeiJ1oHA0QF9hmc8gnnsNgXpeDU4qhqxzbODxSbdXT5JElXXOYEBqtJ4GuppcwBytLh0EbCFS4hCMreWVssluym414482VrRG0jCPnt9oXkaLxUj6o9LVWYP0ZP8ATj4qfXb7V6ji/wCmfqjz/DPjr0ZBsG+Hi+sb7V5q0+PD1R3rj4UvRlsr3B5EIAgCAICPVujgZN7ppLRTfLbsjmbe5bIOZ253Md63U+WGQypYeqPJ/wDZIAVoTH1AEB574U/0nP8Ay/8ALar1HwI4938Vk24Dm3p6gHYZR+BQ3G6LVj4WV5pzgfuOskiA5BOeP1Hm4HZrHYp6ctUclKvT0TaLM4Gcc42mdTuPKhN29Mb9ncbjtCr144eS/Z1NUdL8ixVAXChuFrHfdFYY2m8cF2DcXn4Q94A7FcoxxHJybupqnheRt+BXAs0klW8amDJH6zvTI6hYfxLWvLlgksqfNzZo+Fz9JSepH+ALej4CK7+KSngJ9Gq9aL2OUVxuixY7MxuHX4Sl9WX2sW1v5mt9vE1XAt+kHf8Ajv8AxsW1fwkdl8T+C81TOqEBhY18Xm+qk/AVmO5rPws8tjYuicHzPT+jXxSn+oj/AABc+XiZ3afgRCtI8Akie57Wl0ZJIIF7XN7O815G/wCH1KU3KKzF/g9PZ3sKkFFvDR14PpLLTtyANc2+oHmvtsQtbXiVW3joxlG1xYU60tT5M2Xv5k+iZ3lWvbk/kRW9kQ+Zn1unL+eJv2j5LPtyfyL7h8Ih8z+xtcN0whkIa8GMnfrb383artvxejUeJe6/wVK3DKsFmPP/ALJFddY5pUFV6b/Wd7SvB1fHL1Z7GHhXoT/Qb4qPXcvUcI/TL1Z5/inx/wCESFdQ5wQGu0i+LTfVu9iq336efoyxafHh6lY0fwjPXb7QvG0viR9UepqeB+hP9OPip9dvtXqeL/pn6o89wz469GQbBvh4vrG+1eatPjw9Ud24+FL0ZbK9weSCAIAgCAIAgCAIDz3wp/pOf+X/AJbVeo+BHHu/ism/AZ8XqPrW/gChuN0WrHwsy+GTAuOphUNHLgPK3mNxse42PesUJYeDa8p6oauhWOgmN+462KQnkE5JPUfqJPUbHsVipHVEo29TRNMvbS/GxSUcs1xcNszpe7UzxN+xU4R1SwdWrU0QcjzcxrpXgC7nvdbpLnn2klX9kcXnJnpbRbBxSUsUA2taMx3vOt57yVz5y1PJ26UNEVEpbhc/SUnqR/gCt0fAcy7+ISngJ9Gq9aL2OUVxuixY7MxeHX4Sl9SX2tW1v5mt9vE1fAt+kHf+O/8AGxbV/CR2XxP4LzVM6oQGFjXxeb6qT8BWY7ms/Czy2Ni6JwT0/o18Up/qI/wBc+XiZ3afgRslqbmJNhkL9booyd5aPJQTtqM3mUE/4RNG4qx2k/udX9iU/wBDF9kLTuVv8i+xt3uv87+51VGjtM8EcU0dLRYjuWk+H281jQl6cjaF7Xi86n/JWlVFke5u3K5ze42Xj6sdE3Ho8Hp6ctUVLqixtD5S6lZmN7Zh2A6l6zhc3K2jn6nm+IRUbh4K5qvTf6zvavKVfHL1Z6SHhXoT/Qb4qPXcvUcI/TL1Z5/ifx/4RuZ62Nhs97GncXAe1X51qcHiUkvVlKNKc1mKbPkNfE82bIxx3BwJSNelN4jJN+olRqRWXFr+DH0i+LTfVu9iivv08/Rklp8eHqVhR/CM9ZvtXjaXxI+qPU1PA/QsDTj4qfXb7V6ni/6Z+qPPcM+OvRkGwb4eL6xvtXmrT48PVHeuPhS9GWyvcHkQgCAIAgCAIAgCA898Kn6Tn/l/5bVeo+BHHuvism/AZ8XqPrW/gChuN0WrHwssipgbIxzHC7XNLSN4IsVXTwXWsrDPM2keEupKmWB3yHHKd7TrYe0WXQjLUsnDqwcJNGy0i0sfVUtLA6/5lpDzf03DksPY0d5K1jT0tskqVnOCj0NzwP4Fx9WZ3DkQC43GR1w3u1nuWteWFgks6eqeroXmqZ1SgeFz9JSepH+AK7R8ByLv4hKeAn0ar1ovY5RXG6LFjsxw5Ye9wp5gCWMzscR8kusWk7hqIWbdrmhfReEyF8HWPR0VYJZb5HMcwkC+XMQQbc45PipasXKOEVbaoqc8suRun2HkfGo+2/kqvZS6HT7xT6n33+Yf+1R+PksdlLoO8U+pi4rpxQOhla2pjJMbwBr1ktIA2LZU5Z2NZV6eHzPPnMrpxz0/o18Up/qI/wAAXPnuzu0/CjpOk9MP1ngfJc58Ttl+4v8AcK/ynz30Uv0ngfJPadt8xn2fcfKPfRS/SeB8k9p23zD2fcfKdVRpbTNBIcXHmAB19+xaT4tbxWU8m0OG15PDWCvKiXO9ztmZxd3m68pUlrk5dXk9HCOmKj0LJ0TpnR0rA4WJu63Q43HgvXcNpyp20VL1+55m/mp120V7i1MY5pGuGsOPcTcHuXlrqnKnWlF9T0VvNTpxkuhv9EtIWQsMUtwL3a4C+3aCunwziEKMezqbeTOff2U6stcPsbTGK+iqWZXyAEei6xu092zoV66r2dxDTKXo+hVt6N3QlmMf4IM782/kOvlOpzfAheaeac/de3mjur34+8t/JkiqNLDJTOje3844Zc3MQdp611Z8Wc7d05L3nyz9DnQ4coV1OL5LmaPCacyTRtbtLx3A3J7lzrWm6laMV1L1xNQpSk+hYWllK6SmeGi5FnW35Tr8Lr1PEqUqlvJR33PO2FRQrpv0K3pJ8j2vGvK4G3UbryVKeial0Z6WpDXFx6lhwaW0zhcuLTuLT/Reqhxa2kst4/g87LhtdPksnZ76KX6TwPkt/adt8xr7PuPlHvopfpPA+Se07b5h7PuPlPrNJqYkASayQBqPP2LK4lbN4UjDsK6WXEzZcRY2QRnNmOwZTr2c9rW1hTyuIRnoec+jIY0JuGtbeqOBxeHIX5xlD8h9a9rLXvdLS5Z5Zx/Jnu1XVpxzxn+DOVkgCAICt9LuDSSsqpKhs7GB+XklhJGVobtv0KeFZRWMFKtaOpNyyb7QDRR2HRyMdI2TO8OuARazbW1laVJ62TW9F0k02SpRk5DtO9BGYhlka/i5mi2a1w5vMHDo16+lS06ugrV7dVOfmQiHgfqS7lTwhu8ZiewWHtU3eF0KqsZdS0dGMAjoYBDFc87nHa5x2k+SrTk5PLL9OmqccI261JCutMuDh9bVOnbO1gc1oylpJ5LbbbqeFZRWMFOtaupLVk2/B/oe7DhMHStk4wsIs0i2UHef3lrUqayS3oOlnLJVUQNkaWPaHNcLEEXBB3hRJ4J2k1hkCxfgmpJSXRPkhJ5hym9gOsd6nVeS3Kk7OD25GnPA1uq/8L/2W3ePoR9x+p8/I0f2sf3X/snePoO4/U6K7giMcb5PdV8jHOtxe3KL29LoWVXy9jDssLOSr1YKB6e0bH/R0/1Ef4AudPdndp+FEcfoQ8knjW6z80+a85Lgk28619jvLi0UsafyfPeM/wCmb9k+ax7Dn86+xn2vH5fyPeM/6Vv2T5p7Dn86+w9rx+X8n1ugzueYfZ/5WVwOXnP8B8Xj5R/Jt8L0UhiIc68jhszbB1DzV+34VRpPU/ef1/0U6/EatRYXJfQ366ZzzXYtgsVQOWOUNjhqI81UubKlcL31z6+ZZt7qpQfuvl0I3NoMb8iUW/eb5FcmfA3n3Z/dHSjxdfuj+Tr948n0rO4rT2HU+dG3taHys5N0GfzzN7GnzWVwOXnNfYw+Lx8o/k0eNYM+mdZ2tp9Fw2HyPQudd2c7aWJbeTL9tdQrxyt+ht9CsShjdke0Ne7ZIef9032K/wAJuaNN6JLDfn/j6FLiVCrNaovKXl/kni9KcE0WJ6KwTEuF2OO0t2HrGxc244XQqvVs/oX6PEatNY3X1NPJoMfkzDtb/wAqhLgb8p/j/wBLi4uvOP5OPvGf9K37J81r7Dn86+xn2vH5fyPeM/6Vv2T5p7Dn86+w9rx+X8nODQl7XNdxrdTgfRPMb71vDgsoyUta5fQxLisXFrT+SVS0pMrJL6mte22/Pl/2rsypN1Y1Oia++P8ARyY1MU3Dq1+Mmpfo4TfljWHG1tWcuJa7saSFTfD2/Pr988n9uRbV9jy/+Y2+5IAumc8IAgCAIAgCAIAgCAIAgITwjaZS4cYRHGx/GB9819WXLa1vWUtKmplW4ruljCIb+WGp+gh73eam7uupX79LoPyw1P0EPe7zTu66jv0ug/LDU/QQ97vNY7uuo79LoazHuE2rqYnRARxNcLOyA5iDtFydXYto0Yp5I6l3OSxsafRXRWeuka2NpEd+XIRyWjn1856At5zUURUqMqj5Ho6lgEbGsbsa0NHU0WHsVB8ztJYWDtQyEAQBAEAQBAEAQBAdNZSslYWPAc083luKjq0oVYuE1lG9OpKnLVF4ZoPeXB86TvHkuZ7GodWdD2rW6I3tDTcUwMzOcBsLjc23XsulRp9nHTlv1KFWp2ktWEvQyFKRhAEAQBAEAQBAEAQBAEAQBAEAQBAEAQGBieDU9Rl4+GOXLfLnaHWvttfZsCypNbGsoRlujC951B+yU/8Adt8ltrl1Nexh0Q951B+yU/8Adt8k1y6jsYdEPedQfslP/dt8k1y6jsYdEco9EqFpuKSnB+rb5LGuXUdlDojcRxhos0AAbABYeC1JDkgCAIAgCAIAgCAIAgCAIAgCAIAgCAIAgCAIAgCA/9k="/>
          <p:cNvSpPr>
            <a:spLocks noChangeAspect="1" noChangeArrowheads="1"/>
          </p:cNvSpPr>
          <p:nvPr/>
        </p:nvSpPr>
        <p:spPr bwMode="auto">
          <a:xfrm>
            <a:off x="155575" y="-1233488"/>
            <a:ext cx="4762500" cy="257175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8684" name="Picture 12" descr="http://www.mancera.org/wp-content/uploads/2011/03/php_y_mysql-500x270.png"/>
          <p:cNvPicPr>
            <a:picLocks noChangeAspect="1" noChangeArrowheads="1"/>
          </p:cNvPicPr>
          <p:nvPr/>
        </p:nvPicPr>
        <p:blipFill>
          <a:blip r:embed="rId10"/>
          <a:srcRect/>
          <a:stretch>
            <a:fillRect/>
          </a:stretch>
        </p:blipFill>
        <p:spPr bwMode="auto">
          <a:xfrm>
            <a:off x="7159643" y="3857628"/>
            <a:ext cx="1984357" cy="107155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31030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1030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10335"/>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310336"/>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499"/>
                                          </p:stCondLst>
                                        </p:cTn>
                                        <p:tgtEl>
                                          <p:spTgt spid="310305"/>
                                        </p:tgtEl>
                                        <p:attrNameLst>
                                          <p:attrName>style.visibility</p:attrName>
                                        </p:attrNameLst>
                                      </p:cBhvr>
                                      <p:to>
                                        <p:strVal val="visible"/>
                                      </p:to>
                                    </p:set>
                                  </p:childTnLst>
                                </p:cTn>
                              </p:par>
                            </p:childTnLst>
                          </p:cTn>
                        </p:par>
                        <p:par>
                          <p:cTn id="25" fill="hold">
                            <p:stCondLst>
                              <p:cond delay="3000"/>
                            </p:stCondLst>
                            <p:childTnLst>
                              <p:par>
                                <p:cTn id="26" presetID="23" presetClass="entr" presetSubtype="16" fill="hold" nodeType="afterEffect">
                                  <p:stCondLst>
                                    <p:cond delay="0"/>
                                  </p:stCondLst>
                                  <p:childTnLst>
                                    <p:set>
                                      <p:cBhvr>
                                        <p:cTn id="27" dur="1" fill="hold">
                                          <p:stCondLst>
                                            <p:cond delay="0"/>
                                          </p:stCondLst>
                                        </p:cTn>
                                        <p:tgtEl>
                                          <p:spTgt spid="310334"/>
                                        </p:tgtEl>
                                        <p:attrNameLst>
                                          <p:attrName>style.visibility</p:attrName>
                                        </p:attrNameLst>
                                      </p:cBhvr>
                                      <p:to>
                                        <p:strVal val="visible"/>
                                      </p:to>
                                    </p:set>
                                    <p:anim calcmode="lin" valueType="num">
                                      <p:cBhvr>
                                        <p:cTn id="28" dur="500" fill="hold"/>
                                        <p:tgtEl>
                                          <p:spTgt spid="310334"/>
                                        </p:tgtEl>
                                        <p:attrNameLst>
                                          <p:attrName>ppt_w</p:attrName>
                                        </p:attrNameLst>
                                      </p:cBhvr>
                                      <p:tavLst>
                                        <p:tav tm="0">
                                          <p:val>
                                            <p:fltVal val="0"/>
                                          </p:val>
                                        </p:tav>
                                        <p:tav tm="100000">
                                          <p:val>
                                            <p:strVal val="#ppt_w"/>
                                          </p:val>
                                        </p:tav>
                                      </p:tavLst>
                                    </p:anim>
                                    <p:anim calcmode="lin" valueType="num">
                                      <p:cBhvr>
                                        <p:cTn id="29" dur="500" fill="hold"/>
                                        <p:tgtEl>
                                          <p:spTgt spid="310334"/>
                                        </p:tgtEl>
                                        <p:attrNameLst>
                                          <p:attrName>ppt_h</p:attrName>
                                        </p:attrNameLst>
                                      </p:cBhvr>
                                      <p:tavLst>
                                        <p:tav tm="0">
                                          <p:val>
                                            <p:fltVal val="0"/>
                                          </p:val>
                                        </p:tav>
                                        <p:tav tm="100000">
                                          <p:val>
                                            <p:strVal val="#ppt_h"/>
                                          </p:val>
                                        </p:tav>
                                      </p:tavLst>
                                    </p:anim>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310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4" grpId="0" animBg="1" autoUpdateAnimBg="0"/>
      <p:bldP spid="310307" grpId="0" animBg="1"/>
      <p:bldP spid="31033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pPr fontAlgn="auto">
              <a:spcAft>
                <a:spcPts val="0"/>
              </a:spcAft>
              <a:defRPr/>
            </a:pPr>
            <a:r>
              <a:rPr lang="es-CL" sz="4400" smtClean="0"/>
              <a:t>¿Qué es la Web 2.0?</a:t>
            </a:r>
          </a:p>
        </p:txBody>
      </p:sp>
      <p:sp>
        <p:nvSpPr>
          <p:cNvPr id="11266" name="2 Marcador de contenido"/>
          <p:cNvSpPr>
            <a:spLocks noGrp="1"/>
          </p:cNvSpPr>
          <p:nvPr>
            <p:ph idx="1"/>
          </p:nvPr>
        </p:nvSpPr>
        <p:spPr/>
        <p:txBody>
          <a:bodyPr/>
          <a:lstStyle/>
          <a:p>
            <a:endParaRPr lang="es-CL" dirty="0" smtClean="0"/>
          </a:p>
          <a:p>
            <a:r>
              <a:rPr lang="es-CL" dirty="0" smtClean="0"/>
              <a:t>“La Web 2.0 es la representación de la evolución de las aplicaciones tradicionales hacia aplicaciones web enfocadas al usuario final. El Web 2.0 es una actitud y no precisamente una tecnología.”</a:t>
            </a:r>
          </a:p>
          <a:p>
            <a:pPr lvl="4">
              <a:buFont typeface="Wingdings 2" pitchFamily="18" charset="2"/>
              <a:buNone/>
            </a:pPr>
            <a:r>
              <a:rPr lang="es-CL" dirty="0" smtClean="0"/>
              <a:t>                                           Christian Van </a:t>
            </a:r>
            <a:r>
              <a:rPr lang="es-CL" dirty="0" err="1" smtClean="0"/>
              <a:t>Der</a:t>
            </a:r>
            <a:r>
              <a:rPr lang="es-CL" dirty="0" smtClean="0"/>
              <a:t> </a:t>
            </a:r>
            <a:r>
              <a:rPr lang="es-CL" dirty="0" err="1" smtClean="0"/>
              <a:t>Henst</a:t>
            </a:r>
            <a:r>
              <a:rPr lang="es-CL" dirty="0" smtClean="0"/>
              <a:t> S.</a:t>
            </a:r>
          </a:p>
          <a:p>
            <a:endParaRPr lang="es-CL" dirty="0" smtClean="0"/>
          </a:p>
        </p:txBody>
      </p:sp>
      <p:pic>
        <p:nvPicPr>
          <p:cNvPr id="11268" name="Picture 5"/>
          <p:cNvPicPr>
            <a:picLocks noChangeAspect="1" noChangeArrowheads="1"/>
          </p:cNvPicPr>
          <p:nvPr/>
        </p:nvPicPr>
        <p:blipFill>
          <a:blip r:embed="rId2"/>
          <a:srcRect/>
          <a:stretch>
            <a:fillRect/>
          </a:stretch>
        </p:blipFill>
        <p:spPr bwMode="auto">
          <a:xfrm>
            <a:off x="1000125" y="4286250"/>
            <a:ext cx="3367088" cy="1436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pPr fontAlgn="auto">
              <a:spcAft>
                <a:spcPts val="0"/>
              </a:spcAft>
              <a:defRPr/>
            </a:pPr>
            <a:r>
              <a:rPr lang="es-CL" sz="4400" smtClean="0"/>
              <a:t>En la Web 2.0</a:t>
            </a:r>
          </a:p>
        </p:txBody>
      </p:sp>
      <p:sp>
        <p:nvSpPr>
          <p:cNvPr id="13314" name="2 Marcador de contenido"/>
          <p:cNvSpPr>
            <a:spLocks noGrp="1"/>
          </p:cNvSpPr>
          <p:nvPr>
            <p:ph idx="1"/>
          </p:nvPr>
        </p:nvSpPr>
        <p:spPr/>
        <p:txBody>
          <a:bodyPr/>
          <a:lstStyle/>
          <a:p>
            <a:r>
              <a:rPr lang="es-CL" sz="1600" smtClean="0"/>
              <a:t>usuario adquiere la capacidad no sólo de actuar sobre el contenido sino de generarlo y compartirlo (</a:t>
            </a:r>
            <a:r>
              <a:rPr lang="es-CL" sz="1600" smtClean="0">
                <a:hlinkClick r:id="rId2"/>
              </a:rPr>
              <a:t>blogs </a:t>
            </a:r>
            <a:r>
              <a:rPr lang="es-CL" sz="1600" smtClean="0"/>
              <a:t>– </a:t>
            </a:r>
            <a:r>
              <a:rPr lang="es-CL" sz="1600" smtClean="0">
                <a:hlinkClick r:id="rId3"/>
              </a:rPr>
              <a:t>MySpace)</a:t>
            </a:r>
            <a:endParaRPr lang="es-CL" sz="1600" smtClean="0"/>
          </a:p>
          <a:p>
            <a:endParaRPr lang="es-CL" sz="1600" smtClean="0"/>
          </a:p>
          <a:p>
            <a:r>
              <a:rPr lang="es-CL" sz="1600" smtClean="0"/>
              <a:t> auge de sistemas de código abierto posibilita el compartir información (sindicación de contenidos por RSS como principal exponente)</a:t>
            </a:r>
          </a:p>
          <a:p>
            <a:endParaRPr lang="es-CL" sz="1600" smtClean="0"/>
          </a:p>
          <a:p>
            <a:r>
              <a:rPr lang="es-CL" sz="1600" smtClean="0"/>
              <a:t>las herramientas de comunicación instantánea se vuelven ubicuas (</a:t>
            </a:r>
            <a:r>
              <a:rPr lang="es-CL" sz="1600" smtClean="0">
                <a:hlinkClick r:id="rId4"/>
              </a:rPr>
              <a:t>Messenger </a:t>
            </a:r>
            <a:r>
              <a:rPr lang="es-CL" sz="1600" smtClean="0"/>
              <a:t>– Skype)</a:t>
            </a:r>
          </a:p>
          <a:p>
            <a:endParaRPr lang="es-CL" sz="1600" smtClean="0"/>
          </a:p>
          <a:p>
            <a:r>
              <a:rPr lang="es-CL" sz="1600" smtClean="0"/>
              <a:t>las aplicaciones se liberaran del entorno del escritorio y pueden ser utilizadas directamente desde la web (procesador de textos y </a:t>
            </a:r>
            <a:r>
              <a:rPr lang="pt-BR" sz="1600" smtClean="0">
                <a:hlinkClick r:id="rId5"/>
              </a:rPr>
              <a:t>planilla de cálculo de Google</a:t>
            </a:r>
            <a:r>
              <a:rPr lang="pt-BR" sz="1600" smtClean="0"/>
              <a:t>).</a:t>
            </a:r>
          </a:p>
          <a:p>
            <a:endParaRPr lang="pt-BR" sz="1600" smtClean="0"/>
          </a:p>
          <a:p>
            <a:r>
              <a:rPr lang="es-CL" sz="1600" smtClean="0"/>
              <a:t>este fenómeno se ve incrementado exponencialmente por lo que se denomina “network effect” (mientras más gente involucrada, más valor adquiere el fenómeno)</a:t>
            </a:r>
          </a:p>
        </p:txBody>
      </p:sp>
      <p:pic>
        <p:nvPicPr>
          <p:cNvPr id="13316" name="Picture 5"/>
          <p:cNvPicPr>
            <a:picLocks noChangeAspect="1" noChangeArrowheads="1"/>
          </p:cNvPicPr>
          <p:nvPr/>
        </p:nvPicPr>
        <p:blipFill>
          <a:blip r:embed="rId6"/>
          <a:srcRect/>
          <a:stretch>
            <a:fillRect/>
          </a:stretch>
        </p:blipFill>
        <p:spPr bwMode="auto">
          <a:xfrm>
            <a:off x="4857750" y="0"/>
            <a:ext cx="3367088" cy="1436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a:srcRect l="23958" t="25000" r="24480" b="22501"/>
          <a:stretch>
            <a:fillRect/>
          </a:stretch>
        </p:blipFill>
        <p:spPr bwMode="auto">
          <a:xfrm>
            <a:off x="214313" y="571500"/>
            <a:ext cx="8643937" cy="5500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2.gstatic.com/images?q=tbn:ANd9GcSdv15M3d1SiVQ1uZiPel9_RuB0Jl9x3xV4tRqKJCaYRO7gjZiN"/>
          <p:cNvPicPr>
            <a:picLocks noChangeAspect="1" noChangeArrowheads="1"/>
          </p:cNvPicPr>
          <p:nvPr/>
        </p:nvPicPr>
        <p:blipFill>
          <a:blip r:embed="rId2"/>
          <a:srcRect/>
          <a:stretch>
            <a:fillRect/>
          </a:stretch>
        </p:blipFill>
        <p:spPr bwMode="auto">
          <a:xfrm>
            <a:off x="3714712" y="428604"/>
            <a:ext cx="5429288" cy="2714644"/>
          </a:xfrm>
          <a:prstGeom prst="rect">
            <a:avLst/>
          </a:prstGeom>
          <a:noFill/>
        </p:spPr>
      </p:pic>
      <p:sp>
        <p:nvSpPr>
          <p:cNvPr id="2" name="1 Título"/>
          <p:cNvSpPr>
            <a:spLocks noGrp="1"/>
          </p:cNvSpPr>
          <p:nvPr>
            <p:ph type="title"/>
          </p:nvPr>
        </p:nvSpPr>
        <p:spPr>
          <a:xfrm>
            <a:off x="500034" y="642918"/>
            <a:ext cx="8229600" cy="2286008"/>
          </a:xfrm>
        </p:spPr>
        <p:txBody>
          <a:bodyPr>
            <a:normAutofit fontScale="90000"/>
          </a:bodyPr>
          <a:lstStyle/>
          <a:p>
            <a:r>
              <a:rPr lang="es-ES" dirty="0" smtClean="0"/>
              <a:t>GESTORES DE </a:t>
            </a:r>
            <a:br>
              <a:rPr lang="es-ES" dirty="0" smtClean="0"/>
            </a:br>
            <a:r>
              <a:rPr lang="es-ES" dirty="0" smtClean="0"/>
              <a:t>CONTENIDOS</a:t>
            </a:r>
            <a:br>
              <a:rPr lang="es-ES" dirty="0" smtClean="0"/>
            </a:br>
            <a:r>
              <a:rPr lang="es-ES" sz="7300" dirty="0" smtClean="0"/>
              <a:t>CMS</a:t>
            </a:r>
            <a:endParaRPr lang="es-ES" sz="7300" dirty="0"/>
          </a:p>
        </p:txBody>
      </p:sp>
      <p:sp>
        <p:nvSpPr>
          <p:cNvPr id="7" name="6 CuadroTexto"/>
          <p:cNvSpPr txBox="1"/>
          <p:nvPr/>
        </p:nvSpPr>
        <p:spPr>
          <a:xfrm>
            <a:off x="571472" y="3429000"/>
            <a:ext cx="8215370" cy="3046988"/>
          </a:xfrm>
          <a:prstGeom prst="rect">
            <a:avLst/>
          </a:prstGeom>
          <a:noFill/>
        </p:spPr>
        <p:txBody>
          <a:bodyPr wrap="square" rtlCol="0">
            <a:spAutoFit/>
          </a:bodyPr>
          <a:lstStyle/>
          <a:p>
            <a:r>
              <a:rPr lang="es-ES" sz="2400" dirty="0" smtClean="0"/>
              <a:t>Un </a:t>
            </a:r>
            <a:r>
              <a:rPr lang="es-ES" sz="2400" b="1" dirty="0" smtClean="0"/>
              <a:t>Gestor de Contenidos Web </a:t>
            </a:r>
            <a:r>
              <a:rPr lang="es-ES" sz="2400" dirty="0" smtClean="0"/>
              <a:t>o </a:t>
            </a:r>
            <a:r>
              <a:rPr lang="es-ES" sz="2400" b="1" dirty="0" smtClean="0"/>
              <a:t>CMS</a:t>
            </a:r>
            <a:r>
              <a:rPr lang="es-ES" sz="2400" dirty="0" smtClean="0"/>
              <a:t> (en inglés Content Management </a:t>
            </a:r>
            <a:r>
              <a:rPr lang="es-ES" sz="2400" dirty="0" err="1" smtClean="0"/>
              <a:t>System</a:t>
            </a:r>
            <a:r>
              <a:rPr lang="es-ES" sz="2400" dirty="0" smtClean="0"/>
              <a:t>) es una aplicación online que nos permite crear, editar y en general administrar, los contenidos de nuestras páginas web. Con un Gestor de Contenidos un usuario puede crear, editar y actualizar todas las páginas web de su sitio, puede crear páginas nuevas, escribir artículos en el blog, crear un portfolio de trabajos, montar un </a:t>
            </a:r>
            <a:r>
              <a:rPr lang="es-ES" sz="2400" dirty="0" err="1" smtClean="0"/>
              <a:t>VideoBlog</a:t>
            </a:r>
            <a:r>
              <a:rPr lang="es-ES" sz="2400" dirty="0" smtClean="0"/>
              <a:t> o un </a:t>
            </a:r>
            <a:r>
              <a:rPr lang="es-ES" sz="2400" dirty="0" err="1" smtClean="0"/>
              <a:t>Photolog</a:t>
            </a:r>
            <a:r>
              <a:rPr lang="es-ES" sz="2400" dirty="0" smtClean="0"/>
              <a:t>.</a:t>
            </a:r>
            <a:endParaRPr lang="es-E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
            </a:r>
            <a:br>
              <a:rPr lang="es-ES" dirty="0" smtClean="0"/>
            </a:br>
            <a:r>
              <a:rPr lang="es-ES" dirty="0" smtClean="0">
                <a:latin typeface="Arial" pitchFamily="34" charset="0"/>
                <a:cs typeface="Arial" pitchFamily="34" charset="0"/>
              </a:rPr>
              <a:t>JOOMLA</a:t>
            </a:r>
            <a:endParaRPr lang="es-ES" dirty="0">
              <a:latin typeface="Arial" pitchFamily="34" charset="0"/>
              <a:cs typeface="Arial" pitchFamily="34" charset="0"/>
            </a:endParaRPr>
          </a:p>
        </p:txBody>
      </p:sp>
      <p:pic>
        <p:nvPicPr>
          <p:cNvPr id="1026" name="Picture 2"/>
          <p:cNvPicPr>
            <a:picLocks noGrp="1" noChangeAspect="1" noChangeArrowheads="1"/>
          </p:cNvPicPr>
          <p:nvPr>
            <p:ph sz="half" idx="1"/>
          </p:nvPr>
        </p:nvPicPr>
        <p:blipFill>
          <a:blip r:embed="rId2"/>
          <a:stretch>
            <a:fillRect/>
          </a:stretch>
        </p:blipFill>
        <p:spPr bwMode="auto">
          <a:xfrm rot="20436086">
            <a:off x="568555" y="2362881"/>
            <a:ext cx="2992367" cy="2214578"/>
          </a:xfrm>
          <a:prstGeom prst="rect">
            <a:avLst/>
          </a:prstGeom>
          <a:noFill/>
          <a:ln w="9525">
            <a:noFill/>
            <a:miter lim="800000"/>
            <a:headEnd/>
            <a:tailEnd/>
          </a:ln>
          <a:effectLst/>
        </p:spPr>
      </p:pic>
      <p:sp>
        <p:nvSpPr>
          <p:cNvPr id="6" name="5 Marcador de contenido"/>
          <p:cNvSpPr>
            <a:spLocks noGrp="1"/>
          </p:cNvSpPr>
          <p:nvPr>
            <p:ph sz="half" idx="2"/>
          </p:nvPr>
        </p:nvSpPr>
        <p:spPr>
          <a:xfrm>
            <a:off x="3714744" y="1142984"/>
            <a:ext cx="4857784" cy="4786346"/>
          </a:xfrm>
        </p:spPr>
        <p:txBody>
          <a:bodyPr>
            <a:normAutofit/>
          </a:bodyPr>
          <a:lstStyle/>
          <a:p>
            <a:r>
              <a:rPr lang="es-ES" sz="2000" dirty="0" smtClean="0">
                <a:latin typeface="Arial" pitchFamily="34" charset="0"/>
                <a:cs typeface="Arial" pitchFamily="34" charset="0"/>
              </a:rPr>
              <a:t>Joomla es un sistema gestor de contenidos dinámicos (CMS o Content Management System).</a:t>
            </a:r>
          </a:p>
          <a:p>
            <a:pPr>
              <a:buNone/>
            </a:pPr>
            <a:r>
              <a:rPr lang="es-ES" sz="2000" dirty="0" smtClean="0">
                <a:latin typeface="Arial" pitchFamily="34" charset="0"/>
                <a:cs typeface="Arial" pitchFamily="34" charset="0"/>
              </a:rPr>
              <a:t>    La administración de Joomla se realiza por medio de la gestión web de contenidos, esto quiere decir que todas las acciones que realizan los administradores de sitios Joomla, ya sea para modificar, agregar, o eliminar contenidos se realiza exclusivamente mediante un navegador web  conectado a Internet, es decir, a través del protocolo HTTP (Protocolo de transferencia de hipertexto). </a:t>
            </a:r>
          </a:p>
          <a:p>
            <a:endParaRPr lang="es-ES" sz="16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20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 calcmode="lin" valueType="num">
                                      <p:cBhvr additive="base">
                                        <p:cTn id="20" dur="500" fill="hold"/>
                                        <p:tgtEl>
                                          <p:spTgt spid="1026"/>
                                        </p:tgtEl>
                                        <p:attrNameLst>
                                          <p:attrName>ppt_x</p:attrName>
                                        </p:attrNameLst>
                                      </p:cBhvr>
                                      <p:tavLst>
                                        <p:tav tm="0">
                                          <p:val>
                                            <p:strVal val="#ppt_x"/>
                                          </p:val>
                                        </p:tav>
                                        <p:tav tm="100000">
                                          <p:val>
                                            <p:strVal val="#ppt_x"/>
                                          </p:val>
                                        </p:tav>
                                      </p:tavLst>
                                    </p:anim>
                                    <p:anim calcmode="lin" valueType="num">
                                      <p:cBhvr additive="base">
                                        <p:cTn id="21"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268</TotalTime>
  <Words>636</Words>
  <Application>Microsoft Office PowerPoint</Application>
  <PresentationFormat>Presentación en pantalla (4:3)</PresentationFormat>
  <Paragraphs>40</Paragraphs>
  <Slides>11</Slides>
  <Notes>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Flujo</vt:lpstr>
      <vt:lpstr>APLICACIONES         Web</vt:lpstr>
      <vt:lpstr>QUE SON ?</vt:lpstr>
      <vt:lpstr>Características habituales</vt:lpstr>
      <vt:lpstr>Presentación de PowerPoint</vt:lpstr>
      <vt:lpstr>¿Qué es la Web 2.0?</vt:lpstr>
      <vt:lpstr>En la Web 2.0</vt:lpstr>
      <vt:lpstr>Presentación de PowerPoint</vt:lpstr>
      <vt:lpstr>GESTORES DE  CONTENIDOS CMS</vt:lpstr>
      <vt:lpstr> JOOMLA</vt:lpstr>
      <vt:lpstr>Presentación de PowerPoint</vt:lpstr>
      <vt:lpstr>MOODLE</vt:lpstr>
    </vt:vector>
  </TitlesOfParts>
  <Company>luisa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WEB</dc:title>
  <dc:creator>luisa</dc:creator>
  <cp:lastModifiedBy>Luffi</cp:lastModifiedBy>
  <cp:revision>35</cp:revision>
  <dcterms:created xsi:type="dcterms:W3CDTF">2008-12-08T04:28:25Z</dcterms:created>
  <dcterms:modified xsi:type="dcterms:W3CDTF">2015-11-30T07:32:56Z</dcterms:modified>
</cp:coreProperties>
</file>