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693" r:id="rId2"/>
    <p:sldId id="475" r:id="rId3"/>
    <p:sldId id="687" r:id="rId4"/>
    <p:sldId id="661" r:id="rId5"/>
    <p:sldId id="546" r:id="rId6"/>
    <p:sldId id="679" r:id="rId7"/>
    <p:sldId id="688" r:id="rId8"/>
    <p:sldId id="559" r:id="rId9"/>
    <p:sldId id="677" r:id="rId10"/>
    <p:sldId id="565" r:id="rId11"/>
    <p:sldId id="563" r:id="rId12"/>
    <p:sldId id="686" r:id="rId13"/>
    <p:sldId id="691" r:id="rId14"/>
    <p:sldId id="603" r:id="rId15"/>
    <p:sldId id="694" r:id="rId16"/>
    <p:sldId id="692" r:id="rId17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8" autoAdjust="0"/>
    <p:restoredTop sz="94660" autoAdjust="0"/>
  </p:normalViewPr>
  <p:slideViewPr>
    <p:cSldViewPr>
      <p:cViewPr>
        <p:scale>
          <a:sx n="100" d="100"/>
          <a:sy n="100" d="100"/>
        </p:scale>
        <p:origin x="7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84006D-B741-4133-9146-591C63E44F2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334FBE5-275C-4D47-9D5A-C5913EC4D35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372D9-6880-4F62-8EF4-77953BD009CE}" type="slidenum">
              <a:rPr lang="zh-TW" altLang="en-US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C5004E1-F9D9-4829-BBAA-D768E925E698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143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C7BB99-8B9E-4C5E-B650-E778B2732C6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5A44084D-5996-4679-8B6F-8B6061F28F76}" type="slidenum">
              <a:rPr lang="zh-TW" altLang="en-US" sz="1400">
                <a:solidFill>
                  <a:schemeClr val="bg2"/>
                </a:solidFill>
                <a:ea typeface="新細明體" pitchFamily="18" charset="-120"/>
              </a:rPr>
              <a:pPr/>
              <a:t>‹#›</a:t>
            </a:fld>
            <a:endParaRPr lang="en-US" altLang="zh-TW" sz="1400">
              <a:solidFill>
                <a:schemeClr val="bg2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6AE27-2F27-4D39-8588-93E51B482217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A648E-667F-4E1A-BD67-654010E349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13826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4B1E9-A0AA-49E7-8DEE-A10F332D10E0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08EF7-A43A-4C46-A3FE-7731F26581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3156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6981-3C43-4093-8CAA-406C86F5BCDF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D5F92-5E75-4363-B7A5-B422124A2BD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9816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CE230-5D9E-4940-A6D8-2F3531C485C2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0EFBE-7647-4177-B293-0CE8557D8D3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9158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6CAFB4-7182-4DFE-BEAA-8919D83C6F99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5408-07BA-4A2D-8E90-5036815A34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42992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BA70B6-0E16-4C28-93F3-74E7DD8CC650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4C011-5874-44F8-B452-B885C2534EB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6877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5FF63-6D25-4CF1-AAC7-692DAE999B61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C826D-0EE0-4D3B-B893-BEC0C2051F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3597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5A7B3-7F6B-42A6-A192-DB2F55720E31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88987-7DF1-491E-9777-645897421A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52618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AEB542-F179-4910-9545-5A6B43FFF538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709F0-451E-42CD-8F3E-38CCD7B63F3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830454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AF8F6A-4332-457F-93CE-BC36E514A53C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636DF-DD22-4F58-8EFA-FF9579CDF0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36121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fld id="{1BAC01C4-FE14-4F3D-8959-29A10B1E813C}" type="datetime4">
              <a:rPr lang="zh-TW" altLang="en-US"/>
              <a:pPr/>
              <a:t>2018年10月14日星期日</a:t>
            </a:fld>
            <a:endParaRPr lang="en-US" altLang="zh-TW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6A3F5D95-08D9-4E60-B2B0-DE51DB4AFB28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1333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zo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z="5400" dirty="0" smtClean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altLang="zh-TW" sz="5400" dirty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ea typeface="新細明體" pitchFamily="18" charset="-120"/>
              </a:rPr>
              <a:t>Data </a:t>
            </a:r>
            <a:r>
              <a:rPr lang="en-US" altLang="zh-TW" sz="5400" dirty="0">
                <a:ea typeface="新細明體" pitchFamily="18" charset="-120"/>
              </a:rPr>
              <a:t>Mining: </a:t>
            </a:r>
            <a:br>
              <a:rPr lang="en-US" altLang="zh-TW" sz="5400" dirty="0">
                <a:ea typeface="新細明體" pitchFamily="18" charset="-120"/>
              </a:rPr>
            </a:br>
            <a:r>
              <a:rPr lang="en-US" altLang="zh-TW" sz="5400" dirty="0">
                <a:ea typeface="新細明體" pitchFamily="18" charset="-120"/>
              </a:rPr>
              <a:t>Concepts and </a:t>
            </a:r>
            <a:r>
              <a:rPr lang="en-US" altLang="zh-TW" sz="5400" dirty="0" smtClean="0">
                <a:ea typeface="新細明體" pitchFamily="18" charset="-120"/>
              </a:rPr>
              <a:t>Techniques</a:t>
            </a:r>
            <a:endParaRPr lang="en-US" altLang="zh-TW" sz="2000" dirty="0" smtClean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2000" dirty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2000" dirty="0" smtClean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2000" dirty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2000" dirty="0" smtClean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2000" dirty="0">
              <a:ea typeface="新細明體" pitchFamily="18" charset="-120"/>
            </a:endParaRPr>
          </a:p>
          <a:p>
            <a:pPr marL="0" indent="0" algn="ctr">
              <a:buNone/>
            </a:pPr>
            <a:endParaRPr lang="en-US" sz="2000" dirty="0" smtClean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sz="2000" dirty="0" smtClean="0">
                <a:ea typeface="新細明體" pitchFamily="18" charset="-120"/>
              </a:rPr>
              <a:t>Jawwad Kazi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5F92-5E75-4363-B7A5-B422124A2BDD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7799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D8EC-CD87-43B1-A383-31CCD9644DB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600">
                <a:ea typeface="新細明體" pitchFamily="18" charset="-120"/>
              </a:rPr>
              <a:t>Data Mining: On What Kinds of Data?</a:t>
            </a:r>
            <a:endParaRPr lang="en-US" altLang="zh-TW" sz="3600" b="1" u="sng">
              <a:ea typeface="新細明體" pitchFamily="18" charset="-120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altLang="zh-TW" sz="2400">
                <a:ea typeface="新細明體" pitchFamily="18" charset="-120"/>
              </a:rPr>
              <a:t>Relational database</a:t>
            </a:r>
          </a:p>
          <a:p>
            <a:pPr>
              <a:lnSpc>
                <a:spcPct val="100000"/>
              </a:lnSpc>
            </a:pPr>
            <a:r>
              <a:rPr lang="en-US" altLang="zh-TW" sz="2400">
                <a:ea typeface="新細明體" pitchFamily="18" charset="-120"/>
              </a:rPr>
              <a:t>Data warehouse</a:t>
            </a:r>
          </a:p>
          <a:p>
            <a:pPr>
              <a:lnSpc>
                <a:spcPct val="100000"/>
              </a:lnSpc>
            </a:pPr>
            <a:r>
              <a:rPr lang="en-US" altLang="zh-TW" sz="2400">
                <a:ea typeface="新細明體" pitchFamily="18" charset="-120"/>
              </a:rPr>
              <a:t>Transactional database</a:t>
            </a:r>
          </a:p>
          <a:p>
            <a:pPr>
              <a:lnSpc>
                <a:spcPct val="100000"/>
              </a:lnSpc>
            </a:pPr>
            <a:r>
              <a:rPr lang="en-US" altLang="zh-TW" sz="2400">
                <a:ea typeface="新細明體" pitchFamily="18" charset="-120"/>
              </a:rPr>
              <a:t>Advanced database and information repository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Spatial and temporal data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Time-series data 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Stream data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Multimedia database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Text databases &amp; WWW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530A-5C35-4253-8615-AF60A85B297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200">
                <a:ea typeface="新細明體" pitchFamily="18" charset="-120"/>
              </a:rPr>
              <a:t>Data Mining: Confluence of Multiple Disciplines</a:t>
            </a:r>
            <a:r>
              <a:rPr lang="en-US" altLang="zh-TW" sz="3600" b="1">
                <a:ea typeface="新細明體" pitchFamily="18" charset="-120"/>
              </a:rPr>
              <a:t> 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3429000" y="3429000"/>
            <a:ext cx="2209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Data Mining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752600" y="19050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Database </a:t>
            </a:r>
          </a:p>
          <a:p>
            <a:pPr algn="ctr"/>
            <a:r>
              <a:rPr lang="en-US" altLang="zh-TW" sz="2400">
                <a:ea typeface="新細明體" pitchFamily="18" charset="-120"/>
              </a:rPr>
              <a:t>Systems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5105400" y="19050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Statistics</a:t>
            </a:r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5638800" y="52578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Other</a:t>
            </a:r>
          </a:p>
          <a:p>
            <a:pPr algn="ctr"/>
            <a:r>
              <a:rPr lang="en-US" altLang="zh-TW" sz="2400">
                <a:ea typeface="新細明體" pitchFamily="18" charset="-120"/>
              </a:rPr>
              <a:t>Disciplines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1371600" y="51816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Algorithm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381000" y="35052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Machine</a:t>
            </a:r>
          </a:p>
          <a:p>
            <a:pPr algn="ctr"/>
            <a:r>
              <a:rPr lang="en-US" altLang="zh-TW" sz="2400">
                <a:ea typeface="新細明體" pitchFamily="18" charset="-120"/>
              </a:rPr>
              <a:t>Learning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6781800" y="3505200"/>
            <a:ext cx="1981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itchFamily="18" charset="-120"/>
              </a:rPr>
              <a:t>Visualization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445453" name="Line 13"/>
          <p:cNvSpPr>
            <a:spLocks noChangeShapeType="1"/>
          </p:cNvSpPr>
          <p:nvPr/>
        </p:nvSpPr>
        <p:spPr bwMode="auto">
          <a:xfrm>
            <a:off x="2362200" y="3886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>
            <a:off x="2895600" y="2667000"/>
            <a:ext cx="12954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 flipH="1">
            <a:off x="4876800" y="2667000"/>
            <a:ext cx="1143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5456" name="Line 16"/>
          <p:cNvSpPr>
            <a:spLocks noChangeShapeType="1"/>
          </p:cNvSpPr>
          <p:nvPr/>
        </p:nvSpPr>
        <p:spPr bwMode="auto">
          <a:xfrm flipH="1">
            <a:off x="5715000" y="3886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 flipH="1" flipV="1">
            <a:off x="5029200" y="4419600"/>
            <a:ext cx="1524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5458" name="Line 18"/>
          <p:cNvSpPr>
            <a:spLocks noChangeShapeType="1"/>
          </p:cNvSpPr>
          <p:nvPr/>
        </p:nvSpPr>
        <p:spPr bwMode="auto">
          <a:xfrm flipV="1">
            <a:off x="2438400" y="44196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D020-F7AC-424A-ADAA-B2F41DC8A340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5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239000" cy="58578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600">
                <a:ea typeface="新細明體" pitchFamily="18" charset="-120"/>
              </a:rPr>
              <a:t>Major Issues in Data Mining</a:t>
            </a:r>
            <a:endParaRPr lang="en-US" altLang="zh-TW" sz="3600" b="1" u="sng">
              <a:ea typeface="新細明體" pitchFamily="18" charset="-120"/>
            </a:endParaRPr>
          </a:p>
        </p:txBody>
      </p:sp>
      <p:sp>
        <p:nvSpPr>
          <p:cNvPr id="65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Mining methodology</a:t>
            </a:r>
            <a:r>
              <a:rPr lang="en-US" altLang="zh-TW" u="sng">
                <a:ea typeface="新細明體" pitchFamily="18" charset="-12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Mining different kinds of knowledge from diverse data types, e.g., bio, stream, Web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Performance: efficiency, effectiveness, and scalability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Pattern evaluation: the interestingness problem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Incorporation of background knowledge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Handling noise and incomplete data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Parallel, distributed and incremental mining methods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Integration of the discovered knowledge with existing one: knowledge fusion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FDF2-92B7-487D-9837-28C8200538A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239000" cy="58578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600">
                <a:ea typeface="新細明體" pitchFamily="18" charset="-120"/>
              </a:rPr>
              <a:t>Major Issues in Data Mining</a:t>
            </a:r>
            <a:endParaRPr lang="en-US" altLang="zh-TW" sz="3600" b="1" u="sng">
              <a:ea typeface="新細明體" pitchFamily="18" charset="-120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User interaction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Data mining query languages and ad-hoc mining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Expression and visualization of data mining results</a:t>
            </a:r>
          </a:p>
          <a:p>
            <a:pPr lvl="1">
              <a:lnSpc>
                <a:spcPct val="110000"/>
              </a:lnSpc>
            </a:pPr>
            <a:r>
              <a:rPr lang="en-US" altLang="zh-TW">
                <a:ea typeface="新細明體" pitchFamily="18" charset="-120"/>
              </a:rPr>
              <a:t>Interactive mining of</a:t>
            </a:r>
            <a:r>
              <a:rPr lang="en-US" altLang="zh-TW" sz="2000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knowledge at multiple levels of abstraction</a:t>
            </a:r>
          </a:p>
          <a:p>
            <a:pPr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Applications and social impacts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Domain-specific data mining &amp; invisible data mining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pitchFamily="18" charset="-120"/>
              </a:rPr>
              <a:t>Protection of data security, integrity, and privacy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B81-94F2-49C7-9C5F-BB23A8CE355A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3276600" cy="528637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600">
                <a:ea typeface="新細明體" pitchFamily="18" charset="-120"/>
              </a:rPr>
              <a:t>Summary</a:t>
            </a:r>
            <a:endParaRPr lang="en-US" altLang="zh-TW" sz="3200" b="1">
              <a:ea typeface="新細明體" pitchFamily="18" charset="-120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18513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Data mining: discovering interesting patterns from large amounts of data</a:t>
            </a:r>
          </a:p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A natural evolution of database technology, in great demand, with wide applications</a:t>
            </a:r>
          </a:p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A KDD process includes data cleaning, data integration, data selection, transformation, data mining, pattern evaluation, and knowledge presentation</a:t>
            </a:r>
          </a:p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Mining can be performed in a variety of information repositories</a:t>
            </a:r>
          </a:p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Data mining functionalities: characterization, discrimination, association, classification, clustering, outlier and trend analysis, etc.</a:t>
            </a:r>
          </a:p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Data mining systems and architectures</a:t>
            </a:r>
          </a:p>
          <a:p>
            <a:pPr>
              <a:lnSpc>
                <a:spcPct val="120000"/>
              </a:lnSpc>
            </a:pPr>
            <a:r>
              <a:rPr lang="en-US" altLang="zh-TW" sz="2000">
                <a:ea typeface="新細明體" pitchFamily="18" charset="-120"/>
              </a:rPr>
              <a:t>Major issues in data mining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 smtClean="0"/>
              <a:t>Any Question?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5F92-5E75-4363-B7A5-B422124A2BDD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41227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9600" dirty="0" smtClean="0"/>
              <a:t>Thank You!!!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1843458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50CD-3A92-4D7D-A53A-77344989FBE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itchFamily="18" charset="-120"/>
              </a:rPr>
              <a:t>Table of contents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Motivation: Why data mining?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What is data mining?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Data Mining: On what kind of data?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Data mining functionality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Are all the patterns interesting?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Classification of data mining systems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zh-TW" sz="2400" dirty="0">
                <a:ea typeface="新細明體" pitchFamily="18" charset="-120"/>
              </a:rPr>
              <a:t>Major issues in data mining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FEC0-7F5F-4A68-9F4B-5B1A765C433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382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i="1">
                <a:ea typeface="新細明體" pitchFamily="18" charset="-120"/>
              </a:rPr>
              <a:t>Evolution of Database Technology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42313" cy="5181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pitchFamily="18" charset="-120"/>
              </a:rPr>
              <a:t>1960s: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Data collection, database creation, IMS and network DBMS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pitchFamily="18" charset="-120"/>
              </a:rPr>
              <a:t>1970s: 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Relational data model, relational DBMS implementation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pitchFamily="18" charset="-120"/>
              </a:rPr>
              <a:t>1980s: 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RDBMS, advanced data models (extended-relational, OO, deductive, etc.) 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Application-oriented DBMS (spatial, scientific, engineering, etc.)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pitchFamily="18" charset="-120"/>
              </a:rPr>
              <a:t>1990s: 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Data mining, data warehousing, multimedia databases, and Web databases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pitchFamily="18" charset="-120"/>
              </a:rPr>
              <a:t>2000s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Stream data management and mining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Data mining and its applications</a:t>
            </a:r>
          </a:p>
          <a:p>
            <a:pPr lvl="1">
              <a:lnSpc>
                <a:spcPct val="110000"/>
              </a:lnSpc>
            </a:pPr>
            <a:r>
              <a:rPr lang="en-US" altLang="zh-TW" sz="1800">
                <a:ea typeface="新細明體" pitchFamily="18" charset="-120"/>
              </a:rPr>
              <a:t>Web technology (XML, data integration) and global information systems</a:t>
            </a:r>
            <a:r>
              <a:rPr lang="en-US" altLang="zh-TW" sz="90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F42-FED6-4201-8DC0-2855BFAE95A4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205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600">
                <a:ea typeface="新細明體" pitchFamily="18" charset="-120"/>
              </a:rPr>
              <a:t>What Is Data Mining?</a:t>
            </a:r>
          </a:p>
        </p:txBody>
      </p:sp>
      <p:sp>
        <p:nvSpPr>
          <p:cNvPr id="620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TW" dirty="0">
                <a:ea typeface="新細明體" pitchFamily="18" charset="-120"/>
              </a:rPr>
              <a:t>Data mining (knowledge discovery from data) 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新細明體" pitchFamily="18" charset="-120"/>
              </a:rPr>
              <a:t>Extraction of interesting 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GB" altLang="en-US" u="sng" dirty="0"/>
              <a:t>non-trivial,</a:t>
            </a:r>
            <a:r>
              <a:rPr lang="en-GB" altLang="en-US" dirty="0"/>
              <a:t> </a:t>
            </a:r>
            <a:r>
              <a:rPr lang="en-GB" altLang="en-US" u="sng" dirty="0"/>
              <a:t>implicit</a:t>
            </a:r>
            <a:r>
              <a:rPr lang="en-GB" altLang="en-US" dirty="0"/>
              <a:t>, </a:t>
            </a:r>
            <a:r>
              <a:rPr lang="en-GB" altLang="en-US" u="sng" dirty="0"/>
              <a:t>previously unknown</a:t>
            </a:r>
            <a:r>
              <a:rPr lang="en-GB" altLang="en-US" dirty="0"/>
              <a:t> and </a:t>
            </a:r>
            <a:r>
              <a:rPr lang="en-GB" altLang="en-US" u="sng" dirty="0"/>
              <a:t>potentially useful)</a:t>
            </a:r>
            <a:r>
              <a:rPr lang="en-GB" altLang="en-US" sz="3200" dirty="0"/>
              <a:t> </a:t>
            </a:r>
            <a:r>
              <a:rPr lang="en-GB" altLang="en-US" dirty="0"/>
              <a:t>patterns or knowledge from huge amount of data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ea typeface="新細明體" pitchFamily="18" charset="-120"/>
              </a:rPr>
              <a:t>Alternative name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ea typeface="新細明體" pitchFamily="18" charset="-120"/>
              </a:rPr>
              <a:t>Knowledge discovery in databases (KDD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5C1E-3A23-47A3-AFE8-6C43F67907F5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382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Why Data Mining?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42313" cy="5181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The Explosive Growth of Data: from terabytes to petabytes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Data collection and data availability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Automated data collection tools, database systems, Web, computerized society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Major sources of abundant data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Business: Web, e-commerce, transactions, stocks, … 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Science: Remote sensing, bioinformatics, scientific simulation, … </a:t>
            </a:r>
          </a:p>
          <a:p>
            <a:pPr lvl="2">
              <a:lnSpc>
                <a:spcPct val="130000"/>
              </a:lnSpc>
            </a:pPr>
            <a:r>
              <a:rPr lang="en-US" altLang="zh-TW" sz="1800" dirty="0">
                <a:ea typeface="新細明體" pitchFamily="18" charset="-120"/>
              </a:rPr>
              <a:t>Society and everyone: news, digital cameras,    </a:t>
            </a:r>
          </a:p>
          <a:p>
            <a:pPr>
              <a:lnSpc>
                <a:spcPct val="130000"/>
              </a:lnSpc>
            </a:pPr>
            <a:r>
              <a:rPr lang="en-US" altLang="zh-TW" sz="1800" u="sng" dirty="0">
                <a:ea typeface="新細明體" pitchFamily="18" charset="-120"/>
              </a:rPr>
              <a:t>We are drowning in data, but starving for knowledge!</a:t>
            </a:r>
            <a:r>
              <a:rPr lang="en-US" altLang="zh-TW" sz="1800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3F4B-C18A-40C2-A49A-7AF8FA6A0ED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4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7048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200" dirty="0">
                <a:ea typeface="新細明體" pitchFamily="18" charset="-120"/>
              </a:rPr>
              <a:t>Why Data Mining?—Potential Applications</a:t>
            </a:r>
          </a:p>
        </p:txBody>
      </p:sp>
      <p:sp>
        <p:nvSpPr>
          <p:cNvPr id="64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30000"/>
              </a:lnSpc>
            </a:pPr>
            <a:r>
              <a:rPr lang="en-US" altLang="zh-TW" dirty="0">
                <a:ea typeface="新細明體" pitchFamily="18" charset="-120"/>
              </a:rPr>
              <a:t>Data analysis and decision support</a:t>
            </a:r>
          </a:p>
          <a:p>
            <a:pPr lvl="1" algn="just">
              <a:lnSpc>
                <a:spcPct val="130000"/>
              </a:lnSpc>
            </a:pPr>
            <a:r>
              <a:rPr lang="en-US" altLang="zh-TW" dirty="0">
                <a:ea typeface="新細明體" pitchFamily="18" charset="-120"/>
              </a:rPr>
              <a:t>Market analysis and management</a:t>
            </a:r>
          </a:p>
          <a:p>
            <a:pPr lvl="2">
              <a:lnSpc>
                <a:spcPct val="130000"/>
              </a:lnSpc>
            </a:pPr>
            <a:r>
              <a:rPr lang="en-US" altLang="zh-TW" dirty="0">
                <a:ea typeface="新細明體" pitchFamily="18" charset="-120"/>
              </a:rPr>
              <a:t>Target marketing, customer relationship management (CRM),  market basket analysis, market segmentation</a:t>
            </a:r>
          </a:p>
          <a:p>
            <a:pPr lvl="1" algn="just">
              <a:lnSpc>
                <a:spcPct val="130000"/>
              </a:lnSpc>
            </a:pPr>
            <a:r>
              <a:rPr lang="en-US" altLang="zh-TW" dirty="0">
                <a:ea typeface="新細明體" pitchFamily="18" charset="-120"/>
              </a:rPr>
              <a:t>Risk analysis and management</a:t>
            </a:r>
          </a:p>
          <a:p>
            <a:pPr lvl="2">
              <a:lnSpc>
                <a:spcPct val="130000"/>
              </a:lnSpc>
            </a:pPr>
            <a:r>
              <a:rPr lang="en-US" altLang="zh-TW" dirty="0">
                <a:ea typeface="新細明體" pitchFamily="18" charset="-120"/>
              </a:rPr>
              <a:t>Forecasting, customer retention, quality control, competitive analysis</a:t>
            </a:r>
          </a:p>
          <a:p>
            <a:pPr lvl="1" algn="just">
              <a:lnSpc>
                <a:spcPct val="130000"/>
              </a:lnSpc>
            </a:pPr>
            <a:r>
              <a:rPr lang="en-US" altLang="zh-TW" dirty="0">
                <a:ea typeface="新細明體" pitchFamily="18" charset="-120"/>
              </a:rPr>
              <a:t>Fraud detection and detection of unusual patterns (outliers)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BB8E-9F0A-4FE6-A303-F81554F7E56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7048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200">
                <a:ea typeface="新細明體" pitchFamily="18" charset="-120"/>
              </a:rPr>
              <a:t>Why Data Mining?—Potential Applications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30000"/>
              </a:lnSpc>
            </a:pPr>
            <a:r>
              <a:rPr lang="en-US" altLang="zh-TW">
                <a:ea typeface="新細明體" pitchFamily="18" charset="-120"/>
              </a:rPr>
              <a:t>Other Applications</a:t>
            </a:r>
          </a:p>
          <a:p>
            <a:pPr lvl="1" algn="just">
              <a:lnSpc>
                <a:spcPct val="130000"/>
              </a:lnSpc>
            </a:pPr>
            <a:r>
              <a:rPr lang="en-US" altLang="zh-TW">
                <a:ea typeface="新細明體" pitchFamily="18" charset="-120"/>
              </a:rPr>
              <a:t>Text mining (news group, email, documents) and Web mining</a:t>
            </a:r>
          </a:p>
          <a:p>
            <a:pPr lvl="1" algn="just">
              <a:lnSpc>
                <a:spcPct val="130000"/>
              </a:lnSpc>
            </a:pPr>
            <a:r>
              <a:rPr lang="en-US" altLang="zh-TW">
                <a:ea typeface="新細明體" pitchFamily="18" charset="-120"/>
              </a:rPr>
              <a:t>Stream data mining</a:t>
            </a:r>
          </a:p>
          <a:p>
            <a:pPr lvl="1" algn="just">
              <a:lnSpc>
                <a:spcPct val="130000"/>
              </a:lnSpc>
            </a:pPr>
            <a:r>
              <a:rPr lang="en-US" altLang="zh-TW">
                <a:ea typeface="新細明體" pitchFamily="18" charset="-120"/>
              </a:rPr>
              <a:t>Bioinformatics and bio-data analysis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6A5C-1BEA-49F2-907F-7D2F1B5CB2D7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9248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TW" sz="3600">
                <a:ea typeface="新細明體" pitchFamily="18" charset="-120"/>
              </a:rPr>
              <a:t>Data Mining: A KDD Process</a:t>
            </a:r>
            <a:endParaRPr lang="en-US" altLang="zh-TW" sz="3600" b="1">
              <a:ea typeface="新細明體" pitchFamily="18" charset="-12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419600" cy="10668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 altLang="zh-TW">
                <a:ea typeface="新細明體" pitchFamily="18" charset="-120"/>
              </a:rPr>
              <a:t>Data mining—core of knowledge discovery process</a:t>
            </a:r>
            <a:endParaRPr lang="en-US" altLang="zh-TW" sz="2000" b="1">
              <a:ea typeface="新細明體" pitchFamily="18" charset="-120"/>
            </a:endParaRPr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0" name="Line 6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1" name="Line 7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9" name="Rectangle 15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anose="02020603050405020304" pitchFamily="18" charset="0"/>
                <a:ea typeface="新細明體" pitchFamily="18" charset="-120"/>
              </a:rPr>
              <a:t>Data Cleaning</a:t>
            </a:r>
            <a:endParaRPr lang="en-US" altLang="zh-TW" sz="18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anose="02020603050405020304" pitchFamily="18" charset="0"/>
                <a:ea typeface="新細明體" pitchFamily="18" charset="-120"/>
              </a:rPr>
              <a:t>Data Integration</a:t>
            </a:r>
            <a:endParaRPr lang="en-US" altLang="zh-TW" sz="18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441363" name="Text Box 19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itchFamily="18" charset="-120"/>
              </a:rPr>
              <a:t>Databases</a:t>
            </a:r>
          </a:p>
        </p:txBody>
      </p: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itchFamily="18" charset="-120"/>
              </a:rPr>
              <a:t>Data Warehouse</a:t>
            </a:r>
          </a:p>
        </p:txBody>
      </p:sp>
      <p:sp>
        <p:nvSpPr>
          <p:cNvPr id="441365" name="Rectangle 21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41366" name="Rectangle 22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41367" name="Rectangle 23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8" name="Rectangle 24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69" name="Rectangle 25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0" name="Rectangle 26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1" name="Rectangle 27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2" name="Rectangle 28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3" name="WordArt 29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441374" name="Text Box 30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itchFamily="18" charset="-120"/>
              </a:rPr>
              <a:t>Task-relevant Data</a:t>
            </a:r>
          </a:p>
        </p:txBody>
      </p:sp>
      <p:sp>
        <p:nvSpPr>
          <p:cNvPr id="441375" name="Text Box 31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anose="02020603050405020304" pitchFamily="18" charset="0"/>
                <a:ea typeface="新細明體" pitchFamily="18" charset="-120"/>
              </a:rPr>
              <a:t>Selection</a:t>
            </a:r>
          </a:p>
        </p:txBody>
      </p:sp>
      <p:sp>
        <p:nvSpPr>
          <p:cNvPr id="441376" name="Text Box 32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chemeClr val="hlink"/>
                </a:solidFill>
                <a:latin typeface="Times New Roman" panose="02020603050405020304" pitchFamily="18" charset="0"/>
                <a:ea typeface="新細明體" pitchFamily="18" charset="-120"/>
              </a:rPr>
              <a:t>Data Mining</a:t>
            </a:r>
          </a:p>
        </p:txBody>
      </p:sp>
      <p:sp>
        <p:nvSpPr>
          <p:cNvPr id="441377" name="Text Box 33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anose="02020603050405020304" pitchFamily="18" charset="0"/>
                <a:ea typeface="新細明體" pitchFamily="18" charset="-120"/>
              </a:rPr>
              <a:t>Pattern Evaluation</a:t>
            </a:r>
          </a:p>
        </p:txBody>
      </p:sp>
      <p:sp>
        <p:nvSpPr>
          <p:cNvPr id="441378" name="Line 34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9" name="Line 35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0" name="Line 36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1" name="Line 37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2" name="Line 38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3" name="Line 39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4" name="Line 40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85" name="Line 41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1386" name="Line 42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80D0-D65B-4B77-ADDC-AF35EC9A7B78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6430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20000" cy="7620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altLang="zh-TW" sz="3200">
                <a:ea typeface="新細明體" pitchFamily="18" charset="-120"/>
              </a:rPr>
              <a:t>Architecture: Typical Data Mining System</a:t>
            </a:r>
            <a:endParaRPr lang="en-US" altLang="zh-TW" sz="2400" b="1">
              <a:ea typeface="新細明體" pitchFamily="18" charset="-120"/>
            </a:endParaRPr>
          </a:p>
        </p:txBody>
      </p:sp>
      <p:sp>
        <p:nvSpPr>
          <p:cNvPr id="643079" name="Rectangle 2055"/>
          <p:cNvSpPr>
            <a:spLocks noChangeArrowheads="1"/>
          </p:cNvSpPr>
          <p:nvPr/>
        </p:nvSpPr>
        <p:spPr bwMode="auto">
          <a:xfrm>
            <a:off x="3200400" y="54864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80" name="Oval 2056"/>
          <p:cNvSpPr>
            <a:spLocks noChangeArrowheads="1"/>
          </p:cNvSpPr>
          <p:nvPr/>
        </p:nvSpPr>
        <p:spPr bwMode="auto">
          <a:xfrm>
            <a:off x="3200400" y="5334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81" name="Oval 2057"/>
          <p:cNvSpPr>
            <a:spLocks noChangeArrowheads="1"/>
          </p:cNvSpPr>
          <p:nvPr/>
        </p:nvSpPr>
        <p:spPr bwMode="auto">
          <a:xfrm>
            <a:off x="4953000" y="6172200"/>
            <a:ext cx="1295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82" name="Rectangle 2058"/>
          <p:cNvSpPr>
            <a:spLocks noChangeArrowheads="1"/>
          </p:cNvSpPr>
          <p:nvPr/>
        </p:nvSpPr>
        <p:spPr bwMode="auto">
          <a:xfrm>
            <a:off x="4953000" y="5486400"/>
            <a:ext cx="1295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83" name="Oval 2059"/>
          <p:cNvSpPr>
            <a:spLocks noChangeArrowheads="1"/>
          </p:cNvSpPr>
          <p:nvPr/>
        </p:nvSpPr>
        <p:spPr bwMode="auto">
          <a:xfrm>
            <a:off x="4953000" y="5334000"/>
            <a:ext cx="1295400" cy="3048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84" name="Text Box 2060"/>
          <p:cNvSpPr txBox="1">
            <a:spLocks noChangeArrowheads="1"/>
          </p:cNvSpPr>
          <p:nvPr/>
        </p:nvSpPr>
        <p:spPr bwMode="auto">
          <a:xfrm>
            <a:off x="4876800" y="55626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itchFamily="18" charset="-120"/>
              </a:rPr>
              <a:t>Data </a:t>
            </a:r>
          </a:p>
          <a:p>
            <a:pPr algn="ctr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itchFamily="18" charset="-120"/>
              </a:rPr>
              <a:t>Warehouse</a:t>
            </a:r>
          </a:p>
        </p:txBody>
      </p:sp>
      <p:sp>
        <p:nvSpPr>
          <p:cNvPr id="643098" name="Line 2074"/>
          <p:cNvSpPr>
            <a:spLocks noChangeShapeType="1"/>
          </p:cNvSpPr>
          <p:nvPr/>
        </p:nvSpPr>
        <p:spPr bwMode="auto">
          <a:xfrm>
            <a:off x="52578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99" name="Line 2075"/>
          <p:cNvSpPr>
            <a:spLocks noChangeShapeType="1"/>
          </p:cNvSpPr>
          <p:nvPr/>
        </p:nvSpPr>
        <p:spPr bwMode="auto">
          <a:xfrm>
            <a:off x="327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01" name="Line 2077"/>
          <p:cNvSpPr>
            <a:spLocks noChangeShapeType="1"/>
          </p:cNvSpPr>
          <p:nvPr/>
        </p:nvSpPr>
        <p:spPr bwMode="auto">
          <a:xfrm>
            <a:off x="6019800" y="3810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04" name="Line 2080"/>
          <p:cNvSpPr>
            <a:spLocks noChangeShapeType="1"/>
          </p:cNvSpPr>
          <p:nvPr/>
        </p:nvSpPr>
        <p:spPr bwMode="auto">
          <a:xfrm>
            <a:off x="32766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05" name="Line 2081"/>
          <p:cNvSpPr>
            <a:spLocks noChangeShapeType="1"/>
          </p:cNvSpPr>
          <p:nvPr/>
        </p:nvSpPr>
        <p:spPr bwMode="auto">
          <a:xfrm>
            <a:off x="53340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09" name="Line 2085"/>
          <p:cNvSpPr>
            <a:spLocks noChangeShapeType="1"/>
          </p:cNvSpPr>
          <p:nvPr/>
        </p:nvSpPr>
        <p:spPr bwMode="auto">
          <a:xfrm>
            <a:off x="36576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10" name="Line 2086"/>
          <p:cNvSpPr>
            <a:spLocks noChangeShapeType="1"/>
          </p:cNvSpPr>
          <p:nvPr/>
        </p:nvSpPr>
        <p:spPr bwMode="auto">
          <a:xfrm>
            <a:off x="55626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28" name="Text Box 2104"/>
          <p:cNvSpPr txBox="1">
            <a:spLocks noChangeArrowheads="1"/>
          </p:cNvSpPr>
          <p:nvPr/>
        </p:nvSpPr>
        <p:spPr bwMode="auto">
          <a:xfrm>
            <a:off x="1371600" y="50292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latin typeface="Times New Roman" panose="02020603050405020304" pitchFamily="18" charset="0"/>
                <a:ea typeface="新細明體" pitchFamily="18" charset="-120"/>
              </a:rPr>
              <a:t>Data cleaning &amp; data integration</a:t>
            </a:r>
          </a:p>
        </p:txBody>
      </p:sp>
      <p:sp>
        <p:nvSpPr>
          <p:cNvPr id="643129" name="Text Box 2105"/>
          <p:cNvSpPr txBox="1">
            <a:spLocks noChangeArrowheads="1"/>
          </p:cNvSpPr>
          <p:nvPr/>
        </p:nvSpPr>
        <p:spPr bwMode="auto">
          <a:xfrm>
            <a:off x="5562600" y="4953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latin typeface="Times New Roman" panose="02020603050405020304" pitchFamily="18" charset="0"/>
                <a:ea typeface="新細明體" pitchFamily="18" charset="-120"/>
              </a:rPr>
              <a:t>Filtering</a:t>
            </a:r>
          </a:p>
        </p:txBody>
      </p:sp>
      <p:sp>
        <p:nvSpPr>
          <p:cNvPr id="643130" name="Oval 2106"/>
          <p:cNvSpPr>
            <a:spLocks noChangeArrowheads="1"/>
          </p:cNvSpPr>
          <p:nvPr/>
        </p:nvSpPr>
        <p:spPr bwMode="auto">
          <a:xfrm>
            <a:off x="3200400" y="61722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31" name="Rectangle 2107"/>
          <p:cNvSpPr>
            <a:spLocks noChangeArrowheads="1"/>
          </p:cNvSpPr>
          <p:nvPr/>
        </p:nvSpPr>
        <p:spPr bwMode="auto">
          <a:xfrm>
            <a:off x="2286000" y="54864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32" name="Oval 2108"/>
          <p:cNvSpPr>
            <a:spLocks noChangeArrowheads="1"/>
          </p:cNvSpPr>
          <p:nvPr/>
        </p:nvSpPr>
        <p:spPr bwMode="auto">
          <a:xfrm>
            <a:off x="2286000" y="5334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33" name="Oval 2109"/>
          <p:cNvSpPr>
            <a:spLocks noChangeArrowheads="1"/>
          </p:cNvSpPr>
          <p:nvPr/>
        </p:nvSpPr>
        <p:spPr bwMode="auto">
          <a:xfrm>
            <a:off x="2286000" y="61722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34" name="Text Box 2110"/>
          <p:cNvSpPr txBox="1">
            <a:spLocks noChangeArrowheads="1"/>
          </p:cNvSpPr>
          <p:nvPr/>
        </p:nvSpPr>
        <p:spPr bwMode="auto">
          <a:xfrm>
            <a:off x="2590800" y="5791200"/>
            <a:ext cx="133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itchFamily="18" charset="-120"/>
              </a:rPr>
              <a:t>Databases</a:t>
            </a:r>
          </a:p>
        </p:txBody>
      </p:sp>
      <p:sp>
        <p:nvSpPr>
          <p:cNvPr id="643135" name="Line 2111"/>
          <p:cNvSpPr>
            <a:spLocks noChangeShapeType="1"/>
          </p:cNvSpPr>
          <p:nvPr/>
        </p:nvSpPr>
        <p:spPr bwMode="auto">
          <a:xfrm>
            <a:off x="27432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42" name="Rectangle 2118"/>
          <p:cNvSpPr>
            <a:spLocks noChangeArrowheads="1"/>
          </p:cNvSpPr>
          <p:nvPr/>
        </p:nvSpPr>
        <p:spPr bwMode="auto">
          <a:xfrm>
            <a:off x="2590800" y="4343400"/>
            <a:ext cx="350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43" name="Text Box 2119"/>
          <p:cNvSpPr txBox="1">
            <a:spLocks noChangeArrowheads="1"/>
          </p:cNvSpPr>
          <p:nvPr/>
        </p:nvSpPr>
        <p:spPr bwMode="auto">
          <a:xfrm>
            <a:off x="3124200" y="4343400"/>
            <a:ext cx="2667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Database or data warehouse server</a:t>
            </a:r>
          </a:p>
        </p:txBody>
      </p:sp>
      <p:sp>
        <p:nvSpPr>
          <p:cNvPr id="643144" name="Rectangle 2120"/>
          <p:cNvSpPr>
            <a:spLocks noChangeArrowheads="1"/>
          </p:cNvSpPr>
          <p:nvPr/>
        </p:nvSpPr>
        <p:spPr bwMode="auto">
          <a:xfrm>
            <a:off x="2514600" y="3505200"/>
            <a:ext cx="3505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Data mining engine</a:t>
            </a:r>
          </a:p>
        </p:txBody>
      </p:sp>
      <p:sp>
        <p:nvSpPr>
          <p:cNvPr id="643146" name="Rectangle 2122"/>
          <p:cNvSpPr>
            <a:spLocks noChangeArrowheads="1"/>
          </p:cNvSpPr>
          <p:nvPr/>
        </p:nvSpPr>
        <p:spPr bwMode="auto">
          <a:xfrm>
            <a:off x="2590800" y="2667000"/>
            <a:ext cx="3505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Pattern evaluation</a:t>
            </a:r>
          </a:p>
        </p:txBody>
      </p:sp>
      <p:sp>
        <p:nvSpPr>
          <p:cNvPr id="643147" name="Rectangle 2123"/>
          <p:cNvSpPr>
            <a:spLocks noChangeArrowheads="1"/>
          </p:cNvSpPr>
          <p:nvPr/>
        </p:nvSpPr>
        <p:spPr bwMode="auto">
          <a:xfrm>
            <a:off x="2514600" y="1752600"/>
            <a:ext cx="3657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Graphical user interface</a:t>
            </a:r>
          </a:p>
        </p:txBody>
      </p:sp>
      <p:sp>
        <p:nvSpPr>
          <p:cNvPr id="643148" name="Line 2124"/>
          <p:cNvSpPr>
            <a:spLocks noChangeShapeType="1"/>
          </p:cNvSpPr>
          <p:nvPr/>
        </p:nvSpPr>
        <p:spPr bwMode="auto">
          <a:xfrm>
            <a:off x="3352800" y="2362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49" name="Line 2125"/>
          <p:cNvSpPr>
            <a:spLocks noChangeShapeType="1"/>
          </p:cNvSpPr>
          <p:nvPr/>
        </p:nvSpPr>
        <p:spPr bwMode="auto">
          <a:xfrm>
            <a:off x="32766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50" name="Line 2126"/>
          <p:cNvSpPr>
            <a:spLocks noChangeShapeType="1"/>
          </p:cNvSpPr>
          <p:nvPr/>
        </p:nvSpPr>
        <p:spPr bwMode="auto">
          <a:xfrm>
            <a:off x="5334000" y="2362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51" name="Line 2127"/>
          <p:cNvSpPr>
            <a:spLocks noChangeShapeType="1"/>
          </p:cNvSpPr>
          <p:nvPr/>
        </p:nvSpPr>
        <p:spPr bwMode="auto">
          <a:xfrm>
            <a:off x="52578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54" name="Line 2130"/>
          <p:cNvSpPr>
            <a:spLocks noChangeShapeType="1"/>
          </p:cNvSpPr>
          <p:nvPr/>
        </p:nvSpPr>
        <p:spPr bwMode="auto">
          <a:xfrm>
            <a:off x="6096000" y="2971800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3155" name="Line 2131"/>
          <p:cNvSpPr>
            <a:spLocks noChangeShapeType="1"/>
          </p:cNvSpPr>
          <p:nvPr/>
        </p:nvSpPr>
        <p:spPr bwMode="auto">
          <a:xfrm>
            <a:off x="6172200" y="32004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3156" name="Rectangle 2132"/>
          <p:cNvSpPr>
            <a:spLocks noChangeArrowheads="1"/>
          </p:cNvSpPr>
          <p:nvPr/>
        </p:nvSpPr>
        <p:spPr bwMode="auto">
          <a:xfrm>
            <a:off x="7162800" y="31242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000" b="1">
              <a:ea typeface="新細明體" pitchFamily="18" charset="-120"/>
            </a:endParaRPr>
          </a:p>
        </p:txBody>
      </p:sp>
      <p:sp>
        <p:nvSpPr>
          <p:cNvPr id="643157" name="Oval 2133"/>
          <p:cNvSpPr>
            <a:spLocks noChangeArrowheads="1"/>
          </p:cNvSpPr>
          <p:nvPr/>
        </p:nvSpPr>
        <p:spPr bwMode="auto">
          <a:xfrm>
            <a:off x="7162800" y="29718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58" name="Oval 2134"/>
          <p:cNvSpPr>
            <a:spLocks noChangeArrowheads="1"/>
          </p:cNvSpPr>
          <p:nvPr/>
        </p:nvSpPr>
        <p:spPr bwMode="auto">
          <a:xfrm>
            <a:off x="7162800" y="3810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169" name="Text Box 2145"/>
          <p:cNvSpPr txBox="1">
            <a:spLocks noChangeArrowheads="1"/>
          </p:cNvSpPr>
          <p:nvPr/>
        </p:nvSpPr>
        <p:spPr bwMode="auto">
          <a:xfrm>
            <a:off x="6553200" y="4114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ea typeface="新細明體" pitchFamily="18" charset="-120"/>
              </a:rPr>
              <a:t>Knowledge-base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3455</TotalTime>
  <Words>675</Words>
  <Application>Microsoft Office PowerPoint</Application>
  <PresentationFormat>On-screen Show (4:3)</PresentationFormat>
  <Paragraphs>149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Impact</vt:lpstr>
      <vt:lpstr>新細明體</vt:lpstr>
      <vt:lpstr>Tahoma</vt:lpstr>
      <vt:lpstr>Times New Roman</vt:lpstr>
      <vt:lpstr>Wingdings</vt:lpstr>
      <vt:lpstr>Blends</vt:lpstr>
      <vt:lpstr>Clip</vt:lpstr>
      <vt:lpstr>PowerPoint Presentation</vt:lpstr>
      <vt:lpstr>Table of contents</vt:lpstr>
      <vt:lpstr>Evolution of Database Technology</vt:lpstr>
      <vt:lpstr>What Is Data Mining?</vt:lpstr>
      <vt:lpstr>Why Data Mining? </vt:lpstr>
      <vt:lpstr>Why Data Mining?—Potential Applications</vt:lpstr>
      <vt:lpstr>Why Data Mining?—Potential Applications</vt:lpstr>
      <vt:lpstr>Data Mining: A KDD Process</vt:lpstr>
      <vt:lpstr>Architecture: Typical Data Mining System</vt:lpstr>
      <vt:lpstr>Data Mining: On What Kinds of Data?</vt:lpstr>
      <vt:lpstr>Data Mining: Confluence of Multiple Disciplines </vt:lpstr>
      <vt:lpstr>Major Issues in Data Mining</vt:lpstr>
      <vt:lpstr>Major Issues in Data Mining</vt:lpstr>
      <vt:lpstr>Summary</vt:lpstr>
      <vt:lpstr>PowerPoint Presentation</vt:lpstr>
      <vt:lpstr>PowerPoint Presentation</vt:lpstr>
    </vt:vector>
  </TitlesOfParts>
  <Company>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Concepts and Techniques</dc:title>
  <dc:creator>Y.T. Wang</dc:creator>
  <cp:lastModifiedBy>Jawwad Kazi</cp:lastModifiedBy>
  <cp:revision>217</cp:revision>
  <cp:lastPrinted>2000-06-01T21:00:25Z</cp:lastPrinted>
  <dcterms:created xsi:type="dcterms:W3CDTF">1999-12-01T22:01:55Z</dcterms:created>
  <dcterms:modified xsi:type="dcterms:W3CDTF">2018-10-14T14:07:34Z</dcterms:modified>
</cp:coreProperties>
</file>