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handoutMasterIdLst>
    <p:handoutMasterId r:id="rId29"/>
  </p:handoutMasterIdLst>
  <p:sldIdLst>
    <p:sldId id="256" r:id="rId2"/>
    <p:sldId id="257" r:id="rId3"/>
    <p:sldId id="274" r:id="rId4"/>
    <p:sldId id="275" r:id="rId5"/>
    <p:sldId id="258" r:id="rId6"/>
    <p:sldId id="276" r:id="rId7"/>
    <p:sldId id="259" r:id="rId8"/>
    <p:sldId id="277" r:id="rId9"/>
    <p:sldId id="261" r:id="rId10"/>
    <p:sldId id="278" r:id="rId11"/>
    <p:sldId id="279" r:id="rId12"/>
    <p:sldId id="262" r:id="rId13"/>
    <p:sldId id="263" r:id="rId14"/>
    <p:sldId id="264" r:id="rId15"/>
    <p:sldId id="265" r:id="rId16"/>
    <p:sldId id="280" r:id="rId17"/>
    <p:sldId id="281" r:id="rId18"/>
    <p:sldId id="282" r:id="rId19"/>
    <p:sldId id="283" r:id="rId20"/>
    <p:sldId id="266" r:id="rId21"/>
    <p:sldId id="268" r:id="rId22"/>
    <p:sldId id="269" r:id="rId23"/>
    <p:sldId id="270" r:id="rId24"/>
    <p:sldId id="271" r:id="rId25"/>
    <p:sldId id="272" r:id="rId26"/>
    <p:sldId id="284" r:id="rId27"/>
  </p:sldIdLst>
  <p:sldSz cx="12192000" cy="6858000"/>
  <p:notesSz cx="6985000" cy="9271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7" d="100"/>
          <a:sy n="67" d="100"/>
        </p:scale>
        <p:origin x="132"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lvl1pPr>
          </a:lstStyle>
          <a:p>
            <a:endParaRPr lang="en-CA" altLang="en-US"/>
          </a:p>
        </p:txBody>
      </p:sp>
      <p:sp>
        <p:nvSpPr>
          <p:cNvPr id="24579" name="Rectangle 3"/>
          <p:cNvSpPr>
            <a:spLocks noGrp="1" noChangeArrowheads="1"/>
          </p:cNvSpPr>
          <p:nvPr>
            <p:ph type="dt" sz="quarter" idx="1"/>
          </p:nvPr>
        </p:nvSpPr>
        <p:spPr bwMode="auto">
          <a:xfrm>
            <a:off x="3957638" y="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lvl1pPr>
          </a:lstStyle>
          <a:p>
            <a:endParaRPr lang="en-CA" altLang="en-US"/>
          </a:p>
        </p:txBody>
      </p:sp>
      <p:sp>
        <p:nvSpPr>
          <p:cNvPr id="24580" name="Rectangle 4"/>
          <p:cNvSpPr>
            <a:spLocks noGrp="1" noChangeArrowheads="1"/>
          </p:cNvSpPr>
          <p:nvPr>
            <p:ph type="ftr" sz="quarter" idx="2"/>
          </p:nvPr>
        </p:nvSpPr>
        <p:spPr bwMode="auto">
          <a:xfrm>
            <a:off x="0" y="8807450"/>
            <a:ext cx="30273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lvl1pPr>
          </a:lstStyle>
          <a:p>
            <a:endParaRPr lang="en-CA" altLang="en-US"/>
          </a:p>
        </p:txBody>
      </p:sp>
      <p:sp>
        <p:nvSpPr>
          <p:cNvPr id="24581" name="Rectangle 5"/>
          <p:cNvSpPr>
            <a:spLocks noGrp="1" noChangeArrowheads="1"/>
          </p:cNvSpPr>
          <p:nvPr>
            <p:ph type="sldNum" sz="quarter" idx="3"/>
          </p:nvPr>
        </p:nvSpPr>
        <p:spPr bwMode="auto">
          <a:xfrm>
            <a:off x="3957638" y="8807450"/>
            <a:ext cx="302736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lvl1pPr>
          </a:lstStyle>
          <a:p>
            <a:fld id="{A7C8FA0B-A1AD-47FD-B2B1-4FED16622FD9}"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56050" y="0"/>
            <a:ext cx="3027363" cy="465138"/>
          </a:xfrm>
          <a:prstGeom prst="rect">
            <a:avLst/>
          </a:prstGeom>
        </p:spPr>
        <p:txBody>
          <a:bodyPr vert="horz" lIns="91440" tIns="45720" rIns="91440" bIns="45720" rtlCol="0"/>
          <a:lstStyle>
            <a:lvl1pPr algn="r">
              <a:defRPr sz="1200"/>
            </a:lvl1pPr>
          </a:lstStyle>
          <a:p>
            <a:fld id="{22503FD9-E78F-4B16-9BB0-98C4B1D682AC}" type="datetimeFigureOut">
              <a:rPr lang="en-IN" smtClean="0"/>
              <a:t>04-04-2019</a:t>
            </a:fld>
            <a:endParaRPr lang="en-IN"/>
          </a:p>
        </p:txBody>
      </p:sp>
      <p:sp>
        <p:nvSpPr>
          <p:cNvPr id="4" name="Slide Image Placeholder 3"/>
          <p:cNvSpPr>
            <a:spLocks noGrp="1" noRot="1" noChangeAspect="1"/>
          </p:cNvSpPr>
          <p:nvPr>
            <p:ph type="sldImg" idx="2"/>
          </p:nvPr>
        </p:nvSpPr>
        <p:spPr>
          <a:xfrm>
            <a:off x="711200" y="1158875"/>
            <a:ext cx="5562600" cy="31289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98500" y="4462463"/>
            <a:ext cx="5588000" cy="364966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05863"/>
            <a:ext cx="3027363" cy="4651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56050" y="8805863"/>
            <a:ext cx="3027363" cy="465137"/>
          </a:xfrm>
          <a:prstGeom prst="rect">
            <a:avLst/>
          </a:prstGeom>
        </p:spPr>
        <p:txBody>
          <a:bodyPr vert="horz" lIns="91440" tIns="45720" rIns="91440" bIns="45720" rtlCol="0" anchor="b"/>
          <a:lstStyle>
            <a:lvl1pPr algn="r">
              <a:defRPr sz="1200"/>
            </a:lvl1pPr>
          </a:lstStyle>
          <a:p>
            <a:fld id="{BEF5B0B8-65B5-4B81-BAF6-C305C9522F18}" type="slidenum">
              <a:rPr lang="en-IN" smtClean="0"/>
              <a:t>‹#›</a:t>
            </a:fld>
            <a:endParaRPr lang="en-IN"/>
          </a:p>
        </p:txBody>
      </p:sp>
    </p:spTree>
    <p:extLst>
      <p:ext uri="{BB962C8B-B14F-4D97-AF65-F5344CB8AC3E}">
        <p14:creationId xmlns:p14="http://schemas.microsoft.com/office/powerpoint/2010/main" val="293407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F5B0B8-65B5-4B81-BAF6-C305C9522F18}" type="slidenum">
              <a:rPr lang="en-IN" smtClean="0"/>
              <a:t>9</a:t>
            </a:fld>
            <a:endParaRPr lang="en-IN"/>
          </a:p>
        </p:txBody>
      </p:sp>
    </p:spTree>
    <p:extLst>
      <p:ext uri="{BB962C8B-B14F-4D97-AF65-F5344CB8AC3E}">
        <p14:creationId xmlns:p14="http://schemas.microsoft.com/office/powerpoint/2010/main" val="331843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6246BF1-A7B0-488D-BEF8-43997D9A849F}" type="slidenum">
              <a:rPr lang="en-US" altLang="zh-CN" smtClean="0"/>
              <a:pPr/>
              <a:t>‹#›</a:t>
            </a:fld>
            <a:endParaRPr lang="en-US" altLang="zh-CN"/>
          </a:p>
        </p:txBody>
      </p:sp>
    </p:spTree>
    <p:extLst>
      <p:ext uri="{BB962C8B-B14F-4D97-AF65-F5344CB8AC3E}">
        <p14:creationId xmlns:p14="http://schemas.microsoft.com/office/powerpoint/2010/main" val="182422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5FC9A75-FB34-46FF-80B7-66E86BB58CF9}" type="slidenum">
              <a:rPr lang="en-US" altLang="zh-CN" smtClean="0"/>
              <a:pPr/>
              <a:t>‹#›</a:t>
            </a:fld>
            <a:endParaRPr lang="en-US" altLang="zh-CN"/>
          </a:p>
        </p:txBody>
      </p:sp>
    </p:spTree>
    <p:extLst>
      <p:ext uri="{BB962C8B-B14F-4D97-AF65-F5344CB8AC3E}">
        <p14:creationId xmlns:p14="http://schemas.microsoft.com/office/powerpoint/2010/main" val="66911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016F1BC-5E61-4D7D-A250-D53DB06228B4}" type="slidenum">
              <a:rPr lang="en-US" altLang="zh-CN" smtClean="0"/>
              <a:pPr/>
              <a:t>‹#›</a:t>
            </a:fld>
            <a:endParaRPr lang="en-US" altLang="zh-CN"/>
          </a:p>
        </p:txBody>
      </p:sp>
    </p:spTree>
    <p:extLst>
      <p:ext uri="{BB962C8B-B14F-4D97-AF65-F5344CB8AC3E}">
        <p14:creationId xmlns:p14="http://schemas.microsoft.com/office/powerpoint/2010/main" val="91781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2AAD036-521D-4D78-AAB5-5243C7715E39}" type="slidenum">
              <a:rPr lang="en-US" altLang="zh-CN" smtClean="0"/>
              <a:pPr/>
              <a:t>‹#›</a:t>
            </a:fld>
            <a:endParaRPr lang="en-US" altLang="zh-CN"/>
          </a:p>
        </p:txBody>
      </p:sp>
    </p:spTree>
    <p:extLst>
      <p:ext uri="{BB962C8B-B14F-4D97-AF65-F5344CB8AC3E}">
        <p14:creationId xmlns:p14="http://schemas.microsoft.com/office/powerpoint/2010/main" val="177866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0586FB76-F7A6-4E09-95E2-8453CB28500E}" type="slidenum">
              <a:rPr lang="en-US" altLang="zh-CN" smtClean="0"/>
              <a:pPr/>
              <a:t>‹#›</a:t>
            </a:fld>
            <a:endParaRPr lang="en-US" altLang="zh-CN"/>
          </a:p>
        </p:txBody>
      </p:sp>
    </p:spTree>
    <p:extLst>
      <p:ext uri="{BB962C8B-B14F-4D97-AF65-F5344CB8AC3E}">
        <p14:creationId xmlns:p14="http://schemas.microsoft.com/office/powerpoint/2010/main" val="227005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EDB3C150-BDE6-4842-B0C6-89BEDD6563E5}" type="slidenum">
              <a:rPr lang="en-US" altLang="zh-CN" smtClean="0"/>
              <a:pPr/>
              <a:t>‹#›</a:t>
            </a:fld>
            <a:endParaRPr lang="en-US" altLang="zh-CN"/>
          </a:p>
        </p:txBody>
      </p:sp>
    </p:spTree>
    <p:extLst>
      <p:ext uri="{BB962C8B-B14F-4D97-AF65-F5344CB8AC3E}">
        <p14:creationId xmlns:p14="http://schemas.microsoft.com/office/powerpoint/2010/main" val="47554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DF4736E5-6CD7-4E34-BDB3-62900A1A2CE9}" type="slidenum">
              <a:rPr lang="en-US" altLang="zh-CN" smtClean="0"/>
              <a:pPr/>
              <a:t>‹#›</a:t>
            </a:fld>
            <a:endParaRPr lang="en-US" altLang="zh-CN"/>
          </a:p>
        </p:txBody>
      </p:sp>
    </p:spTree>
    <p:extLst>
      <p:ext uri="{BB962C8B-B14F-4D97-AF65-F5344CB8AC3E}">
        <p14:creationId xmlns:p14="http://schemas.microsoft.com/office/powerpoint/2010/main" val="293726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1B67ADED-F483-4E69-901B-298463083860}" type="slidenum">
              <a:rPr lang="en-US" altLang="zh-CN" smtClean="0"/>
              <a:pPr/>
              <a:t>‹#›</a:t>
            </a:fld>
            <a:endParaRPr lang="en-US" altLang="zh-CN"/>
          </a:p>
        </p:txBody>
      </p:sp>
    </p:spTree>
    <p:extLst>
      <p:ext uri="{BB962C8B-B14F-4D97-AF65-F5344CB8AC3E}">
        <p14:creationId xmlns:p14="http://schemas.microsoft.com/office/powerpoint/2010/main" val="273894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A3149995-48A9-42F4-A864-3356652C8E90}" type="slidenum">
              <a:rPr lang="en-US" altLang="zh-CN" smtClean="0"/>
              <a:pPr/>
              <a:t>‹#›</a:t>
            </a:fld>
            <a:endParaRPr lang="en-US" altLang="zh-CN"/>
          </a:p>
        </p:txBody>
      </p:sp>
    </p:spTree>
    <p:extLst>
      <p:ext uri="{BB962C8B-B14F-4D97-AF65-F5344CB8AC3E}">
        <p14:creationId xmlns:p14="http://schemas.microsoft.com/office/powerpoint/2010/main" val="1338663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FA9ED480-EA07-4B82-8564-F2F24D362382}" type="slidenum">
              <a:rPr lang="en-US" altLang="zh-CN" smtClean="0"/>
              <a:pPr/>
              <a:t>‹#›</a:t>
            </a:fld>
            <a:endParaRPr lang="en-US" altLang="zh-CN"/>
          </a:p>
        </p:txBody>
      </p:sp>
    </p:spTree>
    <p:extLst>
      <p:ext uri="{BB962C8B-B14F-4D97-AF65-F5344CB8AC3E}">
        <p14:creationId xmlns:p14="http://schemas.microsoft.com/office/powerpoint/2010/main" val="168746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E26B554A-EA52-429D-BF7C-5449208BC192}" type="slidenum">
              <a:rPr lang="en-US" altLang="zh-CN" smtClean="0"/>
              <a:pPr/>
              <a:t>‹#›</a:t>
            </a:fld>
            <a:endParaRPr lang="en-US" altLang="zh-CN"/>
          </a:p>
        </p:txBody>
      </p:sp>
    </p:spTree>
    <p:extLst>
      <p:ext uri="{BB962C8B-B14F-4D97-AF65-F5344CB8AC3E}">
        <p14:creationId xmlns:p14="http://schemas.microsoft.com/office/powerpoint/2010/main" val="245809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55DD-D2B0-4831-BBED-AD645B4B7D05}" type="slidenum">
              <a:rPr lang="en-US" altLang="zh-CN" smtClean="0"/>
              <a:pPr/>
              <a:t>‹#›</a:t>
            </a:fld>
            <a:endParaRPr lang="en-US" altLang="zh-CN"/>
          </a:p>
        </p:txBody>
      </p:sp>
    </p:spTree>
    <p:extLst>
      <p:ext uri="{BB962C8B-B14F-4D97-AF65-F5344CB8AC3E}">
        <p14:creationId xmlns:p14="http://schemas.microsoft.com/office/powerpoint/2010/main" val="37145649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676400"/>
            <a:ext cx="7848600" cy="1828800"/>
          </a:xfrm>
        </p:spPr>
        <p:txBody>
          <a:bodyPr>
            <a:normAutofit fontScale="90000"/>
          </a:bodyPr>
          <a:lstStyle/>
          <a:p>
            <a:r>
              <a:rPr lang="en-US" altLang="zh-CN">
                <a:latin typeface="Arial" panose="020B0604020202020204" pitchFamily="34" charset="0"/>
              </a:rPr>
              <a:t>CURE: An Efficient Clustering Algorithm for Large Databases</a:t>
            </a: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figure_c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62014"/>
            <a:ext cx="8001000" cy="5995987"/>
          </a:xfrm>
          <a:prstGeom prst="rect">
            <a:avLst/>
          </a:prstGeom>
          <a:noFill/>
          <a:extLst>
            <a:ext uri="{909E8E84-426E-40DD-AFC4-6F175D3DCCD1}">
              <a14:hiddenFill xmlns:a14="http://schemas.microsoft.com/office/drawing/2010/main">
                <a:solidFill>
                  <a:srgbClr val="FFFFFF"/>
                </a:solidFill>
              </a14:hiddenFill>
            </a:ext>
          </a:extLst>
        </p:spPr>
      </p:pic>
      <p:sp>
        <p:nvSpPr>
          <p:cNvPr id="96259" name="Rectangle 3"/>
          <p:cNvSpPr>
            <a:spLocks noGrp="1" noChangeArrowheads="1"/>
          </p:cNvSpPr>
          <p:nvPr>
            <p:ph type="title"/>
          </p:nvPr>
        </p:nvSpPr>
        <p:spPr>
          <a:xfrm>
            <a:off x="2514600" y="-152400"/>
            <a:ext cx="7793038" cy="1462088"/>
          </a:xfrm>
        </p:spPr>
        <p:txBody>
          <a:bodyPr/>
          <a:lstStyle/>
          <a:p>
            <a:r>
              <a:rPr lang="en-US" altLang="en-US"/>
              <a:t>Example</a:t>
            </a:r>
          </a:p>
        </p:txBody>
      </p:sp>
    </p:spTree>
    <p:extLst>
      <p:ext uri="{BB962C8B-B14F-4D97-AF65-F5344CB8AC3E}">
        <p14:creationId xmlns:p14="http://schemas.microsoft.com/office/powerpoint/2010/main" val="36538226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CURE’s Advantages</a:t>
            </a:r>
          </a:p>
        </p:txBody>
      </p:sp>
      <p:sp>
        <p:nvSpPr>
          <p:cNvPr id="94211" name="Rectangle 3"/>
          <p:cNvSpPr>
            <a:spLocks noGrp="1" noChangeArrowheads="1"/>
          </p:cNvSpPr>
          <p:nvPr>
            <p:ph type="body" idx="1"/>
          </p:nvPr>
        </p:nvSpPr>
        <p:spPr/>
        <p:txBody>
          <a:bodyPr/>
          <a:lstStyle/>
          <a:p>
            <a:pPr>
              <a:lnSpc>
                <a:spcPct val="90000"/>
              </a:lnSpc>
            </a:pPr>
            <a:r>
              <a:rPr lang="en-US" altLang="en-US"/>
              <a:t>More accurate:</a:t>
            </a:r>
          </a:p>
          <a:p>
            <a:pPr lvl="1">
              <a:lnSpc>
                <a:spcPct val="90000"/>
              </a:lnSpc>
            </a:pPr>
            <a:r>
              <a:rPr lang="en-US" altLang="en-US"/>
              <a:t>Adjusts well to geometry of non-spherical shapes.  </a:t>
            </a:r>
          </a:p>
          <a:p>
            <a:pPr lvl="1">
              <a:lnSpc>
                <a:spcPct val="90000"/>
              </a:lnSpc>
            </a:pPr>
            <a:r>
              <a:rPr lang="en-US" altLang="en-US"/>
              <a:t>Scales to large datasets</a:t>
            </a:r>
          </a:p>
          <a:p>
            <a:pPr lvl="1">
              <a:lnSpc>
                <a:spcPct val="90000"/>
              </a:lnSpc>
            </a:pPr>
            <a:r>
              <a:rPr lang="en-US" altLang="en-US"/>
              <a:t>Less sensitive to outliers</a:t>
            </a:r>
          </a:p>
          <a:p>
            <a:pPr>
              <a:lnSpc>
                <a:spcPct val="90000"/>
              </a:lnSpc>
            </a:pPr>
            <a:r>
              <a:rPr lang="en-US" altLang="en-US"/>
              <a:t>More efficient:  </a:t>
            </a:r>
          </a:p>
          <a:p>
            <a:pPr lvl="1">
              <a:lnSpc>
                <a:spcPct val="90000"/>
              </a:lnSpc>
            </a:pPr>
            <a:r>
              <a:rPr lang="en-US" altLang="en-US"/>
              <a:t>Space complexity:  O(n)  </a:t>
            </a:r>
          </a:p>
          <a:p>
            <a:pPr lvl="1">
              <a:lnSpc>
                <a:spcPct val="90000"/>
              </a:lnSpc>
            </a:pPr>
            <a:r>
              <a:rPr lang="en-US" altLang="en-US"/>
              <a:t>Time complexity:  O(n</a:t>
            </a:r>
            <a:r>
              <a:rPr lang="en-US" altLang="en-US" baseline="30000"/>
              <a:t>2</a:t>
            </a:r>
            <a:r>
              <a:rPr lang="en-US" altLang="en-US"/>
              <a:t>logn) (O(n</a:t>
            </a:r>
            <a:r>
              <a:rPr lang="en-US" altLang="en-US" baseline="30000"/>
              <a:t>2</a:t>
            </a:r>
            <a:r>
              <a:rPr lang="en-US" altLang="en-US"/>
              <a:t>) if dimensionality of data points is small)</a:t>
            </a:r>
          </a:p>
        </p:txBody>
      </p:sp>
    </p:spTree>
    <p:extLst>
      <p:ext uri="{BB962C8B-B14F-4D97-AF65-F5344CB8AC3E}">
        <p14:creationId xmlns:p14="http://schemas.microsoft.com/office/powerpoint/2010/main" val="3789713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4000"/>
              <a:t>CURE Algorithm:</a:t>
            </a:r>
            <a:r>
              <a:rPr lang="en-US" altLang="zh-CN"/>
              <a:t/>
            </a:r>
            <a:br>
              <a:rPr lang="en-US" altLang="zh-CN"/>
            </a:br>
            <a:r>
              <a:rPr lang="en-US" altLang="zh-CN"/>
              <a:t> </a:t>
            </a:r>
            <a:r>
              <a:rPr lang="en-US" altLang="zh-CN" sz="3600"/>
              <a:t>Random Sampling</a:t>
            </a:r>
          </a:p>
        </p:txBody>
      </p:sp>
      <p:sp>
        <p:nvSpPr>
          <p:cNvPr id="9219" name="Rectangle 3" descr="Rectangle: Click to edit Master text styles&#10;Second level&#10;Third level&#10;Fourth level&#10;Fifth level"/>
          <p:cNvSpPr>
            <a:spLocks noGrp="1" noChangeArrowheads="1"/>
          </p:cNvSpPr>
          <p:nvPr>
            <p:ph idx="1"/>
          </p:nvPr>
        </p:nvSpPr>
        <p:spPr/>
        <p:txBody>
          <a:bodyPr/>
          <a:lstStyle/>
          <a:p>
            <a:pPr>
              <a:lnSpc>
                <a:spcPct val="90000"/>
              </a:lnSpc>
            </a:pPr>
            <a:r>
              <a:rPr lang="en-US" altLang="zh-CN" sz="2800"/>
              <a:t>In order to handle large data sets, </a:t>
            </a:r>
            <a:r>
              <a:rPr lang="en-US" altLang="zh-CN" sz="2800" i="1"/>
              <a:t>random sampling</a:t>
            </a:r>
            <a:r>
              <a:rPr lang="en-US" altLang="zh-CN" sz="2800"/>
              <a:t> is used to reduce the size of the input to CURE</a:t>
            </a:r>
            <a:r>
              <a:rPr lang="en-US" altLang="zh-CN" sz="2800">
                <a:latin typeface="Times New Roman" panose="02020603050405020304" pitchFamily="18" charset="0"/>
              </a:rPr>
              <a:t>’</a:t>
            </a:r>
            <a:r>
              <a:rPr lang="en-US" altLang="zh-CN" sz="2800"/>
              <a:t>s clustering algorithm.</a:t>
            </a:r>
          </a:p>
          <a:p>
            <a:pPr>
              <a:lnSpc>
                <a:spcPct val="90000"/>
              </a:lnSpc>
            </a:pPr>
            <a:r>
              <a:rPr lang="en-US" altLang="zh-CN" sz="2800"/>
              <a:t>[Vit85] provides efficient algorithms for drawing a sample randomly in one pass and using constant space.</a:t>
            </a:r>
          </a:p>
          <a:p>
            <a:pPr>
              <a:lnSpc>
                <a:spcPct val="90000"/>
              </a:lnSpc>
            </a:pPr>
            <a:r>
              <a:rPr lang="en-US" altLang="zh-CN" sz="2800"/>
              <a:t>Although random sampling does have tradeoff between accuracy and efficiency, experiments show that for most of the data sets, with moderate sized random samples, very good clusters can obtained.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4000"/>
              <a:t>CURE Algorithm:</a:t>
            </a:r>
            <a:br>
              <a:rPr lang="en-US" altLang="zh-CN" sz="4000"/>
            </a:br>
            <a:r>
              <a:rPr lang="en-US" altLang="zh-CN" sz="3600"/>
              <a:t>Partitioning for Speedup</a:t>
            </a:r>
          </a:p>
        </p:txBody>
      </p:sp>
      <p:sp>
        <p:nvSpPr>
          <p:cNvPr id="10243" name="Rectangle 3" descr="Rectangle: Click to edit Master text styles&#10;Second level&#10;Third level&#10;Fourth level&#10;Fifth level"/>
          <p:cNvSpPr>
            <a:spLocks noGrp="1" noChangeArrowheads="1"/>
          </p:cNvSpPr>
          <p:nvPr>
            <p:ph idx="1"/>
          </p:nvPr>
        </p:nvSpPr>
        <p:spPr/>
        <p:txBody>
          <a:bodyPr/>
          <a:lstStyle/>
          <a:p>
            <a:pPr>
              <a:lnSpc>
                <a:spcPct val="90000"/>
              </a:lnSpc>
            </a:pPr>
            <a:r>
              <a:rPr lang="en-US" altLang="zh-CN" sz="2800"/>
              <a:t>In the first pass:</a:t>
            </a:r>
          </a:p>
          <a:p>
            <a:pPr lvl="1">
              <a:lnSpc>
                <a:spcPct val="90000"/>
              </a:lnSpc>
            </a:pPr>
            <a:r>
              <a:rPr lang="en-US" altLang="zh-CN" sz="2400"/>
              <a:t>Partition the sample space into p partitions, each of size n/p.</a:t>
            </a:r>
          </a:p>
          <a:p>
            <a:pPr lvl="1">
              <a:lnSpc>
                <a:spcPct val="90000"/>
              </a:lnSpc>
            </a:pPr>
            <a:r>
              <a:rPr lang="en-US" altLang="zh-CN" sz="2400"/>
              <a:t>Partially cluster each partition until the final number of clusters in each partition reduces to n/pq, q &gt; 1.</a:t>
            </a:r>
          </a:p>
          <a:p>
            <a:pPr>
              <a:lnSpc>
                <a:spcPct val="90000"/>
              </a:lnSpc>
            </a:pPr>
            <a:r>
              <a:rPr lang="en-US" altLang="zh-CN" sz="2800"/>
              <a:t>The advantages are</a:t>
            </a:r>
          </a:p>
          <a:p>
            <a:pPr lvl="1">
              <a:lnSpc>
                <a:spcPct val="90000"/>
              </a:lnSpc>
            </a:pPr>
            <a:r>
              <a:rPr lang="en-US" altLang="zh-CN" sz="2400"/>
              <a:t>Reduce execution time</a:t>
            </a:r>
          </a:p>
          <a:p>
            <a:pPr lvl="1">
              <a:lnSpc>
                <a:spcPct val="90000"/>
              </a:lnSpc>
            </a:pPr>
            <a:r>
              <a:rPr lang="en-US" altLang="zh-CN" sz="2400"/>
              <a:t>Reduce the input size and ensure it fits in main-memory by storing only the representative points for each cluster as input to the clustering algorithm.</a:t>
            </a:r>
            <a:endParaRPr lang="en-US" altLang="zh-CN"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z="4000"/>
              <a:t>CURE Algorithm:</a:t>
            </a:r>
            <a:br>
              <a:rPr lang="en-US" altLang="zh-CN" sz="4000"/>
            </a:br>
            <a:r>
              <a:rPr lang="en-US" altLang="zh-CN" sz="4000"/>
              <a:t> </a:t>
            </a:r>
            <a:r>
              <a:rPr lang="en-US" altLang="zh-CN" sz="3600"/>
              <a:t>Labeling Data on Disk</a:t>
            </a:r>
          </a:p>
        </p:txBody>
      </p:sp>
      <p:sp>
        <p:nvSpPr>
          <p:cNvPr id="11267" name="Rectangle 3" descr="Rectangle: Click to edit Master text styles&#10;Second level&#10;Third level&#10;Fourth level&#10;Fifth level"/>
          <p:cNvSpPr>
            <a:spLocks noGrp="1" noChangeArrowheads="1"/>
          </p:cNvSpPr>
          <p:nvPr>
            <p:ph idx="1"/>
          </p:nvPr>
        </p:nvSpPr>
        <p:spPr/>
        <p:txBody>
          <a:bodyPr/>
          <a:lstStyle/>
          <a:p>
            <a:r>
              <a:rPr lang="en-US" altLang="zh-CN"/>
              <a:t>Each data point is assigned to the cluster containing the representative point closest to 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4000"/>
              <a:t>CURE Algorithm:</a:t>
            </a:r>
            <a:br>
              <a:rPr lang="en-US" altLang="zh-CN" sz="4000"/>
            </a:br>
            <a:r>
              <a:rPr lang="en-US" altLang="zh-CN" sz="4000"/>
              <a:t> </a:t>
            </a:r>
            <a:r>
              <a:rPr lang="en-US" altLang="zh-CN" sz="3600"/>
              <a:t>Handling Outliers</a:t>
            </a:r>
          </a:p>
        </p:txBody>
      </p:sp>
      <p:sp>
        <p:nvSpPr>
          <p:cNvPr id="12291" name="Rectangle 3" descr="Rectangle: Click to edit Master text styles&#10;Second level&#10;Third level&#10;Fourth level&#10;Fifth level"/>
          <p:cNvSpPr>
            <a:spLocks noGrp="1" noChangeArrowheads="1"/>
          </p:cNvSpPr>
          <p:nvPr>
            <p:ph idx="1"/>
          </p:nvPr>
        </p:nvSpPr>
        <p:spPr/>
        <p:txBody>
          <a:bodyPr/>
          <a:lstStyle/>
          <a:p>
            <a:pPr>
              <a:lnSpc>
                <a:spcPct val="90000"/>
              </a:lnSpc>
            </a:pPr>
            <a:r>
              <a:rPr lang="en-US" altLang="zh-CN" sz="2800"/>
              <a:t>The number of points in a collection of outliers is typically much less than the number in a cluster.</a:t>
            </a:r>
          </a:p>
          <a:p>
            <a:pPr>
              <a:lnSpc>
                <a:spcPct val="90000"/>
              </a:lnSpc>
            </a:pPr>
            <a:r>
              <a:rPr lang="en-US" altLang="zh-CN" sz="2800"/>
              <a:t>In the first phase, proceed with the clustering until # clusters decreases to 1/3, then classify clusters with very few points (e.g., 1 or 2) as outliers.</a:t>
            </a:r>
          </a:p>
          <a:p>
            <a:pPr>
              <a:lnSpc>
                <a:spcPct val="90000"/>
              </a:lnSpc>
            </a:pPr>
            <a:r>
              <a:rPr lang="en-US" altLang="zh-CN" sz="2800"/>
              <a:t>The second phase occurs toward the end. Small groups (outliers) are easy to be identified and eliminated.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Feature:  Random Sampling</a:t>
            </a:r>
          </a:p>
        </p:txBody>
      </p:sp>
      <p:sp>
        <p:nvSpPr>
          <p:cNvPr id="98307" name="Rectangle 3"/>
          <p:cNvSpPr>
            <a:spLocks noGrp="1" noChangeArrowheads="1"/>
          </p:cNvSpPr>
          <p:nvPr>
            <p:ph type="body" idx="1"/>
          </p:nvPr>
        </p:nvSpPr>
        <p:spPr>
          <a:xfrm>
            <a:off x="2922588" y="2017713"/>
            <a:ext cx="7340600" cy="3879850"/>
          </a:xfrm>
        </p:spPr>
        <p:txBody>
          <a:bodyPr>
            <a:normAutofit fontScale="92500"/>
          </a:bodyPr>
          <a:lstStyle/>
          <a:p>
            <a:pPr>
              <a:lnSpc>
                <a:spcPct val="90000"/>
              </a:lnSpc>
            </a:pPr>
            <a:r>
              <a:rPr lang="en-US" altLang="en-US"/>
              <a:t>Key idea:  apply CURE to a random sample drawn from the data set rather than the entire data set.</a:t>
            </a:r>
          </a:p>
          <a:p>
            <a:pPr>
              <a:lnSpc>
                <a:spcPct val="90000"/>
              </a:lnSpc>
            </a:pPr>
            <a:r>
              <a:rPr lang="en-US" altLang="en-US"/>
              <a:t>Advantages:</a:t>
            </a:r>
          </a:p>
          <a:p>
            <a:pPr lvl="1">
              <a:lnSpc>
                <a:spcPct val="90000"/>
              </a:lnSpc>
            </a:pPr>
            <a:r>
              <a:rPr lang="en-US" altLang="en-US"/>
              <a:t>Smaller size</a:t>
            </a:r>
          </a:p>
          <a:p>
            <a:pPr lvl="1">
              <a:lnSpc>
                <a:spcPct val="90000"/>
              </a:lnSpc>
            </a:pPr>
            <a:r>
              <a:rPr lang="en-US" altLang="en-US"/>
              <a:t>Filtering outliers</a:t>
            </a:r>
          </a:p>
          <a:p>
            <a:pPr>
              <a:lnSpc>
                <a:spcPct val="90000"/>
              </a:lnSpc>
            </a:pPr>
            <a:r>
              <a:rPr lang="en-US" altLang="en-US"/>
              <a:t>Concerns:  may miss out or incorrectly identify certain clusters!</a:t>
            </a:r>
          </a:p>
          <a:p>
            <a:pPr lvl="1">
              <a:lnSpc>
                <a:spcPct val="90000"/>
              </a:lnSpc>
            </a:pPr>
            <a:r>
              <a:rPr lang="en-US" altLang="en-US"/>
              <a:t>Experimental results show that, with moderate sized random samples, we were able to obtain very good clusters.</a:t>
            </a:r>
          </a:p>
        </p:txBody>
      </p:sp>
    </p:spTree>
    <p:extLst>
      <p:ext uri="{BB962C8B-B14F-4D97-AF65-F5344CB8AC3E}">
        <p14:creationId xmlns:p14="http://schemas.microsoft.com/office/powerpoint/2010/main" val="390637436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Feature:  Partitioning for Speedup</a:t>
            </a:r>
          </a:p>
        </p:txBody>
      </p:sp>
      <p:sp>
        <p:nvSpPr>
          <p:cNvPr id="99331" name="Rectangle 3"/>
          <p:cNvSpPr>
            <a:spLocks noGrp="1" noChangeArrowheads="1"/>
          </p:cNvSpPr>
          <p:nvPr>
            <p:ph type="body" idx="1"/>
          </p:nvPr>
        </p:nvSpPr>
        <p:spPr/>
        <p:txBody>
          <a:bodyPr/>
          <a:lstStyle/>
          <a:p>
            <a:r>
              <a:rPr lang="en-US" altLang="en-US"/>
              <a:t>Partition the sample space into p partitions, each of size n/p.</a:t>
            </a:r>
          </a:p>
          <a:p>
            <a:r>
              <a:rPr lang="en-US" altLang="en-US"/>
              <a:t>Partially cluster each partition until the final number of clusters in each partition reduces to n/(pq). (q &gt; 1)</a:t>
            </a:r>
          </a:p>
          <a:p>
            <a:r>
              <a:rPr lang="en-US" altLang="en-US"/>
              <a:t>Collect all partitions and run a second clustering pass on the n/p partial clusters</a:t>
            </a:r>
          </a:p>
          <a:p>
            <a:r>
              <a:rPr lang="en-US" altLang="en-US"/>
              <a:t>Tradeoff:  sample size vs. accuracy</a:t>
            </a:r>
          </a:p>
        </p:txBody>
      </p:sp>
    </p:spTree>
    <p:extLst>
      <p:ext uri="{BB962C8B-B14F-4D97-AF65-F5344CB8AC3E}">
        <p14:creationId xmlns:p14="http://schemas.microsoft.com/office/powerpoint/2010/main" val="294282186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Feature:  Labeling Data on Disk</a:t>
            </a:r>
          </a:p>
        </p:txBody>
      </p:sp>
      <p:sp>
        <p:nvSpPr>
          <p:cNvPr id="101379" name="Rectangle 3"/>
          <p:cNvSpPr>
            <a:spLocks noGrp="1" noChangeArrowheads="1"/>
          </p:cNvSpPr>
          <p:nvPr>
            <p:ph type="body" idx="1"/>
          </p:nvPr>
        </p:nvSpPr>
        <p:spPr/>
        <p:txBody>
          <a:bodyPr/>
          <a:lstStyle/>
          <a:p>
            <a:r>
              <a:rPr lang="en-US" altLang="en-US"/>
              <a:t>Input is a randomly selected sample. </a:t>
            </a:r>
          </a:p>
          <a:p>
            <a:r>
              <a:rPr lang="en-US" altLang="en-US"/>
              <a:t>Have to assign the appropriate cluster labels to the remaining data points </a:t>
            </a:r>
          </a:p>
          <a:p>
            <a:r>
              <a:rPr lang="en-US" altLang="en-US"/>
              <a:t>Each data point is assigned to the cluster containing the representative point closest to it</a:t>
            </a:r>
          </a:p>
          <a:p>
            <a:r>
              <a:rPr lang="en-US" altLang="en-US"/>
              <a:t>Advantage: using multiple points enables CURE to correctly to distribute the data points when clusters are non-spherical or non-union</a:t>
            </a:r>
          </a:p>
        </p:txBody>
      </p:sp>
    </p:spTree>
    <p:extLst>
      <p:ext uri="{BB962C8B-B14F-4D97-AF65-F5344CB8AC3E}">
        <p14:creationId xmlns:p14="http://schemas.microsoft.com/office/powerpoint/2010/main" val="23061192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Feature:  Outliers Handling</a:t>
            </a:r>
          </a:p>
        </p:txBody>
      </p:sp>
      <p:sp>
        <p:nvSpPr>
          <p:cNvPr id="102403" name="Rectangle 3"/>
          <p:cNvSpPr>
            <a:spLocks noGrp="1" noChangeArrowheads="1"/>
          </p:cNvSpPr>
          <p:nvPr>
            <p:ph type="body" idx="1"/>
          </p:nvPr>
        </p:nvSpPr>
        <p:spPr/>
        <p:txBody>
          <a:bodyPr/>
          <a:lstStyle/>
          <a:p>
            <a:pPr>
              <a:lnSpc>
                <a:spcPct val="90000"/>
              </a:lnSpc>
            </a:pPr>
            <a:r>
              <a:rPr lang="en-US" altLang="en-US"/>
              <a:t>Random sampling filters out a majority of the outliers.</a:t>
            </a:r>
          </a:p>
          <a:p>
            <a:pPr>
              <a:lnSpc>
                <a:spcPct val="90000"/>
              </a:lnSpc>
            </a:pPr>
            <a:r>
              <a:rPr lang="en-US" altLang="en-US"/>
              <a:t>The remaining few outliers in the random sample are distributed all over the sample space and gets further isolated.</a:t>
            </a:r>
          </a:p>
          <a:p>
            <a:pPr>
              <a:lnSpc>
                <a:spcPct val="90000"/>
              </a:lnSpc>
            </a:pPr>
            <a:r>
              <a:rPr lang="en-US" altLang="en-US"/>
              <a:t>The clusters which are growing very slowly are identified and eliminated as outliers.</a:t>
            </a:r>
          </a:p>
          <a:p>
            <a:pPr>
              <a:lnSpc>
                <a:spcPct val="90000"/>
              </a:lnSpc>
            </a:pPr>
            <a:r>
              <a:rPr lang="en-US" altLang="en-US"/>
              <a:t>Use a second level pruning to eliminate merging-together outliers:  outliers form very small clusters.</a:t>
            </a:r>
          </a:p>
        </p:txBody>
      </p:sp>
    </p:spTree>
    <p:extLst>
      <p:ext uri="{BB962C8B-B14F-4D97-AF65-F5344CB8AC3E}">
        <p14:creationId xmlns:p14="http://schemas.microsoft.com/office/powerpoint/2010/main" val="1886319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a:t>Overview of the Paper</a:t>
            </a:r>
          </a:p>
        </p:txBody>
      </p:sp>
      <p:sp>
        <p:nvSpPr>
          <p:cNvPr id="4099" name="Rectangle 3" descr="Rectangle: Click to edit Master text styles&#10;Second level&#10;Third level&#10;Fourth level&#10;Fifth level"/>
          <p:cNvSpPr>
            <a:spLocks noGrp="1" noChangeArrowheads="1"/>
          </p:cNvSpPr>
          <p:nvPr>
            <p:ph idx="1"/>
          </p:nvPr>
        </p:nvSpPr>
        <p:spPr/>
        <p:txBody>
          <a:bodyPr/>
          <a:lstStyle/>
          <a:p>
            <a:pPr>
              <a:lnSpc>
                <a:spcPct val="90000"/>
              </a:lnSpc>
            </a:pPr>
            <a:r>
              <a:rPr lang="en-US" altLang="zh-CN" sz="2800"/>
              <a:t>Introduction</a:t>
            </a:r>
          </a:p>
          <a:p>
            <a:pPr lvl="1">
              <a:lnSpc>
                <a:spcPct val="90000"/>
              </a:lnSpc>
            </a:pPr>
            <a:r>
              <a:rPr lang="en-US" altLang="zh-CN" sz="2400"/>
              <a:t>Drawbacks of  Traditional Clustering Algorithms</a:t>
            </a:r>
          </a:p>
          <a:p>
            <a:pPr lvl="1">
              <a:lnSpc>
                <a:spcPct val="90000"/>
              </a:lnSpc>
            </a:pPr>
            <a:r>
              <a:rPr lang="en-US" altLang="zh-CN" sz="2400"/>
              <a:t>Contributions of CURE</a:t>
            </a:r>
          </a:p>
          <a:p>
            <a:pPr>
              <a:lnSpc>
                <a:spcPct val="90000"/>
              </a:lnSpc>
            </a:pPr>
            <a:r>
              <a:rPr lang="en-US" altLang="zh-CN" sz="2800"/>
              <a:t>CURE Algorithm</a:t>
            </a:r>
          </a:p>
          <a:p>
            <a:pPr lvl="1">
              <a:lnSpc>
                <a:spcPct val="90000"/>
              </a:lnSpc>
            </a:pPr>
            <a:r>
              <a:rPr lang="en-US" altLang="zh-CN" sz="2400"/>
              <a:t>Hierarchical Clustering Algorithm</a:t>
            </a:r>
          </a:p>
          <a:p>
            <a:pPr lvl="1">
              <a:lnSpc>
                <a:spcPct val="90000"/>
              </a:lnSpc>
            </a:pPr>
            <a:r>
              <a:rPr lang="en-US" altLang="zh-CN" sz="2400"/>
              <a:t>Random Sampling</a:t>
            </a:r>
          </a:p>
          <a:p>
            <a:pPr lvl="1">
              <a:lnSpc>
                <a:spcPct val="90000"/>
              </a:lnSpc>
            </a:pPr>
            <a:r>
              <a:rPr lang="en-US" altLang="zh-CN" sz="2400"/>
              <a:t>Partitioning for Speedup</a:t>
            </a:r>
          </a:p>
          <a:p>
            <a:pPr lvl="1">
              <a:lnSpc>
                <a:spcPct val="90000"/>
              </a:lnSpc>
            </a:pPr>
            <a:r>
              <a:rPr lang="en-US" altLang="zh-CN" sz="2400"/>
              <a:t>Labeling Data on Disk</a:t>
            </a:r>
          </a:p>
          <a:p>
            <a:pPr lvl="1">
              <a:lnSpc>
                <a:spcPct val="90000"/>
              </a:lnSpc>
            </a:pPr>
            <a:r>
              <a:rPr lang="en-US" altLang="zh-CN" sz="2400"/>
              <a:t>Handling Outliers</a:t>
            </a:r>
          </a:p>
          <a:p>
            <a:pPr>
              <a:lnSpc>
                <a:spcPct val="90000"/>
              </a:lnSpc>
            </a:pPr>
            <a:r>
              <a:rPr lang="en-US" altLang="zh-CN" sz="2800"/>
              <a:t>Experimental Results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133600" y="304800"/>
            <a:ext cx="7772400" cy="1371600"/>
          </a:xfrm>
        </p:spPr>
        <p:txBody>
          <a:bodyPr/>
          <a:lstStyle/>
          <a:p>
            <a:r>
              <a:rPr lang="en-US" altLang="zh-CN"/>
              <a:t>Experimental Results - Algorithms</a:t>
            </a:r>
          </a:p>
        </p:txBody>
      </p:sp>
      <p:sp>
        <p:nvSpPr>
          <p:cNvPr id="13315" name="Rectangle 3" descr="Rectangle: Click to edit Master text styles&#10;Second level&#10;Third level&#10;Fourth level&#10;Fifth level"/>
          <p:cNvSpPr>
            <a:spLocks noGrp="1" noChangeArrowheads="1"/>
          </p:cNvSpPr>
          <p:nvPr>
            <p:ph idx="1"/>
          </p:nvPr>
        </p:nvSpPr>
        <p:spPr/>
        <p:txBody>
          <a:bodyPr/>
          <a:lstStyle/>
          <a:p>
            <a:r>
              <a:rPr lang="en-US" altLang="zh-CN" sz="2800"/>
              <a:t>BIRCH</a:t>
            </a:r>
          </a:p>
          <a:p>
            <a:r>
              <a:rPr lang="en-US" altLang="zh-CN" sz="2800"/>
              <a:t>CURE</a:t>
            </a:r>
          </a:p>
          <a:p>
            <a:pPr lvl="1"/>
            <a:r>
              <a:rPr lang="en-US" altLang="zh-CN" sz="2400"/>
              <a:t>The partitioning constant q = 3</a:t>
            </a:r>
          </a:p>
          <a:p>
            <a:pPr lvl="1"/>
            <a:r>
              <a:rPr lang="en-US" altLang="zh-CN" sz="2400"/>
              <a:t>Two phase outlier handling</a:t>
            </a:r>
          </a:p>
          <a:p>
            <a:pPr lvl="1"/>
            <a:r>
              <a:rPr lang="en-US" altLang="zh-CN" sz="2400"/>
              <a:t>Random sample size = 2.5% of the initial data set size</a:t>
            </a:r>
          </a:p>
          <a:p>
            <a:r>
              <a:rPr lang="en-US" altLang="zh-CN" sz="2800"/>
              <a:t>MST (minimum spanning tree)</a:t>
            </a:r>
          </a:p>
          <a:p>
            <a:pPr lvl="1"/>
            <a:r>
              <a:rPr lang="en-US" altLang="zh-CN" sz="2400"/>
              <a:t>When shrink factor = 0, CURE reduces to MST.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33600" y="304800"/>
            <a:ext cx="7772400" cy="1219200"/>
          </a:xfrm>
        </p:spPr>
        <p:txBody>
          <a:bodyPr/>
          <a:lstStyle/>
          <a:p>
            <a:r>
              <a:rPr lang="en-US" altLang="zh-CN"/>
              <a:t>Experimental Results </a:t>
            </a:r>
            <a:r>
              <a:rPr lang="en-US" altLang="zh-CN">
                <a:latin typeface="Times New Roman" panose="02020603050405020304" pitchFamily="18" charset="0"/>
              </a:rPr>
              <a:t>–</a:t>
            </a:r>
            <a:r>
              <a:rPr lang="en-US" altLang="zh-CN"/>
              <a:t> Data Sets</a:t>
            </a:r>
          </a:p>
        </p:txBody>
      </p:sp>
      <p:sp>
        <p:nvSpPr>
          <p:cNvPr id="15363" name="Rectangle 3" descr="Rectangle: Click to edit Master text styles&#10;Second level&#10;Third level&#10;Fourth level&#10;Fifth level"/>
          <p:cNvSpPr>
            <a:spLocks noGrp="1" noChangeArrowheads="1"/>
          </p:cNvSpPr>
          <p:nvPr>
            <p:ph idx="1"/>
          </p:nvPr>
        </p:nvSpPr>
        <p:spPr>
          <a:xfrm>
            <a:off x="2209800" y="1524000"/>
            <a:ext cx="7772400" cy="5181600"/>
          </a:xfrm>
        </p:spPr>
        <p:txBody>
          <a:bodyPr/>
          <a:lstStyle/>
          <a:p>
            <a:pPr>
              <a:buFont typeface="Wingdings" panose="05000000000000000000" pitchFamily="2" charset="2"/>
              <a:buNone/>
            </a:pPr>
            <a:r>
              <a:rPr lang="en-US" altLang="zh-CN"/>
              <a:t>Experiment with data sets of two dimensions</a:t>
            </a:r>
          </a:p>
          <a:p>
            <a:pPr>
              <a:buClr>
                <a:schemeClr val="tx1"/>
              </a:buClr>
            </a:pPr>
            <a:r>
              <a:rPr lang="en-US" altLang="zh-CN" sz="2400"/>
              <a:t>Data set 1 contains one big and two small circles.</a:t>
            </a:r>
          </a:p>
          <a:p>
            <a:pPr>
              <a:buClr>
                <a:schemeClr val="tx1"/>
              </a:buClr>
            </a:pPr>
            <a:r>
              <a:rPr lang="en-US" altLang="zh-CN" sz="2400"/>
              <a:t>Data set 2 consists of 100 clusters with centers arranged in a grid pattern and data points in each cluster following a normal distribution with mean at the cluster center.</a:t>
            </a:r>
          </a:p>
        </p:txBody>
      </p:sp>
      <p:pic>
        <p:nvPicPr>
          <p:cNvPr id="15364" name="Picture 4" descr="C:\Documents and Settings\Administrator\My Documents\6421\papers\data sets.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4600576"/>
            <a:ext cx="5591175" cy="2257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304800"/>
            <a:ext cx="7772400" cy="1219200"/>
          </a:xfrm>
        </p:spPr>
        <p:txBody>
          <a:bodyPr/>
          <a:lstStyle/>
          <a:p>
            <a:r>
              <a:rPr lang="en-US" altLang="zh-CN" sz="4000"/>
              <a:t>Experimental Results </a:t>
            </a:r>
            <a:r>
              <a:rPr lang="en-US" altLang="zh-CN" sz="4000">
                <a:latin typeface="Times New Roman" panose="02020603050405020304" pitchFamily="18" charset="0"/>
              </a:rPr>
              <a:t>–</a:t>
            </a:r>
            <a:r>
              <a:rPr lang="en-US" altLang="zh-CN" sz="4000"/>
              <a:t> Quality of  Clustering</a:t>
            </a:r>
          </a:p>
        </p:txBody>
      </p:sp>
      <p:sp>
        <p:nvSpPr>
          <p:cNvPr id="16387" name="Rectangle 3" descr="Rectangle: Click to edit Master text styles&#10;Second level&#10;Third level&#10;Fourth level&#10;Fifth level"/>
          <p:cNvSpPr>
            <a:spLocks noGrp="1" noChangeArrowheads="1"/>
          </p:cNvSpPr>
          <p:nvPr>
            <p:ph idx="1"/>
          </p:nvPr>
        </p:nvSpPr>
        <p:spPr>
          <a:xfrm>
            <a:off x="2209800" y="1600200"/>
            <a:ext cx="7924800" cy="4724400"/>
          </a:xfrm>
        </p:spPr>
        <p:txBody>
          <a:bodyPr/>
          <a:lstStyle/>
          <a:p>
            <a:pPr>
              <a:buClr>
                <a:schemeClr val="tx1"/>
              </a:buClr>
            </a:pPr>
            <a:r>
              <a:rPr lang="en-US" altLang="zh-CN" sz="2400"/>
              <a:t>BIRCH cannot distinguish between the big and small clusters.</a:t>
            </a:r>
          </a:p>
          <a:p>
            <a:pPr>
              <a:buClr>
                <a:schemeClr val="tx1"/>
              </a:buClr>
            </a:pPr>
            <a:r>
              <a:rPr lang="en-US" altLang="zh-CN" sz="2400"/>
              <a:t>MST merges the two ellipsoids.</a:t>
            </a:r>
          </a:p>
          <a:p>
            <a:pPr>
              <a:buClr>
                <a:schemeClr val="tx1"/>
              </a:buClr>
            </a:pPr>
            <a:r>
              <a:rPr lang="en-US" altLang="zh-CN" sz="2400"/>
              <a:t>CURE successfully discovers the clusters in Data set 1.</a:t>
            </a:r>
          </a:p>
        </p:txBody>
      </p:sp>
      <p:pic>
        <p:nvPicPr>
          <p:cNvPr id="16390" name="Picture 6" descr="C:\Documents and Settings\Administrator\My Documents\6421\papers\quality.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429000"/>
            <a:ext cx="7677150" cy="2787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304800"/>
            <a:ext cx="7772400" cy="1295400"/>
          </a:xfrm>
        </p:spPr>
        <p:txBody>
          <a:bodyPr/>
          <a:lstStyle/>
          <a:p>
            <a:r>
              <a:rPr lang="en-US" altLang="zh-CN" sz="4000"/>
              <a:t>Experimental Results </a:t>
            </a:r>
            <a:r>
              <a:rPr lang="en-US" altLang="zh-CN" sz="4000">
                <a:latin typeface="Times New Roman" panose="02020603050405020304" pitchFamily="18" charset="0"/>
              </a:rPr>
              <a:t>–</a:t>
            </a:r>
            <a:r>
              <a:rPr lang="en-US" altLang="zh-CN" sz="4000"/>
              <a:t> Sensitivity to Parameters</a:t>
            </a:r>
          </a:p>
        </p:txBody>
      </p:sp>
      <p:sp>
        <p:nvSpPr>
          <p:cNvPr id="17411" name="Rectangle 3" descr="Rectangle: Click to edit Master text styles&#10;Second level&#10;Third level&#10;Fourth level&#10;Fifth level"/>
          <p:cNvSpPr>
            <a:spLocks noGrp="1" noChangeArrowheads="1"/>
          </p:cNvSpPr>
          <p:nvPr>
            <p:ph idx="1"/>
          </p:nvPr>
        </p:nvSpPr>
        <p:spPr>
          <a:xfrm>
            <a:off x="2209800" y="1752600"/>
            <a:ext cx="7772400" cy="4648200"/>
          </a:xfrm>
        </p:spPr>
        <p:txBody>
          <a:bodyPr/>
          <a:lstStyle/>
          <a:p>
            <a:pPr>
              <a:buFont typeface="Wingdings" panose="05000000000000000000" pitchFamily="2" charset="2"/>
              <a:buNone/>
            </a:pPr>
            <a:r>
              <a:rPr lang="en-US" altLang="zh-CN"/>
              <a:t>Shrink Factor a: </a:t>
            </a:r>
          </a:p>
          <a:p>
            <a:pPr>
              <a:buClr>
                <a:schemeClr val="tx1"/>
              </a:buClr>
            </a:pPr>
            <a:r>
              <a:rPr lang="en-US" altLang="zh-CN"/>
              <a:t>0.2 </a:t>
            </a:r>
            <a:r>
              <a:rPr lang="en-US" altLang="zh-CN">
                <a:latin typeface="Times New Roman" panose="02020603050405020304" pitchFamily="18" charset="0"/>
              </a:rPr>
              <a:t>–</a:t>
            </a:r>
            <a:r>
              <a:rPr lang="en-US" altLang="zh-CN"/>
              <a:t> 0.7 is a good range of values for a.</a:t>
            </a:r>
          </a:p>
        </p:txBody>
      </p:sp>
      <p:pic>
        <p:nvPicPr>
          <p:cNvPr id="17412" name="Picture 4" descr="C:\Documents and Settings\Administrator\My Documents\6421\papers\shrink factor.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3429000"/>
            <a:ext cx="7705725" cy="275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z="4000"/>
              <a:t>Experimental Results </a:t>
            </a:r>
            <a:r>
              <a:rPr lang="en-US" altLang="zh-CN" sz="4000">
                <a:latin typeface="Times New Roman" panose="02020603050405020304" pitchFamily="18" charset="0"/>
              </a:rPr>
              <a:t>–</a:t>
            </a:r>
            <a:r>
              <a:rPr lang="en-US" altLang="zh-CN" sz="4000"/>
              <a:t> Sensitivity to Parameters (Contd)</a:t>
            </a:r>
          </a:p>
        </p:txBody>
      </p:sp>
      <p:sp>
        <p:nvSpPr>
          <p:cNvPr id="18435" name="Rectangle 3" descr="Rectangle: Click to edit Master text styles&#10;Second level&#10;Third level&#10;Fourth level&#10;Fifth level"/>
          <p:cNvSpPr>
            <a:spLocks noGrp="1" noChangeArrowheads="1"/>
          </p:cNvSpPr>
          <p:nvPr>
            <p:ph idx="1"/>
          </p:nvPr>
        </p:nvSpPr>
        <p:spPr>
          <a:xfrm>
            <a:off x="2209800" y="1600200"/>
            <a:ext cx="7772400" cy="4953000"/>
          </a:xfrm>
        </p:spPr>
        <p:txBody>
          <a:bodyPr/>
          <a:lstStyle/>
          <a:p>
            <a:pPr>
              <a:buFont typeface="Wingdings" panose="05000000000000000000" pitchFamily="2" charset="2"/>
              <a:buNone/>
            </a:pPr>
            <a:r>
              <a:rPr lang="en-US" altLang="zh-CN"/>
              <a:t>Number of Representative Points c:</a:t>
            </a:r>
          </a:p>
          <a:p>
            <a:pPr>
              <a:buClr>
                <a:schemeClr val="tx1"/>
              </a:buClr>
            </a:pPr>
            <a:r>
              <a:rPr lang="en-US" altLang="zh-CN" sz="2400"/>
              <a:t>For smaller values of c, the quality of clustering suffered.</a:t>
            </a:r>
          </a:p>
          <a:p>
            <a:pPr>
              <a:buClr>
                <a:schemeClr val="tx1"/>
              </a:buClr>
            </a:pPr>
            <a:r>
              <a:rPr lang="en-US" altLang="zh-CN" sz="2400"/>
              <a:t>However, for values of c greater than 10, CURE always found right clusters.</a:t>
            </a:r>
            <a:endParaRPr lang="en-US" altLang="zh-CN" sz="2800"/>
          </a:p>
        </p:txBody>
      </p:sp>
      <p:pic>
        <p:nvPicPr>
          <p:cNvPr id="18436" name="Picture 4" descr="C:\Documents and Settings\Administrator\My Documents\6421\papers\repr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86201"/>
            <a:ext cx="7385050" cy="254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133600" y="304800"/>
            <a:ext cx="7772400" cy="1371600"/>
          </a:xfrm>
        </p:spPr>
        <p:txBody>
          <a:bodyPr/>
          <a:lstStyle/>
          <a:p>
            <a:r>
              <a:rPr lang="en-US" altLang="zh-CN" sz="3600"/>
              <a:t>Experimental Results – Comparison of Execution time to BIRCH</a:t>
            </a:r>
          </a:p>
        </p:txBody>
      </p:sp>
      <p:sp>
        <p:nvSpPr>
          <p:cNvPr id="19459" name="Rectangle 3" descr="Rectangle: Click to edit Master text styles&#10;Second level&#10;Third level&#10;Fourth level&#10;Fifth level"/>
          <p:cNvSpPr>
            <a:spLocks noGrp="1" noChangeArrowheads="1"/>
          </p:cNvSpPr>
          <p:nvPr>
            <p:ph idx="1"/>
          </p:nvPr>
        </p:nvSpPr>
        <p:spPr/>
        <p:txBody>
          <a:bodyPr/>
          <a:lstStyle/>
          <a:p>
            <a:pPr>
              <a:buFont typeface="Wingdings" panose="05000000000000000000" pitchFamily="2" charset="2"/>
              <a:buNone/>
            </a:pPr>
            <a:r>
              <a:rPr lang="en-US" altLang="zh-CN"/>
              <a:t>Run both BIRCH and CURE on Data set 2:</a:t>
            </a:r>
          </a:p>
        </p:txBody>
      </p:sp>
      <p:pic>
        <p:nvPicPr>
          <p:cNvPr id="19460" name="Picture 4" descr="C:\Documents and Settings\Administrator\My Documents\6421\papers\comToBirch.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2819400"/>
            <a:ext cx="5045075" cy="3201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ea typeface="宋体" panose="02010600030101010101" pitchFamily="2" charset="-122"/>
              </a:rPr>
              <a:t>Conclusion</a:t>
            </a:r>
          </a:p>
        </p:txBody>
      </p:sp>
      <p:sp>
        <p:nvSpPr>
          <p:cNvPr id="111619" name="Rectangle 3"/>
          <p:cNvSpPr>
            <a:spLocks noGrp="1" noChangeArrowheads="1"/>
          </p:cNvSpPr>
          <p:nvPr>
            <p:ph type="body" idx="1"/>
          </p:nvPr>
        </p:nvSpPr>
        <p:spPr/>
        <p:txBody>
          <a:bodyPr/>
          <a:lstStyle/>
          <a:p>
            <a:r>
              <a:rPr lang="en-US" altLang="zh-CN">
                <a:ea typeface="宋体" panose="02010600030101010101" pitchFamily="2" charset="-122"/>
              </a:rPr>
              <a:t>CURE and BIRCH are two hierarchical clustering algorithms</a:t>
            </a:r>
          </a:p>
          <a:p>
            <a:r>
              <a:rPr lang="en-US" altLang="zh-CN">
                <a:ea typeface="宋体" panose="02010600030101010101" pitchFamily="2" charset="-122"/>
              </a:rPr>
              <a:t>CURE adjusts well to clusters having non-spherical shapes and wide variances in size.</a:t>
            </a:r>
          </a:p>
          <a:p>
            <a:r>
              <a:rPr lang="en-US" altLang="zh-CN">
                <a:ea typeface="宋体" panose="02010600030101010101" pitchFamily="2" charset="-122"/>
              </a:rPr>
              <a:t>CURE can handle large databases efficiently.</a:t>
            </a:r>
          </a:p>
        </p:txBody>
      </p:sp>
    </p:spTree>
    <p:extLst>
      <p:ext uri="{BB962C8B-B14F-4D97-AF65-F5344CB8AC3E}">
        <p14:creationId xmlns:p14="http://schemas.microsoft.com/office/powerpoint/2010/main" val="321457641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Partitional Clustering</a:t>
            </a:r>
          </a:p>
        </p:txBody>
      </p:sp>
      <p:sp>
        <p:nvSpPr>
          <p:cNvPr id="91139" name="Rectangle 3"/>
          <p:cNvSpPr>
            <a:spLocks noGrp="1" noChangeArrowheads="1"/>
          </p:cNvSpPr>
          <p:nvPr>
            <p:ph type="body" idx="1"/>
          </p:nvPr>
        </p:nvSpPr>
        <p:spPr/>
        <p:txBody>
          <a:bodyPr/>
          <a:lstStyle/>
          <a:p>
            <a:r>
              <a:rPr lang="en-US" altLang="en-US"/>
              <a:t>Find k clusters optimizing some criterion:  </a:t>
            </a:r>
          </a:p>
          <a:p>
            <a:pPr lvl="1">
              <a:buFont typeface="Wingdings" panose="05000000000000000000" pitchFamily="2" charset="2"/>
              <a:buNone/>
            </a:pPr>
            <a:r>
              <a:rPr lang="en-US" altLang="en-US"/>
              <a:t>(for example, minimize the squared-error)</a:t>
            </a:r>
          </a:p>
          <a:p>
            <a:pPr lvl="1"/>
            <a:endParaRPr lang="en-US" altLang="en-US"/>
          </a:p>
        </p:txBody>
      </p:sp>
      <p:pic>
        <p:nvPicPr>
          <p:cNvPr id="91140" name="Picture 4" descr="c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581400"/>
            <a:ext cx="6172200" cy="217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3353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Hierarchical Clustering</a:t>
            </a:r>
          </a:p>
        </p:txBody>
      </p:sp>
      <p:sp>
        <p:nvSpPr>
          <p:cNvPr id="116739" name="Rectangle 3"/>
          <p:cNvSpPr>
            <a:spLocks noGrp="1" noChangeArrowheads="1"/>
          </p:cNvSpPr>
          <p:nvPr>
            <p:ph type="body" idx="1"/>
          </p:nvPr>
        </p:nvSpPr>
        <p:spPr>
          <a:xfrm>
            <a:off x="2438400" y="1676401"/>
            <a:ext cx="8229600" cy="4144963"/>
          </a:xfrm>
        </p:spPr>
        <p:txBody>
          <a:bodyPr/>
          <a:lstStyle/>
          <a:p>
            <a:r>
              <a:rPr lang="en-US" altLang="en-US"/>
              <a:t>Use nested partitions and tree structures</a:t>
            </a:r>
          </a:p>
          <a:p>
            <a:r>
              <a:rPr lang="en-US" altLang="en-US"/>
              <a:t>Agglomerative Hierarchical Clustering:</a:t>
            </a:r>
          </a:p>
          <a:p>
            <a:pPr lvl="1"/>
            <a:r>
              <a:rPr lang="en-US" altLang="en-US"/>
              <a:t>Initially each point is a distinct cluster</a:t>
            </a:r>
          </a:p>
          <a:p>
            <a:pPr lvl="1"/>
            <a:r>
              <a:rPr lang="en-US" altLang="en-US"/>
              <a:t>Repeated merge the closest clusters</a:t>
            </a:r>
          </a:p>
        </p:txBody>
      </p:sp>
      <p:pic>
        <p:nvPicPr>
          <p:cNvPr id="116740" name="Picture 4" descr="c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05201"/>
            <a:ext cx="5257800" cy="3190875"/>
          </a:xfrm>
          <a:prstGeom prst="rect">
            <a:avLst/>
          </a:prstGeom>
          <a:noFill/>
          <a:extLst>
            <a:ext uri="{909E8E84-426E-40DD-AFC4-6F175D3DCCD1}">
              <a14:hiddenFill xmlns:a14="http://schemas.microsoft.com/office/drawing/2010/main">
                <a:solidFill>
                  <a:srgbClr val="FFFFFF"/>
                </a:solidFill>
              </a14:hiddenFill>
            </a:ext>
          </a:extLst>
        </p:spPr>
      </p:pic>
      <p:sp>
        <p:nvSpPr>
          <p:cNvPr id="116741" name="Line 5"/>
          <p:cNvSpPr>
            <a:spLocks noChangeShapeType="1"/>
          </p:cNvSpPr>
          <p:nvPr/>
        </p:nvSpPr>
        <p:spPr bwMode="auto">
          <a:xfrm>
            <a:off x="6172200" y="63246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2" name="Text Box 6"/>
          <p:cNvSpPr txBox="1">
            <a:spLocks noChangeArrowheads="1"/>
          </p:cNvSpPr>
          <p:nvPr/>
        </p:nvSpPr>
        <p:spPr bwMode="auto">
          <a:xfrm>
            <a:off x="6384925" y="62087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D_avg</a:t>
            </a:r>
          </a:p>
        </p:txBody>
      </p:sp>
      <p:sp>
        <p:nvSpPr>
          <p:cNvPr id="116743" name="Line 7"/>
          <p:cNvSpPr>
            <a:spLocks noChangeShapeType="1"/>
          </p:cNvSpPr>
          <p:nvPr/>
        </p:nvSpPr>
        <p:spPr bwMode="auto">
          <a:xfrm>
            <a:off x="7848600" y="63246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4" name="Text Box 8"/>
          <p:cNvSpPr txBox="1">
            <a:spLocks noChangeArrowheads="1"/>
          </p:cNvSpPr>
          <p:nvPr/>
        </p:nvSpPr>
        <p:spPr bwMode="auto">
          <a:xfrm>
            <a:off x="8077200" y="6248401"/>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rPr>
              <a:t>D_min</a:t>
            </a:r>
          </a:p>
        </p:txBody>
      </p:sp>
    </p:spTree>
    <p:extLst>
      <p:ext uri="{BB962C8B-B14F-4D97-AF65-F5344CB8AC3E}">
        <p14:creationId xmlns:p14="http://schemas.microsoft.com/office/powerpoint/2010/main" val="26441343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533400"/>
            <a:ext cx="7772400" cy="1219200"/>
          </a:xfrm>
        </p:spPr>
        <p:txBody>
          <a:bodyPr>
            <a:normAutofit fontScale="90000"/>
          </a:bodyPr>
          <a:lstStyle/>
          <a:p>
            <a:r>
              <a:rPr lang="en-US" altLang="zh-CN"/>
              <a:t>Drawbacks of  Traditional Clustering Algorithms</a:t>
            </a:r>
          </a:p>
        </p:txBody>
      </p:sp>
      <p:sp>
        <p:nvSpPr>
          <p:cNvPr id="5123" name="Rectangle 3" descr="Rectangle: Click to edit Master text styles&#10;Second level&#10;Third level&#10;Fourth level&#10;Fifth level"/>
          <p:cNvSpPr>
            <a:spLocks noGrp="1" noChangeArrowheads="1"/>
          </p:cNvSpPr>
          <p:nvPr>
            <p:ph idx="1"/>
          </p:nvPr>
        </p:nvSpPr>
        <p:spPr/>
        <p:txBody>
          <a:bodyPr/>
          <a:lstStyle/>
          <a:p>
            <a:r>
              <a:rPr lang="en-US" altLang="zh-CN" sz="2800"/>
              <a:t>Centroid-based approach (using d</a:t>
            </a:r>
            <a:r>
              <a:rPr lang="en-US" altLang="zh-CN" sz="2800" baseline="-25000"/>
              <a:t>mean</a:t>
            </a:r>
            <a:r>
              <a:rPr lang="en-US" altLang="zh-CN" sz="2800"/>
              <a:t>) considers only one point as representative of a cluster - the cluster centroid.</a:t>
            </a:r>
          </a:p>
          <a:p>
            <a:r>
              <a:rPr lang="en-US" altLang="zh-CN" sz="2800"/>
              <a:t>All-points approach (based on d</a:t>
            </a:r>
            <a:r>
              <a:rPr lang="en-US" altLang="zh-CN" sz="2800" baseline="-25000"/>
              <a:t>min</a:t>
            </a:r>
            <a:r>
              <a:rPr lang="en-US" altLang="zh-CN" sz="2800"/>
              <a:t>) makes the clustering algorithm extremely sensitive to outliers and to slight changes in the position of data points.</a:t>
            </a:r>
          </a:p>
          <a:p>
            <a:r>
              <a:rPr lang="en-US" altLang="zh-CN" sz="2800"/>
              <a:t>Both of them can</a:t>
            </a:r>
            <a:r>
              <a:rPr lang="en-US" altLang="zh-CN" sz="2800">
                <a:latin typeface="Times New Roman" panose="02020603050405020304" pitchFamily="18" charset="0"/>
              </a:rPr>
              <a:t>’</a:t>
            </a:r>
            <a:r>
              <a:rPr lang="en-US" altLang="zh-CN" sz="2800"/>
              <a:t>t work well for non-spherical or arbitrary shaped clusters.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Grp="1" noChangeArrowheads="1"/>
          </p:cNvSpPr>
          <p:nvPr>
            <p:ph type="title"/>
          </p:nvPr>
        </p:nvSpPr>
        <p:spPr/>
        <p:txBody>
          <a:bodyPr/>
          <a:lstStyle/>
          <a:p>
            <a:r>
              <a:rPr lang="en-US" altLang="zh-CN">
                <a:ea typeface="宋体" panose="02010600030101010101" pitchFamily="2" charset="-122"/>
              </a:rPr>
              <a:t>CURE</a:t>
            </a:r>
          </a:p>
        </p:txBody>
      </p:sp>
      <p:sp>
        <p:nvSpPr>
          <p:cNvPr id="83974" name="Rectangle 6"/>
          <p:cNvSpPr>
            <a:spLocks noGrp="1" noChangeArrowheads="1"/>
          </p:cNvSpPr>
          <p:nvPr>
            <p:ph type="body" idx="1"/>
          </p:nvPr>
        </p:nvSpPr>
        <p:spPr>
          <a:xfrm>
            <a:off x="2057400" y="1752601"/>
            <a:ext cx="8229600" cy="4525963"/>
          </a:xfrm>
        </p:spPr>
        <p:txBody>
          <a:bodyPr>
            <a:normAutofit lnSpcReduction="10000"/>
          </a:bodyPr>
          <a:lstStyle/>
          <a:p>
            <a:pPr>
              <a:lnSpc>
                <a:spcPct val="90000"/>
              </a:lnSpc>
            </a:pPr>
            <a:r>
              <a:rPr lang="en-US" altLang="zh-CN">
                <a:ea typeface="宋体" panose="02010600030101010101" pitchFamily="2" charset="-122"/>
              </a:rPr>
              <a:t>CURE: proposed by Guha, Rastogi &amp; Shim, 1998</a:t>
            </a:r>
          </a:p>
          <a:p>
            <a:pPr lvl="1">
              <a:lnSpc>
                <a:spcPct val="90000"/>
              </a:lnSpc>
            </a:pPr>
            <a:r>
              <a:rPr lang="en-US" altLang="zh-CN">
                <a:ea typeface="宋体" panose="02010600030101010101" pitchFamily="2" charset="-122"/>
              </a:rPr>
              <a:t>A new hierarchical clustering algorithm that uses a fixed number of points as representatives (partition)</a:t>
            </a:r>
          </a:p>
          <a:p>
            <a:pPr lvl="2">
              <a:lnSpc>
                <a:spcPct val="90000"/>
              </a:lnSpc>
            </a:pPr>
            <a:r>
              <a:rPr lang="en-US" altLang="zh-CN">
                <a:ea typeface="宋体" panose="02010600030101010101" pitchFamily="2" charset="-122"/>
              </a:rPr>
              <a:t>Centroid based approach:  uses 1 pt to represent cluster =&gt; too little information </a:t>
            </a:r>
            <a:r>
              <a:rPr lang="en-US" altLang="zh-CN">
                <a:latin typeface="Arial" panose="020B0604020202020204" pitchFamily="34" charset="0"/>
                <a:ea typeface="宋体" panose="02010600030101010101" pitchFamily="2" charset="-122"/>
              </a:rPr>
              <a:t>…</a:t>
            </a:r>
            <a:r>
              <a:rPr lang="en-US" altLang="zh-CN">
                <a:ea typeface="宋体" panose="02010600030101010101" pitchFamily="2" charset="-122"/>
              </a:rPr>
              <a:t> sensitive to data shapes</a:t>
            </a:r>
          </a:p>
          <a:p>
            <a:pPr lvl="2">
              <a:lnSpc>
                <a:spcPct val="90000"/>
              </a:lnSpc>
            </a:pPr>
            <a:r>
              <a:rPr lang="en-US" altLang="zh-CN">
                <a:ea typeface="宋体" panose="02010600030101010101" pitchFamily="2" charset="-122"/>
              </a:rPr>
              <a:t>All point based approach:  uses all points to cluster =&gt; too much information </a:t>
            </a:r>
            <a:r>
              <a:rPr lang="en-US" altLang="zh-CN">
                <a:latin typeface="Arial" panose="020B0604020202020204" pitchFamily="34" charset="0"/>
                <a:ea typeface="宋体" panose="02010600030101010101" pitchFamily="2" charset="-122"/>
              </a:rPr>
              <a:t>…</a:t>
            </a:r>
            <a:r>
              <a:rPr lang="en-US" altLang="zh-CN">
                <a:ea typeface="宋体" panose="02010600030101010101" pitchFamily="2" charset="-122"/>
              </a:rPr>
              <a:t> sensitive to outliers</a:t>
            </a:r>
          </a:p>
          <a:p>
            <a:pPr lvl="1">
              <a:lnSpc>
                <a:spcPct val="90000"/>
              </a:lnSpc>
            </a:pPr>
            <a:r>
              <a:rPr lang="en-US" altLang="zh-CN">
                <a:ea typeface="宋体" panose="02010600030101010101" pitchFamily="2" charset="-122"/>
              </a:rPr>
              <a:t>A constant number c of well scattered points in a cluster are chosen, and then shrunk toward the center of the cluster by a specified fraction alpha  </a:t>
            </a:r>
          </a:p>
          <a:p>
            <a:pPr lvl="1">
              <a:lnSpc>
                <a:spcPct val="90000"/>
              </a:lnSpc>
            </a:pPr>
            <a:r>
              <a:rPr lang="en-US" altLang="zh-CN">
                <a:ea typeface="宋体" panose="02010600030101010101" pitchFamily="2" charset="-122"/>
              </a:rPr>
              <a:t>The clusters with the closest pair of representative points are merged at each step</a:t>
            </a:r>
          </a:p>
          <a:p>
            <a:pPr lvl="1">
              <a:lnSpc>
                <a:spcPct val="90000"/>
              </a:lnSpc>
            </a:pPr>
            <a:r>
              <a:rPr lang="en-US" altLang="en-US"/>
              <a:t>Stops when there are only k clusters left, where k can be specified</a:t>
            </a:r>
          </a:p>
        </p:txBody>
      </p:sp>
    </p:spTree>
    <p:extLst>
      <p:ext uri="{BB962C8B-B14F-4D97-AF65-F5344CB8AC3E}">
        <p14:creationId xmlns:p14="http://schemas.microsoft.com/office/powerpoint/2010/main" val="2005329628"/>
      </p:ext>
    </p:extLst>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t>Contributions of CURE</a:t>
            </a:r>
          </a:p>
        </p:txBody>
      </p:sp>
      <p:sp>
        <p:nvSpPr>
          <p:cNvPr id="6147" name="Rectangle 3" descr="Rectangle: Click to edit Master text styles&#10;Second level&#10;Third level&#10;Fourth level&#10;Fifth level"/>
          <p:cNvSpPr>
            <a:spLocks noGrp="1" noChangeArrowheads="1"/>
          </p:cNvSpPr>
          <p:nvPr>
            <p:ph idx="1"/>
          </p:nvPr>
        </p:nvSpPr>
        <p:spPr/>
        <p:txBody>
          <a:bodyPr/>
          <a:lstStyle/>
          <a:p>
            <a:pPr>
              <a:buClr>
                <a:schemeClr val="tx1"/>
              </a:buClr>
            </a:pPr>
            <a:r>
              <a:rPr lang="en-US" altLang="zh-CN"/>
              <a:t>CURE can identify both spherical and non-spherical clusters.</a:t>
            </a:r>
          </a:p>
          <a:p>
            <a:pPr lvl="1"/>
            <a:r>
              <a:rPr lang="en-US" altLang="zh-CN"/>
              <a:t>It chooses a number of well scattered points as </a:t>
            </a:r>
            <a:r>
              <a:rPr lang="en-US" altLang="zh-CN" i="1"/>
              <a:t>representatives</a:t>
            </a:r>
            <a:r>
              <a:rPr lang="en-US" altLang="zh-CN"/>
              <a:t> of the cluster instead of one point - centroid.</a:t>
            </a:r>
          </a:p>
          <a:p>
            <a:pPr>
              <a:buClr>
                <a:schemeClr val="tx1"/>
              </a:buClr>
            </a:pPr>
            <a:r>
              <a:rPr lang="en-US" altLang="zh-CN"/>
              <a:t>CURE uses </a:t>
            </a:r>
            <a:r>
              <a:rPr lang="en-US" altLang="zh-CN" i="1"/>
              <a:t>random sampling</a:t>
            </a:r>
            <a:r>
              <a:rPr lang="en-US" altLang="zh-CN"/>
              <a:t> and </a:t>
            </a:r>
            <a:r>
              <a:rPr lang="en-US" altLang="zh-CN" i="1"/>
              <a:t>partitioning</a:t>
            </a:r>
            <a:r>
              <a:rPr lang="en-US" altLang="zh-CN"/>
              <a:t> to speed up clustering.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t>Six Steps in CURE Algorithm </a:t>
            </a:r>
          </a:p>
        </p:txBody>
      </p:sp>
      <p:sp>
        <p:nvSpPr>
          <p:cNvPr id="95236" name="AutoShape 4"/>
          <p:cNvSpPr>
            <a:spLocks noChangeArrowheads="1"/>
          </p:cNvSpPr>
          <p:nvPr/>
        </p:nvSpPr>
        <p:spPr bwMode="auto">
          <a:xfrm>
            <a:off x="3124200" y="2590800"/>
            <a:ext cx="609600" cy="457200"/>
          </a:xfrm>
          <a:prstGeom prst="rightArrow">
            <a:avLst>
              <a:gd name="adj1" fmla="val 50000"/>
              <a:gd name="adj2"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7" name="Text Box 5"/>
          <p:cNvSpPr txBox="1">
            <a:spLocks noChangeArrowheads="1"/>
          </p:cNvSpPr>
          <p:nvPr/>
        </p:nvSpPr>
        <p:spPr bwMode="auto">
          <a:xfrm>
            <a:off x="4038600" y="2057401"/>
            <a:ext cx="1295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Draw Random Sample</a:t>
            </a:r>
          </a:p>
        </p:txBody>
      </p:sp>
      <p:sp>
        <p:nvSpPr>
          <p:cNvPr id="95238" name="Rectangle 6"/>
          <p:cNvSpPr>
            <a:spLocks noChangeArrowheads="1"/>
          </p:cNvSpPr>
          <p:nvPr/>
        </p:nvSpPr>
        <p:spPr bwMode="auto">
          <a:xfrm>
            <a:off x="3886200" y="2057400"/>
            <a:ext cx="15240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9" name="Text Box 7"/>
          <p:cNvSpPr txBox="1">
            <a:spLocks noChangeArrowheads="1"/>
          </p:cNvSpPr>
          <p:nvPr/>
        </p:nvSpPr>
        <p:spPr bwMode="auto">
          <a:xfrm>
            <a:off x="2362201" y="2514600"/>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Data</a:t>
            </a:r>
          </a:p>
        </p:txBody>
      </p:sp>
      <p:sp>
        <p:nvSpPr>
          <p:cNvPr id="95240" name="Text Box 8"/>
          <p:cNvSpPr txBox="1">
            <a:spLocks noChangeArrowheads="1"/>
          </p:cNvSpPr>
          <p:nvPr/>
        </p:nvSpPr>
        <p:spPr bwMode="auto">
          <a:xfrm>
            <a:off x="6172200" y="2286001"/>
            <a:ext cx="1308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Partition </a:t>
            </a:r>
          </a:p>
          <a:p>
            <a:r>
              <a:rPr lang="en-US" altLang="en-US" sz="2400">
                <a:latin typeface="Times New Roman" panose="02020603050405020304" pitchFamily="18" charset="0"/>
              </a:rPr>
              <a:t>Sample</a:t>
            </a:r>
          </a:p>
        </p:txBody>
      </p:sp>
      <p:sp>
        <p:nvSpPr>
          <p:cNvPr id="95241" name="AutoShape 9"/>
          <p:cNvSpPr>
            <a:spLocks noChangeArrowheads="1"/>
          </p:cNvSpPr>
          <p:nvPr/>
        </p:nvSpPr>
        <p:spPr bwMode="auto">
          <a:xfrm>
            <a:off x="7467600" y="2590800"/>
            <a:ext cx="609600" cy="457200"/>
          </a:xfrm>
          <a:prstGeom prst="rightArrow">
            <a:avLst>
              <a:gd name="adj1" fmla="val 50000"/>
              <a:gd name="adj2"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2" name="Text Box 10"/>
          <p:cNvSpPr txBox="1">
            <a:spLocks noChangeArrowheads="1"/>
          </p:cNvSpPr>
          <p:nvPr/>
        </p:nvSpPr>
        <p:spPr bwMode="auto">
          <a:xfrm>
            <a:off x="8229600" y="2057401"/>
            <a:ext cx="13628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Partially</a:t>
            </a:r>
          </a:p>
          <a:p>
            <a:r>
              <a:rPr lang="en-US" altLang="en-US" sz="2400">
                <a:latin typeface="Times New Roman" panose="02020603050405020304" pitchFamily="18" charset="0"/>
              </a:rPr>
              <a:t>Cluster</a:t>
            </a:r>
          </a:p>
          <a:p>
            <a:r>
              <a:rPr lang="en-US" altLang="en-US" sz="2400">
                <a:latin typeface="Times New Roman" panose="02020603050405020304" pitchFamily="18" charset="0"/>
              </a:rPr>
              <a:t>Partitions</a:t>
            </a:r>
          </a:p>
        </p:txBody>
      </p:sp>
      <p:sp>
        <p:nvSpPr>
          <p:cNvPr id="95243" name="AutoShape 11"/>
          <p:cNvSpPr>
            <a:spLocks noChangeArrowheads="1"/>
          </p:cNvSpPr>
          <p:nvPr/>
        </p:nvSpPr>
        <p:spPr bwMode="auto">
          <a:xfrm>
            <a:off x="8686800" y="3429000"/>
            <a:ext cx="381000" cy="533400"/>
          </a:xfrm>
          <a:prstGeom prst="downArrow">
            <a:avLst>
              <a:gd name="adj1" fmla="val 50000"/>
              <a:gd name="adj2" fmla="val 35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4" name="Text Box 12"/>
          <p:cNvSpPr txBox="1">
            <a:spLocks noChangeArrowheads="1"/>
          </p:cNvSpPr>
          <p:nvPr/>
        </p:nvSpPr>
        <p:spPr bwMode="auto">
          <a:xfrm>
            <a:off x="8305800" y="4191001"/>
            <a:ext cx="1365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Eliminate</a:t>
            </a:r>
          </a:p>
          <a:p>
            <a:r>
              <a:rPr lang="en-US" altLang="en-US" sz="2400">
                <a:latin typeface="Times New Roman" panose="02020603050405020304" pitchFamily="18" charset="0"/>
              </a:rPr>
              <a:t>Outliers</a:t>
            </a:r>
          </a:p>
        </p:txBody>
      </p:sp>
      <p:sp>
        <p:nvSpPr>
          <p:cNvPr id="95245" name="Text Box 13"/>
          <p:cNvSpPr txBox="1">
            <a:spLocks noChangeArrowheads="1"/>
          </p:cNvSpPr>
          <p:nvPr/>
        </p:nvSpPr>
        <p:spPr bwMode="auto">
          <a:xfrm>
            <a:off x="6248401" y="4038601"/>
            <a:ext cx="11929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Cluster</a:t>
            </a:r>
          </a:p>
          <a:p>
            <a:r>
              <a:rPr lang="en-US" altLang="en-US" sz="2400">
                <a:latin typeface="Times New Roman" panose="02020603050405020304" pitchFamily="18" charset="0"/>
              </a:rPr>
              <a:t>Partial</a:t>
            </a:r>
          </a:p>
          <a:p>
            <a:r>
              <a:rPr lang="en-US" altLang="en-US" sz="2400">
                <a:latin typeface="Times New Roman" panose="02020603050405020304" pitchFamily="18" charset="0"/>
              </a:rPr>
              <a:t>Clusters</a:t>
            </a:r>
          </a:p>
        </p:txBody>
      </p:sp>
      <p:sp>
        <p:nvSpPr>
          <p:cNvPr id="95246" name="Text Box 14"/>
          <p:cNvSpPr txBox="1">
            <a:spLocks noChangeArrowheads="1"/>
          </p:cNvSpPr>
          <p:nvPr/>
        </p:nvSpPr>
        <p:spPr bwMode="auto">
          <a:xfrm>
            <a:off x="4114801" y="4038601"/>
            <a:ext cx="10999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Label</a:t>
            </a:r>
          </a:p>
          <a:p>
            <a:r>
              <a:rPr lang="en-US" altLang="en-US" sz="2400">
                <a:latin typeface="Times New Roman" panose="02020603050405020304" pitchFamily="18" charset="0"/>
              </a:rPr>
              <a:t>Data</a:t>
            </a:r>
          </a:p>
          <a:p>
            <a:r>
              <a:rPr lang="en-US" altLang="en-US" sz="2400">
                <a:latin typeface="Times New Roman" panose="02020603050405020304" pitchFamily="18" charset="0"/>
              </a:rPr>
              <a:t>In Disk</a:t>
            </a:r>
          </a:p>
        </p:txBody>
      </p:sp>
      <p:sp>
        <p:nvSpPr>
          <p:cNvPr id="95247" name="Rectangle 15"/>
          <p:cNvSpPr>
            <a:spLocks noChangeArrowheads="1"/>
          </p:cNvSpPr>
          <p:nvPr/>
        </p:nvSpPr>
        <p:spPr bwMode="auto">
          <a:xfrm>
            <a:off x="6172200" y="2286000"/>
            <a:ext cx="1219200" cy="914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8" name="Rectangle 16"/>
          <p:cNvSpPr>
            <a:spLocks noChangeArrowheads="1"/>
          </p:cNvSpPr>
          <p:nvPr/>
        </p:nvSpPr>
        <p:spPr bwMode="auto">
          <a:xfrm>
            <a:off x="8153400" y="2057400"/>
            <a:ext cx="1600200" cy="12192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9" name="Rectangle 17"/>
          <p:cNvSpPr>
            <a:spLocks noChangeArrowheads="1"/>
          </p:cNvSpPr>
          <p:nvPr/>
        </p:nvSpPr>
        <p:spPr bwMode="auto">
          <a:xfrm>
            <a:off x="8229600" y="4114800"/>
            <a:ext cx="1524000" cy="9906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0" name="Rectangle 18"/>
          <p:cNvSpPr>
            <a:spLocks noChangeArrowheads="1"/>
          </p:cNvSpPr>
          <p:nvPr/>
        </p:nvSpPr>
        <p:spPr bwMode="auto">
          <a:xfrm>
            <a:off x="6172200" y="3962400"/>
            <a:ext cx="1295400" cy="13716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1" name="Rectangle 19"/>
          <p:cNvSpPr>
            <a:spLocks noChangeArrowheads="1"/>
          </p:cNvSpPr>
          <p:nvPr/>
        </p:nvSpPr>
        <p:spPr bwMode="auto">
          <a:xfrm>
            <a:off x="3962400" y="3962400"/>
            <a:ext cx="1371600" cy="13716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2" name="AutoShape 20"/>
          <p:cNvSpPr>
            <a:spLocks noChangeArrowheads="1"/>
          </p:cNvSpPr>
          <p:nvPr/>
        </p:nvSpPr>
        <p:spPr bwMode="auto">
          <a:xfrm>
            <a:off x="7543800" y="4495800"/>
            <a:ext cx="533400" cy="381000"/>
          </a:xfrm>
          <a:prstGeom prst="leftArrow">
            <a:avLst>
              <a:gd name="adj1" fmla="val 50000"/>
              <a:gd name="adj2" fmla="val 35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3" name="AutoShape 21"/>
          <p:cNvSpPr>
            <a:spLocks noChangeArrowheads="1"/>
          </p:cNvSpPr>
          <p:nvPr/>
        </p:nvSpPr>
        <p:spPr bwMode="auto">
          <a:xfrm>
            <a:off x="5410200" y="4495800"/>
            <a:ext cx="609600" cy="381000"/>
          </a:xfrm>
          <a:prstGeom prst="leftArrow">
            <a:avLst>
              <a:gd name="adj1" fmla="val 50000"/>
              <a:gd name="adj2" fmla="val 40000"/>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4" name="AutoShape 22"/>
          <p:cNvSpPr>
            <a:spLocks noChangeArrowheads="1"/>
          </p:cNvSpPr>
          <p:nvPr/>
        </p:nvSpPr>
        <p:spPr bwMode="auto">
          <a:xfrm>
            <a:off x="5486400" y="2590800"/>
            <a:ext cx="609600" cy="457200"/>
          </a:xfrm>
          <a:prstGeom prst="rightArrow">
            <a:avLst>
              <a:gd name="adj1" fmla="val 50000"/>
              <a:gd name="adj2" fmla="val 33333"/>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419267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a:t>CURE Algorithm:</a:t>
            </a:r>
            <a:r>
              <a:rPr lang="en-US" altLang="zh-CN"/>
              <a:t/>
            </a:r>
            <a:br>
              <a:rPr lang="en-US" altLang="zh-CN"/>
            </a:br>
            <a:r>
              <a:rPr lang="en-US" altLang="zh-CN"/>
              <a:t> </a:t>
            </a:r>
            <a:r>
              <a:rPr lang="en-US" altLang="zh-CN" sz="3600"/>
              <a:t>Hierarchical Clustering Algorithm</a:t>
            </a:r>
          </a:p>
        </p:txBody>
      </p:sp>
      <p:sp>
        <p:nvSpPr>
          <p:cNvPr id="8195" name="Rectangle 3" descr="Rectangle: Click to edit Master text styles&#10;Second level&#10;Third level&#10;Fourth level&#10;Fifth level"/>
          <p:cNvSpPr>
            <a:spLocks noGrp="1" noChangeArrowheads="1"/>
          </p:cNvSpPr>
          <p:nvPr>
            <p:ph idx="1"/>
          </p:nvPr>
        </p:nvSpPr>
        <p:spPr/>
        <p:txBody>
          <a:bodyPr/>
          <a:lstStyle/>
          <a:p>
            <a:pPr>
              <a:lnSpc>
                <a:spcPct val="90000"/>
              </a:lnSpc>
            </a:pPr>
            <a:r>
              <a:rPr lang="en-US" altLang="zh-CN" sz="2400" dirty="0"/>
              <a:t>For each cluster, </a:t>
            </a:r>
            <a:r>
              <a:rPr lang="en-US" altLang="zh-CN" sz="2400" dirty="0" smtClean="0"/>
              <a:t>‘</a:t>
            </a:r>
            <a:r>
              <a:rPr lang="en-US" altLang="zh-CN" sz="2400" dirty="0" smtClean="0">
                <a:solidFill>
                  <a:srgbClr val="FF0000"/>
                </a:solidFill>
              </a:rPr>
              <a:t>c’</a:t>
            </a:r>
            <a:r>
              <a:rPr lang="en-US" altLang="zh-CN" sz="2400" dirty="0" smtClean="0"/>
              <a:t> </a:t>
            </a:r>
            <a:r>
              <a:rPr lang="en-US" altLang="zh-CN" sz="2400" dirty="0"/>
              <a:t>well scattered points within the cluster are chosen , and then shrinking them toward the mean of the cluster by a fraction a.</a:t>
            </a:r>
          </a:p>
          <a:p>
            <a:pPr>
              <a:lnSpc>
                <a:spcPct val="90000"/>
              </a:lnSpc>
            </a:pPr>
            <a:r>
              <a:rPr lang="en-US" altLang="zh-CN" sz="2400" dirty="0"/>
              <a:t>The distance between two clusters is then the distance between the closest pair of representative points from each cluster. </a:t>
            </a:r>
          </a:p>
          <a:p>
            <a:pPr>
              <a:lnSpc>
                <a:spcPct val="90000"/>
              </a:lnSpc>
            </a:pPr>
            <a:r>
              <a:rPr lang="en-US" altLang="zh-CN" sz="2400" dirty="0"/>
              <a:t>The c representative points attempt to capture the physical shape and geometry of the cluster. Shrinking the scattered points toward the mean gets rid of surface abnormalities and mitigates the effects of outliers.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1214</Words>
  <Application>Microsoft Office PowerPoint</Application>
  <PresentationFormat>Widescreen</PresentationFormat>
  <Paragraphs>136</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宋体</vt:lpstr>
      <vt:lpstr>Arial</vt:lpstr>
      <vt:lpstr>Calibri</vt:lpstr>
      <vt:lpstr>Calibri Light</vt:lpstr>
      <vt:lpstr>等线</vt:lpstr>
      <vt:lpstr>等线 Light</vt:lpstr>
      <vt:lpstr>Times New Roman</vt:lpstr>
      <vt:lpstr>Wingdings</vt:lpstr>
      <vt:lpstr>Blueprint</vt:lpstr>
      <vt:lpstr>CURE: An Efficient Clustering Algorithm for Large Databases</vt:lpstr>
      <vt:lpstr>Overview of the Paper</vt:lpstr>
      <vt:lpstr>Partitional Clustering</vt:lpstr>
      <vt:lpstr>Hierarchical Clustering</vt:lpstr>
      <vt:lpstr>Drawbacks of  Traditional Clustering Algorithms</vt:lpstr>
      <vt:lpstr>CURE</vt:lpstr>
      <vt:lpstr>Contributions of CURE</vt:lpstr>
      <vt:lpstr>Six Steps in CURE Algorithm </vt:lpstr>
      <vt:lpstr>CURE Algorithm:  Hierarchical Clustering Algorithm</vt:lpstr>
      <vt:lpstr>Example</vt:lpstr>
      <vt:lpstr>CURE’s Advantages</vt:lpstr>
      <vt:lpstr>CURE Algorithm:  Random Sampling</vt:lpstr>
      <vt:lpstr>CURE Algorithm: Partitioning for Speedup</vt:lpstr>
      <vt:lpstr>CURE Algorithm:  Labeling Data on Disk</vt:lpstr>
      <vt:lpstr>CURE Algorithm:  Handling Outliers</vt:lpstr>
      <vt:lpstr>Feature:  Random Sampling</vt:lpstr>
      <vt:lpstr>Feature:  Partitioning for Speedup</vt:lpstr>
      <vt:lpstr>Feature:  Labeling Data on Disk</vt:lpstr>
      <vt:lpstr>Feature:  Outliers Handling</vt:lpstr>
      <vt:lpstr>Experimental Results - Algorithms</vt:lpstr>
      <vt:lpstr>Experimental Results – Data Sets</vt:lpstr>
      <vt:lpstr>Experimental Results – Quality of  Clustering</vt:lpstr>
      <vt:lpstr>Experimental Results – Sensitivity to Parameters</vt:lpstr>
      <vt:lpstr>Experimental Results – Sensitivity to Parameters (Contd)</vt:lpstr>
      <vt:lpstr>Experimental Results – Comparison of Execution time to BIRCH</vt:lpstr>
      <vt:lpstr>Conclusion</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CURE: An Efficient Clustering Algorithm for Large Databases</dc:title>
  <dc:creator>ztao</dc:creator>
  <cp:lastModifiedBy>Gaurang</cp:lastModifiedBy>
  <cp:revision>21</cp:revision>
  <dcterms:created xsi:type="dcterms:W3CDTF">2002-11-14T13:39:35Z</dcterms:created>
  <dcterms:modified xsi:type="dcterms:W3CDTF">2019-04-04T17:47:47Z</dcterms:modified>
</cp:coreProperties>
</file>