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43" r:id="rId3"/>
    <p:sldId id="344" r:id="rId4"/>
    <p:sldId id="345" r:id="rId5"/>
    <p:sldId id="346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268" r:id="rId20"/>
    <p:sldId id="347" r:id="rId21"/>
    <p:sldId id="326" r:id="rId22"/>
    <p:sldId id="269" r:id="rId23"/>
    <p:sldId id="270" r:id="rId24"/>
    <p:sldId id="271" r:id="rId25"/>
    <p:sldId id="316" r:id="rId26"/>
    <p:sldId id="272" r:id="rId27"/>
    <p:sldId id="273" r:id="rId28"/>
    <p:sldId id="327" r:id="rId29"/>
    <p:sldId id="328" r:id="rId30"/>
    <p:sldId id="274" r:id="rId31"/>
    <p:sldId id="275" r:id="rId32"/>
    <p:sldId id="276" r:id="rId33"/>
    <p:sldId id="290" r:id="rId34"/>
    <p:sldId id="291" r:id="rId35"/>
    <p:sldId id="292" r:id="rId36"/>
    <p:sldId id="293" r:id="rId37"/>
    <p:sldId id="342" r:id="rId38"/>
    <p:sldId id="294" r:id="rId39"/>
    <p:sldId id="295" r:id="rId40"/>
    <p:sldId id="317" r:id="rId41"/>
    <p:sldId id="296" r:id="rId42"/>
    <p:sldId id="297" r:id="rId43"/>
    <p:sldId id="298" r:id="rId44"/>
    <p:sldId id="299" r:id="rId45"/>
    <p:sldId id="302" r:id="rId46"/>
    <p:sldId id="303" r:id="rId47"/>
    <p:sldId id="304" r:id="rId48"/>
    <p:sldId id="318" r:id="rId49"/>
    <p:sldId id="305" r:id="rId50"/>
    <p:sldId id="306" r:id="rId51"/>
    <p:sldId id="307" r:id="rId52"/>
    <p:sldId id="309" r:id="rId53"/>
    <p:sldId id="308" r:id="rId54"/>
    <p:sldId id="319" r:id="rId55"/>
    <p:sldId id="320" r:id="rId56"/>
    <p:sldId id="321" r:id="rId57"/>
    <p:sldId id="322" r:id="rId58"/>
    <p:sldId id="323" r:id="rId59"/>
    <p:sldId id="324" r:id="rId60"/>
    <p:sldId id="32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CC3300"/>
    <a:srgbClr val="CC00CC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0929"/>
  </p:normalViewPr>
  <p:slideViewPr>
    <p:cSldViewPr>
      <p:cViewPr varScale="1">
        <p:scale>
          <a:sx n="66" d="100"/>
          <a:sy n="66" d="100"/>
        </p:scale>
        <p:origin x="6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F5EF6E-41B6-4C5B-82B0-DDCB7F87CF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C59BDE1-DD0B-4773-9AC6-F9628F6B58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D197-3AF8-4B8B-9561-A18BDDEF77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9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38A0-B2FC-4E1E-9C01-8B9232991B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21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8848-FED3-41DA-B216-0AA2348DBD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74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6A-AE59-48BA-8CDA-4C8FDA5D4F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E00A-9972-432E-A58F-DEAF7EA65D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DE63-640B-4421-A67A-DFD99096CC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5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D3D2-04B0-4D33-8DB5-C5A20702C9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4953-FEB4-4C08-9F0B-E15B6E6F0A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96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C16D-2F45-44DB-9C98-874859BFBE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80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21B0-521F-4F77-BC63-3CF9F46E7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3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5C9C-3209-448E-8F77-6A79B2C0A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65AE-B20E-4F05-B078-C25394EEFF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</p:spPr>
        <p:txBody>
          <a:bodyPr anchor="ctr"/>
          <a:lstStyle/>
          <a:p>
            <a:r>
              <a:rPr lang="en-US" altLang="en-US" sz="4400">
                <a:solidFill>
                  <a:srgbClr val="FF0000"/>
                </a:solidFill>
              </a:rPr>
              <a:t>Clustering Algorithms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7338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Applications</a:t>
            </a:r>
          </a:p>
          <a:p>
            <a:r>
              <a:rPr lang="en-US" altLang="en-US" sz="3200">
                <a:solidFill>
                  <a:schemeClr val="accent2"/>
                </a:solidFill>
              </a:rPr>
              <a:t>Hierarchical Clustering</a:t>
            </a:r>
          </a:p>
          <a:p>
            <a:r>
              <a:rPr lang="en-US" altLang="en-US" sz="3200" i="1">
                <a:solidFill>
                  <a:schemeClr val="accent2"/>
                </a:solidFill>
              </a:rPr>
              <a:t>k</a:t>
            </a:r>
            <a:r>
              <a:rPr lang="en-US" altLang="en-US" sz="3200">
                <a:solidFill>
                  <a:schemeClr val="accent2"/>
                </a:solidFill>
              </a:rPr>
              <a:t> -Means Algorithms</a:t>
            </a:r>
          </a:p>
          <a:p>
            <a:r>
              <a:rPr lang="en-US" altLang="en-US" sz="3200">
                <a:solidFill>
                  <a:schemeClr val="accent2"/>
                </a:solidFill>
              </a:rPr>
              <a:t>CURE Algorithm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B3B9-ABA0-4BF3-A9A9-0F44BCC92B0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Curse of Dimensionality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419600"/>
          </a:xfrm>
        </p:spPr>
        <p:txBody>
          <a:bodyPr/>
          <a:lstStyle/>
          <a:p>
            <a:r>
              <a:rPr lang="en-US" altLang="en-US"/>
              <a:t>Assume random points within a bounding box, e.g., values between 0 and 1 in each dimension.</a:t>
            </a:r>
          </a:p>
          <a:p>
            <a:r>
              <a:rPr lang="en-US" altLang="en-US"/>
              <a:t>In 2 dimensions: a variety of distances between 0 and 1.41.</a:t>
            </a:r>
          </a:p>
          <a:p>
            <a:r>
              <a:rPr lang="en-US" altLang="en-US"/>
              <a:t>In 10,000 dimensions, the difference in any one dimension is distributed as a triangle.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4A33-4B80-43F9-81DC-3E3C879B87E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4800600" y="5943600"/>
            <a:ext cx="2438400" cy="685800"/>
          </a:xfrm>
          <a:prstGeom prst="rtTriangl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law of large numbers applies.</a:t>
            </a:r>
          </a:p>
          <a:p>
            <a:r>
              <a:rPr lang="en-US" altLang="en-US"/>
              <a:t>Actual distance between two random points is the sqrt of the sum of squares of essentially the same set of differences.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DCAF-7AC7-47A2-ADB5-377CF62C2807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High-Dimension Application: SkyCat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r>
              <a:rPr lang="en-US" altLang="en-US"/>
              <a:t>A catalog of 2 billion “sky objects” represents objects by their radiation in 7 dimensions (frequency bands).</a:t>
            </a:r>
          </a:p>
          <a:p>
            <a:r>
              <a:rPr lang="en-US" altLang="en-US">
                <a:solidFill>
                  <a:srgbClr val="33CC33"/>
                </a:solidFill>
              </a:rPr>
              <a:t>Problem</a:t>
            </a:r>
            <a:r>
              <a:rPr lang="en-US" altLang="en-US"/>
              <a:t>: cluster into similar objects, e.g., galaxies, nearby stars, quasars, etc.</a:t>
            </a:r>
          </a:p>
          <a:p>
            <a:r>
              <a:rPr lang="en-US" altLang="en-US"/>
              <a:t>Sloan Sky Survey is a newer, better version.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48C4-73B1-4213-91D2-15AE71FF75F4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Clustering CD’s (Collaborative Filtering)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133600"/>
            <a:ext cx="8077200" cy="4191000"/>
          </a:xfrm>
        </p:spPr>
        <p:txBody>
          <a:bodyPr/>
          <a:lstStyle/>
          <a:p>
            <a:r>
              <a:rPr lang="en-US" altLang="en-US">
                <a:solidFill>
                  <a:srgbClr val="CC3300"/>
                </a:solidFill>
              </a:rPr>
              <a:t>Intuitively</a:t>
            </a:r>
            <a:r>
              <a:rPr lang="en-US" altLang="en-US"/>
              <a:t>: music divides into categories, and customers prefer a few categories.</a:t>
            </a:r>
          </a:p>
          <a:p>
            <a:pPr lvl="1"/>
            <a:r>
              <a:rPr lang="en-US" altLang="en-US"/>
              <a:t>But what are categories really?</a:t>
            </a:r>
          </a:p>
          <a:p>
            <a:r>
              <a:rPr lang="en-US" altLang="en-US"/>
              <a:t>Represent a CD by the customers who bought it.</a:t>
            </a:r>
          </a:p>
          <a:p>
            <a:r>
              <a:rPr lang="en-US" altLang="en-US"/>
              <a:t>Similar CD’s have similar sets of customers, and vice-versa.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9F13-8573-49A8-8ED0-CEE786CD86CC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Space of CD’s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191000"/>
          </a:xfrm>
        </p:spPr>
        <p:txBody>
          <a:bodyPr/>
          <a:lstStyle/>
          <a:p>
            <a:r>
              <a:rPr lang="en-US" altLang="en-US"/>
              <a:t>Think of a space with one dimension for each customer.</a:t>
            </a:r>
          </a:p>
          <a:p>
            <a:pPr lvl="1"/>
            <a:r>
              <a:rPr lang="en-US" altLang="en-US"/>
              <a:t>Values in a dimension may be 0 or 1 only.</a:t>
            </a:r>
          </a:p>
          <a:p>
            <a:r>
              <a:rPr lang="en-US" altLang="en-US"/>
              <a:t>A CD’s point in this space is             (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,…, </a:t>
            </a:r>
            <a:r>
              <a:rPr lang="en-US" altLang="en-US" i="1"/>
              <a:t>x</a:t>
            </a:r>
            <a:r>
              <a:rPr lang="en-US" altLang="en-US" i="1" baseline="-25000"/>
              <a:t>k</a:t>
            </a:r>
            <a:r>
              <a:rPr lang="en-US" altLang="en-US"/>
              <a:t>), where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 = 1 iff the </a:t>
            </a:r>
            <a:r>
              <a:rPr lang="en-US" altLang="en-US" i="1"/>
              <a:t>i </a:t>
            </a:r>
            <a:r>
              <a:rPr lang="en-US" altLang="en-US" baseline="30000"/>
              <a:t>th</a:t>
            </a:r>
            <a:r>
              <a:rPr lang="en-US" altLang="en-US"/>
              <a:t> customer bought the CD.</a:t>
            </a:r>
          </a:p>
          <a:p>
            <a:pPr lvl="1"/>
            <a:r>
              <a:rPr lang="en-US" altLang="en-US"/>
              <a:t>Compare with boolean matrix: rows = customers; cols. = CD’s.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80DF-3637-424B-811A-A4BEAFDDFFC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Space of CD’s – (2)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Amazon, the dimension count is tens of millions.</a:t>
            </a:r>
          </a:p>
          <a:p>
            <a:r>
              <a:rPr lang="en-US" altLang="en-US">
                <a:solidFill>
                  <a:schemeClr val="accent2"/>
                </a:solidFill>
              </a:rPr>
              <a:t>An alternative</a:t>
            </a:r>
            <a:r>
              <a:rPr lang="en-US" altLang="en-US"/>
              <a:t>: use minhashing/LSH to get Jaccard similarity between “close” CD’s.</a:t>
            </a:r>
          </a:p>
          <a:p>
            <a:r>
              <a:rPr lang="en-US" altLang="en-US"/>
              <a:t>1 minus Jaccard similarity can serve as a (non-Euclidean) distance.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FCFB-1D1A-449D-947E-4BBC71E10E3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Clustering Documents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Represent a document by a vector    (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,…, </a:t>
            </a:r>
            <a:r>
              <a:rPr lang="en-US" altLang="en-US" i="1"/>
              <a:t>x</a:t>
            </a:r>
            <a:r>
              <a:rPr lang="en-US" altLang="en-US" i="1" baseline="-25000"/>
              <a:t>k</a:t>
            </a:r>
            <a:r>
              <a:rPr lang="en-US" altLang="en-US"/>
              <a:t>), where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 = 1 iff the </a:t>
            </a:r>
            <a:r>
              <a:rPr lang="en-US" altLang="en-US" i="1"/>
              <a:t>i </a:t>
            </a:r>
            <a:r>
              <a:rPr lang="en-US" altLang="en-US" baseline="30000"/>
              <a:t>th</a:t>
            </a:r>
            <a:r>
              <a:rPr lang="en-US" altLang="en-US"/>
              <a:t> word (in some order) appears in the document.</a:t>
            </a:r>
          </a:p>
          <a:p>
            <a:pPr lvl="1"/>
            <a:r>
              <a:rPr lang="en-US" altLang="en-US"/>
              <a:t>It actually doesn’t matter if </a:t>
            </a:r>
            <a:r>
              <a:rPr lang="en-US" altLang="en-US" i="1"/>
              <a:t>k</a:t>
            </a:r>
            <a:r>
              <a:rPr lang="en-US" altLang="en-US"/>
              <a:t>  is infinite; i.e., we don’t limit the set of words.</a:t>
            </a:r>
          </a:p>
          <a:p>
            <a:r>
              <a:rPr lang="en-US" altLang="en-US"/>
              <a:t>Documents with similar sets of words may be about the same topic.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310-5D40-48DA-B7D3-CFA98AF9AAC9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Aside</a:t>
            </a:r>
            <a:r>
              <a:rPr lang="en-US" altLang="en-US"/>
              <a:t>: Cosine, Jaccard, and Euclidean Distances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495800"/>
          </a:xfrm>
        </p:spPr>
        <p:txBody>
          <a:bodyPr/>
          <a:lstStyle/>
          <a:p>
            <a:pPr marL="609600" indent="-609600"/>
            <a:r>
              <a:rPr lang="en-US" altLang="en-US" dirty="0"/>
              <a:t>As with CD’s we have a choice when we think of documents as sets of words or shingles: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Sets as vectors</a:t>
            </a:r>
            <a:r>
              <a:rPr lang="en-US" altLang="en-US" dirty="0"/>
              <a:t>: measure similarity by the </a:t>
            </a:r>
            <a:r>
              <a:rPr lang="en-US" altLang="en-US" dirty="0">
                <a:solidFill>
                  <a:srgbClr val="FF0000"/>
                </a:solidFill>
              </a:rPr>
              <a:t>cosine</a:t>
            </a:r>
            <a:r>
              <a:rPr lang="en-US" altLang="en-US" dirty="0"/>
              <a:t> distance.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Sets as sets: </a:t>
            </a:r>
            <a:r>
              <a:rPr lang="en-US" altLang="en-US" dirty="0"/>
              <a:t>measure similarity by the </a:t>
            </a:r>
            <a:r>
              <a:rPr lang="en-US" altLang="en-US" dirty="0" err="1">
                <a:solidFill>
                  <a:srgbClr val="FF0000"/>
                </a:solidFill>
              </a:rPr>
              <a:t>Jaccard</a:t>
            </a:r>
            <a:r>
              <a:rPr lang="en-US" altLang="en-US" dirty="0"/>
              <a:t> distance.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Sets as points</a:t>
            </a:r>
            <a:r>
              <a:rPr lang="en-US" altLang="en-US" dirty="0"/>
              <a:t>: measure similarity by </a:t>
            </a:r>
            <a:r>
              <a:rPr lang="en-US" altLang="en-US" dirty="0">
                <a:solidFill>
                  <a:srgbClr val="FF0000"/>
                </a:solidFill>
              </a:rPr>
              <a:t>Euclidean</a:t>
            </a:r>
            <a:r>
              <a:rPr lang="en-US" altLang="en-US" dirty="0"/>
              <a:t> distance.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10EC-294E-49BA-9E63-E4633349B53B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DNA Sequences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Objects are sequences of {C,A,T,G}.</a:t>
            </a:r>
          </a:p>
          <a:p>
            <a:r>
              <a:rPr lang="en-US" altLang="en-US"/>
              <a:t>Distance between sequences is </a:t>
            </a:r>
            <a:r>
              <a:rPr lang="en-US" altLang="en-US" i="1">
                <a:solidFill>
                  <a:srgbClr val="FF0066"/>
                </a:solidFill>
              </a:rPr>
              <a:t>edit distance</a:t>
            </a:r>
            <a:r>
              <a:rPr lang="en-US" altLang="en-US"/>
              <a:t>, the minimum number of inserts and deletes needed to turn one into the other.</a:t>
            </a:r>
          </a:p>
          <a:p>
            <a:r>
              <a:rPr lang="en-US" altLang="en-US"/>
              <a:t>Note there is a “distance,” but no convenient space in which points “live.”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6F47-6542-426C-B35B-41BA852234CA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Hierarchical (Agglomerative)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Initially, each point in cluster by itself.</a:t>
            </a:r>
          </a:p>
          <a:p>
            <a:pPr lvl="1"/>
            <a:r>
              <a:rPr lang="en-US" altLang="en-US"/>
              <a:t>Repeatedly combine the two “nearest” clusters into one.</a:t>
            </a:r>
          </a:p>
          <a:p>
            <a:r>
              <a:rPr lang="en-US" altLang="en-US">
                <a:solidFill>
                  <a:srgbClr val="33CC33"/>
                </a:solidFill>
              </a:rPr>
              <a:t>Point Assignment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Maintain a set of clusters.</a:t>
            </a:r>
          </a:p>
          <a:p>
            <a:pPr lvl="1"/>
            <a:r>
              <a:rPr lang="en-US" altLang="en-US"/>
              <a:t>Place points into their “nearest” cluster.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9075-4329-44F8-A785-9B14CC43ED1E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 Analysis is like Classification, but the class label of each object is not known.</a:t>
            </a:r>
          </a:p>
          <a:p>
            <a:r>
              <a:rPr lang="en-US" altLang="en-US"/>
              <a:t>Clustering is the process of grouping the data into classes or clusters so that objects within a cluster have high similarity in comparison to one another, but are very dissimilar to objects in other clusters.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75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Methods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7772400" cy="4114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Creates a hierarchical decomposition of the given set of data objects.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Two approaches: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agglomerative</a:t>
            </a:r>
            <a:r>
              <a:rPr lang="en-US" altLang="en-US" sz="2000" dirty="0"/>
              <a:t> (bottom-up): starts with each object forming a separate group.  Merges the objects or groups close to one another until all of the groups are merged into one, or until a termination condition holds.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divisive</a:t>
            </a:r>
            <a:r>
              <a:rPr lang="en-US" altLang="en-US" sz="2000" dirty="0"/>
              <a:t> (top-down): starts with all the objects in the same cluster.  In each iteration, a cluster is split up into smaller clusters, until eventually each object is one cluster, or until a termination condition holds.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This type of method suffers from the fact that once a </a:t>
            </a:r>
            <a:r>
              <a:rPr lang="en-US" altLang="en-US" sz="2400" dirty="0">
                <a:solidFill>
                  <a:srgbClr val="FF0066"/>
                </a:solidFill>
              </a:rPr>
              <a:t>step (merge or split) is done, it can never be undone. 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BIRCH</a:t>
            </a:r>
            <a:r>
              <a:rPr lang="en-US" altLang="en-US" sz="2400" dirty="0">
                <a:solidFill>
                  <a:srgbClr val="FF0000"/>
                </a:solidFill>
              </a:rPr>
              <a:t> and CURE </a:t>
            </a:r>
            <a:r>
              <a:rPr lang="en-US" altLang="en-US" sz="2400" dirty="0"/>
              <a:t>are examples of hierarchical methods.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279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Two important questions: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How do you determine the “nearness” of clusters?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How do you represent a cluster of more than one point?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317-E076-4A9B-BEC8-122AD350401F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–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Key problem</a:t>
            </a:r>
            <a:r>
              <a:rPr lang="en-US" altLang="en-US"/>
              <a:t>: as you build clusters, how do you represent the location of each cluster, to tell which pair of clusters is closest?</a:t>
            </a:r>
          </a:p>
          <a:p>
            <a:r>
              <a:rPr lang="en-US" altLang="en-US">
                <a:solidFill>
                  <a:srgbClr val="33CC33"/>
                </a:solidFill>
              </a:rPr>
              <a:t>Euclidean case</a:t>
            </a:r>
            <a:r>
              <a:rPr lang="en-US" altLang="en-US"/>
              <a:t>: each cluster has a </a:t>
            </a:r>
            <a:r>
              <a:rPr lang="en-US" altLang="en-US" i="1">
                <a:solidFill>
                  <a:srgbClr val="FF0066"/>
                </a:solidFill>
              </a:rPr>
              <a:t>centroid</a:t>
            </a:r>
            <a:r>
              <a:rPr lang="en-US" altLang="en-US">
                <a:solidFill>
                  <a:srgbClr val="FF0066"/>
                </a:solidFill>
              </a:rPr>
              <a:t> </a:t>
            </a:r>
            <a:r>
              <a:rPr lang="en-US" altLang="en-US"/>
              <a:t>= average of its points.</a:t>
            </a:r>
          </a:p>
          <a:p>
            <a:pPr lvl="1"/>
            <a:r>
              <a:rPr lang="en-US" altLang="en-US"/>
              <a:t>Measure intercluster distances by distances of centroids.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8D7-D2C8-4287-AA9A-6323BED693D0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D2-7C4B-499D-A2EF-AB2020C3F00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32125" y="2244725"/>
            <a:ext cx="55835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					  </a:t>
            </a:r>
            <a:r>
              <a:rPr lang="en-US" altLang="en-US">
                <a:latin typeface="Times New Roman" panose="02020603050405020304" pitchFamily="18" charset="0"/>
              </a:rPr>
              <a:t>(5,3)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		o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  (1,2)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o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</a:rPr>
              <a:t>		o  (2,1)		o  (4,1)</a:t>
            </a:r>
          </a:p>
          <a:p>
            <a:endParaRPr lang="en-US" altLang="en-US"/>
          </a:p>
          <a:p>
            <a:r>
              <a:rPr lang="en-US" altLang="en-US">
                <a:latin typeface="Times New Roman" panose="02020603050405020304" pitchFamily="18" charset="0"/>
              </a:rPr>
              <a:t>o  (0,0)					o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					  (5,0)</a:t>
            </a:r>
            <a:endParaRPr lang="en-US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810000" y="3124200"/>
            <a:ext cx="1676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343400" y="365760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553200" y="3886200"/>
            <a:ext cx="1676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146925" y="4460875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743200" y="2971800"/>
            <a:ext cx="30480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886200" y="40386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6324600" y="2362200"/>
            <a:ext cx="22860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527925" y="3775075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 (4.7,1.3)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3" grpId="0" autoUpdateAnimBg="0"/>
      <p:bldP spid="20496" grpId="0" autoUpdateAnimBg="0"/>
      <p:bldP spid="204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altLang="en-US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only “locations” we can talk about are the points themselves.</a:t>
            </a:r>
          </a:p>
          <a:p>
            <a:pPr lvl="1"/>
            <a:r>
              <a:rPr lang="en-US" altLang="en-US"/>
              <a:t>I.e., there is no “average” of two points.</a:t>
            </a:r>
          </a:p>
          <a:p>
            <a:r>
              <a:rPr lang="en-US" altLang="en-US">
                <a:solidFill>
                  <a:srgbClr val="33CC33"/>
                </a:solidFill>
              </a:rPr>
              <a:t>Approach 1</a:t>
            </a:r>
            <a:r>
              <a:rPr lang="en-US" altLang="en-US"/>
              <a:t>: </a:t>
            </a:r>
            <a:r>
              <a:rPr lang="en-US" altLang="en-US" i="1">
                <a:solidFill>
                  <a:srgbClr val="FF0066"/>
                </a:solidFill>
              </a:rPr>
              <a:t>clustroid</a:t>
            </a:r>
            <a:r>
              <a:rPr lang="en-US" altLang="en-US"/>
              <a:t>  = point “closest” to other points.</a:t>
            </a:r>
          </a:p>
          <a:p>
            <a:pPr lvl="1"/>
            <a:r>
              <a:rPr lang="en-US" altLang="en-US"/>
              <a:t>Treat clustroid as if it were centroid, when computing intercluster distances.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C7C8-AA3E-4DED-85CC-A93F78C9F174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“Closest” Point?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Possible meanings: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Smallest maximum distance to the other points.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Smallest average distance to other points.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Smallest sum of squares of distances to other points.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Etc.,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2768-9DEE-43A0-8D52-85EAAA1A213B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470-7B37-41F4-8140-BE84B541BC0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4191000" y="3048000"/>
            <a:ext cx="1066800" cy="1066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7696200" y="3429000"/>
            <a:ext cx="1371600" cy="1295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3" name="AutoShape 5"/>
          <p:cNvCxnSpPr>
            <a:cxnSpLocks noChangeShapeType="1"/>
            <a:stCxn id="22531" idx="0"/>
            <a:endCxn id="22532" idx="4"/>
          </p:cNvCxnSpPr>
          <p:nvPr/>
        </p:nvCxnSpPr>
        <p:spPr bwMode="auto">
          <a:xfrm rot="5400000" flipV="1">
            <a:off x="6057900" y="1714500"/>
            <a:ext cx="1676400" cy="4343400"/>
          </a:xfrm>
          <a:prstGeom prst="curvedConnector5">
            <a:avLst>
              <a:gd name="adj1" fmla="val -13634"/>
              <a:gd name="adj2" fmla="val 40352"/>
              <a:gd name="adj3" fmla="val 1136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175125" y="3081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937125" y="3081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632325" y="4071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8823325" y="3690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8229600" y="4335463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7756525" y="3690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324601" y="5097464"/>
            <a:ext cx="16980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intercluster</a:t>
            </a:r>
          </a:p>
          <a:p>
            <a:r>
              <a:rPr lang="en-US" altLang="en-US"/>
              <a:t>distance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657600" y="2430463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clustroid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9128125" y="4224338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clustroid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Other Approaches to Defining “Nearness” of Clusters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05000"/>
            <a:ext cx="7924800" cy="43434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Approach 2</a:t>
            </a:r>
            <a:r>
              <a:rPr lang="en-US" altLang="en-US"/>
              <a:t>: intercluster distance = minimum of the distances between any two points, one from each cluster.</a:t>
            </a:r>
          </a:p>
          <a:p>
            <a:r>
              <a:rPr lang="en-US" altLang="en-US">
                <a:solidFill>
                  <a:srgbClr val="33CC33"/>
                </a:solidFill>
              </a:rPr>
              <a:t>Approach 3</a:t>
            </a:r>
            <a:r>
              <a:rPr lang="en-US" altLang="en-US"/>
              <a:t>: Pick a notion of “cohesion” of clusters, e.g., maximum distance from the clustroid.</a:t>
            </a:r>
          </a:p>
          <a:p>
            <a:pPr lvl="1"/>
            <a:r>
              <a:rPr lang="en-US" altLang="en-US"/>
              <a:t>Merge clusters whose </a:t>
            </a:r>
            <a:r>
              <a:rPr lang="en-US" altLang="en-US" i="1"/>
              <a:t>union </a:t>
            </a:r>
            <a:r>
              <a:rPr lang="en-US" altLang="en-US"/>
              <a:t> is most cohesive.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7B40-3F64-478C-8E25-71A572E72CD3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Cohesion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>
                <a:solidFill>
                  <a:srgbClr val="CC3300"/>
                </a:solidFill>
              </a:rPr>
              <a:t>Approach 1</a:t>
            </a:r>
            <a:r>
              <a:rPr lang="en-US" altLang="en-US"/>
              <a:t>: Use the </a:t>
            </a:r>
            <a:r>
              <a:rPr lang="en-US" altLang="en-US" i="1">
                <a:solidFill>
                  <a:srgbClr val="FF0066"/>
                </a:solidFill>
              </a:rPr>
              <a:t>diameter</a:t>
            </a:r>
            <a:r>
              <a:rPr lang="en-US" altLang="en-US"/>
              <a:t>  of the merged cluster = maximum distance between points in the cluster.</a:t>
            </a:r>
          </a:p>
          <a:p>
            <a:pPr marL="609600" indent="-609600"/>
            <a:r>
              <a:rPr lang="en-US" altLang="en-US">
                <a:solidFill>
                  <a:srgbClr val="CC3300"/>
                </a:solidFill>
              </a:rPr>
              <a:t>Approach 2</a:t>
            </a:r>
            <a:r>
              <a:rPr lang="en-US" altLang="en-US"/>
              <a:t>: Use the average distance between points in the cluster.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D06D-BA5B-44F0-9FA5-60846221822E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Cohesion – (2)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C3300"/>
                </a:solidFill>
              </a:rPr>
              <a:t>Approach 3</a:t>
            </a:r>
            <a:r>
              <a:rPr lang="en-US" altLang="en-US"/>
              <a:t>: Use a density-based approach:  take the diameter or average distance, e.g., and divide by the number of points in the cluster.</a:t>
            </a:r>
          </a:p>
          <a:p>
            <a:pPr lvl="1"/>
            <a:r>
              <a:rPr lang="en-US" altLang="en-US"/>
              <a:t>Perhaps raise the number of points to a power first, e.g., square-root.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AE5-50FD-4FC7-9A25-6F323374106D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for Cluster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68000" cy="40687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Marketing</a:t>
            </a:r>
            <a:r>
              <a:rPr lang="en-US" altLang="en-US" sz="2000" dirty="0"/>
              <a:t>: discover distinct groups in customer bases, and develop targeted marketing programs.</a:t>
            </a:r>
          </a:p>
          <a:p>
            <a:pPr>
              <a:lnSpc>
                <a:spcPct val="11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Land use</a:t>
            </a:r>
            <a:r>
              <a:rPr lang="en-US" altLang="en-US" sz="2000" dirty="0"/>
              <a:t>: Identify areas of similar land use.</a:t>
            </a:r>
          </a:p>
          <a:p>
            <a:pPr>
              <a:lnSpc>
                <a:spcPct val="11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Insurance</a:t>
            </a:r>
            <a:r>
              <a:rPr lang="en-US" altLang="en-US" sz="2000" dirty="0"/>
              <a:t>: Identify groups of motor insurance policy holders with a high average claim cost.</a:t>
            </a:r>
          </a:p>
          <a:p>
            <a:pPr>
              <a:lnSpc>
                <a:spcPct val="11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City-planning</a:t>
            </a:r>
            <a:r>
              <a:rPr lang="en-US" altLang="en-US" sz="2000" dirty="0"/>
              <a:t>: Identify groups of houses according to their house type, value, and geographical location.</a:t>
            </a:r>
          </a:p>
          <a:p>
            <a:pPr>
              <a:lnSpc>
                <a:spcPct val="11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Earth-quake studies</a:t>
            </a:r>
            <a:r>
              <a:rPr lang="en-US" altLang="en-US" sz="2000" dirty="0"/>
              <a:t>: Observed earth quake epicenters should be clustered along continent faults.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Biology</a:t>
            </a:r>
            <a:r>
              <a:rPr lang="en-US" altLang="en-US" sz="2000" dirty="0"/>
              <a:t>: plant and animal taxonomies, genes functionality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Also used for Pattern recognition, data analysis, and image processing.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Clustering is Studied in Data mining, statistics, machine learning, spatial database technology, biology, and marketing.</a:t>
            </a:r>
          </a:p>
        </p:txBody>
      </p:sp>
    </p:spTree>
    <p:extLst>
      <p:ext uri="{BB962C8B-B14F-4D97-AF65-F5344CB8AC3E}">
        <p14:creationId xmlns:p14="http://schemas.microsoft.com/office/powerpoint/2010/main" val="1026488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k </a:t>
            </a:r>
            <a:r>
              <a:rPr lang="en-US" altLang="en-US"/>
              <a:t>– Means Algorithm(s)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Assumes Euclidean space.</a:t>
            </a:r>
          </a:p>
          <a:p>
            <a:r>
              <a:rPr lang="en-US" altLang="en-US"/>
              <a:t>Start by picking </a:t>
            </a:r>
            <a:r>
              <a:rPr lang="en-US" altLang="en-US" i="1"/>
              <a:t>k</a:t>
            </a:r>
            <a:r>
              <a:rPr lang="en-US" altLang="en-US"/>
              <a:t>, the number of clusters.</a:t>
            </a:r>
          </a:p>
          <a:p>
            <a:r>
              <a:rPr lang="en-US" altLang="en-US"/>
              <a:t>Initialize clusters by picking one point per cluster.</a:t>
            </a:r>
          </a:p>
          <a:p>
            <a:pPr lvl="1"/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 one point at random, then   </a:t>
            </a:r>
            <a:r>
              <a:rPr lang="en-US" altLang="en-US" i="1"/>
              <a:t>k</a:t>
            </a:r>
            <a:r>
              <a:rPr lang="en-US" altLang="en-US"/>
              <a:t> -1 other points, each as far away as possible from the previous points.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8F7A0-13B9-4FDA-BF90-71C12B24A1AA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Populating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/>
              <a:t>For each point, place it in the cluster whose current centroid it is nearest.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/>
              <a:t>After all points are assigned, fix the centroids of the </a:t>
            </a:r>
            <a:r>
              <a:rPr lang="en-US" altLang="en-US" i="1"/>
              <a:t>k</a:t>
            </a:r>
            <a:r>
              <a:rPr lang="en-US" altLang="en-US"/>
              <a:t>  clusters.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>
                <a:solidFill>
                  <a:schemeClr val="accent2"/>
                </a:solidFill>
              </a:rPr>
              <a:t>Optional</a:t>
            </a:r>
            <a:r>
              <a:rPr lang="en-US" altLang="en-US"/>
              <a:t>: reassign all points to their closest centroid.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Sometimes moves points between clusters.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EAC2-E353-4517-8D23-414E502F3FF2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Assigning Clusters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CF8-17B7-4E83-AF5A-B29C3582615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94325" y="4308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375525" y="2403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32325" y="4308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842125" y="3089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81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308725" y="3775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819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003925" y="4308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0386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66135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2743201" y="2133600"/>
            <a:ext cx="5580063" cy="3919538"/>
            <a:chOff x="768" y="1344"/>
            <a:chExt cx="3515" cy="2469"/>
          </a:xfrm>
        </p:grpSpPr>
        <p:sp>
          <p:nvSpPr>
            <p:cNvPr id="26638" name="Oval 14"/>
            <p:cNvSpPr>
              <a:spLocks noChangeArrowheads="1"/>
            </p:cNvSpPr>
            <p:nvPr/>
          </p:nvSpPr>
          <p:spPr bwMode="auto">
            <a:xfrm>
              <a:off x="768" y="2640"/>
              <a:ext cx="196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 rot="-14180680">
              <a:off x="2424" y="2040"/>
              <a:ext cx="1872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2102" y="3525"/>
              <a:ext cx="2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Clusters after first round</a:t>
              </a:r>
            </a:p>
          </p:txBody>
        </p:sp>
      </p:grpSp>
      <p:grpSp>
        <p:nvGrpSpPr>
          <p:cNvPr id="26645" name="Group 21"/>
          <p:cNvGrpSpPr>
            <a:grpSpLocks/>
          </p:cNvGrpSpPr>
          <p:nvPr/>
        </p:nvGrpSpPr>
        <p:grpSpPr bwMode="auto">
          <a:xfrm>
            <a:off x="2574926" y="1905000"/>
            <a:ext cx="4968875" cy="3352800"/>
            <a:chOff x="662" y="1200"/>
            <a:chExt cx="3130" cy="2112"/>
          </a:xfrm>
        </p:grpSpPr>
        <p:sp>
          <p:nvSpPr>
            <p:cNvPr id="26640" name="Oval 16"/>
            <p:cNvSpPr>
              <a:spLocks noChangeArrowheads="1"/>
            </p:cNvSpPr>
            <p:nvPr/>
          </p:nvSpPr>
          <p:spPr bwMode="auto">
            <a:xfrm>
              <a:off x="768" y="2496"/>
              <a:ext cx="1440" cy="720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Oval 17"/>
            <p:cNvSpPr>
              <a:spLocks noChangeArrowheads="1"/>
            </p:cNvSpPr>
            <p:nvPr/>
          </p:nvSpPr>
          <p:spPr bwMode="auto">
            <a:xfrm rot="2080527">
              <a:off x="2640" y="1200"/>
              <a:ext cx="1152" cy="2112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662" y="1557"/>
              <a:ext cx="107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Reassigned</a:t>
              </a:r>
            </a:p>
            <a:p>
              <a:r>
                <a:rPr lang="en-US" altLang="en-US"/>
                <a:t>points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  <p:bldP spid="26636" grpId="0" autoUpdateAnimBg="0"/>
      <p:bldP spid="2663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</a:t>
            </a:r>
            <a:r>
              <a:rPr lang="en-US" altLang="en-US" i="1"/>
              <a:t>k</a:t>
            </a:r>
            <a:r>
              <a:rPr lang="en-US" altLang="en-US"/>
              <a:t> 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Try different </a:t>
            </a:r>
            <a:r>
              <a:rPr lang="en-US" altLang="en-US" i="1"/>
              <a:t>k</a:t>
            </a:r>
            <a:r>
              <a:rPr lang="en-US" altLang="en-US"/>
              <a:t>, looking at the change in the average distance to centroid, as </a:t>
            </a:r>
            <a:r>
              <a:rPr lang="en-US" altLang="en-US" i="1"/>
              <a:t>k</a:t>
            </a:r>
            <a:r>
              <a:rPr lang="en-US" altLang="en-US"/>
              <a:t>  increases.</a:t>
            </a:r>
          </a:p>
          <a:p>
            <a:r>
              <a:rPr lang="en-US" altLang="en-US"/>
              <a:t>Average falls rapidly until right </a:t>
            </a:r>
            <a:r>
              <a:rPr lang="en-US" altLang="en-US" i="1"/>
              <a:t>k</a:t>
            </a:r>
            <a:r>
              <a:rPr lang="en-US" altLang="en-US"/>
              <a:t>, then changes little.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D4D-2931-45B7-883B-16B86AD8A3A4}" type="slidenum">
              <a:rPr lang="en-US" altLang="en-US"/>
              <a:pPr/>
              <a:t>33</a:t>
            </a:fld>
            <a:endParaRPr lang="en-US" altLang="en-US"/>
          </a:p>
        </p:txBody>
      </p: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2346326" y="4724400"/>
            <a:ext cx="4130675" cy="1785938"/>
            <a:chOff x="518" y="2976"/>
            <a:chExt cx="2602" cy="1125"/>
          </a:xfrm>
        </p:grpSpPr>
        <p:grpSp>
          <p:nvGrpSpPr>
            <p:cNvPr id="43023" name="Group 15"/>
            <p:cNvGrpSpPr>
              <a:grpSpLocks/>
            </p:cNvGrpSpPr>
            <p:nvPr/>
          </p:nvGrpSpPr>
          <p:grpSpPr bwMode="auto">
            <a:xfrm>
              <a:off x="1632" y="3024"/>
              <a:ext cx="1488" cy="768"/>
              <a:chOff x="1632" y="3024"/>
              <a:chExt cx="1488" cy="768"/>
            </a:xfrm>
          </p:grpSpPr>
          <p:sp>
            <p:nvSpPr>
              <p:cNvPr id="43012" name="Line 4"/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" name="Line 5"/>
              <p:cNvSpPr>
                <a:spLocks noChangeShapeType="1"/>
              </p:cNvSpPr>
              <p:nvPr/>
            </p:nvSpPr>
            <p:spPr bwMode="auto">
              <a:xfrm>
                <a:off x="1872" y="336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4" name="Line 6"/>
              <p:cNvSpPr>
                <a:spLocks noChangeShapeType="1"/>
              </p:cNvSpPr>
              <p:nvPr/>
            </p:nvSpPr>
            <p:spPr bwMode="auto">
              <a:xfrm>
                <a:off x="2208" y="3600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5" name="Line 7"/>
              <p:cNvSpPr>
                <a:spLocks noChangeShapeType="1"/>
              </p:cNvSpPr>
              <p:nvPr/>
            </p:nvSpPr>
            <p:spPr bwMode="auto">
              <a:xfrm>
                <a:off x="2544" y="3744"/>
                <a:ext cx="57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22" name="Group 14"/>
            <p:cNvGrpSpPr>
              <a:grpSpLocks/>
            </p:cNvGrpSpPr>
            <p:nvPr/>
          </p:nvGrpSpPr>
          <p:grpSpPr bwMode="auto">
            <a:xfrm>
              <a:off x="518" y="2976"/>
              <a:ext cx="1738" cy="1125"/>
              <a:chOff x="518" y="2976"/>
              <a:chExt cx="1738" cy="1125"/>
            </a:xfrm>
          </p:grpSpPr>
          <p:sp>
            <p:nvSpPr>
              <p:cNvPr id="43016" name="Text Box 8"/>
              <p:cNvSpPr txBox="1">
                <a:spLocks noChangeArrowheads="1"/>
              </p:cNvSpPr>
              <p:nvPr/>
            </p:nvSpPr>
            <p:spPr bwMode="auto">
              <a:xfrm>
                <a:off x="1814" y="381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k</a:t>
                </a:r>
              </a:p>
            </p:txBody>
          </p:sp>
          <p:sp>
            <p:nvSpPr>
              <p:cNvPr id="43017" name="Text Box 9"/>
              <p:cNvSpPr txBox="1">
                <a:spLocks noChangeArrowheads="1"/>
              </p:cNvSpPr>
              <p:nvPr/>
            </p:nvSpPr>
            <p:spPr bwMode="auto">
              <a:xfrm>
                <a:off x="518" y="3141"/>
                <a:ext cx="1051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Average</a:t>
                </a:r>
              </a:p>
              <a:p>
                <a:r>
                  <a:rPr lang="en-US" altLang="en-US"/>
                  <a:t>distance to</a:t>
                </a:r>
              </a:p>
              <a:p>
                <a:r>
                  <a:rPr lang="en-US" altLang="en-US"/>
                  <a:t>centroid</a:t>
                </a:r>
              </a:p>
            </p:txBody>
          </p:sp>
          <p:sp>
            <p:nvSpPr>
              <p:cNvPr id="43018" name="Line 10"/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2064" y="39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5562600" y="4757738"/>
            <a:ext cx="1639888" cy="1109662"/>
            <a:chOff x="2544" y="2997"/>
            <a:chExt cx="1033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99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Best value</a:t>
              </a:r>
            </a:p>
            <a:p>
              <a:r>
                <a:rPr lang="en-US" altLang="en-US"/>
                <a:t>of </a:t>
              </a:r>
              <a:r>
                <a:rPr lang="en-US" altLang="en-US" i="1"/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Picking </a:t>
            </a:r>
            <a:r>
              <a:rPr lang="en-US" altLang="en-US" i="1"/>
              <a:t>k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CB35-938A-4F0F-86B6-79F1A245ED0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x    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  x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x x  x  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  x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xx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 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 x  x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x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     x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x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  x    x 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962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8" name="Group 16"/>
          <p:cNvGrpSpPr>
            <a:grpSpLocks/>
          </p:cNvGrpSpPr>
          <p:nvPr/>
        </p:nvGrpSpPr>
        <p:grpSpPr bwMode="auto">
          <a:xfrm>
            <a:off x="1965326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1095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Too few;</a:t>
              </a:r>
            </a:p>
            <a:p>
              <a:r>
                <a:rPr lang="en-US" altLang="en-US"/>
                <a:t>many long</a:t>
              </a:r>
            </a:p>
            <a:p>
              <a:r>
                <a:rPr lang="en-US" altLang="en-US"/>
                <a:t>distances</a:t>
              </a:r>
            </a:p>
            <a:p>
              <a:r>
                <a:rPr lang="en-US" altLang="en-US"/>
                <a:t>to centroid.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Picking </a:t>
            </a:r>
            <a:r>
              <a:rPr lang="en-US" altLang="en-US" i="1"/>
              <a:t>k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1516-2AC2-44D3-ACC2-F8547BBF542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x    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  x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x x  x  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  x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xx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 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 x  x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x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     x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x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  x    x 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4267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6172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2193926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118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Just right;</a:t>
              </a:r>
            </a:p>
            <a:p>
              <a:r>
                <a:rPr lang="en-US" altLang="en-US"/>
                <a:t>distances</a:t>
              </a:r>
            </a:p>
            <a:p>
              <a:r>
                <a:rPr lang="en-US" altLang="en-US"/>
                <a:t>rather short.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Picking </a:t>
            </a:r>
            <a:r>
              <a:rPr lang="en-US" altLang="en-US" i="1"/>
              <a:t>k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C63E-1A45-4C9B-9B70-B505D323298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x    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  x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x x  x  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  x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xx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 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 x  x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x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     x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x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  x    x 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4343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553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7391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2117726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66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Too many;</a:t>
              </a:r>
            </a:p>
            <a:p>
              <a:r>
                <a:rPr lang="en-US" altLang="en-US"/>
                <a:t>little improvement</a:t>
              </a:r>
            </a:p>
            <a:p>
              <a:r>
                <a:rPr lang="en-US" altLang="en-US"/>
                <a:t>in average</a:t>
              </a:r>
            </a:p>
            <a:p>
              <a:r>
                <a:rPr lang="en-US" altLang="en-US"/>
                <a:t>distance.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4953-FEB4-4C08-9F0B-E15B6E6F0ABB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https://www.naftaliharris.com/blog/visualizing-k-means-clustering/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93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BFR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BFR (</a:t>
            </a:r>
            <a:r>
              <a:rPr lang="en-US" altLang="en-US">
                <a:solidFill>
                  <a:srgbClr val="33CC33"/>
                </a:solidFill>
              </a:rPr>
              <a:t>Bradley-Fayyad-Reina</a:t>
            </a:r>
            <a:r>
              <a:rPr lang="en-US" altLang="en-US"/>
              <a:t>) is a variant of </a:t>
            </a:r>
            <a:r>
              <a:rPr lang="en-US" altLang="en-US" i="1"/>
              <a:t>k</a:t>
            </a:r>
            <a:r>
              <a:rPr lang="en-US" altLang="en-US"/>
              <a:t> -means designed to handle very large (disk-resident) data sets.</a:t>
            </a:r>
          </a:p>
          <a:p>
            <a:r>
              <a:rPr lang="en-US" altLang="en-US"/>
              <a:t>It assumes that clusters are normally distributed around a centroid in a Euclidean space.</a:t>
            </a:r>
          </a:p>
          <a:p>
            <a:pPr lvl="1"/>
            <a:r>
              <a:rPr lang="en-US" altLang="en-US"/>
              <a:t>Standard deviations in different dimensions may vary.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0261-BD56-41DF-AD2B-547B9D50FF54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BFR –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01000" cy="4114800"/>
          </a:xfrm>
        </p:spPr>
        <p:txBody>
          <a:bodyPr/>
          <a:lstStyle/>
          <a:p>
            <a:r>
              <a:rPr lang="en-US" altLang="en-US"/>
              <a:t>Points are read one main-memory-full at a time.</a:t>
            </a:r>
          </a:p>
          <a:p>
            <a:r>
              <a:rPr lang="en-US" altLang="en-US"/>
              <a:t>Most points from previous memory loads are summarized by simple statistics.</a:t>
            </a:r>
          </a:p>
          <a:p>
            <a:r>
              <a:rPr lang="en-US" altLang="en-US"/>
              <a:t>To begin, from the initial load we select the initial </a:t>
            </a:r>
            <a:r>
              <a:rPr lang="en-US" altLang="en-US" i="1"/>
              <a:t>k</a:t>
            </a:r>
            <a:r>
              <a:rPr lang="en-US" altLang="en-US"/>
              <a:t>  centroids by some sensible approach.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4581-F6F2-4D5D-A2AA-34F29F93A37C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>
                <a:ea typeface="MS PGothic" panose="020B0600070205080204" pitchFamily="34" charset="-128"/>
              </a:rPr>
              <a:t>Some Requirements of Clustering in Data Mining </a:t>
            </a:r>
            <a:endParaRPr lang="en-US" altLang="en-US" sz="4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Scalability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Ability to deal with different types of attributes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Discovery of clusters with arbitrary shape</a:t>
            </a:r>
          </a:p>
          <a:p>
            <a:pPr>
              <a:lnSpc>
                <a:spcPct val="80000"/>
              </a:lnSpc>
            </a:pPr>
            <a:r>
              <a:rPr lang="en-US" altLang="en-US"/>
              <a:t>Minimal requirements for domain knowledge to determine input parameters.</a:t>
            </a:r>
          </a:p>
          <a:p>
            <a:pPr>
              <a:lnSpc>
                <a:spcPct val="80000"/>
              </a:lnSpc>
            </a:pPr>
            <a:r>
              <a:rPr lang="en-US" altLang="en-US"/>
              <a:t>Ability to deal with noisy data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Insensitivity to the order of input records</a:t>
            </a:r>
          </a:p>
          <a:p>
            <a:pPr>
              <a:lnSpc>
                <a:spcPct val="80000"/>
              </a:lnSpc>
            </a:pPr>
            <a:r>
              <a:rPr lang="en-US" altLang="en-US"/>
              <a:t>High dimensionality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Constraint-based clustering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Interpretability and usability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6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Initialization</a:t>
            </a:r>
            <a:r>
              <a:rPr lang="en-US" altLang="en-US"/>
              <a:t>: </a:t>
            </a:r>
            <a:r>
              <a:rPr lang="en-US" altLang="en-US" i="1"/>
              <a:t>k</a:t>
            </a:r>
            <a:r>
              <a:rPr lang="en-US" altLang="en-US"/>
              <a:t> -Means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Possibilities include: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Take a small random sample and cluster optimally.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Take a sample; pick a random point, and then </a:t>
            </a:r>
            <a:r>
              <a:rPr lang="en-US" altLang="en-US" i="1"/>
              <a:t>k</a:t>
            </a:r>
            <a:r>
              <a:rPr lang="en-US" altLang="en-US"/>
              <a:t> – 1 more points, each as far from the previously selected points as possible.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85BD-66BE-418B-B88C-88DF0DC68712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Classes of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8305800" cy="42672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The </a:t>
            </a:r>
            <a:r>
              <a:rPr lang="en-US" altLang="en-US" i="1">
                <a:solidFill>
                  <a:srgbClr val="FF0066"/>
                </a:solidFill>
              </a:rPr>
              <a:t>discard set</a:t>
            </a:r>
            <a:r>
              <a:rPr lang="en-US" altLang="en-US"/>
              <a:t> : points close enough to a centroid to be summarized.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The </a:t>
            </a:r>
            <a:r>
              <a:rPr lang="en-US" altLang="en-US" i="1">
                <a:solidFill>
                  <a:srgbClr val="FF0066"/>
                </a:solidFill>
              </a:rPr>
              <a:t>compression set</a:t>
            </a:r>
            <a:r>
              <a:rPr lang="en-US" altLang="en-US"/>
              <a:t> : groups of points that are close together but not close to any centroid.  They are summarized, but not assigned to a cluster.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The </a:t>
            </a:r>
            <a:r>
              <a:rPr lang="en-US" altLang="en-US" i="1">
                <a:solidFill>
                  <a:srgbClr val="FF0066"/>
                </a:solidFill>
              </a:rPr>
              <a:t>retained set</a:t>
            </a:r>
            <a:r>
              <a:rPr lang="en-US" altLang="en-US"/>
              <a:t> : isolated points.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FD00-4B18-4DF0-B66E-EEBD42C34A92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Summarizing Sets of Points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01000" cy="4114800"/>
          </a:xfrm>
        </p:spPr>
        <p:txBody>
          <a:bodyPr/>
          <a:lstStyle/>
          <a:p>
            <a:pPr marL="609600" indent="-609600"/>
            <a:r>
              <a:rPr lang="en-US" altLang="en-US"/>
              <a:t>For each cluster, the discard set is summarized by: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number of points, 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vector SUM, whose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 baseline="30000"/>
              <a:t>th</a:t>
            </a:r>
            <a:r>
              <a:rPr lang="en-US" altLang="en-US"/>
              <a:t> component is the sum of the coordinates of the points in the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 baseline="30000"/>
              <a:t>th</a:t>
            </a:r>
            <a:r>
              <a:rPr lang="en-US" altLang="en-US"/>
              <a:t> dimension.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vector SUMSQ: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 baseline="30000"/>
              <a:t>th</a:t>
            </a:r>
            <a:r>
              <a:rPr lang="en-US" altLang="en-US"/>
              <a:t> component = sum of squares of coordinates in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 baseline="30000"/>
              <a:t>th</a:t>
            </a:r>
            <a:r>
              <a:rPr lang="en-US" altLang="en-US"/>
              <a:t> dimension.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522D-A000-43B2-B7CE-CEDC058A6108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</a:t>
            </a:r>
            <a:r>
              <a:rPr lang="en-US" altLang="en-US" i="1"/>
              <a:t>d </a:t>
            </a:r>
            <a:r>
              <a:rPr lang="en-US" altLang="en-US"/>
              <a:t>+ 1 values represent any number of points.</a:t>
            </a:r>
          </a:p>
          <a:p>
            <a:pPr lvl="1"/>
            <a:r>
              <a:rPr lang="en-US" altLang="en-US" i="1"/>
              <a:t>d</a:t>
            </a:r>
            <a:r>
              <a:rPr lang="en-US" altLang="en-US"/>
              <a:t>  = number of dimensions.</a:t>
            </a:r>
          </a:p>
          <a:p>
            <a:r>
              <a:rPr lang="en-US" altLang="en-US"/>
              <a:t>Averages in each dimension (centroid coordinates) can be calculated easily as SUM</a:t>
            </a:r>
            <a:r>
              <a:rPr lang="en-US" altLang="en-US" i="1" baseline="-25000"/>
              <a:t>i</a:t>
            </a:r>
            <a:r>
              <a:rPr lang="en-US" altLang="en-US" baseline="-25000"/>
              <a:t> </a:t>
            </a:r>
            <a:r>
              <a:rPr lang="en-US" altLang="en-US"/>
              <a:t>/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SUM</a:t>
            </a:r>
            <a:r>
              <a:rPr lang="en-US" altLang="en-US" i="1" baseline="-25000"/>
              <a:t>i</a:t>
            </a:r>
            <a:r>
              <a:rPr lang="en-US" altLang="en-US"/>
              <a:t> =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 baseline="30000"/>
              <a:t>th</a:t>
            </a:r>
            <a:r>
              <a:rPr lang="en-US" altLang="en-US"/>
              <a:t> component of SUM.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5105-7D90-4DEE-BD46-E3C8CC870FD1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– (2)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Variance of a cluster’s discard set in dimension </a:t>
            </a:r>
            <a:r>
              <a:rPr lang="en-US" altLang="en-US" i="1"/>
              <a:t>i</a:t>
            </a:r>
            <a:r>
              <a:rPr lang="en-US" altLang="en-US"/>
              <a:t>  can be computed by: 	(SUMSQ</a:t>
            </a:r>
            <a:r>
              <a:rPr lang="en-US" altLang="en-US" i="1" baseline="-25000"/>
              <a:t>i</a:t>
            </a:r>
            <a:r>
              <a:rPr lang="en-US" altLang="en-US"/>
              <a:t> /</a:t>
            </a:r>
            <a:r>
              <a:rPr lang="en-US" altLang="en-US" i="1"/>
              <a:t>N</a:t>
            </a:r>
            <a:r>
              <a:rPr lang="en-US" altLang="en-US"/>
              <a:t> ) – (SUM</a:t>
            </a:r>
            <a:r>
              <a:rPr lang="en-US" altLang="en-US" i="1" baseline="-25000"/>
              <a:t>i</a:t>
            </a:r>
            <a:r>
              <a:rPr lang="en-US" altLang="en-US"/>
              <a:t> /</a:t>
            </a:r>
            <a:r>
              <a:rPr lang="en-US" altLang="en-US" i="1"/>
              <a:t>N</a:t>
            </a:r>
            <a:r>
              <a:rPr lang="en-US" altLang="en-US"/>
              <a:t> )</a:t>
            </a:r>
            <a:r>
              <a:rPr lang="en-US" altLang="en-US" baseline="30000"/>
              <a:t>2</a:t>
            </a:r>
          </a:p>
          <a:p>
            <a:r>
              <a:rPr lang="en-US" altLang="en-US"/>
              <a:t>And the standard deviation is the square root of that.</a:t>
            </a:r>
          </a:p>
          <a:p>
            <a:r>
              <a:rPr lang="en-US" altLang="en-US"/>
              <a:t>The same statistics can represent any compression set.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EAB-FB2B-463E-AE31-CAE9ADDC4304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“Galaxies” Picture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7955-D8A8-429F-B8BF-5F915A274258}" type="slidenum">
              <a:rPr lang="en-US" altLang="en-US"/>
              <a:pPr/>
              <a:t>45</a:t>
            </a:fld>
            <a:endParaRPr lang="en-US" altLang="en-US"/>
          </a:p>
        </p:txBody>
      </p:sp>
      <p:grpSp>
        <p:nvGrpSpPr>
          <p:cNvPr id="57388" name="Group 44"/>
          <p:cNvGrpSpPr>
            <a:grpSpLocks/>
          </p:cNvGrpSpPr>
          <p:nvPr/>
        </p:nvGrpSpPr>
        <p:grpSpPr bwMode="auto">
          <a:xfrm>
            <a:off x="2057401" y="4343402"/>
            <a:ext cx="5895975" cy="1897063"/>
            <a:chOff x="336" y="2736"/>
            <a:chExt cx="3714" cy="1195"/>
          </a:xfrm>
        </p:grpSpPr>
        <p:sp>
          <p:nvSpPr>
            <p:cNvPr id="57347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8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 cluster.  Its points</a:t>
              </a:r>
            </a:p>
            <a:p>
              <a:r>
                <a:rPr lang="en-US" altLang="en-US"/>
                <a:t>are in the DS.</a:t>
              </a:r>
            </a:p>
          </p:txBody>
        </p:sp>
        <p:grpSp>
          <p:nvGrpSpPr>
            <p:cNvPr id="57351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The centroid</a:t>
              </a: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 flipV="1">
              <a:off x="2544" y="302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89" name="Group 45"/>
          <p:cNvGrpSpPr>
            <a:grpSpLocks/>
          </p:cNvGrpSpPr>
          <p:nvPr/>
        </p:nvGrpSpPr>
        <p:grpSpPr bwMode="auto">
          <a:xfrm>
            <a:off x="3048000" y="1828800"/>
            <a:ext cx="5562600" cy="2419350"/>
            <a:chOff x="960" y="1152"/>
            <a:chExt cx="3504" cy="1524"/>
          </a:xfrm>
        </p:grpSpPr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68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71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74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67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Compressed sets.</a:t>
              </a:r>
            </a:p>
            <a:p>
              <a:r>
                <a:rPr lang="en-US" altLang="en-US"/>
                <a:t>Their points are in</a:t>
              </a:r>
            </a:p>
            <a:p>
              <a:r>
                <a:rPr lang="en-US" altLang="en-US"/>
                <a:t>the CS.</a:t>
              </a: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H="1" flipV="1">
              <a:off x="1248" y="2112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V="1">
              <a:off x="244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90" name="Group 46"/>
          <p:cNvGrpSpPr>
            <a:grpSpLocks/>
          </p:cNvGrpSpPr>
          <p:nvPr/>
        </p:nvGrpSpPr>
        <p:grpSpPr bwMode="auto">
          <a:xfrm>
            <a:off x="3200401" y="1785938"/>
            <a:ext cx="6729413" cy="3090862"/>
            <a:chOff x="1056" y="1125"/>
            <a:chExt cx="4239" cy="1947"/>
          </a:xfrm>
        </p:grpSpPr>
        <p:sp>
          <p:nvSpPr>
            <p:cNvPr id="5738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8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Points in</a:t>
              </a:r>
            </a:p>
            <a:p>
              <a:r>
                <a:rPr lang="en-US" altLang="en-US"/>
                <a:t>the RS</a:t>
              </a: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 flipH="1">
              <a:off x="3888" y="13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 flipH="1">
              <a:off x="4320" y="1680"/>
              <a:ext cx="528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a “Memory-Load” of Points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09800"/>
            <a:ext cx="77724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Find those points that are “sufficiently close” to a cluster centroid; add those points to that cluster and the DS.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Use any main-memory clustering algorithm to cluster the remaining points and the old RS.</a:t>
            </a:r>
          </a:p>
          <a:p>
            <a:pPr marL="990600" lvl="1" indent="-533400">
              <a:buFont typeface="Monotype Sorts" pitchFamily="2" charset="2"/>
              <a:buChar char="u"/>
            </a:pPr>
            <a:r>
              <a:rPr lang="en-US" altLang="en-US"/>
              <a:t>Clusters go to the CS; outlying points to the RS.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4C90-FD44-4FCC-A6A5-972B6FD2606F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– (2)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 startAt="3"/>
            </a:pPr>
            <a:r>
              <a:rPr lang="en-US" altLang="en-US"/>
              <a:t>Adjust statistics of the clusters to account for the new points.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 altLang="en-US"/>
              <a:t>Add N’s, SUM’s, SUMSQ’s.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 startAt="3"/>
            </a:pPr>
            <a:r>
              <a:rPr lang="en-US" altLang="en-US"/>
              <a:t>Consider merging compressed sets in the CS.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 startAt="3"/>
            </a:pPr>
            <a:r>
              <a:rPr lang="en-US" altLang="en-US"/>
              <a:t>If this is the last round, merge all compressed sets in the CS and all RS points into their nearest cluster.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27B4-2140-49EB-AB05-7214366CC004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Details . . 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do we decide if a point is “close enough” to a cluster that we will add the point to that cluster?</a:t>
            </a:r>
          </a:p>
          <a:p>
            <a:r>
              <a:rPr lang="en-US" altLang="en-US"/>
              <a:t>How do we decide whether two compressed sets deserve to be combined into one?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FD6C-97E0-4B35-AA12-F0DDF1D1172E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Close is Close Enough?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We need a way to decide whether to put a new point into a cluster.</a:t>
            </a:r>
          </a:p>
          <a:p>
            <a:pPr marL="609600" indent="-609600"/>
            <a:r>
              <a:rPr lang="en-US" altLang="en-US"/>
              <a:t>BFR suggest two ways: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</a:t>
            </a:r>
            <a:r>
              <a:rPr lang="en-US" altLang="en-US">
                <a:solidFill>
                  <a:srgbClr val="FF0066"/>
                </a:solidFill>
              </a:rPr>
              <a:t> </a:t>
            </a:r>
            <a:r>
              <a:rPr lang="en-US" altLang="en-US" i="1">
                <a:solidFill>
                  <a:srgbClr val="FF0066"/>
                </a:solidFill>
              </a:rPr>
              <a:t>Mahalanobis distance</a:t>
            </a:r>
            <a:r>
              <a:rPr lang="en-US" altLang="en-US"/>
              <a:t>  is less than a threshold.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Low likelihood of the currently nearest centroid changing.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4B22-A64D-4063-9B0E-177715E83D94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Categorization of Major Clustering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Hierarchical </a:t>
            </a:r>
            <a:r>
              <a:rPr lang="en-US" altLang="en-US" dirty="0" smtClean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Divisive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Agglomerative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Partitioning </a:t>
            </a:r>
            <a:r>
              <a:rPr lang="en-US" altLang="en-US" dirty="0">
                <a:solidFill>
                  <a:srgbClr val="FF0000"/>
                </a:solidFill>
              </a:rPr>
              <a:t>Methods  </a:t>
            </a:r>
          </a:p>
          <a:p>
            <a:r>
              <a:rPr lang="en-US" altLang="en-US" dirty="0"/>
              <a:t>Density Based Methods</a:t>
            </a:r>
          </a:p>
          <a:p>
            <a:r>
              <a:rPr lang="en-US" altLang="en-US" dirty="0"/>
              <a:t>Grid Based Methods</a:t>
            </a:r>
          </a:p>
          <a:p>
            <a:r>
              <a:rPr lang="en-US" altLang="en-US" dirty="0"/>
              <a:t>Model Based Methods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997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Mahalanobis Distance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229600" cy="4114800"/>
          </a:xfrm>
        </p:spPr>
        <p:txBody>
          <a:bodyPr/>
          <a:lstStyle/>
          <a:p>
            <a:pPr marL="609600" indent="-609600"/>
            <a:r>
              <a:rPr lang="en-US" altLang="en-US"/>
              <a:t>Normalized Euclidean distance from centroid.</a:t>
            </a:r>
          </a:p>
          <a:p>
            <a:pPr marL="609600" indent="-609600"/>
            <a:r>
              <a:rPr lang="en-US" altLang="en-US"/>
              <a:t>For point (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x</a:t>
            </a:r>
            <a:r>
              <a:rPr lang="en-US" altLang="en-US" i="1" baseline="-25000"/>
              <a:t>k</a:t>
            </a:r>
            <a:r>
              <a:rPr lang="en-US" altLang="en-US"/>
              <a:t>) and centroid (</a:t>
            </a:r>
            <a:r>
              <a:rPr lang="en-US" altLang="en-US" i="1"/>
              <a:t>c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c</a:t>
            </a:r>
            <a:r>
              <a:rPr lang="en-US" altLang="en-US" i="1" baseline="-25000"/>
              <a:t>k</a:t>
            </a:r>
            <a:r>
              <a:rPr lang="en-US" altLang="en-US"/>
              <a:t>):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Normalize in each dimension: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 = (</a:t>
            </a:r>
            <a:r>
              <a:rPr lang="en-US" altLang="en-US" i="1"/>
              <a:t>x</a:t>
            </a:r>
            <a:r>
              <a:rPr lang="en-US" altLang="en-US" i="1" baseline="-25000"/>
              <a:t>i </a:t>
            </a:r>
            <a:r>
              <a:rPr lang="en-US" altLang="en-US"/>
              <a:t>-</a:t>
            </a:r>
            <a:r>
              <a:rPr lang="en-US" altLang="en-US" i="1"/>
              <a:t>c</a:t>
            </a:r>
            <a:r>
              <a:rPr lang="en-US" altLang="en-US" i="1" baseline="-25000"/>
              <a:t>i</a:t>
            </a:r>
            <a:r>
              <a:rPr lang="en-US" altLang="en-US"/>
              <a:t>)/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endParaRPr lang="en-US" altLang="en-US">
              <a:sym typeface="Symbol" panose="05050102010706020507" pitchFamily="18" charset="2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Take sum of the squares of the </a:t>
            </a:r>
            <a:r>
              <a:rPr lang="en-US" altLang="en-US" i="1"/>
              <a:t>y</a:t>
            </a:r>
            <a:r>
              <a:rPr lang="en-US" altLang="en-US" i="1" baseline="-25000"/>
              <a:t>i </a:t>
            </a:r>
            <a:r>
              <a:rPr lang="en-US" altLang="en-US"/>
              <a:t>’s.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Take the square root.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80F8-B795-4958-87EC-AAD24B488E4A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Mahalanobis Distance – 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267200"/>
          </a:xfrm>
        </p:spPr>
        <p:txBody>
          <a:bodyPr/>
          <a:lstStyle/>
          <a:p>
            <a:r>
              <a:rPr lang="en-US" altLang="en-US"/>
              <a:t>If clusters are normally distributed in </a:t>
            </a:r>
            <a:r>
              <a:rPr lang="en-US" altLang="en-US" i="1"/>
              <a:t>d</a:t>
            </a:r>
            <a:r>
              <a:rPr lang="en-US" altLang="en-US"/>
              <a:t>  dimensions, then after transformation, one standard deviation = </a:t>
            </a:r>
            <a:r>
              <a:rPr lang="en-US" altLang="en-US">
                <a:sym typeface="Symbol" panose="05050102010706020507" pitchFamily="18" charset="2"/>
              </a:rPr>
              <a:t>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/>
              <a:t>I.e., 70% of the points of the cluster will have a Mahalanobis distance &lt; </a:t>
            </a:r>
            <a:r>
              <a:rPr lang="en-US" altLang="en-US">
                <a:sym typeface="Symbol" panose="05050102010706020507" pitchFamily="18" charset="2"/>
              </a:rPr>
              <a:t>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r>
              <a:rPr lang="en-US" altLang="en-US">
                <a:sym typeface="Symbol" panose="05050102010706020507" pitchFamily="18" charset="2"/>
              </a:rPr>
              <a:t>Accept a point for a cluster if its M.D. is &lt; some threshold, e.g. 4 standard deviations.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938D-0F79-4369-9536-43C7859E404A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Picture: Equal M.D. Regions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2A00-4A4E-4FF9-A9F5-C16793FED56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2743200" y="2819400"/>
            <a:ext cx="6019800" cy="1752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267200" y="3200400"/>
            <a:ext cx="2971800" cy="9144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5562600" y="3429000"/>
            <a:ext cx="304800" cy="304800"/>
            <a:chOff x="2592" y="2160"/>
            <a:chExt cx="192" cy="192"/>
          </a:xfrm>
        </p:grpSpPr>
        <p:sp>
          <p:nvSpPr>
            <p:cNvPr id="64517" name="Line 5"/>
            <p:cNvSpPr>
              <a:spLocks noChangeShapeType="1"/>
            </p:cNvSpPr>
            <p:nvPr/>
          </p:nvSpPr>
          <p:spPr bwMode="auto">
            <a:xfrm>
              <a:off x="268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>
              <a:off x="259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918325" y="453072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9525000" y="3505200"/>
            <a:ext cx="53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2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 flipV="1">
            <a:off x="6629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87630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Should Two CS Subclusters Be Combined?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r>
              <a:rPr lang="en-US" altLang="en-US"/>
              <a:t>Compute the variance of the combined subcluster.</a:t>
            </a:r>
          </a:p>
          <a:p>
            <a:pPr lvl="1"/>
            <a:r>
              <a:rPr lang="en-US" altLang="en-US" i="1"/>
              <a:t>N</a:t>
            </a:r>
            <a:r>
              <a:rPr lang="en-US" altLang="en-US"/>
              <a:t>, SUM, and SUMSQ allow us to make that calculation quickly.</a:t>
            </a:r>
          </a:p>
          <a:p>
            <a:r>
              <a:rPr lang="en-US" altLang="en-US"/>
              <a:t>Combine if the variance is below some threshold.</a:t>
            </a:r>
          </a:p>
          <a:p>
            <a:r>
              <a:rPr lang="en-US" altLang="en-US">
                <a:solidFill>
                  <a:srgbClr val="CC3300"/>
                </a:solidFill>
              </a:rPr>
              <a:t>Many alternatives</a:t>
            </a:r>
            <a:r>
              <a:rPr lang="en-US" altLang="en-US"/>
              <a:t>: treat dimensions differently, consider density.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EA10-B045-4300-99D8-80E436C687F4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CURE Algorithm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 with BFR/</a:t>
            </a:r>
            <a:r>
              <a:rPr lang="en-US" altLang="en-US" i="1"/>
              <a:t>k</a:t>
            </a:r>
            <a:r>
              <a:rPr lang="en-US" altLang="en-US"/>
              <a:t> -means:</a:t>
            </a:r>
          </a:p>
          <a:p>
            <a:pPr lvl="1"/>
            <a:r>
              <a:rPr lang="en-US" altLang="en-US"/>
              <a:t>Assumes clusters are normally distributed in each dimension.</a:t>
            </a:r>
          </a:p>
          <a:p>
            <a:pPr lvl="1"/>
            <a:r>
              <a:rPr lang="en-US" altLang="en-US"/>
              <a:t>And axes are fixed – ellipses at an angle are </a:t>
            </a:r>
            <a:r>
              <a:rPr lang="en-US" altLang="en-US" i="1">
                <a:solidFill>
                  <a:srgbClr val="33CC33"/>
                </a:solidFill>
              </a:rPr>
              <a:t>not</a:t>
            </a:r>
            <a:r>
              <a:rPr lang="en-US" altLang="en-US"/>
              <a:t>  OK.</a:t>
            </a:r>
          </a:p>
          <a:p>
            <a:r>
              <a:rPr lang="en-US" altLang="en-US"/>
              <a:t>CURE:</a:t>
            </a:r>
          </a:p>
          <a:p>
            <a:pPr lvl="1"/>
            <a:r>
              <a:rPr lang="en-US" altLang="en-US"/>
              <a:t>Assumes a Euclidean distance.</a:t>
            </a:r>
          </a:p>
          <a:p>
            <a:pPr lvl="1"/>
            <a:r>
              <a:rPr lang="en-US" altLang="en-US"/>
              <a:t>Allows clusters to assume any shape.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691C-74B9-474B-BF98-99123D37ABD8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/>
          <a:lstStyle/>
          <a:p>
            <a:r>
              <a:rPr lang="en-US" altLang="en-US"/>
              <a:t>Example: Stanford Faculty Salaries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E13-9FFF-4A64-B940-B804F91DE2B0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184525" y="3386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724400" y="34290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638800" y="2743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934200" y="3200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086600" y="2438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8229600" y="2514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505200" y="3886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1910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638800" y="3352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7543800" y="2895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8153400" y="3352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260726" y="48339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6705601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6781801" y="4114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315201" y="3276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7772401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8305801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4800601" y="449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334001" y="449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172201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6096001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7467601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3733801" y="4800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4114801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1965325" y="3995738"/>
            <a:ext cx="97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salary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5470525" y="5672138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age</a:t>
            </a:r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6172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2362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1" name="Freeform 31"/>
          <p:cNvSpPr>
            <a:spLocks/>
          </p:cNvSpPr>
          <p:nvPr/>
        </p:nvSpPr>
        <p:spPr bwMode="auto">
          <a:xfrm>
            <a:off x="2909889" y="2543175"/>
            <a:ext cx="6042025" cy="1728788"/>
          </a:xfrm>
          <a:custGeom>
            <a:avLst/>
            <a:gdLst>
              <a:gd name="T0" fmla="*/ 126 w 3806"/>
              <a:gd name="T1" fmla="*/ 558 h 1089"/>
              <a:gd name="T2" fmla="*/ 261 w 3806"/>
              <a:gd name="T3" fmla="*/ 522 h 1089"/>
              <a:gd name="T4" fmla="*/ 396 w 3806"/>
              <a:gd name="T5" fmla="*/ 468 h 1089"/>
              <a:gd name="T6" fmla="*/ 540 w 3806"/>
              <a:gd name="T7" fmla="*/ 450 h 1089"/>
              <a:gd name="T8" fmla="*/ 738 w 3806"/>
              <a:gd name="T9" fmla="*/ 378 h 1089"/>
              <a:gd name="T10" fmla="*/ 819 w 3806"/>
              <a:gd name="T11" fmla="*/ 333 h 1089"/>
              <a:gd name="T12" fmla="*/ 1017 w 3806"/>
              <a:gd name="T13" fmla="*/ 306 h 1089"/>
              <a:gd name="T14" fmla="*/ 1269 w 3806"/>
              <a:gd name="T15" fmla="*/ 279 h 1089"/>
              <a:gd name="T16" fmla="*/ 1386 w 3806"/>
              <a:gd name="T17" fmla="*/ 243 h 1089"/>
              <a:gd name="T18" fmla="*/ 2178 w 3806"/>
              <a:gd name="T19" fmla="*/ 171 h 1089"/>
              <a:gd name="T20" fmla="*/ 2313 w 3806"/>
              <a:gd name="T21" fmla="*/ 117 h 1089"/>
              <a:gd name="T22" fmla="*/ 2475 w 3806"/>
              <a:gd name="T23" fmla="*/ 45 h 1089"/>
              <a:gd name="T24" fmla="*/ 2556 w 3806"/>
              <a:gd name="T25" fmla="*/ 9 h 1089"/>
              <a:gd name="T26" fmla="*/ 2961 w 3806"/>
              <a:gd name="T27" fmla="*/ 0 h 1089"/>
              <a:gd name="T28" fmla="*/ 3474 w 3806"/>
              <a:gd name="T29" fmla="*/ 72 h 1089"/>
              <a:gd name="T30" fmla="*/ 3600 w 3806"/>
              <a:gd name="T31" fmla="*/ 108 h 1089"/>
              <a:gd name="T32" fmla="*/ 3708 w 3806"/>
              <a:gd name="T33" fmla="*/ 198 h 1089"/>
              <a:gd name="T34" fmla="*/ 3762 w 3806"/>
              <a:gd name="T35" fmla="*/ 306 h 1089"/>
              <a:gd name="T36" fmla="*/ 3618 w 3806"/>
              <a:gd name="T37" fmla="*/ 882 h 1089"/>
              <a:gd name="T38" fmla="*/ 3483 w 3806"/>
              <a:gd name="T39" fmla="*/ 954 h 1089"/>
              <a:gd name="T40" fmla="*/ 3069 w 3806"/>
              <a:gd name="T41" fmla="*/ 909 h 1089"/>
              <a:gd name="T42" fmla="*/ 2907 w 3806"/>
              <a:gd name="T43" fmla="*/ 864 h 1089"/>
              <a:gd name="T44" fmla="*/ 2583 w 3806"/>
              <a:gd name="T45" fmla="*/ 792 h 1089"/>
              <a:gd name="T46" fmla="*/ 2493 w 3806"/>
              <a:gd name="T47" fmla="*/ 765 h 1089"/>
              <a:gd name="T48" fmla="*/ 2142 w 3806"/>
              <a:gd name="T49" fmla="*/ 747 h 1089"/>
              <a:gd name="T50" fmla="*/ 1755 w 3806"/>
              <a:gd name="T51" fmla="*/ 756 h 1089"/>
              <a:gd name="T52" fmla="*/ 1458 w 3806"/>
              <a:gd name="T53" fmla="*/ 828 h 1089"/>
              <a:gd name="T54" fmla="*/ 1305 w 3806"/>
              <a:gd name="T55" fmla="*/ 846 h 1089"/>
              <a:gd name="T56" fmla="*/ 900 w 3806"/>
              <a:gd name="T57" fmla="*/ 963 h 1089"/>
              <a:gd name="T58" fmla="*/ 684 w 3806"/>
              <a:gd name="T59" fmla="*/ 1017 h 1089"/>
              <a:gd name="T60" fmla="*/ 504 w 3806"/>
              <a:gd name="T61" fmla="*/ 1089 h 1089"/>
              <a:gd name="T62" fmla="*/ 270 w 3806"/>
              <a:gd name="T63" fmla="*/ 1062 h 1089"/>
              <a:gd name="T64" fmla="*/ 171 w 3806"/>
              <a:gd name="T65" fmla="*/ 954 h 1089"/>
              <a:gd name="T66" fmla="*/ 117 w 3806"/>
              <a:gd name="T67" fmla="*/ 918 h 1089"/>
              <a:gd name="T68" fmla="*/ 36 w 3806"/>
              <a:gd name="T69" fmla="*/ 783 h 1089"/>
              <a:gd name="T70" fmla="*/ 9 w 3806"/>
              <a:gd name="T71" fmla="*/ 702 h 1089"/>
              <a:gd name="T72" fmla="*/ 0 w 3806"/>
              <a:gd name="T73" fmla="*/ 675 h 1089"/>
              <a:gd name="T74" fmla="*/ 90 w 3806"/>
              <a:gd name="T75" fmla="*/ 594 h 1089"/>
              <a:gd name="T76" fmla="*/ 144 w 3806"/>
              <a:gd name="T77" fmla="*/ 576 h 1089"/>
              <a:gd name="T78" fmla="*/ 126 w 3806"/>
              <a:gd name="T79" fmla="*/ 55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6" h="1089">
                <a:moveTo>
                  <a:pt x="126" y="558"/>
                </a:moveTo>
                <a:cubicBezTo>
                  <a:pt x="171" y="547"/>
                  <a:pt x="216" y="533"/>
                  <a:pt x="261" y="522"/>
                </a:cubicBezTo>
                <a:cubicBezTo>
                  <a:pt x="302" y="495"/>
                  <a:pt x="349" y="484"/>
                  <a:pt x="396" y="468"/>
                </a:cubicBezTo>
                <a:cubicBezTo>
                  <a:pt x="442" y="453"/>
                  <a:pt x="540" y="450"/>
                  <a:pt x="540" y="450"/>
                </a:cubicBezTo>
                <a:cubicBezTo>
                  <a:pt x="607" y="428"/>
                  <a:pt x="670" y="401"/>
                  <a:pt x="738" y="378"/>
                </a:cubicBezTo>
                <a:cubicBezTo>
                  <a:pt x="765" y="369"/>
                  <a:pt x="792" y="344"/>
                  <a:pt x="819" y="333"/>
                </a:cubicBezTo>
                <a:cubicBezTo>
                  <a:pt x="876" y="308"/>
                  <a:pt x="958" y="313"/>
                  <a:pt x="1017" y="306"/>
                </a:cubicBezTo>
                <a:cubicBezTo>
                  <a:pt x="1101" y="296"/>
                  <a:pt x="1184" y="286"/>
                  <a:pt x="1269" y="279"/>
                </a:cubicBezTo>
                <a:cubicBezTo>
                  <a:pt x="1313" y="270"/>
                  <a:pt x="1341" y="248"/>
                  <a:pt x="1386" y="243"/>
                </a:cubicBezTo>
                <a:cubicBezTo>
                  <a:pt x="1650" y="215"/>
                  <a:pt x="1912" y="183"/>
                  <a:pt x="2178" y="171"/>
                </a:cubicBezTo>
                <a:cubicBezTo>
                  <a:pt x="2219" y="144"/>
                  <a:pt x="2266" y="133"/>
                  <a:pt x="2313" y="117"/>
                </a:cubicBezTo>
                <a:cubicBezTo>
                  <a:pt x="2369" y="98"/>
                  <a:pt x="2418" y="64"/>
                  <a:pt x="2475" y="45"/>
                </a:cubicBezTo>
                <a:cubicBezTo>
                  <a:pt x="2501" y="36"/>
                  <a:pt x="2529" y="10"/>
                  <a:pt x="2556" y="9"/>
                </a:cubicBezTo>
                <a:cubicBezTo>
                  <a:pt x="2691" y="3"/>
                  <a:pt x="2826" y="3"/>
                  <a:pt x="2961" y="0"/>
                </a:cubicBezTo>
                <a:cubicBezTo>
                  <a:pt x="3134" y="12"/>
                  <a:pt x="3302" y="51"/>
                  <a:pt x="3474" y="72"/>
                </a:cubicBezTo>
                <a:cubicBezTo>
                  <a:pt x="3514" y="85"/>
                  <a:pt x="3563" y="87"/>
                  <a:pt x="3600" y="108"/>
                </a:cubicBezTo>
                <a:cubicBezTo>
                  <a:pt x="3656" y="139"/>
                  <a:pt x="3661" y="151"/>
                  <a:pt x="3708" y="198"/>
                </a:cubicBezTo>
                <a:cubicBezTo>
                  <a:pt x="3737" y="227"/>
                  <a:pt x="3739" y="272"/>
                  <a:pt x="3762" y="306"/>
                </a:cubicBezTo>
                <a:cubicBezTo>
                  <a:pt x="3806" y="526"/>
                  <a:pt x="3745" y="713"/>
                  <a:pt x="3618" y="882"/>
                </a:cubicBezTo>
                <a:cubicBezTo>
                  <a:pt x="3595" y="950"/>
                  <a:pt x="3548" y="946"/>
                  <a:pt x="3483" y="954"/>
                </a:cubicBezTo>
                <a:cubicBezTo>
                  <a:pt x="3264" y="940"/>
                  <a:pt x="3237" y="943"/>
                  <a:pt x="3069" y="909"/>
                </a:cubicBezTo>
                <a:cubicBezTo>
                  <a:pt x="3014" y="898"/>
                  <a:pt x="2961" y="875"/>
                  <a:pt x="2907" y="864"/>
                </a:cubicBezTo>
                <a:cubicBezTo>
                  <a:pt x="2798" y="842"/>
                  <a:pt x="2691" y="816"/>
                  <a:pt x="2583" y="792"/>
                </a:cubicBezTo>
                <a:cubicBezTo>
                  <a:pt x="2552" y="785"/>
                  <a:pt x="2524" y="769"/>
                  <a:pt x="2493" y="765"/>
                </a:cubicBezTo>
                <a:cubicBezTo>
                  <a:pt x="2329" y="744"/>
                  <a:pt x="2445" y="757"/>
                  <a:pt x="2142" y="747"/>
                </a:cubicBezTo>
                <a:cubicBezTo>
                  <a:pt x="2013" y="750"/>
                  <a:pt x="1884" y="751"/>
                  <a:pt x="1755" y="756"/>
                </a:cubicBezTo>
                <a:cubicBezTo>
                  <a:pt x="1657" y="760"/>
                  <a:pt x="1551" y="797"/>
                  <a:pt x="1458" y="828"/>
                </a:cubicBezTo>
                <a:cubicBezTo>
                  <a:pt x="1441" y="834"/>
                  <a:pt x="1309" y="846"/>
                  <a:pt x="1305" y="846"/>
                </a:cubicBezTo>
                <a:cubicBezTo>
                  <a:pt x="1164" y="862"/>
                  <a:pt x="1042" y="954"/>
                  <a:pt x="900" y="963"/>
                </a:cubicBezTo>
                <a:cubicBezTo>
                  <a:pt x="804" y="979"/>
                  <a:pt x="776" y="986"/>
                  <a:pt x="684" y="1017"/>
                </a:cubicBezTo>
                <a:cubicBezTo>
                  <a:pt x="661" y="1025"/>
                  <a:pt x="527" y="1081"/>
                  <a:pt x="504" y="1089"/>
                </a:cubicBezTo>
                <a:cubicBezTo>
                  <a:pt x="408" y="1086"/>
                  <a:pt x="366" y="1067"/>
                  <a:pt x="270" y="1062"/>
                </a:cubicBezTo>
                <a:cubicBezTo>
                  <a:pt x="261" y="1062"/>
                  <a:pt x="184" y="961"/>
                  <a:pt x="171" y="954"/>
                </a:cubicBezTo>
                <a:cubicBezTo>
                  <a:pt x="152" y="943"/>
                  <a:pt x="117" y="918"/>
                  <a:pt x="117" y="918"/>
                </a:cubicBezTo>
                <a:cubicBezTo>
                  <a:pt x="88" y="874"/>
                  <a:pt x="57" y="831"/>
                  <a:pt x="36" y="783"/>
                </a:cubicBezTo>
                <a:cubicBezTo>
                  <a:pt x="24" y="757"/>
                  <a:pt x="18" y="729"/>
                  <a:pt x="9" y="702"/>
                </a:cubicBezTo>
                <a:cubicBezTo>
                  <a:pt x="6" y="693"/>
                  <a:pt x="0" y="675"/>
                  <a:pt x="0" y="675"/>
                </a:cubicBezTo>
                <a:cubicBezTo>
                  <a:pt x="25" y="599"/>
                  <a:pt x="11" y="615"/>
                  <a:pt x="90" y="594"/>
                </a:cubicBezTo>
                <a:cubicBezTo>
                  <a:pt x="108" y="589"/>
                  <a:pt x="157" y="589"/>
                  <a:pt x="144" y="576"/>
                </a:cubicBezTo>
                <a:cubicBezTo>
                  <a:pt x="138" y="570"/>
                  <a:pt x="132" y="564"/>
                  <a:pt x="126" y="558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2" name="Freeform 32"/>
          <p:cNvSpPr>
            <a:spLocks/>
          </p:cNvSpPr>
          <p:nvPr/>
        </p:nvSpPr>
        <p:spPr bwMode="auto">
          <a:xfrm>
            <a:off x="3138489" y="1443039"/>
            <a:ext cx="5557837" cy="3957637"/>
          </a:xfrm>
          <a:custGeom>
            <a:avLst/>
            <a:gdLst>
              <a:gd name="T0" fmla="*/ 81 w 3501"/>
              <a:gd name="T1" fmla="*/ 2367 h 2493"/>
              <a:gd name="T2" fmla="*/ 342 w 3501"/>
              <a:gd name="T3" fmla="*/ 2493 h 2493"/>
              <a:gd name="T4" fmla="*/ 1017 w 3501"/>
              <a:gd name="T5" fmla="*/ 2412 h 2493"/>
              <a:gd name="T6" fmla="*/ 1413 w 3501"/>
              <a:gd name="T7" fmla="*/ 2322 h 2493"/>
              <a:gd name="T8" fmla="*/ 1710 w 3501"/>
              <a:gd name="T9" fmla="*/ 2241 h 2493"/>
              <a:gd name="T10" fmla="*/ 1917 w 3501"/>
              <a:gd name="T11" fmla="*/ 2160 h 2493"/>
              <a:gd name="T12" fmla="*/ 2088 w 3501"/>
              <a:gd name="T13" fmla="*/ 2088 h 2493"/>
              <a:gd name="T14" fmla="*/ 2259 w 3501"/>
              <a:gd name="T15" fmla="*/ 1998 h 2493"/>
              <a:gd name="T16" fmla="*/ 2529 w 3501"/>
              <a:gd name="T17" fmla="*/ 1845 h 2493"/>
              <a:gd name="T18" fmla="*/ 2664 w 3501"/>
              <a:gd name="T19" fmla="*/ 1764 h 2493"/>
              <a:gd name="T20" fmla="*/ 2862 w 3501"/>
              <a:gd name="T21" fmla="*/ 1602 h 2493"/>
              <a:gd name="T22" fmla="*/ 2934 w 3501"/>
              <a:gd name="T23" fmla="*/ 1494 h 2493"/>
              <a:gd name="T24" fmla="*/ 3042 w 3501"/>
              <a:gd name="T25" fmla="*/ 1269 h 2493"/>
              <a:gd name="T26" fmla="*/ 3159 w 3501"/>
              <a:gd name="T27" fmla="*/ 1026 h 2493"/>
              <a:gd name="T28" fmla="*/ 3213 w 3501"/>
              <a:gd name="T29" fmla="*/ 945 h 2493"/>
              <a:gd name="T30" fmla="*/ 3312 w 3501"/>
              <a:gd name="T31" fmla="*/ 720 h 2493"/>
              <a:gd name="T32" fmla="*/ 3384 w 3501"/>
              <a:gd name="T33" fmla="*/ 576 h 2493"/>
              <a:gd name="T34" fmla="*/ 3420 w 3501"/>
              <a:gd name="T35" fmla="*/ 495 h 2493"/>
              <a:gd name="T36" fmla="*/ 3492 w 3501"/>
              <a:gd name="T37" fmla="*/ 333 h 2493"/>
              <a:gd name="T38" fmla="*/ 3483 w 3501"/>
              <a:gd name="T39" fmla="*/ 171 h 2493"/>
              <a:gd name="T40" fmla="*/ 3087 w 3501"/>
              <a:gd name="T41" fmla="*/ 27 h 2493"/>
              <a:gd name="T42" fmla="*/ 2790 w 3501"/>
              <a:gd name="T43" fmla="*/ 9 h 2493"/>
              <a:gd name="T44" fmla="*/ 2637 w 3501"/>
              <a:gd name="T45" fmla="*/ 117 h 2493"/>
              <a:gd name="T46" fmla="*/ 2583 w 3501"/>
              <a:gd name="T47" fmla="*/ 198 h 2493"/>
              <a:gd name="T48" fmla="*/ 2475 w 3501"/>
              <a:gd name="T49" fmla="*/ 414 h 2493"/>
              <a:gd name="T50" fmla="*/ 2313 w 3501"/>
              <a:gd name="T51" fmla="*/ 603 h 2493"/>
              <a:gd name="T52" fmla="*/ 2250 w 3501"/>
              <a:gd name="T53" fmla="*/ 711 h 2493"/>
              <a:gd name="T54" fmla="*/ 2178 w 3501"/>
              <a:gd name="T55" fmla="*/ 846 h 2493"/>
              <a:gd name="T56" fmla="*/ 2088 w 3501"/>
              <a:gd name="T57" fmla="*/ 1035 h 2493"/>
              <a:gd name="T58" fmla="*/ 2061 w 3501"/>
              <a:gd name="T59" fmla="*/ 1035 h 2493"/>
              <a:gd name="T60" fmla="*/ 1917 w 3501"/>
              <a:gd name="T61" fmla="*/ 1269 h 2493"/>
              <a:gd name="T62" fmla="*/ 1746 w 3501"/>
              <a:gd name="T63" fmla="*/ 1557 h 2493"/>
              <a:gd name="T64" fmla="*/ 1647 w 3501"/>
              <a:gd name="T65" fmla="*/ 1674 h 2493"/>
              <a:gd name="T66" fmla="*/ 1512 w 3501"/>
              <a:gd name="T67" fmla="*/ 1782 h 2493"/>
              <a:gd name="T68" fmla="*/ 1332 w 3501"/>
              <a:gd name="T69" fmla="*/ 1890 h 2493"/>
              <a:gd name="T70" fmla="*/ 1125 w 3501"/>
              <a:gd name="T71" fmla="*/ 1926 h 2493"/>
              <a:gd name="T72" fmla="*/ 792 w 3501"/>
              <a:gd name="T73" fmla="*/ 2034 h 2493"/>
              <a:gd name="T74" fmla="*/ 621 w 3501"/>
              <a:gd name="T75" fmla="*/ 2079 h 2493"/>
              <a:gd name="T76" fmla="*/ 297 w 3501"/>
              <a:gd name="T77" fmla="*/ 2115 h 2493"/>
              <a:gd name="T78" fmla="*/ 108 w 3501"/>
              <a:gd name="T79" fmla="*/ 2160 h 2493"/>
              <a:gd name="T80" fmla="*/ 36 w 3501"/>
              <a:gd name="T81" fmla="*/ 2232 h 2493"/>
              <a:gd name="T82" fmla="*/ 27 w 3501"/>
              <a:gd name="T83" fmla="*/ 2349 h 2493"/>
              <a:gd name="T84" fmla="*/ 0 w 3501"/>
              <a:gd name="T85" fmla="*/ 2313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01" h="2493">
                <a:moveTo>
                  <a:pt x="0" y="2313"/>
                </a:moveTo>
                <a:cubicBezTo>
                  <a:pt x="34" y="2324"/>
                  <a:pt x="58" y="2339"/>
                  <a:pt x="81" y="2367"/>
                </a:cubicBezTo>
                <a:cubicBezTo>
                  <a:pt x="104" y="2395"/>
                  <a:pt x="91" y="2387"/>
                  <a:pt x="99" y="2394"/>
                </a:cubicBezTo>
                <a:cubicBezTo>
                  <a:pt x="168" y="2455"/>
                  <a:pt x="254" y="2475"/>
                  <a:pt x="342" y="2493"/>
                </a:cubicBezTo>
                <a:cubicBezTo>
                  <a:pt x="525" y="2484"/>
                  <a:pt x="708" y="2469"/>
                  <a:pt x="891" y="2457"/>
                </a:cubicBezTo>
                <a:cubicBezTo>
                  <a:pt x="946" y="2446"/>
                  <a:pt x="969" y="2425"/>
                  <a:pt x="1017" y="2412"/>
                </a:cubicBezTo>
                <a:cubicBezTo>
                  <a:pt x="1092" y="2392"/>
                  <a:pt x="1167" y="2368"/>
                  <a:pt x="1242" y="2349"/>
                </a:cubicBezTo>
                <a:cubicBezTo>
                  <a:pt x="1298" y="2335"/>
                  <a:pt x="1357" y="2336"/>
                  <a:pt x="1413" y="2322"/>
                </a:cubicBezTo>
                <a:cubicBezTo>
                  <a:pt x="1545" y="2289"/>
                  <a:pt x="1384" y="2316"/>
                  <a:pt x="1530" y="2295"/>
                </a:cubicBezTo>
                <a:cubicBezTo>
                  <a:pt x="1589" y="2275"/>
                  <a:pt x="1650" y="2261"/>
                  <a:pt x="1710" y="2241"/>
                </a:cubicBezTo>
                <a:cubicBezTo>
                  <a:pt x="1731" y="2234"/>
                  <a:pt x="1746" y="2217"/>
                  <a:pt x="1764" y="2205"/>
                </a:cubicBezTo>
                <a:cubicBezTo>
                  <a:pt x="1810" y="2174"/>
                  <a:pt x="1862" y="2167"/>
                  <a:pt x="1917" y="2160"/>
                </a:cubicBezTo>
                <a:cubicBezTo>
                  <a:pt x="1955" y="2141"/>
                  <a:pt x="1998" y="2144"/>
                  <a:pt x="2034" y="2124"/>
                </a:cubicBezTo>
                <a:cubicBezTo>
                  <a:pt x="2053" y="2113"/>
                  <a:pt x="2067" y="2095"/>
                  <a:pt x="2088" y="2088"/>
                </a:cubicBezTo>
                <a:cubicBezTo>
                  <a:pt x="2128" y="2075"/>
                  <a:pt x="2169" y="2054"/>
                  <a:pt x="2205" y="2034"/>
                </a:cubicBezTo>
                <a:cubicBezTo>
                  <a:pt x="2224" y="2023"/>
                  <a:pt x="2238" y="2005"/>
                  <a:pt x="2259" y="1998"/>
                </a:cubicBezTo>
                <a:cubicBezTo>
                  <a:pt x="2286" y="1989"/>
                  <a:pt x="2315" y="1976"/>
                  <a:pt x="2340" y="1962"/>
                </a:cubicBezTo>
                <a:cubicBezTo>
                  <a:pt x="2404" y="1927"/>
                  <a:pt x="2469" y="1885"/>
                  <a:pt x="2529" y="1845"/>
                </a:cubicBezTo>
                <a:cubicBezTo>
                  <a:pt x="2552" y="1830"/>
                  <a:pt x="2585" y="1821"/>
                  <a:pt x="2610" y="1809"/>
                </a:cubicBezTo>
                <a:cubicBezTo>
                  <a:pt x="2642" y="1793"/>
                  <a:pt x="2636" y="1788"/>
                  <a:pt x="2664" y="1764"/>
                </a:cubicBezTo>
                <a:cubicBezTo>
                  <a:pt x="2715" y="1720"/>
                  <a:pt x="2756" y="1677"/>
                  <a:pt x="2817" y="1647"/>
                </a:cubicBezTo>
                <a:cubicBezTo>
                  <a:pt x="2838" y="1584"/>
                  <a:pt x="2806" y="1658"/>
                  <a:pt x="2862" y="1602"/>
                </a:cubicBezTo>
                <a:cubicBezTo>
                  <a:pt x="2876" y="1588"/>
                  <a:pt x="2876" y="1563"/>
                  <a:pt x="2889" y="1548"/>
                </a:cubicBezTo>
                <a:cubicBezTo>
                  <a:pt x="2914" y="1518"/>
                  <a:pt x="2917" y="1528"/>
                  <a:pt x="2934" y="1494"/>
                </a:cubicBezTo>
                <a:cubicBezTo>
                  <a:pt x="2971" y="1419"/>
                  <a:pt x="2909" y="1517"/>
                  <a:pt x="2961" y="1440"/>
                </a:cubicBezTo>
                <a:cubicBezTo>
                  <a:pt x="2975" y="1383"/>
                  <a:pt x="3009" y="1318"/>
                  <a:pt x="3042" y="1269"/>
                </a:cubicBezTo>
                <a:cubicBezTo>
                  <a:pt x="3056" y="1212"/>
                  <a:pt x="3044" y="1243"/>
                  <a:pt x="3087" y="1179"/>
                </a:cubicBezTo>
                <a:cubicBezTo>
                  <a:pt x="3114" y="1138"/>
                  <a:pt x="3143" y="1073"/>
                  <a:pt x="3159" y="1026"/>
                </a:cubicBezTo>
                <a:cubicBezTo>
                  <a:pt x="3166" y="1005"/>
                  <a:pt x="3183" y="990"/>
                  <a:pt x="3195" y="972"/>
                </a:cubicBezTo>
                <a:cubicBezTo>
                  <a:pt x="3201" y="963"/>
                  <a:pt x="3213" y="945"/>
                  <a:pt x="3213" y="945"/>
                </a:cubicBezTo>
                <a:cubicBezTo>
                  <a:pt x="3226" y="892"/>
                  <a:pt x="3255" y="846"/>
                  <a:pt x="3285" y="801"/>
                </a:cubicBezTo>
                <a:cubicBezTo>
                  <a:pt x="3301" y="777"/>
                  <a:pt x="3296" y="744"/>
                  <a:pt x="3312" y="720"/>
                </a:cubicBezTo>
                <a:cubicBezTo>
                  <a:pt x="3335" y="686"/>
                  <a:pt x="3350" y="649"/>
                  <a:pt x="3366" y="612"/>
                </a:cubicBezTo>
                <a:cubicBezTo>
                  <a:pt x="3371" y="600"/>
                  <a:pt x="3377" y="588"/>
                  <a:pt x="3384" y="576"/>
                </a:cubicBezTo>
                <a:cubicBezTo>
                  <a:pt x="3389" y="567"/>
                  <a:pt x="3398" y="559"/>
                  <a:pt x="3402" y="549"/>
                </a:cubicBezTo>
                <a:cubicBezTo>
                  <a:pt x="3410" y="532"/>
                  <a:pt x="3409" y="511"/>
                  <a:pt x="3420" y="495"/>
                </a:cubicBezTo>
                <a:cubicBezTo>
                  <a:pt x="3436" y="471"/>
                  <a:pt x="3453" y="441"/>
                  <a:pt x="3465" y="414"/>
                </a:cubicBezTo>
                <a:cubicBezTo>
                  <a:pt x="3465" y="414"/>
                  <a:pt x="3487" y="347"/>
                  <a:pt x="3492" y="333"/>
                </a:cubicBezTo>
                <a:cubicBezTo>
                  <a:pt x="3495" y="324"/>
                  <a:pt x="3501" y="306"/>
                  <a:pt x="3501" y="306"/>
                </a:cubicBezTo>
                <a:cubicBezTo>
                  <a:pt x="3499" y="282"/>
                  <a:pt x="3501" y="208"/>
                  <a:pt x="3483" y="171"/>
                </a:cubicBezTo>
                <a:cubicBezTo>
                  <a:pt x="3461" y="128"/>
                  <a:pt x="3422" y="118"/>
                  <a:pt x="3384" y="99"/>
                </a:cubicBezTo>
                <a:cubicBezTo>
                  <a:pt x="3288" y="51"/>
                  <a:pt x="3194" y="39"/>
                  <a:pt x="3087" y="27"/>
                </a:cubicBezTo>
                <a:cubicBezTo>
                  <a:pt x="3031" y="8"/>
                  <a:pt x="2974" y="6"/>
                  <a:pt x="2916" y="0"/>
                </a:cubicBezTo>
                <a:cubicBezTo>
                  <a:pt x="2874" y="3"/>
                  <a:pt x="2832" y="4"/>
                  <a:pt x="2790" y="9"/>
                </a:cubicBezTo>
                <a:cubicBezTo>
                  <a:pt x="2750" y="14"/>
                  <a:pt x="2721" y="50"/>
                  <a:pt x="2682" y="63"/>
                </a:cubicBezTo>
                <a:cubicBezTo>
                  <a:pt x="2679" y="68"/>
                  <a:pt x="2638" y="116"/>
                  <a:pt x="2637" y="117"/>
                </a:cubicBezTo>
                <a:cubicBezTo>
                  <a:pt x="2632" y="125"/>
                  <a:pt x="2633" y="136"/>
                  <a:pt x="2628" y="144"/>
                </a:cubicBezTo>
                <a:cubicBezTo>
                  <a:pt x="2588" y="204"/>
                  <a:pt x="2612" y="139"/>
                  <a:pt x="2583" y="198"/>
                </a:cubicBezTo>
                <a:cubicBezTo>
                  <a:pt x="2556" y="252"/>
                  <a:pt x="2527" y="309"/>
                  <a:pt x="2493" y="360"/>
                </a:cubicBezTo>
                <a:cubicBezTo>
                  <a:pt x="2482" y="376"/>
                  <a:pt x="2486" y="398"/>
                  <a:pt x="2475" y="414"/>
                </a:cubicBezTo>
                <a:cubicBezTo>
                  <a:pt x="2444" y="460"/>
                  <a:pt x="2404" y="540"/>
                  <a:pt x="2349" y="558"/>
                </a:cubicBezTo>
                <a:cubicBezTo>
                  <a:pt x="2316" y="656"/>
                  <a:pt x="2371" y="510"/>
                  <a:pt x="2313" y="603"/>
                </a:cubicBezTo>
                <a:cubicBezTo>
                  <a:pt x="2303" y="619"/>
                  <a:pt x="2301" y="639"/>
                  <a:pt x="2295" y="657"/>
                </a:cubicBezTo>
                <a:cubicBezTo>
                  <a:pt x="2289" y="676"/>
                  <a:pt x="2263" y="698"/>
                  <a:pt x="2250" y="711"/>
                </a:cubicBezTo>
                <a:cubicBezTo>
                  <a:pt x="2241" y="738"/>
                  <a:pt x="2228" y="767"/>
                  <a:pt x="2214" y="792"/>
                </a:cubicBezTo>
                <a:cubicBezTo>
                  <a:pt x="2203" y="811"/>
                  <a:pt x="2185" y="825"/>
                  <a:pt x="2178" y="846"/>
                </a:cubicBezTo>
                <a:cubicBezTo>
                  <a:pt x="2159" y="904"/>
                  <a:pt x="2171" y="971"/>
                  <a:pt x="2115" y="990"/>
                </a:cubicBezTo>
                <a:cubicBezTo>
                  <a:pt x="2109" y="999"/>
                  <a:pt x="2096" y="1027"/>
                  <a:pt x="2088" y="1035"/>
                </a:cubicBezTo>
                <a:cubicBezTo>
                  <a:pt x="2080" y="1043"/>
                  <a:pt x="2076" y="1035"/>
                  <a:pt x="2070" y="1044"/>
                </a:cubicBezTo>
                <a:cubicBezTo>
                  <a:pt x="2063" y="1053"/>
                  <a:pt x="2069" y="1025"/>
                  <a:pt x="2061" y="1035"/>
                </a:cubicBezTo>
                <a:cubicBezTo>
                  <a:pt x="2053" y="1045"/>
                  <a:pt x="2049" y="1068"/>
                  <a:pt x="2025" y="1107"/>
                </a:cubicBezTo>
                <a:cubicBezTo>
                  <a:pt x="1986" y="1165"/>
                  <a:pt x="1948" y="1207"/>
                  <a:pt x="1917" y="1269"/>
                </a:cubicBezTo>
                <a:cubicBezTo>
                  <a:pt x="1904" y="1295"/>
                  <a:pt x="1861" y="1357"/>
                  <a:pt x="1854" y="1377"/>
                </a:cubicBezTo>
                <a:cubicBezTo>
                  <a:pt x="1837" y="1429"/>
                  <a:pt x="1791" y="1527"/>
                  <a:pt x="1746" y="1557"/>
                </a:cubicBezTo>
                <a:cubicBezTo>
                  <a:pt x="1733" y="1576"/>
                  <a:pt x="1714" y="1592"/>
                  <a:pt x="1701" y="1611"/>
                </a:cubicBezTo>
                <a:cubicBezTo>
                  <a:pt x="1678" y="1646"/>
                  <a:pt x="1697" y="1657"/>
                  <a:pt x="1647" y="1674"/>
                </a:cubicBezTo>
                <a:cubicBezTo>
                  <a:pt x="1622" y="1699"/>
                  <a:pt x="1594" y="1725"/>
                  <a:pt x="1566" y="1746"/>
                </a:cubicBezTo>
                <a:cubicBezTo>
                  <a:pt x="1549" y="1759"/>
                  <a:pt x="1512" y="1782"/>
                  <a:pt x="1512" y="1782"/>
                </a:cubicBezTo>
                <a:cubicBezTo>
                  <a:pt x="1489" y="1817"/>
                  <a:pt x="1474" y="1817"/>
                  <a:pt x="1440" y="1836"/>
                </a:cubicBezTo>
                <a:cubicBezTo>
                  <a:pt x="1335" y="1894"/>
                  <a:pt x="1437" y="1855"/>
                  <a:pt x="1332" y="1890"/>
                </a:cubicBezTo>
                <a:cubicBezTo>
                  <a:pt x="1290" y="1904"/>
                  <a:pt x="1322" y="1913"/>
                  <a:pt x="1278" y="1917"/>
                </a:cubicBezTo>
                <a:cubicBezTo>
                  <a:pt x="1227" y="1922"/>
                  <a:pt x="1176" y="1923"/>
                  <a:pt x="1125" y="1926"/>
                </a:cubicBezTo>
                <a:cubicBezTo>
                  <a:pt x="1074" y="1936"/>
                  <a:pt x="946" y="1966"/>
                  <a:pt x="900" y="1989"/>
                </a:cubicBezTo>
                <a:cubicBezTo>
                  <a:pt x="865" y="2007"/>
                  <a:pt x="831" y="2024"/>
                  <a:pt x="792" y="2034"/>
                </a:cubicBezTo>
                <a:cubicBezTo>
                  <a:pt x="762" y="2041"/>
                  <a:pt x="732" y="2045"/>
                  <a:pt x="702" y="2052"/>
                </a:cubicBezTo>
                <a:cubicBezTo>
                  <a:pt x="674" y="2059"/>
                  <a:pt x="649" y="2076"/>
                  <a:pt x="621" y="2079"/>
                </a:cubicBezTo>
                <a:cubicBezTo>
                  <a:pt x="480" y="2093"/>
                  <a:pt x="561" y="2086"/>
                  <a:pt x="378" y="2097"/>
                </a:cubicBezTo>
                <a:cubicBezTo>
                  <a:pt x="357" y="2100"/>
                  <a:pt x="319" y="2104"/>
                  <a:pt x="297" y="2115"/>
                </a:cubicBezTo>
                <a:cubicBezTo>
                  <a:pt x="262" y="2133"/>
                  <a:pt x="281" y="2134"/>
                  <a:pt x="243" y="2142"/>
                </a:cubicBezTo>
                <a:cubicBezTo>
                  <a:pt x="222" y="2146"/>
                  <a:pt x="126" y="2158"/>
                  <a:pt x="108" y="2160"/>
                </a:cubicBezTo>
                <a:cubicBezTo>
                  <a:pt x="90" y="2166"/>
                  <a:pt x="72" y="2172"/>
                  <a:pt x="54" y="2178"/>
                </a:cubicBezTo>
                <a:cubicBezTo>
                  <a:pt x="36" y="2184"/>
                  <a:pt x="42" y="2214"/>
                  <a:pt x="36" y="2232"/>
                </a:cubicBezTo>
                <a:cubicBezTo>
                  <a:pt x="24" y="2269"/>
                  <a:pt x="32" y="2251"/>
                  <a:pt x="9" y="2286"/>
                </a:cubicBezTo>
                <a:cubicBezTo>
                  <a:pt x="9" y="2286"/>
                  <a:pt x="23" y="2345"/>
                  <a:pt x="27" y="2349"/>
                </a:cubicBezTo>
                <a:cubicBezTo>
                  <a:pt x="57" y="2379"/>
                  <a:pt x="54" y="2342"/>
                  <a:pt x="54" y="2367"/>
                </a:cubicBezTo>
                <a:lnTo>
                  <a:pt x="0" y="2313"/>
                </a:lnTo>
                <a:close/>
              </a:path>
            </a:pathLst>
          </a:cu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Starting CURE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9530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Pick a random sample of points that fit in main memory.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Cluster these points hierarchically – group nearest points/clusters.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For each cluster, pick a sample of points, as dispersed as possible.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From the sample, pick representatives by moving them (say) 20% toward the centroid of the cluster.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6E2B-411A-46D6-A947-AB9322FE5B08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Initial Clusters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4F28-A450-4564-8852-E5730B719FF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184525" y="3386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724400" y="34290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638800" y="2743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6934200" y="3200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086600" y="2438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8229600" y="2514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505200" y="3886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1910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5638800" y="3352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7543800" y="2895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8153400" y="3352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3260726" y="48339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6705601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6781801" y="4114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7315201" y="3276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7772401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8305801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4800601" y="449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5334001" y="449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6172201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6096001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7467601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3733801" y="4800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4114801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1965325" y="3995738"/>
            <a:ext cx="97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salary</a:t>
            </a: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5470525" y="5672138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age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6172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 flipV="1">
            <a:off x="2362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 rot="20834285">
            <a:off x="3048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6629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 rot="20732877">
            <a:off x="3048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 Dispersed Points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42A4-92EC-4AB5-83AA-EB5E13EB566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184525" y="3386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724400" y="34290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638800" y="2743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934200" y="3200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7086600" y="2438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8229600" y="2514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505200" y="3886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41910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5638800" y="3352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7543800" y="2895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8153400" y="3352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3260726" y="48339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6705601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6781801" y="4114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7315201" y="3276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7772401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8305801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4800601" y="449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334001" y="449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6172201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096001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7467601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3733801" y="4800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4114801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1965325" y="3995738"/>
            <a:ext cx="97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salary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5470525" y="5672138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age</a:t>
            </a:r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6172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V="1">
            <a:off x="2362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 rot="20834285">
            <a:off x="3048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6629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 rot="20732877">
            <a:off x="3048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7391400" y="1524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8229600" y="1524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8077200" y="3352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8518525" y="3995738"/>
            <a:ext cx="20603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Pick (say) 4</a:t>
            </a:r>
          </a:p>
          <a:p>
            <a:r>
              <a:rPr lang="en-US" altLang="en-US"/>
              <a:t>remote points</a:t>
            </a:r>
          </a:p>
          <a:p>
            <a:r>
              <a:rPr lang="en-US" altLang="en-US"/>
              <a:t>for each</a:t>
            </a:r>
          </a:p>
          <a:p>
            <a:r>
              <a:rPr lang="en-US" altLang="en-US"/>
              <a:t>cluster.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 Dispersed Points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BC17-D9C1-491B-95C3-E53D7D3E66F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184525" y="3386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724400" y="34290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638800" y="2743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6934200" y="3200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7086600" y="2438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8229600" y="2514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3505200" y="38862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41910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638800" y="3352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7543800" y="2895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8153400" y="3352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260726" y="48339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6705601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6781801" y="4114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7315201" y="3276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7772401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8305801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4800601" y="449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5334001" y="449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6172201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6096001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7467601" y="152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3733801" y="4800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4114801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1965325" y="3995738"/>
            <a:ext cx="97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salary</a:t>
            </a:r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5470525" y="5672138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age</a:t>
            </a:r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6172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 flipV="1">
            <a:off x="2362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 rot="20834285">
            <a:off x="3048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6629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 rot="20732877">
            <a:off x="3048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7467600" y="1828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8077200" y="1828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6934200" y="28194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7924800" y="3048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8518526" y="3995738"/>
            <a:ext cx="18154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Move points</a:t>
            </a:r>
          </a:p>
          <a:p>
            <a:r>
              <a:rPr lang="en-US" altLang="en-US"/>
              <a:t>(say) 20%</a:t>
            </a:r>
          </a:p>
          <a:p>
            <a:r>
              <a:rPr lang="en-US" altLang="en-US"/>
              <a:t>toward the</a:t>
            </a:r>
          </a:p>
          <a:p>
            <a:r>
              <a:rPr lang="en-US" altLang="en-US"/>
              <a:t>centroid.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of Clustering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a set of points, with a notion of distance between points, group the points into some number of </a:t>
            </a:r>
            <a:r>
              <a:rPr lang="en-US" altLang="en-US" i="1">
                <a:solidFill>
                  <a:srgbClr val="FF0066"/>
                </a:solidFill>
              </a:rPr>
              <a:t>clusters</a:t>
            </a:r>
            <a:r>
              <a:rPr lang="en-US" altLang="en-US"/>
              <a:t>, so that members of a cluster are in some sense as close to each other as possible.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5B34-4D4E-4F3F-AA91-7B9B19FE9132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Finishing CURE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Now, visit each point </a:t>
            </a:r>
            <a:r>
              <a:rPr lang="en-US" altLang="en-US" i="1"/>
              <a:t>p</a:t>
            </a:r>
            <a:r>
              <a:rPr lang="en-US" altLang="en-US"/>
              <a:t>  in the data set.</a:t>
            </a:r>
          </a:p>
          <a:p>
            <a:r>
              <a:rPr lang="en-US" altLang="en-US"/>
              <a:t>Place it in the “closest cluster.”</a:t>
            </a:r>
          </a:p>
          <a:p>
            <a:pPr lvl="1"/>
            <a:r>
              <a:rPr lang="en-US" altLang="en-US"/>
              <a:t>Normal definition of “closest”: that cluster with the closest (to </a:t>
            </a:r>
            <a:r>
              <a:rPr lang="en-US" altLang="en-US" i="1"/>
              <a:t>p</a:t>
            </a:r>
            <a:r>
              <a:rPr lang="en-US" altLang="en-US"/>
              <a:t> ) among all the sample points of all the clusters.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4C1C-678A-4809-B525-8B14B339060A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BBB6-4B41-41B6-AFE4-246BE04EACF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x    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  x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x x  x  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  x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xx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 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  x  x  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x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panose="02020603050405020304" pitchFamily="18" charset="0"/>
              </a:rPr>
              <a:t>     x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x    x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  x    x     x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Clustering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Clustering in two dimensions looks easy.</a:t>
            </a:r>
          </a:p>
          <a:p>
            <a:r>
              <a:rPr lang="en-US" altLang="en-US"/>
              <a:t>Clustering small amounts of data looks easy.</a:t>
            </a:r>
          </a:p>
          <a:p>
            <a:r>
              <a:rPr lang="en-US" altLang="en-US"/>
              <a:t>And in most cases, looks are </a:t>
            </a:r>
            <a:r>
              <a:rPr lang="en-US" altLang="en-US" i="1">
                <a:solidFill>
                  <a:srgbClr val="33CC33"/>
                </a:solidFill>
              </a:rPr>
              <a:t>not</a:t>
            </a:r>
            <a:r>
              <a:rPr lang="en-US" altLang="en-US"/>
              <a:t> deceiving.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0B5-496D-4BF2-ACAF-261BA9C61407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Curse of Dimensionality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applications involve not 2, but 10 or 10,000 dimensions.</a:t>
            </a:r>
          </a:p>
          <a:p>
            <a:r>
              <a:rPr lang="en-US" altLang="en-US"/>
              <a:t>High-dimensional spaces look different: almost all pairs of points are at about the same distance.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2CF-D16A-4DA0-8C41-823A91231BBC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2028</TotalTime>
  <Words>2821</Words>
  <Application>Microsoft Office PowerPoint</Application>
  <PresentationFormat>Widescreen</PresentationFormat>
  <Paragraphs>533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MS PGothic</vt:lpstr>
      <vt:lpstr>Arial</vt:lpstr>
      <vt:lpstr>Calibri</vt:lpstr>
      <vt:lpstr>Calibri Light</vt:lpstr>
      <vt:lpstr>Monotype Sorts</vt:lpstr>
      <vt:lpstr>Symbol</vt:lpstr>
      <vt:lpstr>Times New Roman</vt:lpstr>
      <vt:lpstr>Wingdings</vt:lpstr>
      <vt:lpstr>Default Design</vt:lpstr>
      <vt:lpstr>Clustering Algorithms</vt:lpstr>
      <vt:lpstr>What is Cluster Analysis?</vt:lpstr>
      <vt:lpstr>Applications for Cluster Analysis</vt:lpstr>
      <vt:lpstr>Some Requirements of Clustering in Data Mining </vt:lpstr>
      <vt:lpstr>Categorization of Major Clustering Methods</vt:lpstr>
      <vt:lpstr>The Problem of Clustering</vt:lpstr>
      <vt:lpstr>Example</vt:lpstr>
      <vt:lpstr>Problems With Clustering</vt:lpstr>
      <vt:lpstr>The Curse of Dimensionality</vt:lpstr>
      <vt:lpstr>Example: Curse of Dimensionality</vt:lpstr>
      <vt:lpstr>Example – Continued</vt:lpstr>
      <vt:lpstr>Example High-Dimension Application: SkyCat</vt:lpstr>
      <vt:lpstr>Example: Clustering CD’s (Collaborative Filtering)</vt:lpstr>
      <vt:lpstr>The Space of CD’s</vt:lpstr>
      <vt:lpstr>Space of CD’s – (2)</vt:lpstr>
      <vt:lpstr>Example: Clustering Documents</vt:lpstr>
      <vt:lpstr>Aside: Cosine, Jaccard, and Euclidean Distances</vt:lpstr>
      <vt:lpstr>Example: DNA Sequences</vt:lpstr>
      <vt:lpstr>Methods of Clustering</vt:lpstr>
      <vt:lpstr>Hierarchical Methods</vt:lpstr>
      <vt:lpstr>Hierarchical Clustering</vt:lpstr>
      <vt:lpstr>Hierarchical Clustering – (2)</vt:lpstr>
      <vt:lpstr>Example</vt:lpstr>
      <vt:lpstr>And in the Non-Euclidean Case?</vt:lpstr>
      <vt:lpstr>“Closest” Point?</vt:lpstr>
      <vt:lpstr>Example</vt:lpstr>
      <vt:lpstr>Other Approaches to Defining “Nearness” of Clusters</vt:lpstr>
      <vt:lpstr>Cohesion</vt:lpstr>
      <vt:lpstr>Cohesion – (2)</vt:lpstr>
      <vt:lpstr>k – Means Algorithm(s)</vt:lpstr>
      <vt:lpstr>Populating Clusters</vt:lpstr>
      <vt:lpstr>Example: Assigning Clusters</vt:lpstr>
      <vt:lpstr>Getting k  Right</vt:lpstr>
      <vt:lpstr>Example: Picking k</vt:lpstr>
      <vt:lpstr>Example: Picking k</vt:lpstr>
      <vt:lpstr>Example: Picking k</vt:lpstr>
      <vt:lpstr>K means clustering Demo</vt:lpstr>
      <vt:lpstr>BFR Algorithm</vt:lpstr>
      <vt:lpstr>BFR – (2)</vt:lpstr>
      <vt:lpstr>Initialization: k -Means</vt:lpstr>
      <vt:lpstr>Three Classes of Points</vt:lpstr>
      <vt:lpstr>Summarizing Sets of Points</vt:lpstr>
      <vt:lpstr>Comments</vt:lpstr>
      <vt:lpstr>Comments – (2)</vt:lpstr>
      <vt:lpstr>“Galaxies” Picture</vt:lpstr>
      <vt:lpstr>Processing a “Memory-Load” of Points</vt:lpstr>
      <vt:lpstr>Processing – (2)</vt:lpstr>
      <vt:lpstr>A Few Details . . .</vt:lpstr>
      <vt:lpstr>How Close is Close Enough?</vt:lpstr>
      <vt:lpstr>Mahalanobis Distance</vt:lpstr>
      <vt:lpstr>Mahalanobis Distance – (2)</vt:lpstr>
      <vt:lpstr>Picture: Equal M.D. Regions</vt:lpstr>
      <vt:lpstr>Should Two CS Subclusters Be Combined?</vt:lpstr>
      <vt:lpstr>The CURE Algorithm</vt:lpstr>
      <vt:lpstr>Example: Stanford Faculty Salaries</vt:lpstr>
      <vt:lpstr>Starting CURE</vt:lpstr>
      <vt:lpstr>Example: Initial Clusters</vt:lpstr>
      <vt:lpstr>Example: Pick Dispersed Points</vt:lpstr>
      <vt:lpstr>Example: Pick Dispersed Points</vt:lpstr>
      <vt:lpstr>Finishing CURE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Dr. Vinayak Bharadi</cp:lastModifiedBy>
  <cp:revision>194</cp:revision>
  <dcterms:created xsi:type="dcterms:W3CDTF">2002-03-23T20:14:09Z</dcterms:created>
  <dcterms:modified xsi:type="dcterms:W3CDTF">2017-04-07T06:55:12Z</dcterms:modified>
</cp:coreProperties>
</file>