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2"/>
  </p:notesMasterIdLst>
  <p:sldIdLst>
    <p:sldId id="256" r:id="rId2"/>
    <p:sldId id="258" r:id="rId3"/>
    <p:sldId id="259" r:id="rId4"/>
    <p:sldId id="260" r:id="rId5"/>
    <p:sldId id="261" r:id="rId6"/>
    <p:sldId id="262" r:id="rId7"/>
    <p:sldId id="263" r:id="rId8"/>
    <p:sldId id="264" r:id="rId9"/>
    <p:sldId id="331" r:id="rId10"/>
    <p:sldId id="265" r:id="rId11"/>
    <p:sldId id="266" r:id="rId12"/>
    <p:sldId id="33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F857A-4262-4722-ACFC-6D7B6F41638C}" type="datetimeFigureOut">
              <a:rPr lang="en-US" smtClean="0"/>
              <a:t>3/21/2017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72D57-3E3C-4D7F-AB0E-E346E7D28A6E}" type="slidenum">
              <a:rPr lang="en-US" smtClean="0"/>
              <a:t>‹#›</a:t>
            </a:fld>
            <a:endParaRPr lang="en-US"/>
          </a:p>
        </p:txBody>
      </p:sp>
    </p:spTree>
    <p:extLst>
      <p:ext uri="{BB962C8B-B14F-4D97-AF65-F5344CB8AC3E}">
        <p14:creationId xmlns:p14="http://schemas.microsoft.com/office/powerpoint/2010/main" val="4194649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2B798-DEA7-459E-9835-C5C83F22D4B5}" type="slidenum">
              <a:rPr lang="en-US" altLang="en-US"/>
              <a:pPr/>
              <a:t>31</a:t>
            </a:fld>
            <a:endParaRPr lang="en-US" alt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89153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5B2ED-737D-4F42-9385-7F0CA24CDB20}" type="slidenum">
              <a:rPr lang="en-US" altLang="en-US"/>
              <a:pPr/>
              <a:t>40</a:t>
            </a:fld>
            <a:endParaRPr lang="en-US" alt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5237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84A96D-0497-45D6-B01D-A7D31AC3794A}" type="slidenum">
              <a:rPr lang="en-US" altLang="en-US"/>
              <a:pPr/>
              <a:t>41</a:t>
            </a:fld>
            <a:endParaRPr lang="en-US" altLang="en-US"/>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74783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B940C-B163-4729-8C11-07340331DC32}" type="slidenum">
              <a:rPr lang="en-US" altLang="en-US"/>
              <a:pPr/>
              <a:t>42</a:t>
            </a:fld>
            <a:endParaRPr lang="en-US" alt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822670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A19122-0F55-4EAB-8CA6-66EBF2D84861}" type="slidenum">
              <a:rPr lang="en-US" altLang="en-US"/>
              <a:pPr/>
              <a:t>43</a:t>
            </a:fld>
            <a:endParaRPr lang="en-US" altLang="en-US"/>
          </a:p>
        </p:txBody>
      </p:sp>
      <p:sp>
        <p:nvSpPr>
          <p:cNvPr id="2396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9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266267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9884B-3D1A-43B3-8C2B-828D24DAF4A0}" type="slidenum">
              <a:rPr lang="en-US" altLang="en-US"/>
              <a:pPr/>
              <a:t>44</a:t>
            </a:fld>
            <a:endParaRPr lang="en-US" altLang="en-US"/>
          </a:p>
        </p:txBody>
      </p:sp>
      <p:sp>
        <p:nvSpPr>
          <p:cNvPr id="2437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3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33803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16374F-CB5C-4DE5-8209-F5AB97960FD9}" type="slidenum">
              <a:rPr lang="en-US" altLang="en-US"/>
              <a:pPr/>
              <a:t>45</a:t>
            </a:fld>
            <a:endParaRPr lang="en-US" altLang="en-US"/>
          </a:p>
        </p:txBody>
      </p:sp>
      <p:sp>
        <p:nvSpPr>
          <p:cNvPr id="247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7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97514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A96C0-D83C-414C-9679-4B9A6570FE54}" type="slidenum">
              <a:rPr lang="en-US" altLang="en-US"/>
              <a:pPr/>
              <a:t>46</a:t>
            </a:fld>
            <a:endParaRPr lang="en-US" altLang="en-US"/>
          </a:p>
        </p:txBody>
      </p:sp>
      <p:sp>
        <p:nvSpPr>
          <p:cNvPr id="2498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9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373740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DD896-E512-4A17-9DF1-603B0EB1BA35}" type="slidenum">
              <a:rPr lang="en-US" altLang="en-US"/>
              <a:pPr/>
              <a:t>47</a:t>
            </a:fld>
            <a:endParaRPr lang="en-US" altLang="en-US"/>
          </a:p>
        </p:txBody>
      </p:sp>
      <p:sp>
        <p:nvSpPr>
          <p:cNvPr id="2580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80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01659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703D5-DDC5-4E25-A83C-DD0FA230EC6B}" type="slidenum">
              <a:rPr lang="en-US" altLang="en-US"/>
              <a:pPr/>
              <a:t>48</a:t>
            </a:fld>
            <a:endParaRPr lang="en-US" altLang="en-US"/>
          </a:p>
        </p:txBody>
      </p:sp>
      <p:sp>
        <p:nvSpPr>
          <p:cNvPr id="2600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0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811471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F5A97-1F32-496A-A182-004A11F86875}" type="slidenum">
              <a:rPr lang="en-US" altLang="en-US"/>
              <a:pPr/>
              <a:t>49</a:t>
            </a:fld>
            <a:endParaRPr lang="en-US" altLang="en-US"/>
          </a:p>
        </p:txBody>
      </p:sp>
      <p:sp>
        <p:nvSpPr>
          <p:cNvPr id="2662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9372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723F2-86E4-41AB-B76E-258FC56665BF}" type="slidenum">
              <a:rPr lang="en-US" altLang="en-US"/>
              <a:pPr/>
              <a:t>32</a:t>
            </a:fld>
            <a:endParaRPr lang="en-US" altLang="en-US"/>
          </a:p>
        </p:txBody>
      </p:sp>
      <p:sp>
        <p:nvSpPr>
          <p:cNvPr id="112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208982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86A96-61BE-4072-9EE3-84578AC2216C}" type="slidenum">
              <a:rPr lang="en-US" altLang="en-US"/>
              <a:pPr/>
              <a:t>50</a:t>
            </a:fld>
            <a:endParaRPr lang="en-US" altLang="en-US"/>
          </a:p>
        </p:txBody>
      </p:sp>
      <p:sp>
        <p:nvSpPr>
          <p:cNvPr id="2682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8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121620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3552E-03DF-4C81-8270-2F20534D6D7F}" type="slidenum">
              <a:rPr lang="en-US" altLang="en-US"/>
              <a:pPr/>
              <a:t>51</a:t>
            </a:fld>
            <a:endParaRPr lang="en-US" altLang="en-US"/>
          </a:p>
        </p:txBody>
      </p:sp>
      <p:sp>
        <p:nvSpPr>
          <p:cNvPr id="274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4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061867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76D1CC-DCC7-4DFF-A968-F723AFB73950}" type="slidenum">
              <a:rPr lang="en-US" altLang="en-US"/>
              <a:pPr/>
              <a:t>52</a:t>
            </a:fld>
            <a:endParaRPr lang="en-US" altLang="en-US"/>
          </a:p>
        </p:txBody>
      </p:sp>
      <p:sp>
        <p:nvSpPr>
          <p:cNvPr id="276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82388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9E13B-92F6-4B66-A663-06B4D2DAC3CC}" type="slidenum">
              <a:rPr lang="en-US" altLang="en-US"/>
              <a:pPr/>
              <a:t>53</a:t>
            </a:fld>
            <a:endParaRPr lang="en-US" altLang="en-US"/>
          </a:p>
        </p:txBody>
      </p:sp>
      <p:sp>
        <p:nvSpPr>
          <p:cNvPr id="2826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2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45757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64A4A-FF80-4584-8535-E50F5C00ED2B}" type="slidenum">
              <a:rPr lang="en-US" altLang="en-US"/>
              <a:pPr/>
              <a:t>54</a:t>
            </a:fld>
            <a:endParaRPr lang="en-US" altLang="en-US"/>
          </a:p>
        </p:txBody>
      </p:sp>
      <p:sp>
        <p:nvSpPr>
          <p:cNvPr id="2846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4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135995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55F31-2F08-4D71-BC6F-C566EA7D6895}" type="slidenum">
              <a:rPr lang="en-US" altLang="en-US"/>
              <a:pPr/>
              <a:t>55</a:t>
            </a:fld>
            <a:endParaRPr lang="en-US" altLang="en-US"/>
          </a:p>
        </p:txBody>
      </p:sp>
      <p:sp>
        <p:nvSpPr>
          <p:cNvPr id="2867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94507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69561-FBE2-460B-88C1-BB18CC546472}" type="slidenum">
              <a:rPr lang="en-US" altLang="en-US"/>
              <a:pPr/>
              <a:t>56</a:t>
            </a:fld>
            <a:endParaRPr lang="en-US" altLang="en-US"/>
          </a:p>
        </p:txBody>
      </p:sp>
      <p:sp>
        <p:nvSpPr>
          <p:cNvPr id="2887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87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466360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05A5A-B0B9-4F6C-9A54-F262BCA4A599}" type="slidenum">
              <a:rPr lang="en-US" altLang="en-US"/>
              <a:pPr/>
              <a:t>57</a:t>
            </a:fld>
            <a:endParaRPr lang="en-US" altLang="en-US"/>
          </a:p>
        </p:txBody>
      </p:sp>
      <p:sp>
        <p:nvSpPr>
          <p:cNvPr id="2908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08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937617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D7B91-0D95-4CAB-BFA4-3615EEEA81AD}" type="slidenum">
              <a:rPr lang="en-US" altLang="en-US"/>
              <a:pPr/>
              <a:t>58</a:t>
            </a:fld>
            <a:endParaRPr lang="en-US" altLang="en-US"/>
          </a:p>
        </p:txBody>
      </p:sp>
      <p:sp>
        <p:nvSpPr>
          <p:cNvPr id="2928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28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068292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7AA03-82CB-428B-8F79-5199BB9B83FF}" type="slidenum">
              <a:rPr lang="en-US" altLang="en-US"/>
              <a:pPr/>
              <a:t>59</a:t>
            </a:fld>
            <a:endParaRPr lang="en-US" altLang="en-US"/>
          </a:p>
        </p:txBody>
      </p:sp>
      <p:sp>
        <p:nvSpPr>
          <p:cNvPr id="2969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61171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99D8D-1602-43B2-A31D-0F1E9CBABC83}" type="slidenum">
              <a:rPr lang="en-US" altLang="en-US"/>
              <a:pPr/>
              <a:t>33</a:t>
            </a:fld>
            <a:endParaRPr lang="en-US" altLang="en-US"/>
          </a:p>
        </p:txBody>
      </p:sp>
      <p:sp>
        <p:nvSpPr>
          <p:cNvPr id="17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157813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997E1-EA52-468C-ABD8-C76041A75408}" type="slidenum">
              <a:rPr lang="en-US" altLang="en-US"/>
              <a:pPr/>
              <a:t>60</a:t>
            </a:fld>
            <a:endParaRPr lang="en-US" altLang="en-US"/>
          </a:p>
        </p:txBody>
      </p:sp>
      <p:sp>
        <p:nvSpPr>
          <p:cNvPr id="2949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4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21648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5A54D-9C69-4685-902B-1B8191B28DD5}" type="slidenum">
              <a:rPr lang="en-US" altLang="en-US"/>
              <a:pPr/>
              <a:t>34</a:t>
            </a:fld>
            <a:endParaRPr lang="en-US" altLang="en-US"/>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9620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B94C8F-8DF7-4920-A60E-353520235EC9}" type="slidenum">
              <a:rPr lang="en-US" altLang="en-US"/>
              <a:pPr/>
              <a:t>35</a:t>
            </a:fld>
            <a:endParaRPr lang="en-US" alt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83205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EE7D4-AA5B-40BA-A4B7-B9D3A408865A}" type="slidenum">
              <a:rPr lang="en-US" altLang="en-US"/>
              <a:pPr/>
              <a:t>36</a:t>
            </a:fld>
            <a:endParaRPr lang="en-US" altLang="en-US"/>
          </a:p>
        </p:txBody>
      </p:sp>
      <p:sp>
        <p:nvSpPr>
          <p:cNvPr id="25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604061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72560-3AB3-4405-997D-C6739EB545E7}" type="slidenum">
              <a:rPr lang="en-US" altLang="en-US"/>
              <a:pPr/>
              <a:t>37</a:t>
            </a:fld>
            <a:endParaRPr lang="en-US" altLang="en-US"/>
          </a:p>
        </p:txBody>
      </p:sp>
      <p:sp>
        <p:nvSpPr>
          <p:cNvPr id="276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07536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7AC3AF-6E04-466A-A3E2-26AFEFB6AE34}" type="slidenum">
              <a:rPr lang="en-US" altLang="en-US"/>
              <a:pPr/>
              <a:t>38</a:t>
            </a:fld>
            <a:endParaRPr lang="en-US" altLang="en-US"/>
          </a:p>
        </p:txBody>
      </p:sp>
      <p:sp>
        <p:nvSpPr>
          <p:cNvPr id="337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825804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49C13-ADD2-4690-B8A6-A09F792C6BD7}" type="slidenum">
              <a:rPr lang="en-US" altLang="en-US"/>
              <a:pPr/>
              <a:t>39</a:t>
            </a:fld>
            <a:endParaRPr lang="en-US" alt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95953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3/21/2017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3/21/2017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3" Type="http://schemas.openxmlformats.org/officeDocument/2006/relationships/hyperlink" Target="http://www.savvysearch.com/" TargetMode="External"/><Relationship Id="rId2" Type="http://schemas.openxmlformats.org/officeDocument/2006/relationships/hyperlink" Target="http://www.metacrawler.com/" TargetMode="External"/><Relationship Id="rId1" Type="http://schemas.openxmlformats.org/officeDocument/2006/relationships/slideLayout" Target="../slideLayouts/slideLayout2.xml"/><Relationship Id="rId5" Type="http://schemas.openxmlformats.org/officeDocument/2006/relationships/hyperlink" Target="http://www.dogpile.com/" TargetMode="External"/><Relationship Id="rId4" Type="http://schemas.openxmlformats.org/officeDocument/2006/relationships/hyperlink" Target="http://www.dogpile.com"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3.bin"/><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4.wmf"/><Relationship Id="rId9"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HITS Algorithm </a:t>
            </a:r>
            <a:endParaRPr lang="en-US" dirty="0"/>
          </a:p>
        </p:txBody>
      </p:sp>
      <p:sp>
        <p:nvSpPr>
          <p:cNvPr id="3" name="Subtitle 2"/>
          <p:cNvSpPr>
            <a:spLocks noGrp="1"/>
          </p:cNvSpPr>
          <p:nvPr>
            <p:ph type="subTitle" idx="1"/>
          </p:nvPr>
        </p:nvSpPr>
        <p:spPr/>
        <p:txBody>
          <a:bodyPr/>
          <a:lstStyle/>
          <a:p>
            <a:r>
              <a:rPr lang="en-IN" dirty="0"/>
              <a:t>Hubs and Authorities on the Internet</a:t>
            </a:r>
            <a:endParaRPr lang="en-US" dirty="0"/>
          </a:p>
        </p:txBody>
      </p:sp>
    </p:spTree>
    <p:extLst>
      <p:ext uri="{BB962C8B-B14F-4D97-AF65-F5344CB8AC3E}">
        <p14:creationId xmlns:p14="http://schemas.microsoft.com/office/powerpoint/2010/main" val="200531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2774D2B5-FC38-4BC4-8D22-5A5812B19455}" type="slidenum">
              <a:rPr lang="en-US" altLang="en-US" sz="1200">
                <a:latin typeface="Helvetica" panose="020B0604020202020204" pitchFamily="34" charset="0"/>
              </a:rPr>
              <a:pPr eaLnBrk="1" hangingPunct="1"/>
              <a:t>10</a:t>
            </a:fld>
            <a:endParaRPr lang="en-US" altLang="en-US" sz="1200"/>
          </a:p>
        </p:txBody>
      </p:sp>
      <p:sp>
        <p:nvSpPr>
          <p:cNvPr id="28675" name="Rectangle 2"/>
          <p:cNvSpPr>
            <a:spLocks noGrp="1" noChangeArrowheads="1"/>
          </p:cNvSpPr>
          <p:nvPr>
            <p:ph type="title"/>
          </p:nvPr>
        </p:nvSpPr>
        <p:spPr/>
        <p:txBody>
          <a:bodyPr/>
          <a:lstStyle/>
          <a:p>
            <a:pPr eaLnBrk="1" hangingPunct="1"/>
            <a:r>
              <a:rPr lang="en-US" altLang="en-US" smtClean="0"/>
              <a:t>Authorities</a:t>
            </a:r>
          </a:p>
        </p:txBody>
      </p:sp>
      <p:sp>
        <p:nvSpPr>
          <p:cNvPr id="28676" name="Rectangle 3"/>
          <p:cNvSpPr>
            <a:spLocks noGrp="1" noChangeArrowheads="1"/>
          </p:cNvSpPr>
          <p:nvPr>
            <p:ph type="body" idx="1"/>
          </p:nvPr>
        </p:nvSpPr>
        <p:spPr>
          <a:xfrm>
            <a:off x="581193" y="2023742"/>
            <a:ext cx="11029615" cy="4559938"/>
          </a:xfrm>
        </p:spPr>
        <p:txBody>
          <a:bodyPr>
            <a:normAutofit lnSpcReduction="10000"/>
          </a:bodyPr>
          <a:lstStyle/>
          <a:p>
            <a:pPr eaLnBrk="1" hangingPunct="1"/>
            <a:r>
              <a:rPr lang="en-US" altLang="en-US" sz="2800" i="1" dirty="0" smtClean="0"/>
              <a:t>Authorities </a:t>
            </a:r>
            <a:r>
              <a:rPr lang="en-US" altLang="en-US" sz="2800" dirty="0" smtClean="0"/>
              <a:t>are pages that are recognized as providing significant, trustworthy, and useful information on a topic.</a:t>
            </a:r>
          </a:p>
          <a:p>
            <a:pPr eaLnBrk="1" hangingPunct="1"/>
            <a:r>
              <a:rPr lang="en-US" altLang="en-US" sz="2800" i="1" dirty="0" smtClean="0"/>
              <a:t>In-degree</a:t>
            </a:r>
            <a:r>
              <a:rPr lang="en-US" altLang="en-US" sz="2800" dirty="0" smtClean="0"/>
              <a:t> (number of pointers to a page) is one simple measure of authority.</a:t>
            </a:r>
          </a:p>
          <a:p>
            <a:pPr eaLnBrk="1" hangingPunct="1"/>
            <a:r>
              <a:rPr lang="en-US" altLang="en-US" sz="2800" dirty="0" smtClean="0"/>
              <a:t>However in-degree treats all links as equal.</a:t>
            </a:r>
          </a:p>
          <a:p>
            <a:pPr eaLnBrk="1" hangingPunct="1"/>
            <a:r>
              <a:rPr lang="en-US" altLang="en-US" sz="2800" dirty="0" smtClean="0"/>
              <a:t>Should links from pages that are themselves authoritative count more?</a:t>
            </a:r>
          </a:p>
          <a:p>
            <a:r>
              <a:rPr lang="en-IN" dirty="0"/>
              <a:t>Page </a:t>
            </a:r>
            <a:r>
              <a:rPr lang="en-IN" i="1" dirty="0" err="1"/>
              <a:t>i</a:t>
            </a:r>
            <a:r>
              <a:rPr lang="en-IN" dirty="0"/>
              <a:t> is called an </a:t>
            </a:r>
            <a:r>
              <a:rPr lang="en-IN" b="1" i="1" dirty="0"/>
              <a:t>authority</a:t>
            </a:r>
            <a:r>
              <a:rPr lang="en-IN" dirty="0"/>
              <a:t> for the query "automobile makers" if it contains valuable information on the subject. Official web sites of car manufacturers, such as www.bmw.com, HyundaiUSA.com, www.mercedes-benz.com would be authorities for this search. Commercial web sites selling cars might be authorities on the subject as well. These are the ones truly relevant to the given query. These are the ones that the user expects back from the query engine. </a:t>
            </a:r>
            <a:endParaRPr lang="en-US" altLang="en-US" sz="2800" dirty="0" smtClean="0"/>
          </a:p>
          <a:p>
            <a:pPr eaLnBrk="1" hangingPunct="1"/>
            <a:endParaRPr lang="en-US" altLang="en-US" sz="2800" dirty="0" smtClean="0"/>
          </a:p>
        </p:txBody>
      </p:sp>
    </p:spTree>
    <p:extLst>
      <p:ext uri="{BB962C8B-B14F-4D97-AF65-F5344CB8AC3E}">
        <p14:creationId xmlns:p14="http://schemas.microsoft.com/office/powerpoint/2010/main" val="3884721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40EE9CA9-7F4D-48BF-AE6B-7E191771CCF6}" type="slidenum">
              <a:rPr lang="en-US" altLang="en-US" sz="1200">
                <a:latin typeface="Helvetica" panose="020B0604020202020204" pitchFamily="34" charset="0"/>
              </a:rPr>
              <a:pPr eaLnBrk="1" hangingPunct="1"/>
              <a:t>11</a:t>
            </a:fld>
            <a:endParaRPr lang="en-US" altLang="en-US" sz="1200"/>
          </a:p>
        </p:txBody>
      </p:sp>
      <p:sp>
        <p:nvSpPr>
          <p:cNvPr id="29699" name="Rectangle 1026"/>
          <p:cNvSpPr>
            <a:spLocks noGrp="1" noChangeArrowheads="1"/>
          </p:cNvSpPr>
          <p:nvPr>
            <p:ph type="title"/>
          </p:nvPr>
        </p:nvSpPr>
        <p:spPr/>
        <p:txBody>
          <a:bodyPr/>
          <a:lstStyle/>
          <a:p>
            <a:pPr eaLnBrk="1" hangingPunct="1"/>
            <a:r>
              <a:rPr lang="en-US" altLang="en-US" smtClean="0"/>
              <a:t>Hubs</a:t>
            </a:r>
          </a:p>
        </p:txBody>
      </p:sp>
      <p:sp>
        <p:nvSpPr>
          <p:cNvPr id="29700" name="Rectangle 1027"/>
          <p:cNvSpPr>
            <a:spLocks noGrp="1" noChangeArrowheads="1"/>
          </p:cNvSpPr>
          <p:nvPr>
            <p:ph type="body" idx="1"/>
          </p:nvPr>
        </p:nvSpPr>
        <p:spPr/>
        <p:txBody>
          <a:bodyPr>
            <a:normAutofit/>
          </a:bodyPr>
          <a:lstStyle/>
          <a:p>
            <a:pPr eaLnBrk="1" hangingPunct="1"/>
            <a:r>
              <a:rPr lang="en-US" altLang="en-US" sz="2800" i="1" dirty="0" smtClean="0"/>
              <a:t>Hubs </a:t>
            </a:r>
            <a:r>
              <a:rPr lang="en-US" altLang="en-US" sz="2800" dirty="0" smtClean="0"/>
              <a:t>are index pages that provide lots of useful links to relevant content pages (topic authorities).</a:t>
            </a:r>
          </a:p>
          <a:p>
            <a:r>
              <a:rPr lang="en-IN" dirty="0"/>
              <a:t>Their role is to advertise the authoritative pages. They contain useful links towards the authoritative pages. In other words, hubs point the search engine in the "right direction". </a:t>
            </a:r>
            <a:endParaRPr lang="en-IN" dirty="0" smtClean="0"/>
          </a:p>
          <a:p>
            <a:r>
              <a:rPr lang="en-IN" dirty="0" smtClean="0"/>
              <a:t>In </a:t>
            </a:r>
            <a:r>
              <a:rPr lang="en-IN" dirty="0"/>
              <a:t>real life, when you buy a car, you are more inclined to purchase it from a certain dealer that your friend recommends. Following the analogy, the authority in this case would be the car dealer, and the hub would be your friend. You trust your friend, therefore you trust what your friend recommends. </a:t>
            </a:r>
            <a:endParaRPr lang="en-IN" dirty="0" smtClean="0"/>
          </a:p>
          <a:p>
            <a:r>
              <a:rPr lang="en-IN" dirty="0" smtClean="0"/>
              <a:t>In </a:t>
            </a:r>
            <a:r>
              <a:rPr lang="en-IN" dirty="0"/>
              <a:t>the world wide web, hubs for our query about automobiles might be pages that contain rankings of the cars, blogs where people discuss about the cars that they purchased, and so on.</a:t>
            </a:r>
            <a:endParaRPr lang="en-US" altLang="en-US" sz="2800" dirty="0" smtClean="0"/>
          </a:p>
          <a:p>
            <a:pPr lvl="1" eaLnBrk="1" hangingPunct="1">
              <a:buFontTx/>
              <a:buNone/>
            </a:pPr>
            <a:endParaRPr lang="en-US" altLang="en-US" sz="2400" dirty="0" smtClean="0"/>
          </a:p>
        </p:txBody>
      </p:sp>
    </p:spTree>
    <p:extLst>
      <p:ext uri="{BB962C8B-B14F-4D97-AF65-F5344CB8AC3E}">
        <p14:creationId xmlns:p14="http://schemas.microsoft.com/office/powerpoint/2010/main" val="211105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ubs &#10;and Author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678" y="1135467"/>
            <a:ext cx="8178527" cy="495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10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38892648-5102-4BF6-A9B9-C9DFED549433}" type="slidenum">
              <a:rPr lang="en-US" altLang="en-US" sz="1200">
                <a:latin typeface="Helvetica" panose="020B0604020202020204" pitchFamily="34" charset="0"/>
              </a:rPr>
              <a:pPr eaLnBrk="1" hangingPunct="1"/>
              <a:t>13</a:t>
            </a:fld>
            <a:endParaRPr lang="en-US" altLang="en-US" sz="1200"/>
          </a:p>
        </p:txBody>
      </p:sp>
      <p:sp>
        <p:nvSpPr>
          <p:cNvPr id="30723" name="Rectangle 2"/>
          <p:cNvSpPr>
            <a:spLocks noGrp="1" noChangeArrowheads="1"/>
          </p:cNvSpPr>
          <p:nvPr>
            <p:ph type="title"/>
          </p:nvPr>
        </p:nvSpPr>
        <p:spPr/>
        <p:txBody>
          <a:bodyPr/>
          <a:lstStyle/>
          <a:p>
            <a:pPr eaLnBrk="1" hangingPunct="1"/>
            <a:r>
              <a:rPr lang="en-US" altLang="en-US" smtClean="0"/>
              <a:t>HITS</a:t>
            </a:r>
          </a:p>
        </p:txBody>
      </p:sp>
      <p:sp>
        <p:nvSpPr>
          <p:cNvPr id="30724" name="Rectangle 3"/>
          <p:cNvSpPr>
            <a:spLocks noGrp="1" noChangeArrowheads="1"/>
          </p:cNvSpPr>
          <p:nvPr>
            <p:ph type="body" idx="1"/>
          </p:nvPr>
        </p:nvSpPr>
        <p:spPr/>
        <p:txBody>
          <a:bodyPr>
            <a:normAutofit/>
          </a:bodyPr>
          <a:lstStyle/>
          <a:p>
            <a:pPr eaLnBrk="1" hangingPunct="1"/>
            <a:r>
              <a:rPr lang="en-US" altLang="en-US" sz="2800" dirty="0" smtClean="0"/>
              <a:t>Algorithm developed by Kleinberg in 1998.</a:t>
            </a:r>
          </a:p>
          <a:p>
            <a:pPr eaLnBrk="1" hangingPunct="1"/>
            <a:r>
              <a:rPr lang="en-US" altLang="en-US" sz="2800" dirty="0" smtClean="0"/>
              <a:t>Attempts to computationally determine hubs and authorities on a particular topic through analysis of a relevant subgraph of the web.</a:t>
            </a:r>
          </a:p>
          <a:p>
            <a:pPr eaLnBrk="1" hangingPunct="1"/>
            <a:r>
              <a:rPr lang="en-US" altLang="en-US" sz="2800" dirty="0" smtClean="0"/>
              <a:t>Based on mutually recursive facts:</a:t>
            </a:r>
          </a:p>
          <a:p>
            <a:pPr lvl="1" eaLnBrk="1" hangingPunct="1"/>
            <a:r>
              <a:rPr lang="en-US" altLang="en-US" sz="2400" dirty="0" smtClean="0"/>
              <a:t>Hubs point to lots of authorities.</a:t>
            </a:r>
          </a:p>
          <a:p>
            <a:pPr lvl="1" eaLnBrk="1" hangingPunct="1"/>
            <a:r>
              <a:rPr lang="en-US" altLang="en-US" sz="2400" dirty="0" smtClean="0"/>
              <a:t>Authorities are pointed to by lots of hubs.</a:t>
            </a:r>
          </a:p>
        </p:txBody>
      </p:sp>
    </p:spTree>
    <p:extLst>
      <p:ext uri="{BB962C8B-B14F-4D97-AF65-F5344CB8AC3E}">
        <p14:creationId xmlns:p14="http://schemas.microsoft.com/office/powerpoint/2010/main" val="237602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B2AF479E-ABD2-4938-BFA6-B56CBB0D46D6}" type="slidenum">
              <a:rPr lang="en-US" altLang="en-US" sz="1200">
                <a:latin typeface="Helvetica" panose="020B0604020202020204" pitchFamily="34" charset="0"/>
              </a:rPr>
              <a:pPr eaLnBrk="1" hangingPunct="1"/>
              <a:t>14</a:t>
            </a:fld>
            <a:endParaRPr lang="en-US" altLang="en-US" sz="1200"/>
          </a:p>
        </p:txBody>
      </p:sp>
      <p:sp>
        <p:nvSpPr>
          <p:cNvPr id="31747" name="Rectangle 2"/>
          <p:cNvSpPr>
            <a:spLocks noGrp="1" noChangeArrowheads="1"/>
          </p:cNvSpPr>
          <p:nvPr>
            <p:ph type="title"/>
          </p:nvPr>
        </p:nvSpPr>
        <p:spPr/>
        <p:txBody>
          <a:bodyPr/>
          <a:lstStyle/>
          <a:p>
            <a:pPr eaLnBrk="1" hangingPunct="1"/>
            <a:r>
              <a:rPr lang="en-US" altLang="en-US" smtClean="0"/>
              <a:t>Hubs and Authorities</a:t>
            </a:r>
          </a:p>
        </p:txBody>
      </p:sp>
      <p:sp>
        <p:nvSpPr>
          <p:cNvPr id="31748" name="Rectangle 3"/>
          <p:cNvSpPr>
            <a:spLocks noGrp="1" noChangeArrowheads="1"/>
          </p:cNvSpPr>
          <p:nvPr>
            <p:ph type="body" idx="1"/>
          </p:nvPr>
        </p:nvSpPr>
        <p:spPr>
          <a:xfrm>
            <a:off x="246441" y="2167872"/>
            <a:ext cx="11029615" cy="3678303"/>
          </a:xfrm>
        </p:spPr>
        <p:txBody>
          <a:bodyPr/>
          <a:lstStyle/>
          <a:p>
            <a:pPr eaLnBrk="1" hangingPunct="1"/>
            <a:r>
              <a:rPr lang="en-US" altLang="en-US" dirty="0" smtClean="0"/>
              <a:t>Together they tend to form a bipartite graph:</a:t>
            </a:r>
          </a:p>
        </p:txBody>
      </p:sp>
      <p:grpSp>
        <p:nvGrpSpPr>
          <p:cNvPr id="31749" name="Group 29"/>
          <p:cNvGrpSpPr>
            <a:grpSpLocks/>
          </p:cNvGrpSpPr>
          <p:nvPr/>
        </p:nvGrpSpPr>
        <p:grpSpPr bwMode="auto">
          <a:xfrm>
            <a:off x="4948570" y="3235251"/>
            <a:ext cx="5658470" cy="3505184"/>
            <a:chOff x="1728" y="1430"/>
            <a:chExt cx="1121" cy="1328"/>
          </a:xfrm>
          <a:solidFill>
            <a:srgbClr val="92D050"/>
          </a:solidFill>
        </p:grpSpPr>
        <p:sp>
          <p:nvSpPr>
            <p:cNvPr id="31752" name="Oval 5"/>
            <p:cNvSpPr>
              <a:spLocks noChangeArrowheads="1"/>
            </p:cNvSpPr>
            <p:nvPr/>
          </p:nvSpPr>
          <p:spPr bwMode="auto">
            <a:xfrm>
              <a:off x="1728" y="1430"/>
              <a:ext cx="161" cy="356"/>
            </a:xfrm>
            <a:prstGeom prst="ellipse">
              <a:avLst/>
            </a:prstGeom>
            <a:grp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1753" name="Oval 6"/>
            <p:cNvSpPr>
              <a:spLocks noChangeArrowheads="1"/>
            </p:cNvSpPr>
            <p:nvPr/>
          </p:nvSpPr>
          <p:spPr bwMode="auto">
            <a:xfrm>
              <a:off x="1728" y="1754"/>
              <a:ext cx="161" cy="356"/>
            </a:xfrm>
            <a:prstGeom prst="ellipse">
              <a:avLst/>
            </a:prstGeom>
            <a:grp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1754" name="Oval 7"/>
            <p:cNvSpPr>
              <a:spLocks noChangeArrowheads="1"/>
            </p:cNvSpPr>
            <p:nvPr/>
          </p:nvSpPr>
          <p:spPr bwMode="auto">
            <a:xfrm>
              <a:off x="1728" y="2078"/>
              <a:ext cx="161" cy="356"/>
            </a:xfrm>
            <a:prstGeom prst="ellipse">
              <a:avLst/>
            </a:prstGeom>
            <a:grp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1755" name="Oval 8"/>
            <p:cNvSpPr>
              <a:spLocks noChangeArrowheads="1"/>
            </p:cNvSpPr>
            <p:nvPr/>
          </p:nvSpPr>
          <p:spPr bwMode="auto">
            <a:xfrm>
              <a:off x="1728" y="2402"/>
              <a:ext cx="161" cy="356"/>
            </a:xfrm>
            <a:prstGeom prst="ellipse">
              <a:avLst/>
            </a:prstGeom>
            <a:grp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1756" name="Oval 9"/>
            <p:cNvSpPr>
              <a:spLocks noChangeArrowheads="1"/>
            </p:cNvSpPr>
            <p:nvPr/>
          </p:nvSpPr>
          <p:spPr bwMode="auto">
            <a:xfrm>
              <a:off x="2688" y="1430"/>
              <a:ext cx="161" cy="356"/>
            </a:xfrm>
            <a:prstGeom prst="ellipse">
              <a:avLst/>
            </a:prstGeom>
            <a:grp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1757" name="Oval 11"/>
            <p:cNvSpPr>
              <a:spLocks noChangeArrowheads="1"/>
            </p:cNvSpPr>
            <p:nvPr/>
          </p:nvSpPr>
          <p:spPr bwMode="auto">
            <a:xfrm>
              <a:off x="2688" y="1736"/>
              <a:ext cx="161" cy="356"/>
            </a:xfrm>
            <a:prstGeom prst="ellipse">
              <a:avLst/>
            </a:prstGeom>
            <a:grp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1758" name="Oval 12"/>
            <p:cNvSpPr>
              <a:spLocks noChangeArrowheads="1"/>
            </p:cNvSpPr>
            <p:nvPr/>
          </p:nvSpPr>
          <p:spPr bwMode="auto">
            <a:xfrm>
              <a:off x="2688" y="2042"/>
              <a:ext cx="161" cy="356"/>
            </a:xfrm>
            <a:prstGeom prst="ellipse">
              <a:avLst/>
            </a:prstGeom>
            <a:grp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1759" name="Oval 13"/>
            <p:cNvSpPr>
              <a:spLocks noChangeArrowheads="1"/>
            </p:cNvSpPr>
            <p:nvPr/>
          </p:nvSpPr>
          <p:spPr bwMode="auto">
            <a:xfrm>
              <a:off x="2688" y="2348"/>
              <a:ext cx="161" cy="356"/>
            </a:xfrm>
            <a:prstGeom prst="ellipse">
              <a:avLst/>
            </a:prstGeom>
            <a:grp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1760" name="Line 15"/>
            <p:cNvSpPr>
              <a:spLocks noChangeShapeType="1"/>
            </p:cNvSpPr>
            <p:nvPr/>
          </p:nvSpPr>
          <p:spPr bwMode="auto">
            <a:xfrm>
              <a:off x="1862" y="1641"/>
              <a:ext cx="826" cy="543"/>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61" name="Line 16"/>
            <p:cNvSpPr>
              <a:spLocks noChangeShapeType="1"/>
            </p:cNvSpPr>
            <p:nvPr/>
          </p:nvSpPr>
          <p:spPr bwMode="auto">
            <a:xfrm>
              <a:off x="1862" y="1602"/>
              <a:ext cx="837" cy="276"/>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62" name="Line 18"/>
            <p:cNvSpPr>
              <a:spLocks noChangeShapeType="1"/>
            </p:cNvSpPr>
            <p:nvPr/>
          </p:nvSpPr>
          <p:spPr bwMode="auto">
            <a:xfrm>
              <a:off x="1854" y="1570"/>
              <a:ext cx="845" cy="32"/>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63" name="Line 19"/>
            <p:cNvSpPr>
              <a:spLocks noChangeShapeType="1"/>
            </p:cNvSpPr>
            <p:nvPr/>
          </p:nvSpPr>
          <p:spPr bwMode="auto">
            <a:xfrm flipV="1">
              <a:off x="1862" y="1641"/>
              <a:ext cx="837" cy="237"/>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64" name="Line 20"/>
            <p:cNvSpPr>
              <a:spLocks noChangeShapeType="1"/>
            </p:cNvSpPr>
            <p:nvPr/>
          </p:nvSpPr>
          <p:spPr bwMode="auto">
            <a:xfrm flipV="1">
              <a:off x="1854" y="1907"/>
              <a:ext cx="850" cy="2"/>
            </a:xfrm>
            <a:prstGeom prst="line">
              <a:avLst/>
            </a:prstGeom>
            <a:grpFill/>
            <a:ln w="12700">
              <a:solidFill>
                <a:schemeClr val="tx1"/>
              </a:solidFill>
              <a:round/>
              <a:headEnd/>
              <a:tailEnd type="triangle" w="med" len="med"/>
            </a:ln>
            <a:extLst/>
          </p:spPr>
          <p:txBody>
            <a:bodyPr lIns="90000" tIns="46800" rIns="90000" bIns="46800">
              <a:spAutoFit/>
            </a:bodyPr>
            <a:lstStyle/>
            <a:p>
              <a:endParaRPr lang="en-US"/>
            </a:p>
          </p:txBody>
        </p:sp>
        <p:sp>
          <p:nvSpPr>
            <p:cNvPr id="31765" name="Line 21"/>
            <p:cNvSpPr>
              <a:spLocks noChangeShapeType="1"/>
            </p:cNvSpPr>
            <p:nvPr/>
          </p:nvSpPr>
          <p:spPr bwMode="auto">
            <a:xfrm>
              <a:off x="1854" y="1965"/>
              <a:ext cx="837" cy="268"/>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66" name="Line 22"/>
            <p:cNvSpPr>
              <a:spLocks noChangeShapeType="1"/>
            </p:cNvSpPr>
            <p:nvPr/>
          </p:nvSpPr>
          <p:spPr bwMode="auto">
            <a:xfrm flipV="1">
              <a:off x="1846" y="1957"/>
              <a:ext cx="860" cy="252"/>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67" name="Line 23"/>
            <p:cNvSpPr>
              <a:spLocks noChangeShapeType="1"/>
            </p:cNvSpPr>
            <p:nvPr/>
          </p:nvSpPr>
          <p:spPr bwMode="auto">
            <a:xfrm>
              <a:off x="1854" y="2241"/>
              <a:ext cx="837" cy="16"/>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68" name="Line 24"/>
            <p:cNvSpPr>
              <a:spLocks noChangeShapeType="1"/>
            </p:cNvSpPr>
            <p:nvPr/>
          </p:nvSpPr>
          <p:spPr bwMode="auto">
            <a:xfrm>
              <a:off x="1846" y="2288"/>
              <a:ext cx="876" cy="245"/>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69" name="Line 25"/>
            <p:cNvSpPr>
              <a:spLocks noChangeShapeType="1"/>
            </p:cNvSpPr>
            <p:nvPr/>
          </p:nvSpPr>
          <p:spPr bwMode="auto">
            <a:xfrm flipV="1">
              <a:off x="1862" y="2257"/>
              <a:ext cx="860" cy="268"/>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70" name="Line 26"/>
            <p:cNvSpPr>
              <a:spLocks noChangeShapeType="1"/>
            </p:cNvSpPr>
            <p:nvPr/>
          </p:nvSpPr>
          <p:spPr bwMode="auto">
            <a:xfrm flipV="1">
              <a:off x="1807" y="1641"/>
              <a:ext cx="915" cy="560"/>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sp>
          <p:nvSpPr>
            <p:cNvPr id="31771" name="Line 27"/>
            <p:cNvSpPr>
              <a:spLocks noChangeShapeType="1"/>
            </p:cNvSpPr>
            <p:nvPr/>
          </p:nvSpPr>
          <p:spPr bwMode="auto">
            <a:xfrm flipV="1">
              <a:off x="1823" y="2558"/>
              <a:ext cx="891" cy="14"/>
            </a:xfrm>
            <a:prstGeom prst="line">
              <a:avLst/>
            </a:prstGeom>
            <a:grpFill/>
            <a:ln w="12700">
              <a:solidFill>
                <a:schemeClr val="tx1"/>
              </a:solidFill>
              <a:round/>
              <a:headEnd/>
              <a:tailEnd type="triangle" w="med" len="med"/>
            </a:ln>
            <a:extLst/>
          </p:spPr>
          <p:txBody>
            <a:bodyPr lIns="90000" tIns="46800" rIns="90000" bIns="46800">
              <a:spAutoFit/>
            </a:bodyPr>
            <a:lstStyle/>
            <a:p>
              <a:endParaRPr lang="en-US"/>
            </a:p>
          </p:txBody>
        </p:sp>
        <p:sp>
          <p:nvSpPr>
            <p:cNvPr id="31772" name="Line 28"/>
            <p:cNvSpPr>
              <a:spLocks noChangeShapeType="1"/>
            </p:cNvSpPr>
            <p:nvPr/>
          </p:nvSpPr>
          <p:spPr bwMode="auto">
            <a:xfrm>
              <a:off x="1823" y="1988"/>
              <a:ext cx="891" cy="497"/>
            </a:xfrm>
            <a:prstGeom prst="line">
              <a:avLst/>
            </a:prstGeom>
            <a:grpFill/>
            <a:ln w="12700">
              <a:solidFill>
                <a:schemeClr val="tx1"/>
              </a:solidFill>
              <a:round/>
              <a:headEnd/>
              <a:tailEnd type="triangle" w="med" len="med"/>
            </a:ln>
            <a:extLst/>
          </p:spPr>
          <p:txBody>
            <a:bodyPr wrap="none" lIns="90000" tIns="46800" rIns="90000" bIns="46800">
              <a:spAutoFit/>
            </a:bodyPr>
            <a:lstStyle/>
            <a:p>
              <a:endParaRPr lang="en-US"/>
            </a:p>
          </p:txBody>
        </p:sp>
      </p:grpSp>
      <p:sp>
        <p:nvSpPr>
          <p:cNvPr id="31750" name="Text Box 30"/>
          <p:cNvSpPr txBox="1">
            <a:spLocks noChangeArrowheads="1"/>
          </p:cNvSpPr>
          <p:nvPr/>
        </p:nvSpPr>
        <p:spPr bwMode="auto">
          <a:xfrm>
            <a:off x="4729164" y="2555876"/>
            <a:ext cx="78769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Hubs </a:t>
            </a:r>
          </a:p>
        </p:txBody>
      </p:sp>
      <p:sp>
        <p:nvSpPr>
          <p:cNvPr id="31751" name="Text Box 31"/>
          <p:cNvSpPr txBox="1">
            <a:spLocks noChangeArrowheads="1"/>
          </p:cNvSpPr>
          <p:nvPr/>
        </p:nvSpPr>
        <p:spPr bwMode="auto">
          <a:xfrm>
            <a:off x="9612720" y="2673982"/>
            <a:ext cx="133271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Authorities</a:t>
            </a:r>
          </a:p>
        </p:txBody>
      </p:sp>
    </p:spTree>
    <p:extLst>
      <p:ext uri="{BB962C8B-B14F-4D97-AF65-F5344CB8AC3E}">
        <p14:creationId xmlns:p14="http://schemas.microsoft.com/office/powerpoint/2010/main" val="3205956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44441762-71B0-48E5-8825-E671CCE65967}" type="slidenum">
              <a:rPr lang="en-US" altLang="en-US" sz="1200">
                <a:latin typeface="Helvetica" panose="020B0604020202020204" pitchFamily="34" charset="0"/>
              </a:rPr>
              <a:pPr eaLnBrk="1" hangingPunct="1"/>
              <a:t>15</a:t>
            </a:fld>
            <a:endParaRPr lang="en-US" altLang="en-US" sz="1200"/>
          </a:p>
        </p:txBody>
      </p:sp>
      <p:sp>
        <p:nvSpPr>
          <p:cNvPr id="32771" name="Rectangle 2"/>
          <p:cNvSpPr>
            <a:spLocks noGrp="1" noChangeArrowheads="1"/>
          </p:cNvSpPr>
          <p:nvPr>
            <p:ph type="title"/>
          </p:nvPr>
        </p:nvSpPr>
        <p:spPr/>
        <p:txBody>
          <a:bodyPr/>
          <a:lstStyle/>
          <a:p>
            <a:pPr eaLnBrk="1" hangingPunct="1"/>
            <a:r>
              <a:rPr lang="en-US" altLang="en-US" smtClean="0"/>
              <a:t>HITS Algorithm</a:t>
            </a:r>
          </a:p>
        </p:txBody>
      </p:sp>
      <p:sp>
        <p:nvSpPr>
          <p:cNvPr id="32772" name="Rectangle 3"/>
          <p:cNvSpPr>
            <a:spLocks noGrp="1" noChangeArrowheads="1"/>
          </p:cNvSpPr>
          <p:nvPr>
            <p:ph type="body" idx="1"/>
          </p:nvPr>
        </p:nvSpPr>
        <p:spPr>
          <a:xfrm>
            <a:off x="581192" y="2180496"/>
            <a:ext cx="11475825" cy="3678303"/>
          </a:xfrm>
        </p:spPr>
        <p:txBody>
          <a:bodyPr>
            <a:normAutofit/>
          </a:bodyPr>
          <a:lstStyle/>
          <a:p>
            <a:pPr eaLnBrk="1" hangingPunct="1"/>
            <a:r>
              <a:rPr lang="en-US" altLang="en-US" sz="2800" dirty="0" smtClean="0"/>
              <a:t>Computes hubs and authorities for a particular topic specified by a normal query.</a:t>
            </a:r>
          </a:p>
          <a:p>
            <a:pPr eaLnBrk="1" hangingPunct="1"/>
            <a:r>
              <a:rPr lang="en-US" altLang="en-US" sz="2800" dirty="0" smtClean="0"/>
              <a:t>First determines a set of relevant pages for the query called the </a:t>
            </a:r>
            <a:r>
              <a:rPr lang="en-US" altLang="en-US" sz="2800" i="1" dirty="0" smtClean="0"/>
              <a:t>base</a:t>
            </a:r>
            <a:r>
              <a:rPr lang="en-US" altLang="en-US" sz="2800" dirty="0" smtClean="0"/>
              <a:t> set </a:t>
            </a:r>
            <a:r>
              <a:rPr lang="en-US" altLang="en-US" sz="2800" i="1" dirty="0" smtClean="0"/>
              <a:t>S</a:t>
            </a:r>
            <a:r>
              <a:rPr lang="en-US" altLang="en-US" sz="2800" dirty="0" smtClean="0"/>
              <a:t>.</a:t>
            </a:r>
          </a:p>
          <a:p>
            <a:pPr eaLnBrk="1" hangingPunct="1"/>
            <a:r>
              <a:rPr lang="en-US" altLang="en-US" sz="2800" dirty="0" smtClean="0"/>
              <a:t>Analyze the link structure of the web subgraph defined by </a:t>
            </a:r>
            <a:r>
              <a:rPr lang="en-US" altLang="en-US" sz="2800" i="1" dirty="0" smtClean="0"/>
              <a:t>S</a:t>
            </a:r>
            <a:r>
              <a:rPr lang="en-US" altLang="en-US" sz="2800" dirty="0" smtClean="0"/>
              <a:t> to find authority and hub pages in this set.</a:t>
            </a:r>
          </a:p>
        </p:txBody>
      </p:sp>
    </p:spTree>
    <p:extLst>
      <p:ext uri="{BB962C8B-B14F-4D97-AF65-F5344CB8AC3E}">
        <p14:creationId xmlns:p14="http://schemas.microsoft.com/office/powerpoint/2010/main" val="1928484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E5A4B514-0788-445A-B574-91B6DF08B0B7}" type="slidenum">
              <a:rPr lang="en-US" altLang="en-US" sz="1200">
                <a:latin typeface="Helvetica" panose="020B0604020202020204" pitchFamily="34" charset="0"/>
              </a:rPr>
              <a:pPr eaLnBrk="1" hangingPunct="1"/>
              <a:t>16</a:t>
            </a:fld>
            <a:endParaRPr lang="en-US" altLang="en-US" sz="1200"/>
          </a:p>
        </p:txBody>
      </p:sp>
      <p:sp>
        <p:nvSpPr>
          <p:cNvPr id="33795" name="Rectangle 2"/>
          <p:cNvSpPr>
            <a:spLocks noGrp="1" noChangeArrowheads="1"/>
          </p:cNvSpPr>
          <p:nvPr>
            <p:ph type="title"/>
          </p:nvPr>
        </p:nvSpPr>
        <p:spPr/>
        <p:txBody>
          <a:bodyPr/>
          <a:lstStyle/>
          <a:p>
            <a:pPr eaLnBrk="1" hangingPunct="1"/>
            <a:r>
              <a:rPr lang="en-US" altLang="en-US" smtClean="0"/>
              <a:t>Constructing a Base Subgraph</a:t>
            </a:r>
          </a:p>
        </p:txBody>
      </p:sp>
      <p:sp>
        <p:nvSpPr>
          <p:cNvPr id="33796" name="Rectangle 3"/>
          <p:cNvSpPr>
            <a:spLocks noGrp="1" noChangeArrowheads="1"/>
          </p:cNvSpPr>
          <p:nvPr>
            <p:ph type="body" idx="1"/>
          </p:nvPr>
        </p:nvSpPr>
        <p:spPr>
          <a:xfrm>
            <a:off x="333375" y="1329963"/>
            <a:ext cx="8077200" cy="4687888"/>
          </a:xfrm>
        </p:spPr>
        <p:txBody>
          <a:bodyPr/>
          <a:lstStyle/>
          <a:p>
            <a:pPr eaLnBrk="1" hangingPunct="1"/>
            <a:r>
              <a:rPr lang="en-US" altLang="en-US" sz="2800" dirty="0"/>
              <a:t>For a specific query </a:t>
            </a:r>
            <a:r>
              <a:rPr lang="en-US" altLang="en-US" sz="2800" i="1" dirty="0"/>
              <a:t>Q</a:t>
            </a:r>
            <a:r>
              <a:rPr lang="en-US" altLang="en-US" sz="2800" dirty="0"/>
              <a:t>, let the set of documents returned by a standard search engine (e.g. VSR) be called the </a:t>
            </a:r>
            <a:r>
              <a:rPr lang="en-US" altLang="en-US" sz="2800" i="1" dirty="0"/>
              <a:t>root</a:t>
            </a:r>
            <a:r>
              <a:rPr lang="en-US" altLang="en-US" sz="2800" dirty="0"/>
              <a:t> set </a:t>
            </a:r>
            <a:r>
              <a:rPr lang="en-US" altLang="en-US" sz="2800" i="1" dirty="0"/>
              <a:t>R</a:t>
            </a:r>
            <a:r>
              <a:rPr lang="en-US" altLang="en-US" sz="2800" dirty="0"/>
              <a:t>.</a:t>
            </a:r>
          </a:p>
          <a:p>
            <a:pPr eaLnBrk="1" hangingPunct="1"/>
            <a:r>
              <a:rPr lang="en-US" altLang="en-US" sz="2800" dirty="0"/>
              <a:t>Initialize </a:t>
            </a:r>
            <a:r>
              <a:rPr lang="en-US" altLang="en-US" sz="2800" i="1" dirty="0"/>
              <a:t>S </a:t>
            </a:r>
            <a:r>
              <a:rPr lang="en-US" altLang="en-US" sz="2800" dirty="0"/>
              <a:t>to </a:t>
            </a:r>
            <a:r>
              <a:rPr lang="en-US" altLang="en-US" sz="2800" i="1" dirty="0"/>
              <a:t>R</a:t>
            </a:r>
            <a:r>
              <a:rPr lang="en-US" altLang="en-US" sz="2800" dirty="0"/>
              <a:t>.</a:t>
            </a:r>
          </a:p>
          <a:p>
            <a:pPr eaLnBrk="1" hangingPunct="1"/>
            <a:r>
              <a:rPr lang="en-US" altLang="en-US" sz="2800" dirty="0"/>
              <a:t>Add to </a:t>
            </a:r>
            <a:r>
              <a:rPr lang="en-US" altLang="en-US" sz="2800" i="1" dirty="0"/>
              <a:t>S </a:t>
            </a:r>
            <a:r>
              <a:rPr lang="en-US" altLang="en-US" sz="2800" dirty="0"/>
              <a:t>all pages pointed to by any page in </a:t>
            </a:r>
            <a:r>
              <a:rPr lang="en-US" altLang="en-US" sz="2800" i="1" dirty="0"/>
              <a:t>R</a:t>
            </a:r>
            <a:r>
              <a:rPr lang="en-US" altLang="en-US" sz="2800" dirty="0"/>
              <a:t>.</a:t>
            </a:r>
          </a:p>
          <a:p>
            <a:pPr eaLnBrk="1" hangingPunct="1"/>
            <a:r>
              <a:rPr lang="en-US" altLang="en-US" sz="2800" dirty="0"/>
              <a:t>Add to </a:t>
            </a:r>
            <a:r>
              <a:rPr lang="en-US" altLang="en-US" sz="2800" i="1" dirty="0"/>
              <a:t>S</a:t>
            </a:r>
            <a:r>
              <a:rPr lang="en-US" altLang="en-US" sz="2800" dirty="0"/>
              <a:t> all pages that point to any page in </a:t>
            </a:r>
            <a:r>
              <a:rPr lang="en-US" altLang="en-US" sz="2800" i="1" dirty="0"/>
              <a:t>R</a:t>
            </a:r>
            <a:r>
              <a:rPr lang="en-US" altLang="en-US" sz="2800" dirty="0"/>
              <a:t>.</a:t>
            </a:r>
            <a:endParaRPr lang="en-US" altLang="en-US" sz="2800" i="1" dirty="0"/>
          </a:p>
        </p:txBody>
      </p:sp>
      <p:sp>
        <p:nvSpPr>
          <p:cNvPr id="33797" name="Oval 6"/>
          <p:cNvSpPr>
            <a:spLocks noChangeArrowheads="1"/>
          </p:cNvSpPr>
          <p:nvPr/>
        </p:nvSpPr>
        <p:spPr bwMode="auto">
          <a:xfrm>
            <a:off x="9601201" y="5139464"/>
            <a:ext cx="255677" cy="565697"/>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798" name="Oval 7"/>
          <p:cNvSpPr>
            <a:spLocks noChangeArrowheads="1"/>
          </p:cNvSpPr>
          <p:nvPr/>
        </p:nvSpPr>
        <p:spPr bwMode="auto">
          <a:xfrm>
            <a:off x="10102851" y="5483952"/>
            <a:ext cx="255677" cy="565697"/>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799" name="Oval 8"/>
          <p:cNvSpPr>
            <a:spLocks noChangeArrowheads="1"/>
          </p:cNvSpPr>
          <p:nvPr/>
        </p:nvSpPr>
        <p:spPr bwMode="auto">
          <a:xfrm>
            <a:off x="9601201" y="5885589"/>
            <a:ext cx="255677" cy="565697"/>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0" name="Oval 9"/>
          <p:cNvSpPr>
            <a:spLocks noChangeArrowheads="1"/>
          </p:cNvSpPr>
          <p:nvPr/>
        </p:nvSpPr>
        <p:spPr bwMode="auto">
          <a:xfrm>
            <a:off x="11169651" y="5026752"/>
            <a:ext cx="255677" cy="565697"/>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1" name="Oval 10"/>
          <p:cNvSpPr>
            <a:spLocks noChangeArrowheads="1"/>
          </p:cNvSpPr>
          <p:nvPr/>
        </p:nvSpPr>
        <p:spPr bwMode="auto">
          <a:xfrm>
            <a:off x="10953751" y="5998302"/>
            <a:ext cx="255677" cy="565697"/>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2" name="Oval 13"/>
          <p:cNvSpPr>
            <a:spLocks noChangeArrowheads="1"/>
          </p:cNvSpPr>
          <p:nvPr/>
        </p:nvSpPr>
        <p:spPr bwMode="auto">
          <a:xfrm>
            <a:off x="8305801" y="4807677"/>
            <a:ext cx="255677" cy="565697"/>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3" name="Oval 14"/>
          <p:cNvSpPr>
            <a:spLocks noChangeArrowheads="1"/>
          </p:cNvSpPr>
          <p:nvPr/>
        </p:nvSpPr>
        <p:spPr bwMode="auto">
          <a:xfrm>
            <a:off x="8242301" y="5539514"/>
            <a:ext cx="255677" cy="565697"/>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4" name="Oval 15"/>
          <p:cNvSpPr>
            <a:spLocks noChangeArrowheads="1"/>
          </p:cNvSpPr>
          <p:nvPr/>
        </p:nvSpPr>
        <p:spPr bwMode="auto">
          <a:xfrm>
            <a:off x="10668001" y="4694964"/>
            <a:ext cx="255677" cy="565697"/>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5" name="Oval 16"/>
          <p:cNvSpPr>
            <a:spLocks noChangeArrowheads="1"/>
          </p:cNvSpPr>
          <p:nvPr/>
        </p:nvSpPr>
        <p:spPr bwMode="auto">
          <a:xfrm>
            <a:off x="8763001" y="6125302"/>
            <a:ext cx="255677" cy="565697"/>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6" name="Oval 17"/>
          <p:cNvSpPr>
            <a:spLocks noChangeArrowheads="1"/>
          </p:cNvSpPr>
          <p:nvPr/>
        </p:nvSpPr>
        <p:spPr bwMode="auto">
          <a:xfrm>
            <a:off x="9299576" y="5577614"/>
            <a:ext cx="255677" cy="56569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7" name="Text Box 18"/>
          <p:cNvSpPr txBox="1">
            <a:spLocks noChangeArrowheads="1"/>
          </p:cNvSpPr>
          <p:nvPr/>
        </p:nvSpPr>
        <p:spPr bwMode="auto">
          <a:xfrm>
            <a:off x="9948008" y="5248481"/>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algn="r" eaLnBrk="1" hangingPunct="1"/>
            <a:r>
              <a:rPr lang="en-US" altLang="en-US"/>
              <a:t>R</a:t>
            </a:r>
          </a:p>
        </p:txBody>
      </p:sp>
      <p:sp>
        <p:nvSpPr>
          <p:cNvPr id="33808" name="Oval 19"/>
          <p:cNvSpPr>
            <a:spLocks noChangeArrowheads="1"/>
          </p:cNvSpPr>
          <p:nvPr/>
        </p:nvSpPr>
        <p:spPr bwMode="auto">
          <a:xfrm>
            <a:off x="7059614" y="5540307"/>
            <a:ext cx="255677" cy="56569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9" name="Text Box 20"/>
          <p:cNvSpPr txBox="1">
            <a:spLocks noChangeArrowheads="1"/>
          </p:cNvSpPr>
          <p:nvPr/>
        </p:nvSpPr>
        <p:spPr bwMode="auto">
          <a:xfrm>
            <a:off x="8907463" y="4630944"/>
            <a:ext cx="32442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S</a:t>
            </a:r>
          </a:p>
        </p:txBody>
      </p:sp>
      <p:sp>
        <p:nvSpPr>
          <p:cNvPr id="33810" name="Line 21"/>
          <p:cNvSpPr>
            <a:spLocks noChangeShapeType="1"/>
          </p:cNvSpPr>
          <p:nvPr/>
        </p:nvSpPr>
        <p:spPr bwMode="auto">
          <a:xfrm>
            <a:off x="8423275" y="5108781"/>
            <a:ext cx="1227138" cy="2889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811" name="Line 22"/>
          <p:cNvSpPr>
            <a:spLocks noChangeShapeType="1"/>
          </p:cNvSpPr>
          <p:nvPr/>
        </p:nvSpPr>
        <p:spPr bwMode="auto">
          <a:xfrm>
            <a:off x="8397875" y="5121481"/>
            <a:ext cx="1227138" cy="10525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812" name="Line 24"/>
          <p:cNvSpPr>
            <a:spLocks noChangeShapeType="1"/>
          </p:cNvSpPr>
          <p:nvPr/>
        </p:nvSpPr>
        <p:spPr bwMode="auto">
          <a:xfrm>
            <a:off x="8334375" y="5835855"/>
            <a:ext cx="1303338" cy="3635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813" name="Line 25"/>
          <p:cNvSpPr>
            <a:spLocks noChangeShapeType="1"/>
          </p:cNvSpPr>
          <p:nvPr/>
        </p:nvSpPr>
        <p:spPr bwMode="auto">
          <a:xfrm flipV="1">
            <a:off x="8861425" y="6248606"/>
            <a:ext cx="776288" cy="1508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814" name="Line 26"/>
          <p:cNvSpPr>
            <a:spLocks noChangeShapeType="1"/>
          </p:cNvSpPr>
          <p:nvPr/>
        </p:nvSpPr>
        <p:spPr bwMode="auto">
          <a:xfrm flipV="1">
            <a:off x="8823326" y="6337506"/>
            <a:ext cx="2130425" cy="746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3815" name="Line 27"/>
          <p:cNvSpPr>
            <a:spLocks noChangeShapeType="1"/>
          </p:cNvSpPr>
          <p:nvPr/>
        </p:nvSpPr>
        <p:spPr bwMode="auto">
          <a:xfrm>
            <a:off x="10188576" y="5785055"/>
            <a:ext cx="765175" cy="4635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3816" name="Line 28"/>
          <p:cNvSpPr>
            <a:spLocks noChangeShapeType="1"/>
          </p:cNvSpPr>
          <p:nvPr/>
        </p:nvSpPr>
        <p:spPr bwMode="auto">
          <a:xfrm flipV="1">
            <a:off x="10175876" y="5346905"/>
            <a:ext cx="1027113" cy="4143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817" name="Line 30"/>
          <p:cNvSpPr>
            <a:spLocks noChangeShapeType="1"/>
          </p:cNvSpPr>
          <p:nvPr/>
        </p:nvSpPr>
        <p:spPr bwMode="auto">
          <a:xfrm>
            <a:off x="9712325" y="5446919"/>
            <a:ext cx="414338" cy="301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818" name="Line 31"/>
          <p:cNvSpPr>
            <a:spLocks noChangeShapeType="1"/>
          </p:cNvSpPr>
          <p:nvPr/>
        </p:nvSpPr>
        <p:spPr bwMode="auto">
          <a:xfrm flipV="1">
            <a:off x="9712325" y="4983369"/>
            <a:ext cx="1003300" cy="4016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819" name="Line 32"/>
          <p:cNvSpPr>
            <a:spLocks noChangeShapeType="1"/>
          </p:cNvSpPr>
          <p:nvPr/>
        </p:nvSpPr>
        <p:spPr bwMode="auto">
          <a:xfrm flipH="1">
            <a:off x="8397875" y="4946856"/>
            <a:ext cx="2317750" cy="1254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Tree>
    <p:extLst>
      <p:ext uri="{BB962C8B-B14F-4D97-AF65-F5344CB8AC3E}">
        <p14:creationId xmlns:p14="http://schemas.microsoft.com/office/powerpoint/2010/main" val="3496215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3B42CBBD-6C4F-41E0-8BAA-AF71517195B5}" type="slidenum">
              <a:rPr lang="en-US" altLang="en-US" sz="1200">
                <a:latin typeface="Helvetica" panose="020B0604020202020204" pitchFamily="34" charset="0"/>
              </a:rPr>
              <a:pPr eaLnBrk="1" hangingPunct="1"/>
              <a:t>17</a:t>
            </a:fld>
            <a:endParaRPr lang="en-US" altLang="en-US" sz="1200"/>
          </a:p>
        </p:txBody>
      </p:sp>
      <p:sp>
        <p:nvSpPr>
          <p:cNvPr id="34819" name="Rectangle 1026"/>
          <p:cNvSpPr>
            <a:spLocks noGrp="1" noChangeArrowheads="1"/>
          </p:cNvSpPr>
          <p:nvPr>
            <p:ph type="title"/>
          </p:nvPr>
        </p:nvSpPr>
        <p:spPr/>
        <p:txBody>
          <a:bodyPr/>
          <a:lstStyle/>
          <a:p>
            <a:pPr eaLnBrk="1" hangingPunct="1"/>
            <a:r>
              <a:rPr lang="en-US" altLang="en-US" smtClean="0"/>
              <a:t>Base Limitations</a:t>
            </a:r>
          </a:p>
        </p:txBody>
      </p:sp>
      <p:sp>
        <p:nvSpPr>
          <p:cNvPr id="34820" name="Rectangle 1027"/>
          <p:cNvSpPr>
            <a:spLocks noGrp="1" noChangeArrowheads="1"/>
          </p:cNvSpPr>
          <p:nvPr>
            <p:ph type="body" idx="1"/>
          </p:nvPr>
        </p:nvSpPr>
        <p:spPr/>
        <p:txBody>
          <a:bodyPr>
            <a:normAutofit fontScale="92500" lnSpcReduction="10000"/>
          </a:bodyPr>
          <a:lstStyle/>
          <a:p>
            <a:pPr eaLnBrk="1" hangingPunct="1"/>
            <a:r>
              <a:rPr lang="en-US" altLang="en-US" sz="2800"/>
              <a:t>To limit computational expense:</a:t>
            </a:r>
          </a:p>
          <a:p>
            <a:pPr lvl="1" eaLnBrk="1" hangingPunct="1"/>
            <a:r>
              <a:rPr lang="en-US" altLang="en-US" sz="2400"/>
              <a:t>Limit number of root pages to the top 200 pages retrieved for the query.</a:t>
            </a:r>
          </a:p>
          <a:p>
            <a:pPr lvl="1" eaLnBrk="1" hangingPunct="1"/>
            <a:r>
              <a:rPr lang="en-US" altLang="en-US" sz="2400"/>
              <a:t>Limit number of “back-pointer” pages to a random set of at most 50 pages returned by a “reverse link” query.</a:t>
            </a:r>
          </a:p>
          <a:p>
            <a:pPr eaLnBrk="1" hangingPunct="1"/>
            <a:r>
              <a:rPr lang="en-US" altLang="en-US" sz="2800"/>
              <a:t>To eliminate purely navigational links:</a:t>
            </a:r>
          </a:p>
          <a:p>
            <a:pPr lvl="1" eaLnBrk="1" hangingPunct="1"/>
            <a:r>
              <a:rPr lang="en-US" altLang="en-US" sz="2400"/>
              <a:t>Eliminate links between two pages on the same host.</a:t>
            </a:r>
          </a:p>
          <a:p>
            <a:pPr eaLnBrk="1" hangingPunct="1"/>
            <a:r>
              <a:rPr lang="en-US" altLang="en-US" sz="2800"/>
              <a:t>To eliminate “non-authority-conveying” links:</a:t>
            </a:r>
          </a:p>
          <a:p>
            <a:pPr lvl="1" eaLnBrk="1" hangingPunct="1"/>
            <a:r>
              <a:rPr lang="en-US" altLang="en-US" sz="2400"/>
              <a:t>Allow only </a:t>
            </a:r>
            <a:r>
              <a:rPr lang="en-US" altLang="en-US" sz="2400" i="1"/>
              <a:t>m</a:t>
            </a:r>
            <a:r>
              <a:rPr lang="en-US" altLang="en-US" sz="2400"/>
              <a:t> (</a:t>
            </a:r>
            <a:r>
              <a:rPr lang="en-US" altLang="en-US" sz="2400" i="1"/>
              <a:t>m </a:t>
            </a:r>
            <a:r>
              <a:rPr lang="en-US" altLang="en-US" sz="2400" i="1">
                <a:sym typeface="Symbol" panose="05050102010706020507" pitchFamily="18" charset="2"/>
              </a:rPr>
              <a:t> </a:t>
            </a:r>
            <a:r>
              <a:rPr lang="en-US" altLang="en-US" sz="2400"/>
              <a:t>4</a:t>
            </a:r>
            <a:r>
              <a:rPr lang="en-US" altLang="en-US" sz="2400">
                <a:sym typeface="Symbol" panose="05050102010706020507" pitchFamily="18" charset="2"/>
              </a:rPr>
              <a:t></a:t>
            </a:r>
            <a:r>
              <a:rPr lang="en-US" altLang="en-US" sz="2400"/>
              <a:t>8) pages from a given host as pointers to any individual page.</a:t>
            </a:r>
          </a:p>
        </p:txBody>
      </p:sp>
    </p:spTree>
    <p:extLst>
      <p:ext uri="{BB962C8B-B14F-4D97-AF65-F5344CB8AC3E}">
        <p14:creationId xmlns:p14="http://schemas.microsoft.com/office/powerpoint/2010/main" val="3458368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86929C21-1728-4B05-A832-EABBDC841F9B}" type="slidenum">
              <a:rPr lang="en-US" altLang="en-US" sz="1200">
                <a:latin typeface="Helvetica" panose="020B0604020202020204" pitchFamily="34" charset="0"/>
              </a:rPr>
              <a:pPr eaLnBrk="1" hangingPunct="1"/>
              <a:t>18</a:t>
            </a:fld>
            <a:endParaRPr lang="en-US" altLang="en-US" sz="1200"/>
          </a:p>
        </p:txBody>
      </p:sp>
      <p:sp>
        <p:nvSpPr>
          <p:cNvPr id="35843" name="Rectangle 2"/>
          <p:cNvSpPr>
            <a:spLocks noGrp="1" noChangeArrowheads="1"/>
          </p:cNvSpPr>
          <p:nvPr>
            <p:ph type="title"/>
          </p:nvPr>
        </p:nvSpPr>
        <p:spPr/>
        <p:txBody>
          <a:bodyPr/>
          <a:lstStyle/>
          <a:p>
            <a:pPr eaLnBrk="1" hangingPunct="1"/>
            <a:r>
              <a:rPr lang="en-US" altLang="en-US" smtClean="0"/>
              <a:t>Authorities and In-Degree</a:t>
            </a:r>
          </a:p>
        </p:txBody>
      </p:sp>
      <p:sp>
        <p:nvSpPr>
          <p:cNvPr id="35844" name="Rectangle 3"/>
          <p:cNvSpPr>
            <a:spLocks noGrp="1" noChangeArrowheads="1"/>
          </p:cNvSpPr>
          <p:nvPr>
            <p:ph type="body" idx="1"/>
          </p:nvPr>
        </p:nvSpPr>
        <p:spPr/>
        <p:txBody>
          <a:bodyPr>
            <a:normAutofit/>
          </a:bodyPr>
          <a:lstStyle/>
          <a:p>
            <a:pPr eaLnBrk="1" hangingPunct="1"/>
            <a:r>
              <a:rPr lang="en-US" altLang="en-US" sz="2800" dirty="0" smtClean="0"/>
              <a:t>Even within the base set </a:t>
            </a:r>
            <a:r>
              <a:rPr lang="en-US" altLang="en-US" sz="2800" i="1" dirty="0" smtClean="0"/>
              <a:t>S</a:t>
            </a:r>
            <a:r>
              <a:rPr lang="en-US" altLang="en-US" sz="2800" dirty="0" smtClean="0"/>
              <a:t> for a given query, the nodes with highest in-degree are not necessarily authorities (may just be generally popular pages like Yahoo or Amazon).</a:t>
            </a:r>
          </a:p>
          <a:p>
            <a:pPr eaLnBrk="1" hangingPunct="1"/>
            <a:r>
              <a:rPr lang="en-US" altLang="en-US" sz="2800" dirty="0" smtClean="0">
                <a:solidFill>
                  <a:srgbClr val="FF0000"/>
                </a:solidFill>
              </a:rPr>
              <a:t>True authority pages are pointed to by a number of hubs </a:t>
            </a:r>
            <a:r>
              <a:rPr lang="en-US" altLang="en-US" sz="2800" dirty="0" smtClean="0"/>
              <a:t>(i.e. pages that point to lots of authorities).</a:t>
            </a:r>
          </a:p>
        </p:txBody>
      </p:sp>
    </p:spTree>
    <p:extLst>
      <p:ext uri="{BB962C8B-B14F-4D97-AF65-F5344CB8AC3E}">
        <p14:creationId xmlns:p14="http://schemas.microsoft.com/office/powerpoint/2010/main" val="2266630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1502B364-4129-43B3-97F4-E74F86894180}" type="slidenum">
              <a:rPr lang="en-US" altLang="en-US" sz="1200">
                <a:latin typeface="Helvetica" panose="020B0604020202020204" pitchFamily="34" charset="0"/>
              </a:rPr>
              <a:pPr eaLnBrk="1" hangingPunct="1"/>
              <a:t>19</a:t>
            </a:fld>
            <a:endParaRPr lang="en-US" altLang="en-US" sz="1200"/>
          </a:p>
        </p:txBody>
      </p:sp>
      <p:sp>
        <p:nvSpPr>
          <p:cNvPr id="1029" name="Rectangle 2"/>
          <p:cNvSpPr>
            <a:spLocks noGrp="1" noChangeArrowheads="1"/>
          </p:cNvSpPr>
          <p:nvPr>
            <p:ph type="title"/>
          </p:nvPr>
        </p:nvSpPr>
        <p:spPr/>
        <p:txBody>
          <a:bodyPr/>
          <a:lstStyle/>
          <a:p>
            <a:pPr eaLnBrk="1" hangingPunct="1"/>
            <a:r>
              <a:rPr lang="en-US" altLang="en-US" smtClean="0"/>
              <a:t>Iterative Algorithm</a:t>
            </a:r>
          </a:p>
        </p:txBody>
      </p:sp>
      <p:sp>
        <p:nvSpPr>
          <p:cNvPr id="1030" name="Rectangle 3"/>
          <p:cNvSpPr>
            <a:spLocks noGrp="1" noChangeArrowheads="1"/>
          </p:cNvSpPr>
          <p:nvPr>
            <p:ph type="body" idx="1"/>
          </p:nvPr>
        </p:nvSpPr>
        <p:spPr/>
        <p:txBody>
          <a:bodyPr>
            <a:normAutofit lnSpcReduction="10000"/>
          </a:bodyPr>
          <a:lstStyle/>
          <a:p>
            <a:pPr eaLnBrk="1" hangingPunct="1"/>
            <a:r>
              <a:rPr lang="en-US" altLang="en-US" sz="2800" dirty="0"/>
              <a:t>Use an iterative algorithm to slowly converge on a mutually reinforcing set of hubs and authorities.</a:t>
            </a:r>
          </a:p>
          <a:p>
            <a:pPr eaLnBrk="1" hangingPunct="1"/>
            <a:r>
              <a:rPr lang="en-US" altLang="en-US" sz="2800" dirty="0"/>
              <a:t>Maintain for each page </a:t>
            </a:r>
            <a:r>
              <a:rPr lang="en-US" altLang="en-US" sz="2800" i="1" dirty="0"/>
              <a:t>p </a:t>
            </a:r>
            <a:r>
              <a:rPr lang="en-US" altLang="en-US" sz="2800" dirty="0">
                <a:sym typeface="Symbol" panose="05050102010706020507" pitchFamily="18" charset="2"/>
              </a:rPr>
              <a:t> </a:t>
            </a:r>
            <a:r>
              <a:rPr lang="en-US" altLang="en-US" sz="2800" i="1" dirty="0">
                <a:sym typeface="Symbol" panose="05050102010706020507" pitchFamily="18" charset="2"/>
              </a:rPr>
              <a:t>S:</a:t>
            </a:r>
          </a:p>
          <a:p>
            <a:pPr lvl="1" eaLnBrk="1" hangingPunct="1"/>
            <a:r>
              <a:rPr lang="en-US" altLang="en-US" sz="2400" dirty="0"/>
              <a:t>Authority score: </a:t>
            </a:r>
            <a:r>
              <a:rPr lang="en-US" altLang="en-US" sz="2400" i="1" dirty="0" err="1"/>
              <a:t>a</a:t>
            </a:r>
            <a:r>
              <a:rPr lang="en-US" altLang="en-US" sz="2400" i="1" baseline="-25000" dirty="0" err="1"/>
              <a:t>p</a:t>
            </a:r>
            <a:r>
              <a:rPr lang="en-US" altLang="en-US" sz="2400" i="1" baseline="-25000" dirty="0"/>
              <a:t>      </a:t>
            </a:r>
            <a:r>
              <a:rPr lang="en-US" altLang="en-US" sz="2400" dirty="0"/>
              <a:t>(vector</a:t>
            </a:r>
            <a:r>
              <a:rPr lang="en-US" altLang="en-US" sz="2400" i="1" dirty="0"/>
              <a:t> </a:t>
            </a:r>
            <a:r>
              <a:rPr lang="en-US" altLang="en-US" sz="2400" b="1" i="1" dirty="0"/>
              <a:t>a</a:t>
            </a:r>
            <a:r>
              <a:rPr lang="en-US" altLang="en-US" sz="2400" dirty="0"/>
              <a:t>)</a:t>
            </a:r>
            <a:endParaRPr lang="en-US" altLang="en-US" sz="2400" i="1" dirty="0"/>
          </a:p>
          <a:p>
            <a:pPr lvl="1" eaLnBrk="1" hangingPunct="1"/>
            <a:r>
              <a:rPr lang="en-US" altLang="en-US" sz="2400" dirty="0"/>
              <a:t>Hub score</a:t>
            </a:r>
            <a:r>
              <a:rPr lang="en-US" altLang="en-US" sz="2400" i="1" dirty="0"/>
              <a:t>:         </a:t>
            </a:r>
            <a:r>
              <a:rPr lang="en-US" altLang="en-US" sz="2400" i="1" dirty="0" err="1"/>
              <a:t>h</a:t>
            </a:r>
            <a:r>
              <a:rPr lang="en-US" altLang="en-US" sz="2400" i="1" baseline="-25000" dirty="0" err="1"/>
              <a:t>p</a:t>
            </a:r>
            <a:r>
              <a:rPr lang="en-US" altLang="en-US" sz="2400" i="1" baseline="-25000" dirty="0"/>
              <a:t>       </a:t>
            </a:r>
            <a:r>
              <a:rPr lang="en-US" altLang="en-US" sz="2400" dirty="0"/>
              <a:t>(vector</a:t>
            </a:r>
            <a:r>
              <a:rPr lang="en-US" altLang="en-US" sz="2400" i="1" dirty="0"/>
              <a:t> </a:t>
            </a:r>
            <a:r>
              <a:rPr lang="en-US" altLang="en-US" sz="2400" b="1" i="1" dirty="0"/>
              <a:t>h</a:t>
            </a:r>
            <a:r>
              <a:rPr lang="en-US" altLang="en-US" sz="2400" dirty="0"/>
              <a:t>)</a:t>
            </a:r>
            <a:endParaRPr lang="en-US" altLang="en-US" sz="2400" i="1" baseline="-25000" dirty="0"/>
          </a:p>
          <a:p>
            <a:pPr eaLnBrk="1" hangingPunct="1"/>
            <a:r>
              <a:rPr lang="en-US" altLang="en-US" sz="2800" dirty="0"/>
              <a:t>Initialize all </a:t>
            </a:r>
            <a:r>
              <a:rPr lang="en-US" altLang="en-US" sz="2800" i="1" dirty="0" err="1"/>
              <a:t>a</a:t>
            </a:r>
            <a:r>
              <a:rPr lang="en-US" altLang="en-US" sz="2800" i="1" baseline="-25000" dirty="0" err="1"/>
              <a:t>p</a:t>
            </a:r>
            <a:r>
              <a:rPr lang="en-US" altLang="en-US" sz="2800" i="1" dirty="0"/>
              <a:t> = </a:t>
            </a:r>
            <a:r>
              <a:rPr lang="en-US" altLang="en-US" sz="2800" i="1" dirty="0" err="1"/>
              <a:t>h</a:t>
            </a:r>
            <a:r>
              <a:rPr lang="en-US" altLang="en-US" sz="2800" i="1" baseline="-25000" dirty="0" err="1"/>
              <a:t>p</a:t>
            </a:r>
            <a:r>
              <a:rPr lang="en-US" altLang="en-US" sz="2800" i="1" dirty="0"/>
              <a:t> = 1</a:t>
            </a:r>
          </a:p>
          <a:p>
            <a:pPr eaLnBrk="1" hangingPunct="1"/>
            <a:r>
              <a:rPr lang="en-US" altLang="en-US" sz="2800" dirty="0"/>
              <a:t>Maintain normalized scores:</a:t>
            </a:r>
          </a:p>
        </p:txBody>
      </p:sp>
      <p:graphicFrame>
        <p:nvGraphicFramePr>
          <p:cNvPr id="1026" name="Object 6"/>
          <p:cNvGraphicFramePr>
            <a:graphicFrameLocks noChangeAspect="1"/>
          </p:cNvGraphicFramePr>
          <p:nvPr>
            <p:extLst>
              <p:ext uri="{D42A27DB-BD31-4B8C-83A1-F6EECF244321}">
                <p14:modId xmlns:p14="http://schemas.microsoft.com/office/powerpoint/2010/main" val="1078782862"/>
              </p:ext>
            </p:extLst>
          </p:nvPr>
        </p:nvGraphicFramePr>
        <p:xfrm>
          <a:off x="5561649" y="5858799"/>
          <a:ext cx="1647825" cy="838200"/>
        </p:xfrm>
        <a:graphic>
          <a:graphicData uri="http://schemas.openxmlformats.org/presentationml/2006/ole">
            <mc:AlternateContent xmlns:mc="http://schemas.openxmlformats.org/markup-compatibility/2006">
              <mc:Choice xmlns:v="urn:schemas-microsoft-com:vml" Requires="v">
                <p:oleObj spid="_x0000_s1066" name="Equation" r:id="rId3" imgW="723600" imgH="368280" progId="Equation.3">
                  <p:embed/>
                </p:oleObj>
              </mc:Choice>
              <mc:Fallback>
                <p:oleObj name="Equation" r:id="rId3" imgW="723600" imgH="368280" progId="Equation.3">
                  <p:embed/>
                  <p:pic>
                    <p:nvPicPr>
                      <p:cNvPr id="10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649" y="5858799"/>
                        <a:ext cx="16478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7"/>
          <p:cNvGraphicFramePr>
            <a:graphicFrameLocks noChangeAspect="1"/>
          </p:cNvGraphicFramePr>
          <p:nvPr>
            <p:extLst>
              <p:ext uri="{D42A27DB-BD31-4B8C-83A1-F6EECF244321}">
                <p14:modId xmlns:p14="http://schemas.microsoft.com/office/powerpoint/2010/main" val="2801842024"/>
              </p:ext>
            </p:extLst>
          </p:nvPr>
        </p:nvGraphicFramePr>
        <p:xfrm>
          <a:off x="3302725" y="5897836"/>
          <a:ext cx="1676400" cy="838200"/>
        </p:xfrm>
        <a:graphic>
          <a:graphicData uri="http://schemas.openxmlformats.org/presentationml/2006/ole">
            <mc:AlternateContent xmlns:mc="http://schemas.openxmlformats.org/markup-compatibility/2006">
              <mc:Choice xmlns:v="urn:schemas-microsoft-com:vml" Requires="v">
                <p:oleObj spid="_x0000_s1067" name="Equation" r:id="rId5" imgW="736560" imgH="368280" progId="Equation.3">
                  <p:embed/>
                </p:oleObj>
              </mc:Choice>
              <mc:Fallback>
                <p:oleObj name="Equation" r:id="rId5" imgW="736560" imgH="368280" progId="Equation.3">
                  <p:embed/>
                  <p:pic>
                    <p:nvPicPr>
                      <p:cNvPr id="10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725" y="5897836"/>
                        <a:ext cx="1676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1016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E746175E-CCF7-43CE-BC66-3BBB759D4CED}" type="slidenum">
              <a:rPr lang="en-US" altLang="en-US" sz="1200">
                <a:latin typeface="Helvetica" panose="020B0604020202020204" pitchFamily="34" charset="0"/>
              </a:rPr>
              <a:pPr eaLnBrk="1" hangingPunct="1"/>
              <a:t>2</a:t>
            </a:fld>
            <a:endParaRPr lang="en-US" altLang="en-US" sz="1200"/>
          </a:p>
        </p:txBody>
      </p:sp>
      <p:sp>
        <p:nvSpPr>
          <p:cNvPr id="21507" name="Rectangle 2"/>
          <p:cNvSpPr>
            <a:spLocks noGrp="1" noChangeArrowheads="1"/>
          </p:cNvSpPr>
          <p:nvPr>
            <p:ph type="title"/>
          </p:nvPr>
        </p:nvSpPr>
        <p:spPr/>
        <p:txBody>
          <a:bodyPr/>
          <a:lstStyle/>
          <a:p>
            <a:pPr eaLnBrk="1" hangingPunct="1"/>
            <a:r>
              <a:rPr lang="en-US" altLang="en-US" smtClean="0"/>
              <a:t>Meta-Search Engines</a:t>
            </a:r>
          </a:p>
        </p:txBody>
      </p:sp>
      <p:sp>
        <p:nvSpPr>
          <p:cNvPr id="21508" name="Rectangle 3"/>
          <p:cNvSpPr>
            <a:spLocks noGrp="1" noChangeArrowheads="1"/>
          </p:cNvSpPr>
          <p:nvPr>
            <p:ph type="body" idx="1"/>
          </p:nvPr>
        </p:nvSpPr>
        <p:spPr/>
        <p:txBody>
          <a:bodyPr>
            <a:normAutofit fontScale="85000" lnSpcReduction="20000"/>
          </a:bodyPr>
          <a:lstStyle/>
          <a:p>
            <a:pPr eaLnBrk="1" hangingPunct="1"/>
            <a:r>
              <a:rPr lang="en-US" altLang="en-US" sz="2800"/>
              <a:t>Search engine that passes query to several other search engines and integrate results.</a:t>
            </a:r>
          </a:p>
          <a:p>
            <a:pPr lvl="1" eaLnBrk="1" hangingPunct="1"/>
            <a:r>
              <a:rPr lang="en-US" altLang="en-US" sz="2400"/>
              <a:t>Submit queries to host sites.</a:t>
            </a:r>
          </a:p>
          <a:p>
            <a:pPr lvl="1" eaLnBrk="1" hangingPunct="1"/>
            <a:r>
              <a:rPr lang="en-US" altLang="en-US" sz="2400"/>
              <a:t>Parse resulting HTML pages to extract search results.</a:t>
            </a:r>
          </a:p>
          <a:p>
            <a:pPr lvl="1" eaLnBrk="1" hangingPunct="1"/>
            <a:r>
              <a:rPr lang="en-US" altLang="en-US" sz="2400"/>
              <a:t>Integrate multiple rankings into a “consensus” ranking.</a:t>
            </a:r>
          </a:p>
          <a:p>
            <a:pPr lvl="1" eaLnBrk="1" hangingPunct="1"/>
            <a:r>
              <a:rPr lang="en-US" altLang="en-US" sz="2400"/>
              <a:t>Present integrated results to user.</a:t>
            </a:r>
          </a:p>
          <a:p>
            <a:pPr eaLnBrk="1" hangingPunct="1"/>
            <a:r>
              <a:rPr lang="en-US" altLang="en-US" sz="2800"/>
              <a:t>Examples:</a:t>
            </a:r>
          </a:p>
          <a:p>
            <a:pPr lvl="1" eaLnBrk="1" hangingPunct="1"/>
            <a:r>
              <a:rPr lang="en-US" altLang="en-US" sz="2400">
                <a:hlinkClick r:id="rId2"/>
              </a:rPr>
              <a:t>Metacrawler</a:t>
            </a:r>
            <a:endParaRPr lang="en-US" altLang="en-US" sz="2400"/>
          </a:p>
          <a:p>
            <a:pPr lvl="1" eaLnBrk="1" hangingPunct="1"/>
            <a:r>
              <a:rPr lang="en-US" altLang="en-US" sz="2400">
                <a:hlinkClick r:id="rId3"/>
              </a:rPr>
              <a:t>SavvySearch </a:t>
            </a:r>
            <a:r>
              <a:rPr lang="en-US" altLang="en-US" sz="2400">
                <a:hlinkClick r:id="rId4"/>
              </a:rPr>
              <a:t> </a:t>
            </a:r>
          </a:p>
          <a:p>
            <a:pPr lvl="1" eaLnBrk="1" hangingPunct="1"/>
            <a:r>
              <a:rPr lang="en-US" altLang="en-US" sz="2400">
                <a:hlinkClick r:id="rId5"/>
              </a:rPr>
              <a:t>Dogpile  </a:t>
            </a:r>
            <a:endParaRPr lang="en-US" altLang="en-US" sz="2400"/>
          </a:p>
        </p:txBody>
      </p:sp>
    </p:spTree>
    <p:extLst>
      <p:ext uri="{BB962C8B-B14F-4D97-AF65-F5344CB8AC3E}">
        <p14:creationId xmlns:p14="http://schemas.microsoft.com/office/powerpoint/2010/main" val="1661574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4"/>
          <p:cNvSpPr>
            <a:spLocks noGrp="1"/>
          </p:cNvSpPr>
          <p:nvPr>
            <p:ph type="sldNum" sz="quarter" idx="11"/>
          </p:nvPr>
        </p:nvSpPr>
        <p:spPr>
          <a:xfrm>
            <a:off x="6428986" y="11602630"/>
            <a:ext cx="5648376" cy="3075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068C82C8-21B3-4964-8490-DC3B63A5DFDB}" type="slidenum">
              <a:rPr lang="en-US" altLang="en-US" sz="1200">
                <a:latin typeface="Helvetica" panose="020B0604020202020204" pitchFamily="34" charset="0"/>
              </a:rPr>
              <a:pPr eaLnBrk="1" hangingPunct="1"/>
              <a:t>20</a:t>
            </a:fld>
            <a:endParaRPr lang="en-US" altLang="en-US" sz="1200"/>
          </a:p>
        </p:txBody>
      </p:sp>
      <p:sp>
        <p:nvSpPr>
          <p:cNvPr id="2053" name="Rectangle 2"/>
          <p:cNvSpPr>
            <a:spLocks noGrp="1" noChangeArrowheads="1"/>
          </p:cNvSpPr>
          <p:nvPr>
            <p:ph type="title"/>
          </p:nvPr>
        </p:nvSpPr>
        <p:spPr/>
        <p:txBody>
          <a:bodyPr/>
          <a:lstStyle/>
          <a:p>
            <a:pPr eaLnBrk="1" hangingPunct="1"/>
            <a:r>
              <a:rPr lang="en-US" altLang="en-US" smtClean="0"/>
              <a:t>HITS Update Rules</a:t>
            </a:r>
          </a:p>
        </p:txBody>
      </p:sp>
      <p:sp>
        <p:nvSpPr>
          <p:cNvPr id="2054" name="Rectangle 3"/>
          <p:cNvSpPr>
            <a:spLocks noGrp="1" noChangeArrowheads="1"/>
          </p:cNvSpPr>
          <p:nvPr>
            <p:ph type="body" idx="1"/>
          </p:nvPr>
        </p:nvSpPr>
        <p:spPr>
          <a:xfrm>
            <a:off x="581192" y="1629048"/>
            <a:ext cx="8382000" cy="4687888"/>
          </a:xfrm>
        </p:spPr>
        <p:txBody>
          <a:bodyPr/>
          <a:lstStyle/>
          <a:p>
            <a:pPr eaLnBrk="1" hangingPunct="1"/>
            <a:r>
              <a:rPr lang="en-US" altLang="en-US" sz="2000" dirty="0" smtClean="0"/>
              <a:t>Authorities are pointed to by lots of good hubs:</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sz="2000" dirty="0" smtClean="0"/>
              <a:t>Hubs point to lots of good authorities:</a:t>
            </a:r>
          </a:p>
          <a:p>
            <a:pPr eaLnBrk="1" hangingPunct="1"/>
            <a:endParaRPr lang="en-US" altLang="en-US" dirty="0" smtClean="0"/>
          </a:p>
        </p:txBody>
      </p:sp>
      <p:graphicFrame>
        <p:nvGraphicFramePr>
          <p:cNvPr id="2050" name="Object 7"/>
          <p:cNvGraphicFramePr>
            <a:graphicFrameLocks noChangeAspect="1"/>
          </p:cNvGraphicFramePr>
          <p:nvPr>
            <p:extLst>
              <p:ext uri="{D42A27DB-BD31-4B8C-83A1-F6EECF244321}">
                <p14:modId xmlns:p14="http://schemas.microsoft.com/office/powerpoint/2010/main" val="868865118"/>
              </p:ext>
            </p:extLst>
          </p:nvPr>
        </p:nvGraphicFramePr>
        <p:xfrm>
          <a:off x="1858300" y="3337789"/>
          <a:ext cx="2020887" cy="992188"/>
        </p:xfrm>
        <a:graphic>
          <a:graphicData uri="http://schemas.openxmlformats.org/presentationml/2006/ole">
            <mc:AlternateContent xmlns:mc="http://schemas.openxmlformats.org/markup-compatibility/2006">
              <mc:Choice xmlns:v="urn:schemas-microsoft-com:vml" Requires="v">
                <p:oleObj spid="_x0000_s2094" name="Equation" r:id="rId3" imgW="723600" imgH="355320" progId="Equation.3">
                  <p:embed/>
                </p:oleObj>
              </mc:Choice>
              <mc:Fallback>
                <p:oleObj name="Equation" r:id="rId3" imgW="723600" imgH="35532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300" y="3337789"/>
                        <a:ext cx="2020887"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734079171"/>
              </p:ext>
            </p:extLst>
          </p:nvPr>
        </p:nvGraphicFramePr>
        <p:xfrm>
          <a:off x="1858299" y="4992271"/>
          <a:ext cx="2020887" cy="992188"/>
        </p:xfrm>
        <a:graphic>
          <a:graphicData uri="http://schemas.openxmlformats.org/presentationml/2006/ole">
            <mc:AlternateContent xmlns:mc="http://schemas.openxmlformats.org/markup-compatibility/2006">
              <mc:Choice xmlns:v="urn:schemas-microsoft-com:vml" Requires="v">
                <p:oleObj spid="_x0000_s2095" name="Equation" r:id="rId5" imgW="723600" imgH="355320" progId="Equation.3">
                  <p:embed/>
                </p:oleObj>
              </mc:Choice>
              <mc:Fallback>
                <p:oleObj name="Equation" r:id="rId5" imgW="723600" imgH="355320" progId="Equation.3">
                  <p:embed/>
                  <p:pic>
                    <p:nvPicPr>
                      <p:cNvPr id="205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8299" y="4992271"/>
                        <a:ext cx="2020887"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63" name="Picture 15" descr="Updating the hub weight of node 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5929" y="2038441"/>
            <a:ext cx="3426526" cy="2024108"/>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Updating the authority weight of node 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8539" y="4417331"/>
            <a:ext cx="4291871" cy="217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105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299D8594-A206-4565-83C8-62ACB58B0B3C}" type="slidenum">
              <a:rPr lang="en-US" altLang="en-US" sz="1200">
                <a:latin typeface="Helvetica" panose="020B0604020202020204" pitchFamily="34" charset="0"/>
              </a:rPr>
              <a:pPr eaLnBrk="1" hangingPunct="1"/>
              <a:t>21</a:t>
            </a:fld>
            <a:endParaRPr lang="en-US" altLang="en-US" sz="1200"/>
          </a:p>
        </p:txBody>
      </p:sp>
      <p:sp>
        <p:nvSpPr>
          <p:cNvPr id="36867" name="Rectangle 27"/>
          <p:cNvSpPr>
            <a:spLocks noGrp="1" noChangeArrowheads="1"/>
          </p:cNvSpPr>
          <p:nvPr>
            <p:ph type="title"/>
          </p:nvPr>
        </p:nvSpPr>
        <p:spPr/>
        <p:txBody>
          <a:bodyPr/>
          <a:lstStyle/>
          <a:p>
            <a:pPr eaLnBrk="1" hangingPunct="1"/>
            <a:r>
              <a:rPr lang="en-US" altLang="en-US" smtClean="0"/>
              <a:t> Illustrated Update Rules</a:t>
            </a:r>
          </a:p>
        </p:txBody>
      </p:sp>
      <p:sp>
        <p:nvSpPr>
          <p:cNvPr id="36868" name="Oval 5"/>
          <p:cNvSpPr>
            <a:spLocks noChangeArrowheads="1"/>
          </p:cNvSpPr>
          <p:nvPr/>
        </p:nvSpPr>
        <p:spPr bwMode="auto">
          <a:xfrm>
            <a:off x="1258324" y="3258432"/>
            <a:ext cx="435916" cy="56569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2</a:t>
            </a:r>
          </a:p>
        </p:txBody>
      </p:sp>
      <p:sp>
        <p:nvSpPr>
          <p:cNvPr id="36869" name="Oval 6"/>
          <p:cNvSpPr>
            <a:spLocks noChangeArrowheads="1"/>
          </p:cNvSpPr>
          <p:nvPr/>
        </p:nvSpPr>
        <p:spPr bwMode="auto">
          <a:xfrm>
            <a:off x="1258324" y="4017257"/>
            <a:ext cx="435916" cy="56569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3</a:t>
            </a:r>
          </a:p>
        </p:txBody>
      </p:sp>
      <p:sp>
        <p:nvSpPr>
          <p:cNvPr id="36870" name="Line 12"/>
          <p:cNvSpPr>
            <a:spLocks noChangeShapeType="1"/>
          </p:cNvSpPr>
          <p:nvPr/>
        </p:nvSpPr>
        <p:spPr bwMode="auto">
          <a:xfrm>
            <a:off x="1632974" y="2779280"/>
            <a:ext cx="1028700" cy="4937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6871" name="Line 13"/>
          <p:cNvSpPr>
            <a:spLocks noChangeShapeType="1"/>
          </p:cNvSpPr>
          <p:nvPr/>
        </p:nvSpPr>
        <p:spPr bwMode="auto">
          <a:xfrm flipV="1">
            <a:off x="1632974" y="3465079"/>
            <a:ext cx="1028700" cy="7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6872" name="Line 14"/>
          <p:cNvSpPr>
            <a:spLocks noChangeShapeType="1"/>
          </p:cNvSpPr>
          <p:nvPr/>
        </p:nvSpPr>
        <p:spPr bwMode="auto">
          <a:xfrm flipV="1">
            <a:off x="1632975" y="3573029"/>
            <a:ext cx="1116013" cy="654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6873" name="Text Box 15"/>
          <p:cNvSpPr txBox="1">
            <a:spLocks noChangeArrowheads="1"/>
          </p:cNvSpPr>
          <p:nvPr/>
        </p:nvSpPr>
        <p:spPr bwMode="auto">
          <a:xfrm>
            <a:off x="3264924" y="3176155"/>
            <a:ext cx="183766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a</a:t>
            </a:r>
            <a:r>
              <a:rPr lang="en-US" altLang="en-US" baseline="-25000"/>
              <a:t>4</a:t>
            </a:r>
            <a:r>
              <a:rPr lang="en-US" altLang="en-US"/>
              <a:t> = h</a:t>
            </a:r>
            <a:r>
              <a:rPr lang="en-US" altLang="en-US" baseline="-25000"/>
              <a:t>1</a:t>
            </a:r>
            <a:r>
              <a:rPr lang="en-US" altLang="en-US"/>
              <a:t> + h</a:t>
            </a:r>
            <a:r>
              <a:rPr lang="en-US" altLang="en-US" baseline="-25000"/>
              <a:t>2</a:t>
            </a:r>
            <a:r>
              <a:rPr lang="en-US" altLang="en-US"/>
              <a:t> + h</a:t>
            </a:r>
            <a:r>
              <a:rPr lang="en-US" altLang="en-US" baseline="-25000"/>
              <a:t>3</a:t>
            </a:r>
          </a:p>
        </p:txBody>
      </p:sp>
      <p:sp>
        <p:nvSpPr>
          <p:cNvPr id="36874" name="Oval 16"/>
          <p:cNvSpPr>
            <a:spLocks noChangeArrowheads="1"/>
          </p:cNvSpPr>
          <p:nvPr/>
        </p:nvSpPr>
        <p:spPr bwMode="auto">
          <a:xfrm>
            <a:off x="1258324" y="2493257"/>
            <a:ext cx="435916" cy="56569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1</a:t>
            </a:r>
          </a:p>
        </p:txBody>
      </p:sp>
      <p:sp>
        <p:nvSpPr>
          <p:cNvPr id="36875" name="Oval 17"/>
          <p:cNvSpPr>
            <a:spLocks noChangeArrowheads="1"/>
          </p:cNvSpPr>
          <p:nvPr/>
        </p:nvSpPr>
        <p:spPr bwMode="auto">
          <a:xfrm>
            <a:off x="10710137" y="2250369"/>
            <a:ext cx="435916" cy="56569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5</a:t>
            </a:r>
          </a:p>
        </p:txBody>
      </p:sp>
      <p:sp>
        <p:nvSpPr>
          <p:cNvPr id="36876" name="Oval 18"/>
          <p:cNvSpPr>
            <a:spLocks noChangeArrowheads="1"/>
          </p:cNvSpPr>
          <p:nvPr/>
        </p:nvSpPr>
        <p:spPr bwMode="auto">
          <a:xfrm>
            <a:off x="10710137" y="3850569"/>
            <a:ext cx="435916" cy="56569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7</a:t>
            </a:r>
          </a:p>
        </p:txBody>
      </p:sp>
      <p:sp>
        <p:nvSpPr>
          <p:cNvPr id="36877" name="Oval 19"/>
          <p:cNvSpPr>
            <a:spLocks noChangeArrowheads="1"/>
          </p:cNvSpPr>
          <p:nvPr/>
        </p:nvSpPr>
        <p:spPr bwMode="auto">
          <a:xfrm>
            <a:off x="10710137" y="3088569"/>
            <a:ext cx="435916" cy="56569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6</a:t>
            </a:r>
          </a:p>
        </p:txBody>
      </p:sp>
      <p:sp>
        <p:nvSpPr>
          <p:cNvPr id="36878" name="Oval 20"/>
          <p:cNvSpPr>
            <a:spLocks noChangeArrowheads="1"/>
          </p:cNvSpPr>
          <p:nvPr/>
        </p:nvSpPr>
        <p:spPr bwMode="auto">
          <a:xfrm>
            <a:off x="2661674" y="3109207"/>
            <a:ext cx="435916" cy="56569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4</a:t>
            </a:r>
          </a:p>
        </p:txBody>
      </p:sp>
      <p:sp>
        <p:nvSpPr>
          <p:cNvPr id="36879" name="Oval 21"/>
          <p:cNvSpPr>
            <a:spLocks noChangeArrowheads="1"/>
          </p:cNvSpPr>
          <p:nvPr/>
        </p:nvSpPr>
        <p:spPr bwMode="auto">
          <a:xfrm>
            <a:off x="9219474" y="3088569"/>
            <a:ext cx="435916" cy="565697"/>
          </a:xfrm>
          <a:prstGeom prst="ellipse">
            <a:avLst/>
          </a:prstGeom>
          <a:solidFill>
            <a:schemeClr val="accent1"/>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4</a:t>
            </a:r>
          </a:p>
        </p:txBody>
      </p:sp>
      <p:sp>
        <p:nvSpPr>
          <p:cNvPr id="36880" name="Line 23"/>
          <p:cNvSpPr>
            <a:spLocks noChangeShapeType="1"/>
          </p:cNvSpPr>
          <p:nvPr/>
        </p:nvSpPr>
        <p:spPr bwMode="auto">
          <a:xfrm flipV="1">
            <a:off x="9546499" y="2599892"/>
            <a:ext cx="1176338" cy="5762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6881" name="Line 24"/>
          <p:cNvSpPr>
            <a:spLocks noChangeShapeType="1"/>
          </p:cNvSpPr>
          <p:nvPr/>
        </p:nvSpPr>
        <p:spPr bwMode="auto">
          <a:xfrm flipV="1">
            <a:off x="9583013" y="3339667"/>
            <a:ext cx="1127125" cy="238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6882" name="Line 25"/>
          <p:cNvSpPr>
            <a:spLocks noChangeShapeType="1"/>
          </p:cNvSpPr>
          <p:nvPr/>
        </p:nvSpPr>
        <p:spPr bwMode="auto">
          <a:xfrm>
            <a:off x="9557613" y="3526992"/>
            <a:ext cx="1165225" cy="5508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6883" name="Text Box 26"/>
          <p:cNvSpPr txBox="1">
            <a:spLocks noChangeArrowheads="1"/>
          </p:cNvSpPr>
          <p:nvPr/>
        </p:nvSpPr>
        <p:spPr bwMode="auto">
          <a:xfrm>
            <a:off x="7274787" y="3176155"/>
            <a:ext cx="1808806"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h</a:t>
            </a:r>
            <a:r>
              <a:rPr lang="en-US" altLang="en-US" baseline="-25000"/>
              <a:t>4</a:t>
            </a:r>
            <a:r>
              <a:rPr lang="en-US" altLang="en-US"/>
              <a:t> = a</a:t>
            </a:r>
            <a:r>
              <a:rPr lang="en-US" altLang="en-US" baseline="-25000"/>
              <a:t>5</a:t>
            </a:r>
            <a:r>
              <a:rPr lang="en-US" altLang="en-US"/>
              <a:t> + a</a:t>
            </a:r>
            <a:r>
              <a:rPr lang="en-US" altLang="en-US" baseline="-25000"/>
              <a:t>6</a:t>
            </a:r>
            <a:r>
              <a:rPr lang="en-US" altLang="en-US"/>
              <a:t> + a</a:t>
            </a:r>
            <a:r>
              <a:rPr lang="en-US" altLang="en-US" baseline="-25000"/>
              <a:t>7</a:t>
            </a:r>
          </a:p>
          <a:p>
            <a:pPr eaLnBrk="1" hangingPunct="1"/>
            <a:endParaRPr lang="en-US" altLang="en-US"/>
          </a:p>
        </p:txBody>
      </p:sp>
    </p:spTree>
    <p:extLst>
      <p:ext uri="{BB962C8B-B14F-4D97-AF65-F5344CB8AC3E}">
        <p14:creationId xmlns:p14="http://schemas.microsoft.com/office/powerpoint/2010/main" val="2799950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066D3BBE-D542-44B8-90FD-C52263E60D0A}" type="slidenum">
              <a:rPr lang="en-US" altLang="en-US" sz="1200">
                <a:latin typeface="Helvetica" panose="020B0604020202020204" pitchFamily="34" charset="0"/>
              </a:rPr>
              <a:pPr eaLnBrk="1" hangingPunct="1"/>
              <a:t>22</a:t>
            </a:fld>
            <a:endParaRPr lang="en-US" altLang="en-US" sz="1200"/>
          </a:p>
        </p:txBody>
      </p:sp>
      <p:sp>
        <p:nvSpPr>
          <p:cNvPr id="3079" name="Rectangle 2"/>
          <p:cNvSpPr>
            <a:spLocks noGrp="1" noChangeArrowheads="1"/>
          </p:cNvSpPr>
          <p:nvPr>
            <p:ph type="title"/>
          </p:nvPr>
        </p:nvSpPr>
        <p:spPr/>
        <p:txBody>
          <a:bodyPr/>
          <a:lstStyle/>
          <a:p>
            <a:pPr eaLnBrk="1" hangingPunct="1"/>
            <a:r>
              <a:rPr lang="en-US" altLang="en-US" smtClean="0"/>
              <a:t>HITS Iterative Algorithm</a:t>
            </a:r>
          </a:p>
        </p:txBody>
      </p:sp>
      <p:sp>
        <p:nvSpPr>
          <p:cNvPr id="3080" name="Rectangle 3"/>
          <p:cNvSpPr>
            <a:spLocks noGrp="1" noChangeArrowheads="1"/>
          </p:cNvSpPr>
          <p:nvPr>
            <p:ph type="body" idx="1"/>
          </p:nvPr>
        </p:nvSpPr>
        <p:spPr>
          <a:xfrm>
            <a:off x="381000" y="1629048"/>
            <a:ext cx="8001000" cy="4687888"/>
          </a:xfrm>
        </p:spPr>
        <p:txBody>
          <a:bodyPr/>
          <a:lstStyle/>
          <a:p>
            <a:pPr eaLnBrk="1" hangingPunct="1">
              <a:buFontTx/>
              <a:buNone/>
            </a:pPr>
            <a:r>
              <a:rPr lang="en-US" altLang="en-US" dirty="0" smtClean="0"/>
              <a:t>Initialize for all </a:t>
            </a:r>
            <a:r>
              <a:rPr lang="en-US" altLang="en-US" i="1" dirty="0" smtClean="0"/>
              <a:t>p </a:t>
            </a:r>
            <a:r>
              <a:rPr lang="en-US" altLang="en-US" dirty="0" smtClean="0">
                <a:sym typeface="Symbol" panose="05050102010706020507" pitchFamily="18" charset="2"/>
              </a:rPr>
              <a:t> </a:t>
            </a:r>
            <a:r>
              <a:rPr lang="en-US" altLang="en-US" i="1" dirty="0" smtClean="0">
                <a:sym typeface="Symbol" panose="05050102010706020507" pitchFamily="18" charset="2"/>
              </a:rPr>
              <a:t>S</a:t>
            </a:r>
            <a:r>
              <a:rPr lang="en-US" altLang="en-US" dirty="0" smtClean="0">
                <a:sym typeface="Symbol" panose="05050102010706020507" pitchFamily="18" charset="2"/>
              </a:rPr>
              <a:t>: </a:t>
            </a:r>
            <a:r>
              <a:rPr lang="en-US" altLang="en-US" sz="2800" i="1" dirty="0" err="1"/>
              <a:t>a</a:t>
            </a:r>
            <a:r>
              <a:rPr lang="en-US" altLang="en-US" sz="2800" i="1" baseline="-25000" dirty="0" err="1"/>
              <a:t>p</a:t>
            </a:r>
            <a:r>
              <a:rPr lang="en-US" altLang="en-US" sz="2800" i="1" dirty="0"/>
              <a:t> = </a:t>
            </a:r>
            <a:r>
              <a:rPr lang="en-US" altLang="en-US" sz="2800" i="1" dirty="0" err="1"/>
              <a:t>h</a:t>
            </a:r>
            <a:r>
              <a:rPr lang="en-US" altLang="en-US" sz="2800" i="1" baseline="-25000" dirty="0" err="1"/>
              <a:t>p</a:t>
            </a:r>
            <a:r>
              <a:rPr lang="en-US" altLang="en-US" sz="2800" i="1" dirty="0"/>
              <a:t> = 1 </a:t>
            </a:r>
            <a:r>
              <a:rPr lang="en-US" altLang="en-US" dirty="0" smtClean="0"/>
              <a:t> </a:t>
            </a:r>
          </a:p>
          <a:p>
            <a:pPr eaLnBrk="1" hangingPunct="1">
              <a:buFontTx/>
              <a:buNone/>
            </a:pPr>
            <a:r>
              <a:rPr lang="en-US" altLang="en-US" dirty="0" smtClean="0"/>
              <a:t>For </a:t>
            </a:r>
            <a:r>
              <a:rPr lang="en-US" altLang="en-US" dirty="0" err="1" smtClean="0"/>
              <a:t>i</a:t>
            </a:r>
            <a:r>
              <a:rPr lang="en-US" altLang="en-US" dirty="0" smtClean="0"/>
              <a:t> = 1 to k:</a:t>
            </a:r>
          </a:p>
          <a:p>
            <a:pPr eaLnBrk="1" hangingPunct="1">
              <a:buFontTx/>
              <a:buNone/>
            </a:pPr>
            <a:r>
              <a:rPr lang="en-US" altLang="en-US" dirty="0" smtClean="0"/>
              <a:t>    For all </a:t>
            </a:r>
            <a:r>
              <a:rPr lang="en-US" altLang="en-US" i="1" dirty="0" smtClean="0"/>
              <a:t>p </a:t>
            </a:r>
            <a:r>
              <a:rPr lang="en-US" altLang="en-US" dirty="0" smtClean="0">
                <a:sym typeface="Symbol" panose="05050102010706020507" pitchFamily="18" charset="2"/>
              </a:rPr>
              <a:t> </a:t>
            </a:r>
            <a:r>
              <a:rPr lang="en-US" altLang="en-US" i="1" dirty="0" smtClean="0">
                <a:sym typeface="Symbol" panose="05050102010706020507" pitchFamily="18" charset="2"/>
              </a:rPr>
              <a:t>S:       </a:t>
            </a:r>
            <a:r>
              <a:rPr lang="en-US" altLang="en-US" dirty="0" smtClean="0"/>
              <a:t>          </a:t>
            </a:r>
            <a:r>
              <a:rPr lang="en-US" altLang="en-US" dirty="0" smtClean="0">
                <a:solidFill>
                  <a:schemeClr val="accent1"/>
                </a:solidFill>
              </a:rPr>
              <a:t>(</a:t>
            </a:r>
            <a:r>
              <a:rPr lang="en-US" altLang="en-US" i="1" dirty="0" smtClean="0">
                <a:solidFill>
                  <a:schemeClr val="accent1"/>
                </a:solidFill>
              </a:rPr>
              <a:t>update auth. scores</a:t>
            </a:r>
            <a:r>
              <a:rPr lang="en-US" altLang="en-US" dirty="0" smtClean="0">
                <a:solidFill>
                  <a:schemeClr val="accent1"/>
                </a:solidFill>
              </a:rPr>
              <a:t>)</a:t>
            </a:r>
          </a:p>
          <a:p>
            <a:pPr eaLnBrk="1" hangingPunct="1">
              <a:buFontTx/>
              <a:buNone/>
            </a:pPr>
            <a:r>
              <a:rPr lang="en-US" altLang="en-US" dirty="0" smtClean="0"/>
              <a:t>   </a:t>
            </a:r>
          </a:p>
          <a:p>
            <a:pPr eaLnBrk="1" hangingPunct="1">
              <a:buFontTx/>
              <a:buNone/>
            </a:pPr>
            <a:r>
              <a:rPr lang="en-US" altLang="en-US" dirty="0" smtClean="0"/>
              <a:t>    For all </a:t>
            </a:r>
            <a:r>
              <a:rPr lang="en-US" altLang="en-US" i="1" dirty="0" smtClean="0"/>
              <a:t>p </a:t>
            </a:r>
            <a:r>
              <a:rPr lang="en-US" altLang="en-US" dirty="0" smtClean="0">
                <a:sym typeface="Symbol" panose="05050102010706020507" pitchFamily="18" charset="2"/>
              </a:rPr>
              <a:t> </a:t>
            </a:r>
            <a:r>
              <a:rPr lang="en-US" altLang="en-US" i="1" dirty="0" smtClean="0">
                <a:sym typeface="Symbol" panose="05050102010706020507" pitchFamily="18" charset="2"/>
              </a:rPr>
              <a:t>S:</a:t>
            </a:r>
            <a:r>
              <a:rPr lang="en-US" altLang="en-US" dirty="0" smtClean="0"/>
              <a:t>                 </a:t>
            </a:r>
            <a:r>
              <a:rPr lang="en-US" altLang="en-US" dirty="0" smtClean="0">
                <a:solidFill>
                  <a:schemeClr val="accent1"/>
                </a:solidFill>
              </a:rPr>
              <a:t>(</a:t>
            </a:r>
            <a:r>
              <a:rPr lang="en-US" altLang="en-US" i="1" dirty="0" smtClean="0">
                <a:solidFill>
                  <a:schemeClr val="accent1"/>
                </a:solidFill>
              </a:rPr>
              <a:t>update hub scores</a:t>
            </a:r>
            <a:r>
              <a:rPr lang="en-US" altLang="en-US" dirty="0" smtClean="0">
                <a:solidFill>
                  <a:schemeClr val="accent1"/>
                </a:solidFill>
              </a:rPr>
              <a:t>)</a:t>
            </a:r>
          </a:p>
          <a:p>
            <a:pPr eaLnBrk="1" hangingPunct="1">
              <a:buFontTx/>
              <a:buNone/>
            </a:pPr>
            <a:r>
              <a:rPr lang="en-US" altLang="en-US" dirty="0" smtClean="0"/>
              <a:t>    For all </a:t>
            </a:r>
            <a:r>
              <a:rPr lang="en-US" altLang="en-US" i="1" dirty="0" smtClean="0"/>
              <a:t>p </a:t>
            </a:r>
            <a:r>
              <a:rPr lang="en-US" altLang="en-US" dirty="0" smtClean="0">
                <a:sym typeface="Symbol" panose="05050102010706020507" pitchFamily="18" charset="2"/>
              </a:rPr>
              <a:t> </a:t>
            </a:r>
            <a:r>
              <a:rPr lang="en-US" altLang="en-US" i="1" dirty="0" smtClean="0">
                <a:sym typeface="Symbol" panose="05050102010706020507" pitchFamily="18" charset="2"/>
              </a:rPr>
              <a:t>S:</a:t>
            </a:r>
            <a:r>
              <a:rPr lang="en-US" altLang="en-US" dirty="0" smtClean="0">
                <a:sym typeface="Symbol" panose="05050102010706020507" pitchFamily="18" charset="2"/>
              </a:rPr>
              <a:t> </a:t>
            </a:r>
            <a:r>
              <a:rPr lang="en-US" altLang="en-US" sz="2800" i="1" dirty="0" err="1"/>
              <a:t>a</a:t>
            </a:r>
            <a:r>
              <a:rPr lang="en-US" altLang="en-US" sz="2800" i="1" baseline="-25000" dirty="0" err="1"/>
              <a:t>p</a:t>
            </a:r>
            <a:r>
              <a:rPr lang="en-US" altLang="en-US" sz="2800" i="1" dirty="0"/>
              <a:t>= </a:t>
            </a:r>
            <a:r>
              <a:rPr lang="en-US" altLang="en-US" sz="2800" i="1" dirty="0" err="1"/>
              <a:t>a</a:t>
            </a:r>
            <a:r>
              <a:rPr lang="en-US" altLang="en-US" sz="2800" i="1" baseline="-25000" dirty="0" err="1"/>
              <a:t>p</a:t>
            </a:r>
            <a:r>
              <a:rPr lang="en-US" altLang="en-US" sz="2800" i="1" dirty="0"/>
              <a:t>/c   c:</a:t>
            </a:r>
          </a:p>
          <a:p>
            <a:pPr eaLnBrk="1" hangingPunct="1">
              <a:buFontTx/>
              <a:buNone/>
            </a:pPr>
            <a:r>
              <a:rPr lang="en-US" altLang="en-US" dirty="0" smtClean="0"/>
              <a:t>    For all </a:t>
            </a:r>
            <a:r>
              <a:rPr lang="en-US" altLang="en-US" i="1" dirty="0" smtClean="0"/>
              <a:t>p </a:t>
            </a:r>
            <a:r>
              <a:rPr lang="en-US" altLang="en-US" dirty="0" smtClean="0">
                <a:sym typeface="Symbol" panose="05050102010706020507" pitchFamily="18" charset="2"/>
              </a:rPr>
              <a:t> </a:t>
            </a:r>
            <a:r>
              <a:rPr lang="en-US" altLang="en-US" i="1" dirty="0" smtClean="0">
                <a:sym typeface="Symbol" panose="05050102010706020507" pitchFamily="18" charset="2"/>
              </a:rPr>
              <a:t>S:</a:t>
            </a:r>
            <a:r>
              <a:rPr lang="en-US" altLang="en-US" dirty="0" smtClean="0">
                <a:sym typeface="Symbol" panose="05050102010706020507" pitchFamily="18" charset="2"/>
              </a:rPr>
              <a:t> </a:t>
            </a:r>
            <a:r>
              <a:rPr lang="en-US" altLang="en-US" sz="2800" i="1" dirty="0" err="1"/>
              <a:t>h</a:t>
            </a:r>
            <a:r>
              <a:rPr lang="en-US" altLang="en-US" sz="2800" i="1" baseline="-25000" dirty="0" err="1"/>
              <a:t>p</a:t>
            </a:r>
            <a:r>
              <a:rPr lang="en-US" altLang="en-US" sz="2800" i="1" dirty="0"/>
              <a:t>= </a:t>
            </a:r>
            <a:r>
              <a:rPr lang="en-US" altLang="en-US" sz="2800" i="1" dirty="0" err="1"/>
              <a:t>h</a:t>
            </a:r>
            <a:r>
              <a:rPr lang="en-US" altLang="en-US" sz="2800" i="1" baseline="-25000" dirty="0" err="1"/>
              <a:t>p</a:t>
            </a:r>
            <a:r>
              <a:rPr lang="en-US" altLang="en-US" sz="2800" i="1" dirty="0"/>
              <a:t>/c   c:</a:t>
            </a:r>
          </a:p>
          <a:p>
            <a:pPr eaLnBrk="1" hangingPunct="1">
              <a:buFontTx/>
              <a:buNone/>
            </a:pPr>
            <a:endParaRPr lang="en-US" altLang="en-US" sz="2800" i="1" dirty="0"/>
          </a:p>
        </p:txBody>
      </p:sp>
      <p:graphicFrame>
        <p:nvGraphicFramePr>
          <p:cNvPr id="3074" name="Object 4"/>
          <p:cNvGraphicFramePr>
            <a:graphicFrameLocks noChangeAspect="1"/>
          </p:cNvGraphicFramePr>
          <p:nvPr>
            <p:extLst>
              <p:ext uri="{D42A27DB-BD31-4B8C-83A1-F6EECF244321}">
                <p14:modId xmlns:p14="http://schemas.microsoft.com/office/powerpoint/2010/main" val="1696805200"/>
              </p:ext>
            </p:extLst>
          </p:nvPr>
        </p:nvGraphicFramePr>
        <p:xfrm>
          <a:off x="7928385" y="2311334"/>
          <a:ext cx="1658937" cy="814388"/>
        </p:xfrm>
        <a:graphic>
          <a:graphicData uri="http://schemas.openxmlformats.org/presentationml/2006/ole">
            <mc:AlternateContent xmlns:mc="http://schemas.openxmlformats.org/markup-compatibility/2006">
              <mc:Choice xmlns:v="urn:schemas-microsoft-com:vml" Requires="v">
                <p:oleObj spid="_x0000_s3154" name="Equation" r:id="rId3" imgW="723600" imgH="355320" progId="Equation.3">
                  <p:embed/>
                </p:oleObj>
              </mc:Choice>
              <mc:Fallback>
                <p:oleObj name="Equation" r:id="rId3" imgW="723600" imgH="35532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8385" y="2311334"/>
                        <a:ext cx="1658937"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p:cNvGraphicFramePr>
            <a:graphicFrameLocks noChangeAspect="1"/>
          </p:cNvGraphicFramePr>
          <p:nvPr>
            <p:extLst>
              <p:ext uri="{D42A27DB-BD31-4B8C-83A1-F6EECF244321}">
                <p14:modId xmlns:p14="http://schemas.microsoft.com/office/powerpoint/2010/main" val="2646190552"/>
              </p:ext>
            </p:extLst>
          </p:nvPr>
        </p:nvGraphicFramePr>
        <p:xfrm>
          <a:off x="8036719" y="3266801"/>
          <a:ext cx="1600200" cy="785813"/>
        </p:xfrm>
        <a:graphic>
          <a:graphicData uri="http://schemas.openxmlformats.org/presentationml/2006/ole">
            <mc:AlternateContent xmlns:mc="http://schemas.openxmlformats.org/markup-compatibility/2006">
              <mc:Choice xmlns:v="urn:schemas-microsoft-com:vml" Requires="v">
                <p:oleObj spid="_x0000_s3155" name="Equation" r:id="rId5" imgW="723600" imgH="355320" progId="Equation.3">
                  <p:embed/>
                </p:oleObj>
              </mc:Choice>
              <mc:Fallback>
                <p:oleObj name="Equation" r:id="rId5" imgW="723600" imgH="355320" progId="Equation.3">
                  <p:embed/>
                  <p:pic>
                    <p:nvPicPr>
                      <p:cNvPr id="307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6719" y="3266801"/>
                        <a:ext cx="1600200"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6"/>
          <p:cNvGraphicFramePr>
            <a:graphicFrameLocks noChangeAspect="1"/>
          </p:cNvGraphicFramePr>
          <p:nvPr/>
        </p:nvGraphicFramePr>
        <p:xfrm>
          <a:off x="7162800" y="4256088"/>
          <a:ext cx="1747838" cy="723900"/>
        </p:xfrm>
        <a:graphic>
          <a:graphicData uri="http://schemas.openxmlformats.org/presentationml/2006/ole">
            <mc:AlternateContent xmlns:mc="http://schemas.openxmlformats.org/markup-compatibility/2006">
              <mc:Choice xmlns:v="urn:schemas-microsoft-com:vml" Requires="v">
                <p:oleObj spid="_x0000_s3156" name="Equation" r:id="rId7" imgW="888840" imgH="368280" progId="Equation.3">
                  <p:embed/>
                </p:oleObj>
              </mc:Choice>
              <mc:Fallback>
                <p:oleObj name="Equation" r:id="rId7" imgW="888840" imgH="368280" progId="Equation.3">
                  <p:embed/>
                  <p:pic>
                    <p:nvPicPr>
                      <p:cNvPr id="307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4256088"/>
                        <a:ext cx="1747838"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7"/>
          <p:cNvGraphicFramePr>
            <a:graphicFrameLocks noChangeAspect="1"/>
          </p:cNvGraphicFramePr>
          <p:nvPr/>
        </p:nvGraphicFramePr>
        <p:xfrm>
          <a:off x="7162800" y="4953000"/>
          <a:ext cx="1747838" cy="723900"/>
        </p:xfrm>
        <a:graphic>
          <a:graphicData uri="http://schemas.openxmlformats.org/presentationml/2006/ole">
            <mc:AlternateContent xmlns:mc="http://schemas.openxmlformats.org/markup-compatibility/2006">
              <mc:Choice xmlns:v="urn:schemas-microsoft-com:vml" Requires="v">
                <p:oleObj spid="_x0000_s3157" name="Equation" r:id="rId9" imgW="888840" imgH="368280" progId="Equation.3">
                  <p:embed/>
                </p:oleObj>
              </mc:Choice>
              <mc:Fallback>
                <p:oleObj name="Equation" r:id="rId9" imgW="888840" imgH="368280" progId="Equation.3">
                  <p:embed/>
                  <p:pic>
                    <p:nvPicPr>
                      <p:cNvPr id="307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4953000"/>
                        <a:ext cx="1747838"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Text Box 9"/>
          <p:cNvSpPr txBox="1">
            <a:spLocks noChangeArrowheads="1"/>
          </p:cNvSpPr>
          <p:nvPr/>
        </p:nvSpPr>
        <p:spPr bwMode="auto">
          <a:xfrm>
            <a:off x="8991600" y="4306889"/>
            <a:ext cx="156835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solidFill>
                  <a:schemeClr val="accent1"/>
                </a:solidFill>
              </a:rPr>
              <a:t>(</a:t>
            </a:r>
            <a:r>
              <a:rPr lang="en-US" altLang="en-US" i="1">
                <a:solidFill>
                  <a:schemeClr val="accent1"/>
                </a:solidFill>
              </a:rPr>
              <a:t>normalize</a:t>
            </a:r>
            <a:r>
              <a:rPr lang="en-US" altLang="en-US">
                <a:solidFill>
                  <a:schemeClr val="accent1"/>
                </a:solidFill>
              </a:rPr>
              <a:t> </a:t>
            </a:r>
            <a:r>
              <a:rPr lang="en-US" altLang="en-US" b="1" i="1">
                <a:solidFill>
                  <a:schemeClr val="accent1"/>
                </a:solidFill>
              </a:rPr>
              <a:t>a</a:t>
            </a:r>
            <a:r>
              <a:rPr lang="en-US" altLang="en-US">
                <a:solidFill>
                  <a:schemeClr val="accent1"/>
                </a:solidFill>
              </a:rPr>
              <a:t>)</a:t>
            </a:r>
          </a:p>
        </p:txBody>
      </p:sp>
      <p:sp>
        <p:nvSpPr>
          <p:cNvPr id="3082" name="Text Box 10"/>
          <p:cNvSpPr txBox="1">
            <a:spLocks noChangeArrowheads="1"/>
          </p:cNvSpPr>
          <p:nvPr/>
        </p:nvSpPr>
        <p:spPr bwMode="auto">
          <a:xfrm>
            <a:off x="8999538" y="4954589"/>
            <a:ext cx="15827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solidFill>
                  <a:schemeClr val="accent1"/>
                </a:solidFill>
              </a:rPr>
              <a:t>(</a:t>
            </a:r>
            <a:r>
              <a:rPr lang="en-US" altLang="en-US" i="1">
                <a:solidFill>
                  <a:schemeClr val="accent1"/>
                </a:solidFill>
              </a:rPr>
              <a:t>normalize</a:t>
            </a:r>
            <a:r>
              <a:rPr lang="en-US" altLang="en-US">
                <a:solidFill>
                  <a:schemeClr val="accent1"/>
                </a:solidFill>
              </a:rPr>
              <a:t> </a:t>
            </a:r>
            <a:r>
              <a:rPr lang="en-US" altLang="en-US" b="1">
                <a:solidFill>
                  <a:schemeClr val="accent1"/>
                </a:solidFill>
              </a:rPr>
              <a:t>h</a:t>
            </a:r>
            <a:r>
              <a:rPr lang="en-US" altLang="en-US">
                <a:solidFill>
                  <a:schemeClr val="accent1"/>
                </a:solidFill>
              </a:rPr>
              <a:t>)</a:t>
            </a:r>
          </a:p>
        </p:txBody>
      </p:sp>
    </p:spTree>
    <p:extLst>
      <p:ext uri="{BB962C8B-B14F-4D97-AF65-F5344CB8AC3E}">
        <p14:creationId xmlns:p14="http://schemas.microsoft.com/office/powerpoint/2010/main" val="1166289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AFE10B1D-29E3-4A1A-8D99-73026BE675D9}" type="slidenum">
              <a:rPr lang="en-US" altLang="en-US" sz="1200">
                <a:latin typeface="Helvetica" panose="020B0604020202020204" pitchFamily="34" charset="0"/>
              </a:rPr>
              <a:pPr eaLnBrk="1" hangingPunct="1"/>
              <a:t>23</a:t>
            </a:fld>
            <a:endParaRPr lang="en-US" altLang="en-US" sz="1200"/>
          </a:p>
        </p:txBody>
      </p:sp>
      <p:sp>
        <p:nvSpPr>
          <p:cNvPr id="37891" name="Rectangle 2"/>
          <p:cNvSpPr>
            <a:spLocks noGrp="1" noChangeArrowheads="1"/>
          </p:cNvSpPr>
          <p:nvPr>
            <p:ph type="title"/>
          </p:nvPr>
        </p:nvSpPr>
        <p:spPr/>
        <p:txBody>
          <a:bodyPr/>
          <a:lstStyle/>
          <a:p>
            <a:pPr eaLnBrk="1" hangingPunct="1"/>
            <a:r>
              <a:rPr lang="en-US" altLang="en-US" smtClean="0"/>
              <a:t>Convergence</a:t>
            </a:r>
          </a:p>
        </p:txBody>
      </p:sp>
      <p:sp>
        <p:nvSpPr>
          <p:cNvPr id="37892" name="Rectangle 3"/>
          <p:cNvSpPr>
            <a:spLocks noGrp="1" noChangeArrowheads="1"/>
          </p:cNvSpPr>
          <p:nvPr>
            <p:ph type="body" idx="1"/>
          </p:nvPr>
        </p:nvSpPr>
        <p:spPr/>
        <p:txBody>
          <a:bodyPr>
            <a:normAutofit lnSpcReduction="10000"/>
          </a:bodyPr>
          <a:lstStyle/>
          <a:p>
            <a:pPr eaLnBrk="1" hangingPunct="1">
              <a:lnSpc>
                <a:spcPct val="90000"/>
              </a:lnSpc>
            </a:pPr>
            <a:r>
              <a:rPr lang="en-US" altLang="en-US" sz="2800"/>
              <a:t>Algorithm converges to a </a:t>
            </a:r>
            <a:r>
              <a:rPr lang="en-US" altLang="en-US" sz="2800" i="1"/>
              <a:t>fix-point</a:t>
            </a:r>
            <a:r>
              <a:rPr lang="en-US" altLang="en-US" sz="2800"/>
              <a:t> if iterated indefinitely.</a:t>
            </a:r>
          </a:p>
          <a:p>
            <a:pPr eaLnBrk="1" hangingPunct="1">
              <a:lnSpc>
                <a:spcPct val="90000"/>
              </a:lnSpc>
            </a:pPr>
            <a:r>
              <a:rPr lang="en-US" altLang="en-US" sz="2800"/>
              <a:t>Define </a:t>
            </a:r>
            <a:r>
              <a:rPr lang="en-US" altLang="en-US" sz="2800" i="1"/>
              <a:t>A</a:t>
            </a:r>
            <a:r>
              <a:rPr lang="en-US" altLang="en-US" sz="2800"/>
              <a:t> to be the adjacency matrix for the subgraph defined by </a:t>
            </a:r>
            <a:r>
              <a:rPr lang="en-US" altLang="en-US" sz="2800" i="1"/>
              <a:t>S.</a:t>
            </a:r>
          </a:p>
          <a:p>
            <a:pPr lvl="1" eaLnBrk="1" hangingPunct="1">
              <a:lnSpc>
                <a:spcPct val="90000"/>
              </a:lnSpc>
            </a:pPr>
            <a:r>
              <a:rPr lang="en-US" altLang="en-US" sz="2400" i="1"/>
              <a:t>A</a:t>
            </a:r>
            <a:r>
              <a:rPr lang="en-US" altLang="en-US" sz="2400" i="1" baseline="-25000"/>
              <a:t>ij</a:t>
            </a:r>
            <a:r>
              <a:rPr lang="en-US" altLang="en-US" sz="2400" i="1"/>
              <a:t> </a:t>
            </a:r>
            <a:r>
              <a:rPr lang="en-US" altLang="en-US" sz="2400"/>
              <a:t>= 1 for </a:t>
            </a:r>
            <a:r>
              <a:rPr lang="en-US" altLang="en-US" sz="2400" i="1"/>
              <a:t>i </a:t>
            </a:r>
            <a:r>
              <a:rPr lang="en-US" altLang="en-US" sz="2400">
                <a:sym typeface="Symbol" panose="05050102010706020507" pitchFamily="18" charset="2"/>
              </a:rPr>
              <a:t> S, </a:t>
            </a:r>
            <a:r>
              <a:rPr lang="en-US" altLang="en-US" sz="2400" i="1">
                <a:sym typeface="Symbol" panose="05050102010706020507" pitchFamily="18" charset="2"/>
              </a:rPr>
              <a:t>j</a:t>
            </a:r>
            <a:r>
              <a:rPr lang="en-US" altLang="en-US" sz="2400" i="1"/>
              <a:t> </a:t>
            </a:r>
            <a:r>
              <a:rPr lang="en-US" altLang="en-US" sz="2400">
                <a:sym typeface="Symbol" panose="05050102010706020507" pitchFamily="18" charset="2"/>
              </a:rPr>
              <a:t> S </a:t>
            </a:r>
            <a:r>
              <a:rPr lang="en-US" altLang="en-US" sz="2400"/>
              <a:t>iff </a:t>
            </a:r>
            <a:r>
              <a:rPr lang="en-US" altLang="en-US" sz="2400" i="1"/>
              <a:t>i</a:t>
            </a:r>
            <a:r>
              <a:rPr lang="en-US" altLang="en-US" sz="2400">
                <a:sym typeface="Symbol" panose="05050102010706020507" pitchFamily="18" charset="2"/>
              </a:rPr>
              <a:t></a:t>
            </a:r>
            <a:r>
              <a:rPr lang="en-US" altLang="en-US" sz="2400" i="1">
                <a:sym typeface="Symbol" panose="05050102010706020507" pitchFamily="18" charset="2"/>
              </a:rPr>
              <a:t>j</a:t>
            </a:r>
          </a:p>
          <a:p>
            <a:pPr eaLnBrk="1" hangingPunct="1">
              <a:lnSpc>
                <a:spcPct val="90000"/>
              </a:lnSpc>
            </a:pPr>
            <a:r>
              <a:rPr lang="en-US" altLang="en-US" sz="2800"/>
              <a:t>Authority vector, </a:t>
            </a:r>
            <a:r>
              <a:rPr lang="en-US" altLang="en-US" sz="2800" b="1" i="1"/>
              <a:t>a</a:t>
            </a:r>
            <a:r>
              <a:rPr lang="en-US" altLang="en-US" sz="2800"/>
              <a:t>, converges to the principal eigenvector of </a:t>
            </a:r>
            <a:r>
              <a:rPr lang="en-US" altLang="en-US" sz="2800" i="1"/>
              <a:t>A</a:t>
            </a:r>
            <a:r>
              <a:rPr lang="en-US" altLang="en-US" sz="2800" i="1" baseline="30000"/>
              <a:t>T</a:t>
            </a:r>
            <a:r>
              <a:rPr lang="en-US" altLang="en-US" sz="2800" i="1"/>
              <a:t>A</a:t>
            </a:r>
          </a:p>
          <a:p>
            <a:pPr eaLnBrk="1" hangingPunct="1">
              <a:lnSpc>
                <a:spcPct val="90000"/>
              </a:lnSpc>
            </a:pPr>
            <a:r>
              <a:rPr lang="en-US" altLang="en-US" sz="2800"/>
              <a:t>Hub vector, </a:t>
            </a:r>
            <a:r>
              <a:rPr lang="en-US" altLang="en-US" sz="2800" b="1" i="1"/>
              <a:t>h</a:t>
            </a:r>
            <a:r>
              <a:rPr lang="en-US" altLang="en-US" sz="2800"/>
              <a:t>, converges to the principal eigenvector of </a:t>
            </a:r>
            <a:r>
              <a:rPr lang="en-US" altLang="en-US" sz="2800" i="1"/>
              <a:t>AA</a:t>
            </a:r>
            <a:r>
              <a:rPr lang="en-US" altLang="en-US" sz="2800" i="1" baseline="30000"/>
              <a:t>T</a:t>
            </a:r>
          </a:p>
          <a:p>
            <a:pPr eaLnBrk="1" hangingPunct="1">
              <a:lnSpc>
                <a:spcPct val="90000"/>
              </a:lnSpc>
            </a:pPr>
            <a:r>
              <a:rPr lang="en-US" altLang="en-US" sz="2800"/>
              <a:t>In practice, 20 iterations produces fairly stable results.</a:t>
            </a:r>
          </a:p>
          <a:p>
            <a:pPr eaLnBrk="1" hangingPunct="1">
              <a:lnSpc>
                <a:spcPct val="90000"/>
              </a:lnSpc>
              <a:buFontTx/>
              <a:buNone/>
            </a:pPr>
            <a:r>
              <a:rPr lang="en-US" altLang="en-US" sz="2800"/>
              <a:t> </a:t>
            </a:r>
          </a:p>
        </p:txBody>
      </p:sp>
    </p:spTree>
    <p:extLst>
      <p:ext uri="{BB962C8B-B14F-4D97-AF65-F5344CB8AC3E}">
        <p14:creationId xmlns:p14="http://schemas.microsoft.com/office/powerpoint/2010/main" val="372928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A6082013-CAB2-430E-81F2-77FBF8374EAD}" type="slidenum">
              <a:rPr lang="en-US" altLang="en-US" sz="1200">
                <a:latin typeface="Helvetica" panose="020B0604020202020204" pitchFamily="34" charset="0"/>
              </a:rPr>
              <a:pPr eaLnBrk="1" hangingPunct="1"/>
              <a:t>24</a:t>
            </a:fld>
            <a:endParaRPr lang="en-US" altLang="en-US" sz="1200"/>
          </a:p>
        </p:txBody>
      </p:sp>
      <p:sp>
        <p:nvSpPr>
          <p:cNvPr id="38915" name="Rectangle 2"/>
          <p:cNvSpPr>
            <a:spLocks noGrp="1" noChangeArrowheads="1"/>
          </p:cNvSpPr>
          <p:nvPr>
            <p:ph type="title"/>
          </p:nvPr>
        </p:nvSpPr>
        <p:spPr/>
        <p:txBody>
          <a:bodyPr/>
          <a:lstStyle/>
          <a:p>
            <a:pPr eaLnBrk="1" hangingPunct="1"/>
            <a:r>
              <a:rPr lang="en-US" altLang="en-US" smtClean="0"/>
              <a:t>Results</a:t>
            </a:r>
          </a:p>
        </p:txBody>
      </p:sp>
      <p:sp>
        <p:nvSpPr>
          <p:cNvPr id="38916" name="Rectangle 3"/>
          <p:cNvSpPr>
            <a:spLocks noGrp="1" noChangeArrowheads="1"/>
          </p:cNvSpPr>
          <p:nvPr>
            <p:ph type="body" idx="1"/>
          </p:nvPr>
        </p:nvSpPr>
        <p:spPr/>
        <p:txBody>
          <a:bodyPr>
            <a:normAutofit fontScale="70000" lnSpcReduction="20000"/>
          </a:bodyPr>
          <a:lstStyle/>
          <a:p>
            <a:pPr eaLnBrk="1" hangingPunct="1">
              <a:lnSpc>
                <a:spcPct val="90000"/>
              </a:lnSpc>
            </a:pPr>
            <a:r>
              <a:rPr lang="en-US" altLang="en-US" sz="2800"/>
              <a:t>Authorities for query:  “Java”</a:t>
            </a:r>
          </a:p>
          <a:p>
            <a:pPr lvl="1" eaLnBrk="1" hangingPunct="1">
              <a:lnSpc>
                <a:spcPct val="90000"/>
              </a:lnSpc>
            </a:pPr>
            <a:r>
              <a:rPr lang="en-US" altLang="en-US" sz="2400"/>
              <a:t>java.sun.com</a:t>
            </a:r>
          </a:p>
          <a:p>
            <a:pPr lvl="1" eaLnBrk="1" hangingPunct="1">
              <a:lnSpc>
                <a:spcPct val="90000"/>
              </a:lnSpc>
            </a:pPr>
            <a:r>
              <a:rPr lang="en-US" altLang="en-US" sz="2400"/>
              <a:t>comp.lang.java FAQ</a:t>
            </a:r>
          </a:p>
          <a:p>
            <a:pPr eaLnBrk="1" hangingPunct="1">
              <a:lnSpc>
                <a:spcPct val="90000"/>
              </a:lnSpc>
            </a:pPr>
            <a:r>
              <a:rPr lang="en-US" altLang="en-US" sz="2800"/>
              <a:t>Authorities for query “search engine”</a:t>
            </a:r>
          </a:p>
          <a:p>
            <a:pPr lvl="1" eaLnBrk="1" hangingPunct="1">
              <a:lnSpc>
                <a:spcPct val="90000"/>
              </a:lnSpc>
            </a:pPr>
            <a:r>
              <a:rPr lang="en-US" altLang="en-US" sz="2400"/>
              <a:t>Yahoo.com</a:t>
            </a:r>
          </a:p>
          <a:p>
            <a:pPr lvl="1" eaLnBrk="1" hangingPunct="1">
              <a:lnSpc>
                <a:spcPct val="90000"/>
              </a:lnSpc>
            </a:pPr>
            <a:r>
              <a:rPr lang="en-US" altLang="en-US" sz="2400"/>
              <a:t>Excite.com</a:t>
            </a:r>
          </a:p>
          <a:p>
            <a:pPr lvl="1" eaLnBrk="1" hangingPunct="1">
              <a:lnSpc>
                <a:spcPct val="90000"/>
              </a:lnSpc>
            </a:pPr>
            <a:r>
              <a:rPr lang="en-US" altLang="en-US" sz="2400"/>
              <a:t>Lycos.com</a:t>
            </a:r>
          </a:p>
          <a:p>
            <a:pPr lvl="1" eaLnBrk="1" hangingPunct="1">
              <a:lnSpc>
                <a:spcPct val="90000"/>
              </a:lnSpc>
            </a:pPr>
            <a:r>
              <a:rPr lang="en-US" altLang="en-US" sz="2400"/>
              <a:t>Altavista.com</a:t>
            </a:r>
          </a:p>
          <a:p>
            <a:pPr eaLnBrk="1" hangingPunct="1">
              <a:lnSpc>
                <a:spcPct val="90000"/>
              </a:lnSpc>
            </a:pPr>
            <a:r>
              <a:rPr lang="en-US" altLang="en-US" sz="2800"/>
              <a:t>Authorities for query “Gates”</a:t>
            </a:r>
          </a:p>
          <a:p>
            <a:pPr lvl="1" eaLnBrk="1" hangingPunct="1">
              <a:lnSpc>
                <a:spcPct val="90000"/>
              </a:lnSpc>
            </a:pPr>
            <a:r>
              <a:rPr lang="en-US" altLang="en-US" sz="2400"/>
              <a:t>Microsoft.com</a:t>
            </a:r>
          </a:p>
          <a:p>
            <a:pPr lvl="1" eaLnBrk="1" hangingPunct="1">
              <a:lnSpc>
                <a:spcPct val="90000"/>
              </a:lnSpc>
            </a:pPr>
            <a:r>
              <a:rPr lang="en-US" altLang="en-US" sz="2400"/>
              <a:t>roadahead.com</a:t>
            </a:r>
          </a:p>
          <a:p>
            <a:pPr eaLnBrk="1" hangingPunct="1">
              <a:lnSpc>
                <a:spcPct val="90000"/>
              </a:lnSpc>
            </a:pPr>
            <a:endParaRPr lang="en-US" altLang="en-US" sz="2800"/>
          </a:p>
        </p:txBody>
      </p:sp>
    </p:spTree>
    <p:extLst>
      <p:ext uri="{BB962C8B-B14F-4D97-AF65-F5344CB8AC3E}">
        <p14:creationId xmlns:p14="http://schemas.microsoft.com/office/powerpoint/2010/main" val="2697153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0031A4ED-200C-4469-869A-20A763DD5BB2}" type="slidenum">
              <a:rPr lang="en-US" altLang="en-US" sz="1200">
                <a:latin typeface="Helvetica" panose="020B0604020202020204" pitchFamily="34" charset="0"/>
              </a:rPr>
              <a:pPr eaLnBrk="1" hangingPunct="1"/>
              <a:t>25</a:t>
            </a:fld>
            <a:endParaRPr lang="en-US" altLang="en-US" sz="1200"/>
          </a:p>
        </p:txBody>
      </p:sp>
      <p:sp>
        <p:nvSpPr>
          <p:cNvPr id="39939" name="Rectangle 2"/>
          <p:cNvSpPr>
            <a:spLocks noGrp="1" noChangeArrowheads="1"/>
          </p:cNvSpPr>
          <p:nvPr>
            <p:ph type="title"/>
          </p:nvPr>
        </p:nvSpPr>
        <p:spPr/>
        <p:txBody>
          <a:bodyPr/>
          <a:lstStyle/>
          <a:p>
            <a:pPr eaLnBrk="1" hangingPunct="1"/>
            <a:r>
              <a:rPr lang="en-US" altLang="en-US" smtClean="0"/>
              <a:t>Result Comments</a:t>
            </a:r>
          </a:p>
        </p:txBody>
      </p:sp>
      <p:sp>
        <p:nvSpPr>
          <p:cNvPr id="39940" name="Rectangle 3"/>
          <p:cNvSpPr>
            <a:spLocks noGrp="1" noChangeArrowheads="1"/>
          </p:cNvSpPr>
          <p:nvPr>
            <p:ph type="body" idx="1"/>
          </p:nvPr>
        </p:nvSpPr>
        <p:spPr/>
        <p:txBody>
          <a:bodyPr>
            <a:normAutofit/>
          </a:bodyPr>
          <a:lstStyle/>
          <a:p>
            <a:pPr eaLnBrk="1" hangingPunct="1"/>
            <a:r>
              <a:rPr lang="en-US" altLang="en-US" sz="2400" dirty="0" smtClean="0"/>
              <a:t>In most cases, the final authorities were not in the initial root set generated using </a:t>
            </a:r>
            <a:r>
              <a:rPr lang="en-US" altLang="en-US" sz="2400" dirty="0" err="1" smtClean="0"/>
              <a:t>Altavista</a:t>
            </a:r>
            <a:r>
              <a:rPr lang="en-US" altLang="en-US" sz="2400" dirty="0" smtClean="0"/>
              <a:t>.</a:t>
            </a:r>
          </a:p>
          <a:p>
            <a:pPr eaLnBrk="1" hangingPunct="1"/>
            <a:r>
              <a:rPr lang="en-US" altLang="en-US" sz="2400" dirty="0" smtClean="0"/>
              <a:t>Authorities were brought in from linked and reverse-linked pages and then HITS computed their high authority score.</a:t>
            </a:r>
          </a:p>
        </p:txBody>
      </p:sp>
    </p:spTree>
    <p:extLst>
      <p:ext uri="{BB962C8B-B14F-4D97-AF65-F5344CB8AC3E}">
        <p14:creationId xmlns:p14="http://schemas.microsoft.com/office/powerpoint/2010/main" val="1540506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74CEA273-FDD2-4CF5-B0F4-6833A79DE89F}" type="slidenum">
              <a:rPr lang="en-US" altLang="en-US" sz="1200">
                <a:latin typeface="Helvetica" panose="020B0604020202020204" pitchFamily="34" charset="0"/>
              </a:rPr>
              <a:pPr eaLnBrk="1" hangingPunct="1"/>
              <a:t>26</a:t>
            </a:fld>
            <a:endParaRPr lang="en-US" altLang="en-US" sz="1200"/>
          </a:p>
        </p:txBody>
      </p:sp>
      <p:sp>
        <p:nvSpPr>
          <p:cNvPr id="40963" name="Rectangle 2"/>
          <p:cNvSpPr>
            <a:spLocks noGrp="1" noChangeArrowheads="1"/>
          </p:cNvSpPr>
          <p:nvPr>
            <p:ph type="title"/>
          </p:nvPr>
        </p:nvSpPr>
        <p:spPr>
          <a:xfrm>
            <a:off x="1752600" y="228600"/>
            <a:ext cx="8610600" cy="990600"/>
          </a:xfrm>
        </p:spPr>
        <p:txBody>
          <a:bodyPr/>
          <a:lstStyle/>
          <a:p>
            <a:pPr eaLnBrk="1" hangingPunct="1"/>
            <a:r>
              <a:rPr lang="en-US" altLang="en-US" smtClean="0"/>
              <a:t>Finding Similar Pages Using Link Structure</a:t>
            </a:r>
          </a:p>
        </p:txBody>
      </p:sp>
      <p:sp>
        <p:nvSpPr>
          <p:cNvPr id="40964" name="Rectangle 3"/>
          <p:cNvSpPr>
            <a:spLocks noGrp="1" noChangeArrowheads="1"/>
          </p:cNvSpPr>
          <p:nvPr>
            <p:ph type="body" idx="1"/>
          </p:nvPr>
        </p:nvSpPr>
        <p:spPr/>
        <p:txBody>
          <a:bodyPr>
            <a:normAutofit/>
          </a:bodyPr>
          <a:lstStyle/>
          <a:p>
            <a:pPr eaLnBrk="1" hangingPunct="1"/>
            <a:r>
              <a:rPr lang="en-US" altLang="en-US" sz="2800" dirty="0" smtClean="0"/>
              <a:t>Given a page, </a:t>
            </a:r>
            <a:r>
              <a:rPr lang="en-US" altLang="en-US" sz="2800" i="1" dirty="0" smtClean="0"/>
              <a:t>P</a:t>
            </a:r>
            <a:r>
              <a:rPr lang="en-US" altLang="en-US" sz="2800" dirty="0" smtClean="0"/>
              <a:t>, let </a:t>
            </a:r>
            <a:r>
              <a:rPr lang="en-US" altLang="en-US" sz="2800" i="1" dirty="0" smtClean="0"/>
              <a:t>R</a:t>
            </a:r>
            <a:r>
              <a:rPr lang="en-US" altLang="en-US" sz="2800" dirty="0" smtClean="0"/>
              <a:t> (the root set) be </a:t>
            </a:r>
            <a:r>
              <a:rPr lang="en-US" altLang="en-US" sz="2800" i="1" dirty="0" smtClean="0"/>
              <a:t>t </a:t>
            </a:r>
            <a:r>
              <a:rPr lang="en-US" altLang="en-US" sz="2800" dirty="0" smtClean="0"/>
              <a:t>(e.g. 200) pages that point to </a:t>
            </a:r>
            <a:r>
              <a:rPr lang="en-US" altLang="en-US" sz="2800" i="1" dirty="0" smtClean="0"/>
              <a:t>P</a:t>
            </a:r>
            <a:r>
              <a:rPr lang="en-US" altLang="en-US" sz="2800" dirty="0" smtClean="0"/>
              <a:t>.</a:t>
            </a:r>
          </a:p>
          <a:p>
            <a:pPr eaLnBrk="1" hangingPunct="1"/>
            <a:r>
              <a:rPr lang="en-US" altLang="en-US" sz="2800" dirty="0" smtClean="0"/>
              <a:t>Grow a base set </a:t>
            </a:r>
            <a:r>
              <a:rPr lang="en-US" altLang="en-US" sz="2800" i="1" dirty="0" smtClean="0"/>
              <a:t>S</a:t>
            </a:r>
            <a:r>
              <a:rPr lang="en-US" altLang="en-US" sz="2800" dirty="0" smtClean="0"/>
              <a:t> from </a:t>
            </a:r>
            <a:r>
              <a:rPr lang="en-US" altLang="en-US" sz="2800" i="1" dirty="0" smtClean="0"/>
              <a:t>R</a:t>
            </a:r>
            <a:r>
              <a:rPr lang="en-US" altLang="en-US" sz="2800" dirty="0" smtClean="0"/>
              <a:t>.</a:t>
            </a:r>
          </a:p>
          <a:p>
            <a:pPr eaLnBrk="1" hangingPunct="1"/>
            <a:r>
              <a:rPr lang="en-US" altLang="en-US" sz="2800" dirty="0" smtClean="0"/>
              <a:t>Run HITS on </a:t>
            </a:r>
            <a:r>
              <a:rPr lang="en-US" altLang="en-US" sz="2800" i="1" dirty="0" smtClean="0"/>
              <a:t>S</a:t>
            </a:r>
            <a:r>
              <a:rPr lang="en-US" altLang="en-US" sz="2800" dirty="0" smtClean="0"/>
              <a:t>.</a:t>
            </a:r>
          </a:p>
          <a:p>
            <a:pPr eaLnBrk="1" hangingPunct="1"/>
            <a:r>
              <a:rPr lang="en-US" altLang="en-US" sz="2800" dirty="0" smtClean="0"/>
              <a:t>Return the best authorities in </a:t>
            </a:r>
            <a:r>
              <a:rPr lang="en-US" altLang="en-US" sz="2800" i="1" dirty="0" smtClean="0"/>
              <a:t>S</a:t>
            </a:r>
            <a:r>
              <a:rPr lang="en-US" altLang="en-US" sz="2800" dirty="0" smtClean="0"/>
              <a:t> as the best similar-pages for </a:t>
            </a:r>
            <a:r>
              <a:rPr lang="en-US" altLang="en-US" sz="2800" i="1" dirty="0" smtClean="0"/>
              <a:t>P</a:t>
            </a:r>
            <a:r>
              <a:rPr lang="en-US" altLang="en-US" sz="2800" dirty="0" smtClean="0"/>
              <a:t>.</a:t>
            </a:r>
          </a:p>
          <a:p>
            <a:pPr eaLnBrk="1" hangingPunct="1"/>
            <a:r>
              <a:rPr lang="en-US" altLang="en-US" sz="2800" dirty="0" smtClean="0"/>
              <a:t>Finds authorities in the “link neighbor-hood” of </a:t>
            </a:r>
            <a:r>
              <a:rPr lang="en-US" altLang="en-US" sz="2800" i="1" dirty="0" smtClean="0"/>
              <a:t>P</a:t>
            </a:r>
            <a:r>
              <a:rPr lang="en-US" altLang="en-US" sz="2800" dirty="0" smtClean="0"/>
              <a:t>.</a:t>
            </a:r>
          </a:p>
        </p:txBody>
      </p:sp>
    </p:spTree>
    <p:extLst>
      <p:ext uri="{BB962C8B-B14F-4D97-AF65-F5344CB8AC3E}">
        <p14:creationId xmlns:p14="http://schemas.microsoft.com/office/powerpoint/2010/main" val="464781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D0067775-559D-48F3-A23E-6728BDB60DBF}" type="slidenum">
              <a:rPr lang="en-US" altLang="en-US" sz="1200">
                <a:latin typeface="Helvetica" panose="020B0604020202020204" pitchFamily="34" charset="0"/>
              </a:rPr>
              <a:pPr eaLnBrk="1" hangingPunct="1"/>
              <a:t>27</a:t>
            </a:fld>
            <a:endParaRPr lang="en-US" altLang="en-US" sz="1200"/>
          </a:p>
        </p:txBody>
      </p:sp>
      <p:sp>
        <p:nvSpPr>
          <p:cNvPr id="41987" name="Rectangle 2"/>
          <p:cNvSpPr>
            <a:spLocks noGrp="1" noChangeArrowheads="1"/>
          </p:cNvSpPr>
          <p:nvPr>
            <p:ph type="title"/>
          </p:nvPr>
        </p:nvSpPr>
        <p:spPr/>
        <p:txBody>
          <a:bodyPr/>
          <a:lstStyle/>
          <a:p>
            <a:pPr eaLnBrk="1" hangingPunct="1"/>
            <a:r>
              <a:rPr lang="en-US" altLang="en-US" smtClean="0"/>
              <a:t>Similar Page Results</a:t>
            </a:r>
          </a:p>
        </p:txBody>
      </p:sp>
      <p:sp>
        <p:nvSpPr>
          <p:cNvPr id="41988" name="Rectangle 3"/>
          <p:cNvSpPr>
            <a:spLocks noGrp="1" noChangeArrowheads="1"/>
          </p:cNvSpPr>
          <p:nvPr>
            <p:ph type="body" idx="1"/>
          </p:nvPr>
        </p:nvSpPr>
        <p:spPr/>
        <p:txBody>
          <a:bodyPr/>
          <a:lstStyle/>
          <a:p>
            <a:pPr eaLnBrk="1" hangingPunct="1"/>
            <a:r>
              <a:rPr lang="en-US" altLang="en-US" smtClean="0"/>
              <a:t>Given “honda.com”</a:t>
            </a:r>
          </a:p>
          <a:p>
            <a:pPr lvl="1" eaLnBrk="1" hangingPunct="1"/>
            <a:r>
              <a:rPr lang="en-US" altLang="en-US" smtClean="0"/>
              <a:t>toyota.com</a:t>
            </a:r>
          </a:p>
          <a:p>
            <a:pPr lvl="1" eaLnBrk="1" hangingPunct="1"/>
            <a:r>
              <a:rPr lang="en-US" altLang="en-US" smtClean="0"/>
              <a:t>ford.com</a:t>
            </a:r>
          </a:p>
          <a:p>
            <a:pPr lvl="1" eaLnBrk="1" hangingPunct="1"/>
            <a:r>
              <a:rPr lang="en-US" altLang="en-US" smtClean="0"/>
              <a:t>bmwusa.com</a:t>
            </a:r>
          </a:p>
          <a:p>
            <a:pPr lvl="1" eaLnBrk="1" hangingPunct="1"/>
            <a:r>
              <a:rPr lang="en-US" altLang="en-US" smtClean="0"/>
              <a:t>saturncars.com</a:t>
            </a:r>
          </a:p>
          <a:p>
            <a:pPr lvl="1" eaLnBrk="1" hangingPunct="1"/>
            <a:r>
              <a:rPr lang="en-US" altLang="en-US" smtClean="0"/>
              <a:t>nissanmotors.com</a:t>
            </a:r>
          </a:p>
          <a:p>
            <a:pPr lvl="1" eaLnBrk="1" hangingPunct="1"/>
            <a:r>
              <a:rPr lang="en-US" altLang="en-US" smtClean="0"/>
              <a:t>audi.com</a:t>
            </a:r>
          </a:p>
          <a:p>
            <a:pPr lvl="1" eaLnBrk="1" hangingPunct="1"/>
            <a:r>
              <a:rPr lang="en-US" altLang="en-US" smtClean="0"/>
              <a:t>volvocars.com</a:t>
            </a:r>
          </a:p>
          <a:p>
            <a:pPr lvl="1" eaLnBrk="1" hangingPunct="1"/>
            <a:endParaRPr lang="en-US" altLang="en-US" smtClean="0"/>
          </a:p>
        </p:txBody>
      </p:sp>
    </p:spTree>
    <p:extLst>
      <p:ext uri="{BB962C8B-B14F-4D97-AF65-F5344CB8AC3E}">
        <p14:creationId xmlns:p14="http://schemas.microsoft.com/office/powerpoint/2010/main" val="3361514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9481713F-76C2-4A75-9CEA-AD5D3DC7ECD7}" type="slidenum">
              <a:rPr lang="en-US" altLang="en-US" sz="1200">
                <a:latin typeface="Helvetica" panose="020B0604020202020204" pitchFamily="34" charset="0"/>
              </a:rPr>
              <a:pPr eaLnBrk="1" hangingPunct="1"/>
              <a:t>28</a:t>
            </a:fld>
            <a:endParaRPr lang="en-US" altLang="en-US" sz="1200"/>
          </a:p>
        </p:txBody>
      </p:sp>
      <p:sp>
        <p:nvSpPr>
          <p:cNvPr id="43011" name="Rectangle 2"/>
          <p:cNvSpPr>
            <a:spLocks noGrp="1" noChangeArrowheads="1"/>
          </p:cNvSpPr>
          <p:nvPr>
            <p:ph type="title"/>
          </p:nvPr>
        </p:nvSpPr>
        <p:spPr/>
        <p:txBody>
          <a:bodyPr/>
          <a:lstStyle/>
          <a:p>
            <a:pPr eaLnBrk="1" hangingPunct="1"/>
            <a:r>
              <a:rPr lang="en-US" altLang="en-US" smtClean="0"/>
              <a:t>HITS for Clustering</a:t>
            </a:r>
          </a:p>
        </p:txBody>
      </p:sp>
      <p:sp>
        <p:nvSpPr>
          <p:cNvPr id="43012" name="Rectangle 3"/>
          <p:cNvSpPr>
            <a:spLocks noGrp="1" noChangeArrowheads="1"/>
          </p:cNvSpPr>
          <p:nvPr>
            <p:ph type="body" idx="1"/>
          </p:nvPr>
        </p:nvSpPr>
        <p:spPr/>
        <p:txBody>
          <a:bodyPr>
            <a:noAutofit/>
          </a:bodyPr>
          <a:lstStyle/>
          <a:p>
            <a:pPr eaLnBrk="1" hangingPunct="1">
              <a:lnSpc>
                <a:spcPct val="90000"/>
              </a:lnSpc>
            </a:pPr>
            <a:r>
              <a:rPr lang="en-US" altLang="en-US" sz="2800" dirty="0" smtClean="0"/>
              <a:t>An ambiguous query can result in the principal eigenvector only covering one of the possible meanings.</a:t>
            </a:r>
          </a:p>
          <a:p>
            <a:pPr eaLnBrk="1" hangingPunct="1">
              <a:lnSpc>
                <a:spcPct val="90000"/>
              </a:lnSpc>
            </a:pPr>
            <a:r>
              <a:rPr lang="en-US" altLang="en-US" sz="2800" dirty="0" smtClean="0"/>
              <a:t>Non-principal eigenvectors may contain hubs &amp; authorities for other meanings.</a:t>
            </a:r>
          </a:p>
          <a:p>
            <a:pPr eaLnBrk="1" hangingPunct="1">
              <a:lnSpc>
                <a:spcPct val="90000"/>
              </a:lnSpc>
            </a:pPr>
            <a:r>
              <a:rPr lang="en-US" altLang="en-US" sz="2800" dirty="0" smtClean="0"/>
              <a:t>Example: “jaguar”:</a:t>
            </a:r>
          </a:p>
          <a:p>
            <a:pPr lvl="1" eaLnBrk="1" hangingPunct="1">
              <a:lnSpc>
                <a:spcPct val="90000"/>
              </a:lnSpc>
            </a:pPr>
            <a:r>
              <a:rPr lang="en-US" altLang="en-US" sz="2400" dirty="0" smtClean="0"/>
              <a:t>Atari video game (principal eigenvector)</a:t>
            </a:r>
          </a:p>
          <a:p>
            <a:pPr lvl="1" eaLnBrk="1" hangingPunct="1">
              <a:lnSpc>
                <a:spcPct val="90000"/>
              </a:lnSpc>
            </a:pPr>
            <a:r>
              <a:rPr lang="en-US" altLang="en-US" sz="2400" dirty="0" smtClean="0"/>
              <a:t>NFL Football team (2</a:t>
            </a:r>
            <a:r>
              <a:rPr lang="en-US" altLang="en-US" sz="2400" baseline="30000" dirty="0" smtClean="0"/>
              <a:t>nd</a:t>
            </a:r>
            <a:r>
              <a:rPr lang="en-US" altLang="en-US" sz="2400" dirty="0" smtClean="0"/>
              <a:t> non-</a:t>
            </a:r>
            <a:r>
              <a:rPr lang="en-US" altLang="en-US" sz="2400" dirty="0" err="1" smtClean="0"/>
              <a:t>princ</a:t>
            </a:r>
            <a:r>
              <a:rPr lang="en-US" altLang="en-US" sz="2400" dirty="0" smtClean="0"/>
              <a:t>. eigenvector)</a:t>
            </a:r>
          </a:p>
          <a:p>
            <a:pPr lvl="1" eaLnBrk="1" hangingPunct="1">
              <a:lnSpc>
                <a:spcPct val="90000"/>
              </a:lnSpc>
            </a:pPr>
            <a:r>
              <a:rPr lang="en-US" altLang="en-US" sz="2400" dirty="0" smtClean="0"/>
              <a:t>Automobile (3</a:t>
            </a:r>
            <a:r>
              <a:rPr lang="en-US" altLang="en-US" sz="2400" baseline="30000" dirty="0" smtClean="0"/>
              <a:t>rd</a:t>
            </a:r>
            <a:r>
              <a:rPr lang="en-US" altLang="en-US" sz="2400" dirty="0" smtClean="0"/>
              <a:t>  non-</a:t>
            </a:r>
            <a:r>
              <a:rPr lang="en-US" altLang="en-US" sz="2400" dirty="0" err="1" smtClean="0"/>
              <a:t>princ</a:t>
            </a:r>
            <a:r>
              <a:rPr lang="en-US" altLang="en-US" sz="2400" dirty="0" smtClean="0"/>
              <a:t>. eigenvector)  </a:t>
            </a:r>
          </a:p>
        </p:txBody>
      </p:sp>
    </p:spTree>
    <p:extLst>
      <p:ext uri="{BB962C8B-B14F-4D97-AF65-F5344CB8AC3E}">
        <p14:creationId xmlns:p14="http://schemas.microsoft.com/office/powerpoint/2010/main" val="693204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3691D38F-B0A4-48DB-AE64-20C01A3A3B8A}" type="slidenum">
              <a:rPr lang="en-US" altLang="en-US" sz="1200">
                <a:latin typeface="Helvetica" panose="020B0604020202020204" pitchFamily="34" charset="0"/>
              </a:rPr>
              <a:pPr eaLnBrk="1" hangingPunct="1"/>
              <a:t>29</a:t>
            </a:fld>
            <a:endParaRPr lang="en-US" altLang="en-US" sz="1200"/>
          </a:p>
        </p:txBody>
      </p:sp>
      <p:sp>
        <p:nvSpPr>
          <p:cNvPr id="44035" name="Rectangle 2"/>
          <p:cNvSpPr>
            <a:spLocks noGrp="1" noChangeArrowheads="1"/>
          </p:cNvSpPr>
          <p:nvPr>
            <p:ph type="title"/>
          </p:nvPr>
        </p:nvSpPr>
        <p:spPr/>
        <p:txBody>
          <a:bodyPr/>
          <a:lstStyle/>
          <a:p>
            <a:pPr eaLnBrk="1" hangingPunct="1"/>
            <a:r>
              <a:rPr lang="en-US" altLang="en-US" smtClean="0"/>
              <a:t>PageRank</a:t>
            </a:r>
          </a:p>
        </p:txBody>
      </p:sp>
      <p:sp>
        <p:nvSpPr>
          <p:cNvPr id="44036" name="Rectangle 3"/>
          <p:cNvSpPr>
            <a:spLocks noGrp="1" noChangeArrowheads="1"/>
          </p:cNvSpPr>
          <p:nvPr>
            <p:ph type="body" idx="1"/>
          </p:nvPr>
        </p:nvSpPr>
        <p:spPr/>
        <p:txBody>
          <a:bodyPr>
            <a:normAutofit/>
          </a:bodyPr>
          <a:lstStyle/>
          <a:p>
            <a:pPr eaLnBrk="1" hangingPunct="1"/>
            <a:r>
              <a:rPr lang="en-US" altLang="en-US" sz="2800" dirty="0" smtClean="0"/>
              <a:t>Alternative link-analysis method used by Google </a:t>
            </a:r>
            <a:r>
              <a:rPr lang="en-US" altLang="en-US" sz="2800" dirty="0" smtClean="0">
                <a:solidFill>
                  <a:srgbClr val="33CCCC"/>
                </a:solidFill>
              </a:rPr>
              <a:t>(</a:t>
            </a:r>
            <a:r>
              <a:rPr lang="en-US" altLang="en-US" sz="2800" dirty="0" err="1" smtClean="0">
                <a:solidFill>
                  <a:srgbClr val="33CCCC"/>
                </a:solidFill>
              </a:rPr>
              <a:t>Brin</a:t>
            </a:r>
            <a:r>
              <a:rPr lang="en-US" altLang="en-US" sz="2800" dirty="0" smtClean="0">
                <a:solidFill>
                  <a:srgbClr val="33CCCC"/>
                </a:solidFill>
              </a:rPr>
              <a:t> &amp; Page, 1998)</a:t>
            </a:r>
            <a:r>
              <a:rPr lang="en-US" altLang="en-US" sz="2800" dirty="0" smtClean="0"/>
              <a:t>.</a:t>
            </a:r>
          </a:p>
          <a:p>
            <a:pPr eaLnBrk="1" hangingPunct="1"/>
            <a:r>
              <a:rPr lang="en-US" altLang="en-US" sz="2800" dirty="0" smtClean="0"/>
              <a:t>Does not attempt to capture the distinction between hubs and authorities.</a:t>
            </a:r>
          </a:p>
          <a:p>
            <a:pPr eaLnBrk="1" hangingPunct="1"/>
            <a:r>
              <a:rPr lang="en-US" altLang="en-US" sz="2800" dirty="0" smtClean="0"/>
              <a:t>Ranks pages just by authority.</a:t>
            </a:r>
          </a:p>
          <a:p>
            <a:pPr eaLnBrk="1" hangingPunct="1"/>
            <a:r>
              <a:rPr lang="en-US" altLang="en-US" sz="2800" dirty="0" smtClean="0"/>
              <a:t>Applied to the entire web rather than a local neighborhood of pages surrounding the results of a query.</a:t>
            </a:r>
          </a:p>
        </p:txBody>
      </p:sp>
    </p:spTree>
    <p:extLst>
      <p:ext uri="{BB962C8B-B14F-4D97-AF65-F5344CB8AC3E}">
        <p14:creationId xmlns:p14="http://schemas.microsoft.com/office/powerpoint/2010/main" val="3414135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378AE909-F1B2-40C9-B048-3628B898B32A}" type="slidenum">
              <a:rPr lang="en-US" altLang="en-US" sz="1200">
                <a:latin typeface="Helvetica" panose="020B0604020202020204" pitchFamily="34" charset="0"/>
              </a:rPr>
              <a:pPr eaLnBrk="1" hangingPunct="1"/>
              <a:t>3</a:t>
            </a:fld>
            <a:endParaRPr lang="en-US" altLang="en-US" sz="1200"/>
          </a:p>
        </p:txBody>
      </p:sp>
      <p:sp>
        <p:nvSpPr>
          <p:cNvPr id="22531" name="Rectangle 2"/>
          <p:cNvSpPr>
            <a:spLocks noGrp="1" noChangeArrowheads="1"/>
          </p:cNvSpPr>
          <p:nvPr>
            <p:ph type="title"/>
          </p:nvPr>
        </p:nvSpPr>
        <p:spPr/>
        <p:txBody>
          <a:bodyPr/>
          <a:lstStyle/>
          <a:p>
            <a:pPr eaLnBrk="1" hangingPunct="1"/>
            <a:r>
              <a:rPr lang="en-US" altLang="en-US" smtClean="0"/>
              <a:t>HTML Structure &amp; Feature Weighting</a:t>
            </a:r>
          </a:p>
        </p:txBody>
      </p:sp>
      <p:sp>
        <p:nvSpPr>
          <p:cNvPr id="22532" name="Rectangle 3"/>
          <p:cNvSpPr>
            <a:spLocks noGrp="1" noChangeArrowheads="1"/>
          </p:cNvSpPr>
          <p:nvPr>
            <p:ph type="body" idx="1"/>
          </p:nvPr>
        </p:nvSpPr>
        <p:spPr>
          <a:xfrm>
            <a:off x="1045028" y="1629048"/>
            <a:ext cx="9220200" cy="4687888"/>
          </a:xfrm>
        </p:spPr>
        <p:txBody>
          <a:bodyPr>
            <a:noAutofit/>
          </a:bodyPr>
          <a:lstStyle/>
          <a:p>
            <a:pPr eaLnBrk="1" hangingPunct="1"/>
            <a:r>
              <a:rPr lang="en-US" altLang="en-US" sz="2400" dirty="0" smtClean="0"/>
              <a:t>Weight tokens under particular HTML tags more heavily:</a:t>
            </a:r>
          </a:p>
          <a:p>
            <a:pPr lvl="1" eaLnBrk="1" hangingPunct="1"/>
            <a:r>
              <a:rPr lang="en-US" altLang="en-US" sz="2000" dirty="0" smtClean="0"/>
              <a:t>&lt;TITLE&gt; tokens </a:t>
            </a:r>
            <a:r>
              <a:rPr lang="en-US" altLang="en-US" sz="3200" dirty="0">
                <a:solidFill>
                  <a:srgbClr val="FF0000"/>
                </a:solidFill>
              </a:rPr>
              <a:t>(Google seems to like title matches)</a:t>
            </a:r>
          </a:p>
          <a:p>
            <a:pPr lvl="1" eaLnBrk="1" hangingPunct="1"/>
            <a:r>
              <a:rPr lang="en-US" altLang="en-US" sz="2000" dirty="0" smtClean="0"/>
              <a:t>&lt;H1&gt;,&lt;H2&gt;… tokens</a:t>
            </a:r>
          </a:p>
          <a:p>
            <a:pPr lvl="1" eaLnBrk="1" hangingPunct="1"/>
            <a:r>
              <a:rPr lang="en-US" altLang="en-US" sz="2000" dirty="0" smtClean="0"/>
              <a:t>&lt;META&gt; keyword tokens</a:t>
            </a:r>
          </a:p>
          <a:p>
            <a:pPr eaLnBrk="1" hangingPunct="1"/>
            <a:r>
              <a:rPr lang="en-US" altLang="en-US" sz="2400" dirty="0" smtClean="0"/>
              <a:t>Parse page into conceptual sections (e.g. navigation links vs. page content) and weight tokens differently based on section.</a:t>
            </a:r>
          </a:p>
        </p:txBody>
      </p:sp>
    </p:spTree>
    <p:extLst>
      <p:ext uri="{BB962C8B-B14F-4D97-AF65-F5344CB8AC3E}">
        <p14:creationId xmlns:p14="http://schemas.microsoft.com/office/powerpoint/2010/main" val="243022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HITS Example</a:t>
            </a:r>
            <a:endParaRPr lang="en-US" dirty="0"/>
          </a:p>
        </p:txBody>
      </p:sp>
      <p:sp>
        <p:nvSpPr>
          <p:cNvPr id="5" name="Subtitle 4"/>
          <p:cNvSpPr>
            <a:spLocks noGrp="1"/>
          </p:cNvSpPr>
          <p:nvPr>
            <p:ph type="subTitle" idx="1"/>
          </p:nvPr>
        </p:nvSpPr>
        <p:spPr/>
        <p:txBody>
          <a:bodyPr/>
          <a:lstStyle/>
          <a:p>
            <a:r>
              <a:rPr lang="en-US" dirty="0"/>
              <a:t>http://www.math.cornell.edu/~mec/Winter2009/RalucaRemus/Lecture4/lecture4.html</a:t>
            </a:r>
            <a:endParaRPr lang="en-US" dirty="0"/>
          </a:p>
        </p:txBody>
      </p:sp>
    </p:spTree>
    <p:extLst>
      <p:ext uri="{BB962C8B-B14F-4D97-AF65-F5344CB8AC3E}">
        <p14:creationId xmlns:p14="http://schemas.microsoft.com/office/powerpoint/2010/main" val="1544810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Oval 4"/>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053" name="Oval 5"/>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054" name="Oval 6"/>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055" name="Oval 7"/>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056" name="Oval 8"/>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062" name="Line 14"/>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63" name="Line 15"/>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64" name="Line 16"/>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65" name="Line 17"/>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66" name="Line 18"/>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67" name="Line 19"/>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68" name="Line 20"/>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1" name="Text Box 23"/>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072" name="Oval 24"/>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074" name="Text Box 2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075" name="Text Box 2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076" name="Text Box 2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77" name="Text Box 2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78" name="Text Box 3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79" name="Text Box 3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80" name="Text Box 3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81" name="Text Box 3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82" name="Text Box 3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83" name="Text Box 3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84" name="Text Box 3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85" name="Text Box 3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087" name="Text Box 3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088" name="Text Box 40"/>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Tree>
    <p:extLst>
      <p:ext uri="{BB962C8B-B14F-4D97-AF65-F5344CB8AC3E}">
        <p14:creationId xmlns:p14="http://schemas.microsoft.com/office/powerpoint/2010/main" val="24946409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2"/>
          <p:cNvSpPr>
            <a:spLocks noChangeArrowheads="1"/>
          </p:cNvSpPr>
          <p:nvPr/>
        </p:nvSpPr>
        <p:spPr bwMode="auto">
          <a:xfrm>
            <a:off x="2057400" y="19812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10243"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0244"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0245"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0246"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0247"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0"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1"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4"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10255"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10256"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10257"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10258"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59"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60"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61"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62"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63"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64"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65"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66"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67"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0268" name="Text Box 28"/>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10269" name="Text Box 29"/>
          <p:cNvSpPr txBox="1">
            <a:spLocks noChangeArrowheads="1"/>
          </p:cNvSpPr>
          <p:nvPr/>
        </p:nvSpPr>
        <p:spPr bwMode="auto">
          <a:xfrm>
            <a:off x="3794125" y="1179513"/>
            <a:ext cx="4617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 using Hub scores</a:t>
            </a:r>
          </a:p>
        </p:txBody>
      </p:sp>
      <p:sp>
        <p:nvSpPr>
          <p:cNvPr id="10270" name="Text Box 30"/>
          <p:cNvSpPr txBox="1">
            <a:spLocks noChangeArrowheads="1"/>
          </p:cNvSpPr>
          <p:nvPr/>
        </p:nvSpPr>
        <p:spPr bwMode="auto">
          <a:xfrm>
            <a:off x="1965326" y="1563688"/>
            <a:ext cx="20665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One incoming  edge</a:t>
            </a:r>
          </a:p>
        </p:txBody>
      </p:sp>
    </p:spTree>
    <p:extLst>
      <p:ext uri="{BB962C8B-B14F-4D97-AF65-F5344CB8AC3E}">
        <p14:creationId xmlns:p14="http://schemas.microsoft.com/office/powerpoint/2010/main" val="321665029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6387"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6388"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6389"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6390"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6391"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7"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8"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16399"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16400"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16401"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16402"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6403"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1.000</a:t>
            </a:r>
            <a:endParaRPr lang="en-US" altLang="en-US" sz="1600"/>
          </a:p>
        </p:txBody>
      </p:sp>
      <p:sp>
        <p:nvSpPr>
          <p:cNvPr id="16404"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6405"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6406"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6407"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6408"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6409"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6410"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6411"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6412" name="Text Box 28"/>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16413" name="Text Box 29"/>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Tree>
    <p:extLst>
      <p:ext uri="{BB962C8B-B14F-4D97-AF65-F5344CB8AC3E}">
        <p14:creationId xmlns:p14="http://schemas.microsoft.com/office/powerpoint/2010/main" val="830613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8435" name="Oval 3"/>
          <p:cNvSpPr>
            <a:spLocks noChangeArrowheads="1"/>
          </p:cNvSpPr>
          <p:nvPr/>
        </p:nvSpPr>
        <p:spPr bwMode="auto">
          <a:xfrm>
            <a:off x="4724400" y="1981200"/>
            <a:ext cx="990600" cy="990600"/>
          </a:xfrm>
          <a:prstGeom prst="ellipse">
            <a:avLst/>
          </a:prstGeom>
          <a:solidFill>
            <a:schemeClr val="accent2"/>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18436"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8437"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8438"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18439"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6"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18447"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18448"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18449"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18450"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51"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52"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53"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54"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55"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56"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57"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58"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59"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18460" name="Text Box 28"/>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18461" name="Text Box 29"/>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Tree>
    <p:extLst>
      <p:ext uri="{BB962C8B-B14F-4D97-AF65-F5344CB8AC3E}">
        <p14:creationId xmlns:p14="http://schemas.microsoft.com/office/powerpoint/2010/main" val="3092904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2531" name="Oval 3"/>
          <p:cNvSpPr>
            <a:spLocks noChangeArrowheads="1"/>
          </p:cNvSpPr>
          <p:nvPr/>
        </p:nvSpPr>
        <p:spPr bwMode="auto">
          <a:xfrm>
            <a:off x="4724400" y="19812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22532"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2533"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2534"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2535" name="Line 7"/>
          <p:cNvSpPr>
            <a:spLocks noChangeShapeType="1"/>
          </p:cNvSpPr>
          <p:nvPr/>
        </p:nvSpPr>
        <p:spPr bwMode="auto">
          <a:xfrm>
            <a:off x="3048000" y="2514600"/>
            <a:ext cx="1671638" cy="15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9" name="Line 11"/>
          <p:cNvSpPr>
            <a:spLocks noChangeShapeType="1"/>
          </p:cNvSpPr>
          <p:nvPr/>
        </p:nvSpPr>
        <p:spPr bwMode="auto">
          <a:xfrm flipV="1">
            <a:off x="4114801" y="2895601"/>
            <a:ext cx="804863" cy="130016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2"/>
          <p:cNvSpPr>
            <a:spLocks noChangeShapeType="1"/>
          </p:cNvSpPr>
          <p:nvPr/>
        </p:nvSpPr>
        <p:spPr bwMode="auto">
          <a:xfrm flipH="1" flipV="1">
            <a:off x="5486400" y="2895600"/>
            <a:ext cx="928688" cy="123825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1"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2"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2543"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2544"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2545"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2546"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1.000</a:t>
            </a:r>
            <a:endParaRPr lang="en-US" altLang="en-US" sz="1600"/>
          </a:p>
        </p:txBody>
      </p:sp>
      <p:sp>
        <p:nvSpPr>
          <p:cNvPr id="22547"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2548"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2549"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2550"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2551"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2552"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2553"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2554"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1.000</a:t>
            </a:r>
            <a:endParaRPr lang="en-US" altLang="en-US" sz="1600"/>
          </a:p>
        </p:txBody>
      </p:sp>
      <p:sp>
        <p:nvSpPr>
          <p:cNvPr id="22555"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1.000</a:t>
            </a:r>
            <a:endParaRPr lang="en-US" altLang="en-US" sz="1600"/>
          </a:p>
        </p:txBody>
      </p:sp>
      <p:sp>
        <p:nvSpPr>
          <p:cNvPr id="22556" name="Text Box 28"/>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2557" name="Text Box 29"/>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
        <p:nvSpPr>
          <p:cNvPr id="22558" name="Text Box 30"/>
          <p:cNvSpPr txBox="1">
            <a:spLocks noChangeArrowheads="1"/>
          </p:cNvSpPr>
          <p:nvPr/>
        </p:nvSpPr>
        <p:spPr bwMode="auto">
          <a:xfrm>
            <a:off x="4632326" y="1563688"/>
            <a:ext cx="22367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Three incoming edges</a:t>
            </a:r>
          </a:p>
        </p:txBody>
      </p:sp>
    </p:spTree>
    <p:extLst>
      <p:ext uri="{BB962C8B-B14F-4D97-AF65-F5344CB8AC3E}">
        <p14:creationId xmlns:p14="http://schemas.microsoft.com/office/powerpoint/2010/main" val="175723926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579"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580"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581"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582"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583"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4"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5"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6"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7"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8"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9"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0"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4591"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4592"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4593"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4594"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595"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596"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3.000</a:t>
            </a:r>
            <a:endParaRPr lang="en-US" altLang="en-US" sz="1600"/>
          </a:p>
        </p:txBody>
      </p:sp>
      <p:sp>
        <p:nvSpPr>
          <p:cNvPr id="24597"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598"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599"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600"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601"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602"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603"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604" name="Text Box 28"/>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4605" name="Rectangle 29"/>
          <p:cNvSpPr>
            <a:spLocks noChangeArrowheads="1"/>
          </p:cNvSpPr>
          <p:nvPr/>
        </p:nvSpPr>
        <p:spPr bwMode="auto">
          <a:xfrm>
            <a:off x="6003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4400">
              <a:solidFill>
                <a:schemeClr val="tx2"/>
              </a:solidFill>
            </a:endParaRPr>
          </a:p>
        </p:txBody>
      </p:sp>
      <p:sp>
        <p:nvSpPr>
          <p:cNvPr id="24606" name="Text Box 30"/>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
        <p:nvSpPr>
          <p:cNvPr id="24607" name="Text Box 31"/>
          <p:cNvSpPr txBox="1">
            <a:spLocks noChangeArrowheads="1"/>
          </p:cNvSpPr>
          <p:nvPr/>
        </p:nvSpPr>
        <p:spPr bwMode="auto">
          <a:xfrm>
            <a:off x="4708526" y="1639888"/>
            <a:ext cx="22367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Three incoming edges</a:t>
            </a:r>
          </a:p>
        </p:txBody>
      </p:sp>
    </p:spTree>
    <p:extLst>
      <p:ext uri="{BB962C8B-B14F-4D97-AF65-F5344CB8AC3E}">
        <p14:creationId xmlns:p14="http://schemas.microsoft.com/office/powerpoint/2010/main" val="2423900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627"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628" name="Oval 4"/>
          <p:cNvSpPr>
            <a:spLocks noChangeArrowheads="1"/>
          </p:cNvSpPr>
          <p:nvPr/>
        </p:nvSpPr>
        <p:spPr bwMode="auto">
          <a:xfrm>
            <a:off x="7391400" y="19812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26629"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630"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631"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2"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3"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4"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5"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6"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7"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8"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6639"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6640"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6641"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6642"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643"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644"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3.000</a:t>
            </a:r>
          </a:p>
        </p:txBody>
      </p:sp>
      <p:sp>
        <p:nvSpPr>
          <p:cNvPr id="26645"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646"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647"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648"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649"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650"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651"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652" name="Text Box 28"/>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6653" name="Text Box 29"/>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
        <p:nvSpPr>
          <p:cNvPr id="26654" name="Text Box 30"/>
          <p:cNvSpPr txBox="1">
            <a:spLocks noChangeArrowheads="1"/>
          </p:cNvSpPr>
          <p:nvPr/>
        </p:nvSpPr>
        <p:spPr bwMode="auto">
          <a:xfrm>
            <a:off x="7451726" y="1411288"/>
            <a:ext cx="20024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One incoming edge</a:t>
            </a:r>
          </a:p>
        </p:txBody>
      </p:sp>
    </p:spTree>
    <p:extLst>
      <p:ext uri="{BB962C8B-B14F-4D97-AF65-F5344CB8AC3E}">
        <p14:creationId xmlns:p14="http://schemas.microsoft.com/office/powerpoint/2010/main" val="1450841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2771"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2772"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2773"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2774"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2775"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6"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7"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8"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9"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0"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1"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2"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32783"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32784"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32785"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32786"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2787"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2788"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3.000</a:t>
            </a:r>
          </a:p>
        </p:txBody>
      </p:sp>
      <p:sp>
        <p:nvSpPr>
          <p:cNvPr id="32789"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1.000</a:t>
            </a:r>
            <a:endParaRPr lang="en-US" altLang="en-US" sz="1600"/>
          </a:p>
        </p:txBody>
      </p:sp>
      <p:sp>
        <p:nvSpPr>
          <p:cNvPr id="32790"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2791"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2792"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2793"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2794"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2795"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2796" name="Text Box 28"/>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32797" name="Text Box 29"/>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Tree>
    <p:extLst>
      <p:ext uri="{BB962C8B-B14F-4D97-AF65-F5344CB8AC3E}">
        <p14:creationId xmlns:p14="http://schemas.microsoft.com/office/powerpoint/2010/main" val="3853440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4819"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4820"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4821" name="Oval 5"/>
          <p:cNvSpPr>
            <a:spLocks noChangeArrowheads="1"/>
          </p:cNvSpPr>
          <p:nvPr/>
        </p:nvSpPr>
        <p:spPr bwMode="auto">
          <a:xfrm>
            <a:off x="3352800" y="41148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34822"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4823"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4"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5"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6"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7"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8"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9"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0"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34831"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34832"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34833"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34834"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4835"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4836"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3.000</a:t>
            </a:r>
          </a:p>
        </p:txBody>
      </p:sp>
      <p:sp>
        <p:nvSpPr>
          <p:cNvPr id="34837"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4838"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4839"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4840"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4841"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4842"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4843"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4844" name="Text Box 28"/>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34845" name="Text Box 29"/>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Tree>
    <p:extLst>
      <p:ext uri="{BB962C8B-B14F-4D97-AF65-F5344CB8AC3E}">
        <p14:creationId xmlns:p14="http://schemas.microsoft.com/office/powerpoint/2010/main" val="4229115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16D5DA0E-FBE8-4046-B3D4-0785974F09CB}" type="slidenum">
              <a:rPr lang="en-US" altLang="en-US" sz="1200">
                <a:latin typeface="Helvetica" panose="020B0604020202020204" pitchFamily="34" charset="0"/>
              </a:rPr>
              <a:pPr eaLnBrk="1" hangingPunct="1"/>
              <a:t>4</a:t>
            </a:fld>
            <a:endParaRPr lang="en-US" altLang="en-US" sz="1200"/>
          </a:p>
        </p:txBody>
      </p:sp>
      <p:sp>
        <p:nvSpPr>
          <p:cNvPr id="23555" name="Rectangle 2"/>
          <p:cNvSpPr>
            <a:spLocks noGrp="1" noChangeArrowheads="1"/>
          </p:cNvSpPr>
          <p:nvPr>
            <p:ph type="title"/>
          </p:nvPr>
        </p:nvSpPr>
        <p:spPr/>
        <p:txBody>
          <a:bodyPr/>
          <a:lstStyle/>
          <a:p>
            <a:pPr eaLnBrk="1" hangingPunct="1"/>
            <a:r>
              <a:rPr lang="en-US" altLang="en-US" smtClean="0"/>
              <a:t>Bibliometrics: Citation Analysis</a:t>
            </a:r>
          </a:p>
        </p:txBody>
      </p:sp>
      <p:sp>
        <p:nvSpPr>
          <p:cNvPr id="23556" name="Rectangle 3"/>
          <p:cNvSpPr>
            <a:spLocks noGrp="1" noChangeArrowheads="1"/>
          </p:cNvSpPr>
          <p:nvPr>
            <p:ph type="body" idx="1"/>
          </p:nvPr>
        </p:nvSpPr>
        <p:spPr/>
        <p:txBody>
          <a:bodyPr/>
          <a:lstStyle/>
          <a:p>
            <a:pPr eaLnBrk="1" hangingPunct="1"/>
            <a:r>
              <a:rPr lang="en-US" altLang="en-US" sz="2800"/>
              <a:t>Many standard documents include </a:t>
            </a:r>
            <a:r>
              <a:rPr lang="en-US" altLang="en-US" sz="2800" i="1"/>
              <a:t>bibliographies </a:t>
            </a:r>
            <a:r>
              <a:rPr lang="en-US" altLang="en-US" sz="2800"/>
              <a:t>(or </a:t>
            </a:r>
            <a:r>
              <a:rPr lang="en-US" altLang="en-US" sz="2800" i="1"/>
              <a:t>references</a:t>
            </a:r>
            <a:r>
              <a:rPr lang="en-US" altLang="en-US" sz="2800"/>
              <a:t>), explicit </a:t>
            </a:r>
            <a:r>
              <a:rPr lang="en-US" altLang="en-US" sz="2800" i="1"/>
              <a:t>citations</a:t>
            </a:r>
            <a:r>
              <a:rPr lang="en-US" altLang="en-US" sz="2800"/>
              <a:t> to other previously published documents.</a:t>
            </a:r>
          </a:p>
          <a:p>
            <a:pPr eaLnBrk="1" hangingPunct="1"/>
            <a:r>
              <a:rPr lang="en-US" altLang="en-US" sz="2800"/>
              <a:t>Using citations as links, standard corpora can be viewed as a graph.</a:t>
            </a:r>
          </a:p>
          <a:p>
            <a:pPr eaLnBrk="1" hangingPunct="1"/>
            <a:r>
              <a:rPr lang="en-US" altLang="en-US" sz="2800"/>
              <a:t>The structure of this graph, independent of content, can provide interesting information about the similarity of documents and the structure of information.</a:t>
            </a:r>
          </a:p>
          <a:p>
            <a:pPr eaLnBrk="1" hangingPunct="1"/>
            <a:r>
              <a:rPr lang="en-US" altLang="en-US" sz="2800"/>
              <a:t>CF corpus includes citation information.</a:t>
            </a:r>
          </a:p>
        </p:txBody>
      </p:sp>
    </p:spTree>
    <p:extLst>
      <p:ext uri="{BB962C8B-B14F-4D97-AF65-F5344CB8AC3E}">
        <p14:creationId xmlns:p14="http://schemas.microsoft.com/office/powerpoint/2010/main" val="2911478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6867"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6868"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6869" name="Oval 5"/>
          <p:cNvSpPr>
            <a:spLocks noChangeArrowheads="1"/>
          </p:cNvSpPr>
          <p:nvPr/>
        </p:nvSpPr>
        <p:spPr bwMode="auto">
          <a:xfrm>
            <a:off x="3352800" y="41148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36870"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6871"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2"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3"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4"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6"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7"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8"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36879"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36880"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36881"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36882"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6883"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6884"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3.000</a:t>
            </a:r>
          </a:p>
        </p:txBody>
      </p:sp>
      <p:sp>
        <p:nvSpPr>
          <p:cNvPr id="36885"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6886"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6887"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6888"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6889"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6890"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6891"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6892" name="Text Box 28"/>
          <p:cNvSpPr txBox="1">
            <a:spLocks noChangeArrowheads="1"/>
          </p:cNvSpPr>
          <p:nvPr/>
        </p:nvSpPr>
        <p:spPr bwMode="auto">
          <a:xfrm>
            <a:off x="2743201" y="5410200"/>
            <a:ext cx="1991251"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No Incoming Edges</a:t>
            </a:r>
          </a:p>
        </p:txBody>
      </p:sp>
      <p:sp>
        <p:nvSpPr>
          <p:cNvPr id="36893"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36894" name="Text Box 30"/>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Tree>
    <p:extLst>
      <p:ext uri="{BB962C8B-B14F-4D97-AF65-F5344CB8AC3E}">
        <p14:creationId xmlns:p14="http://schemas.microsoft.com/office/powerpoint/2010/main" val="31477573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8915"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8916"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8917"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8918"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38919"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0"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1"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2"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3"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6"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38927"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38928"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38929"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38930"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8931"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8932"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3.000</a:t>
            </a:r>
          </a:p>
        </p:txBody>
      </p:sp>
      <p:sp>
        <p:nvSpPr>
          <p:cNvPr id="38933"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8934"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8935"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8936"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0.000</a:t>
            </a:r>
            <a:endParaRPr lang="en-US" altLang="en-US" sz="1600"/>
          </a:p>
        </p:txBody>
      </p:sp>
      <p:sp>
        <p:nvSpPr>
          <p:cNvPr id="38937"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8938"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8939"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38941" name="Rectangle 29"/>
          <p:cNvSpPr>
            <a:spLocks noGrp="1" noChangeArrowheads="1"/>
          </p:cNvSpPr>
          <p:nvPr>
            <p:ph type="title" idx="4294967295"/>
          </p:nvPr>
        </p:nvSpPr>
        <p:spPr/>
        <p:txBody>
          <a:bodyPr/>
          <a:lstStyle/>
          <a:p>
            <a:endParaRPr lang="en-US" altLang="en-US"/>
          </a:p>
        </p:txBody>
      </p:sp>
      <p:sp>
        <p:nvSpPr>
          <p:cNvPr id="38942" name="Text Box 30"/>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38943" name="Text Box 31"/>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Tree>
    <p:extLst>
      <p:ext uri="{BB962C8B-B14F-4D97-AF65-F5344CB8AC3E}">
        <p14:creationId xmlns:p14="http://schemas.microsoft.com/office/powerpoint/2010/main" val="6149212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43011"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43012"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43013"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43014" name="Oval 6"/>
          <p:cNvSpPr>
            <a:spLocks noChangeArrowheads="1"/>
          </p:cNvSpPr>
          <p:nvPr/>
        </p:nvSpPr>
        <p:spPr bwMode="auto">
          <a:xfrm>
            <a:off x="6096000" y="41148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43015"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6"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7" name="Line 9"/>
          <p:cNvSpPr>
            <a:spLocks noChangeShapeType="1"/>
          </p:cNvSpPr>
          <p:nvPr/>
        </p:nvSpPr>
        <p:spPr bwMode="auto">
          <a:xfrm>
            <a:off x="4343400" y="46482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1" name="Line 13"/>
          <p:cNvSpPr>
            <a:spLocks noChangeShapeType="1"/>
          </p:cNvSpPr>
          <p:nvPr/>
        </p:nvSpPr>
        <p:spPr bwMode="auto">
          <a:xfrm flipH="1">
            <a:off x="6781801" y="2895600"/>
            <a:ext cx="8810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2"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43023"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43024"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43025"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43026"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43027"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43028"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3.000</a:t>
            </a:r>
          </a:p>
        </p:txBody>
      </p:sp>
      <p:sp>
        <p:nvSpPr>
          <p:cNvPr id="43029"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43030"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43031"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43032"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43033"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43034"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43035"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43036" name="Text Box 28"/>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43037" name="Text Box 29"/>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
        <p:nvSpPr>
          <p:cNvPr id="43038" name="Text Box 30"/>
          <p:cNvSpPr txBox="1">
            <a:spLocks noChangeArrowheads="1"/>
          </p:cNvSpPr>
          <p:nvPr/>
        </p:nvSpPr>
        <p:spPr bwMode="auto">
          <a:xfrm>
            <a:off x="5851526" y="5373688"/>
            <a:ext cx="2067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Two incoming edges</a:t>
            </a:r>
          </a:p>
        </p:txBody>
      </p:sp>
    </p:spTree>
    <p:extLst>
      <p:ext uri="{BB962C8B-B14F-4D97-AF65-F5344CB8AC3E}">
        <p14:creationId xmlns:p14="http://schemas.microsoft.com/office/powerpoint/2010/main" val="1189242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38595"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38596"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38597"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38598"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38599"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8600"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8601"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8602"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8603"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8604"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8605"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8606"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38607"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38608"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38609"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38610"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38611"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38612"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3.000</a:t>
            </a:r>
          </a:p>
        </p:txBody>
      </p:sp>
      <p:sp>
        <p:nvSpPr>
          <p:cNvPr id="238613"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38614"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38615"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38616"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38617"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2.000</a:t>
            </a:r>
            <a:endParaRPr lang="en-US" altLang="en-US" sz="1600"/>
          </a:p>
        </p:txBody>
      </p:sp>
      <p:sp>
        <p:nvSpPr>
          <p:cNvPr id="238618"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38619"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38620" name="Rectangle 28"/>
          <p:cNvSpPr>
            <a:spLocks noGrp="1" noChangeArrowheads="1"/>
          </p:cNvSpPr>
          <p:nvPr>
            <p:ph type="title" idx="4294967295"/>
          </p:nvPr>
        </p:nvSpPr>
        <p:spPr/>
        <p:txBody>
          <a:bodyPr/>
          <a:lstStyle/>
          <a:p>
            <a:endParaRPr lang="en-US" altLang="en-US"/>
          </a:p>
        </p:txBody>
      </p:sp>
      <p:sp>
        <p:nvSpPr>
          <p:cNvPr id="238621"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38623" name="Text Box 31"/>
          <p:cNvSpPr txBox="1">
            <a:spLocks noChangeArrowheads="1"/>
          </p:cNvSpPr>
          <p:nvPr/>
        </p:nvSpPr>
        <p:spPr bwMode="auto">
          <a:xfrm>
            <a:off x="3794126" y="1179513"/>
            <a:ext cx="2928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Authority Scores first</a:t>
            </a:r>
          </a:p>
        </p:txBody>
      </p:sp>
    </p:spTree>
    <p:extLst>
      <p:ext uri="{BB962C8B-B14F-4D97-AF65-F5344CB8AC3E}">
        <p14:creationId xmlns:p14="http://schemas.microsoft.com/office/powerpoint/2010/main" val="2005844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Oval 2"/>
          <p:cNvSpPr>
            <a:spLocks noChangeArrowheads="1"/>
          </p:cNvSpPr>
          <p:nvPr/>
        </p:nvSpPr>
        <p:spPr bwMode="auto">
          <a:xfrm>
            <a:off x="2057400" y="19812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242691"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2692"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2693"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2694"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2695" name="Line 7"/>
          <p:cNvSpPr>
            <a:spLocks noChangeShapeType="1"/>
          </p:cNvSpPr>
          <p:nvPr/>
        </p:nvSpPr>
        <p:spPr bwMode="auto">
          <a:xfrm>
            <a:off x="3048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2696"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2697"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2698"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2699"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2700"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2701"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2702"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42703"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42704"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42705"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42706"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2707"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2708"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3.000</a:t>
            </a:r>
          </a:p>
        </p:txBody>
      </p:sp>
      <p:sp>
        <p:nvSpPr>
          <p:cNvPr id="242709"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2710"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2711"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42712"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42713"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42714"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42715"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2716" name="Rectangle 28"/>
          <p:cNvSpPr>
            <a:spLocks noGrp="1" noChangeArrowheads="1"/>
          </p:cNvSpPr>
          <p:nvPr>
            <p:ph type="title" idx="4294967295"/>
          </p:nvPr>
        </p:nvSpPr>
        <p:spPr/>
        <p:txBody>
          <a:bodyPr/>
          <a:lstStyle/>
          <a:p>
            <a:endParaRPr lang="en-US" altLang="en-US"/>
          </a:p>
        </p:txBody>
      </p:sp>
      <p:sp>
        <p:nvSpPr>
          <p:cNvPr id="242717"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42718" name="Text Box 30"/>
          <p:cNvSpPr txBox="1">
            <a:spLocks noChangeArrowheads="1"/>
          </p:cNvSpPr>
          <p:nvPr/>
        </p:nvSpPr>
        <p:spPr bwMode="auto">
          <a:xfrm>
            <a:off x="4327526" y="1563688"/>
            <a:ext cx="4630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Hub Scores using new Authority Scores</a:t>
            </a:r>
          </a:p>
        </p:txBody>
      </p:sp>
    </p:spTree>
    <p:extLst>
      <p:ext uri="{BB962C8B-B14F-4D97-AF65-F5344CB8AC3E}">
        <p14:creationId xmlns:p14="http://schemas.microsoft.com/office/powerpoint/2010/main" val="36872082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6787"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6788"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6789"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6790"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6791"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2"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3"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4"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5"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6"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7"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8"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46799"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46800"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46801"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46802"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3.000</a:t>
            </a:r>
            <a:endParaRPr lang="en-US" altLang="en-US" sz="1600"/>
          </a:p>
        </p:txBody>
      </p:sp>
      <p:sp>
        <p:nvSpPr>
          <p:cNvPr id="246803"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6804"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46805"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6806"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6807"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46808"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46809"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46810"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46811"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6812" name="Rectangle 28"/>
          <p:cNvSpPr>
            <a:spLocks noGrp="1" noChangeArrowheads="1"/>
          </p:cNvSpPr>
          <p:nvPr>
            <p:ph type="title" idx="4294967295"/>
          </p:nvPr>
        </p:nvSpPr>
        <p:spPr/>
        <p:txBody>
          <a:bodyPr/>
          <a:lstStyle/>
          <a:p>
            <a:endParaRPr lang="en-US" altLang="en-US"/>
          </a:p>
        </p:txBody>
      </p:sp>
      <p:sp>
        <p:nvSpPr>
          <p:cNvPr id="246813"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46815" name="Text Box 31"/>
          <p:cNvSpPr txBox="1">
            <a:spLocks noChangeArrowheads="1"/>
          </p:cNvSpPr>
          <p:nvPr/>
        </p:nvSpPr>
        <p:spPr bwMode="auto">
          <a:xfrm>
            <a:off x="4327526" y="1563688"/>
            <a:ext cx="4630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Hub Scores using new Authority Scores</a:t>
            </a:r>
          </a:p>
        </p:txBody>
      </p:sp>
    </p:spTree>
    <p:extLst>
      <p:ext uri="{BB962C8B-B14F-4D97-AF65-F5344CB8AC3E}">
        <p14:creationId xmlns:p14="http://schemas.microsoft.com/office/powerpoint/2010/main" val="27994450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8835" name="Oval 3"/>
          <p:cNvSpPr>
            <a:spLocks noChangeArrowheads="1"/>
          </p:cNvSpPr>
          <p:nvPr/>
        </p:nvSpPr>
        <p:spPr bwMode="auto">
          <a:xfrm>
            <a:off x="4724400" y="19812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248836"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8837"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8838"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48839"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8840" name="Line 8"/>
          <p:cNvSpPr>
            <a:spLocks noChangeShapeType="1"/>
          </p:cNvSpPr>
          <p:nvPr/>
        </p:nvSpPr>
        <p:spPr bwMode="auto">
          <a:xfrm>
            <a:off x="5715000" y="2514600"/>
            <a:ext cx="167163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8841"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8842"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8843"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8844"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8845"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8846"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48847"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48848"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48849"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48850"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48851"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8852"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48853"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8854"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8855"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48856"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48857"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48858"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48859"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48860" name="Rectangle 28"/>
          <p:cNvSpPr>
            <a:spLocks noGrp="1" noChangeArrowheads="1"/>
          </p:cNvSpPr>
          <p:nvPr>
            <p:ph type="title" idx="4294967295"/>
          </p:nvPr>
        </p:nvSpPr>
        <p:spPr/>
        <p:txBody>
          <a:bodyPr/>
          <a:lstStyle/>
          <a:p>
            <a:endParaRPr lang="en-US" altLang="en-US"/>
          </a:p>
        </p:txBody>
      </p:sp>
      <p:sp>
        <p:nvSpPr>
          <p:cNvPr id="248861"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48862" name="Text Box 30"/>
          <p:cNvSpPr txBox="1">
            <a:spLocks noChangeArrowheads="1"/>
          </p:cNvSpPr>
          <p:nvPr/>
        </p:nvSpPr>
        <p:spPr bwMode="auto">
          <a:xfrm>
            <a:off x="4327526" y="1563688"/>
            <a:ext cx="4630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Hub Scores using new Authority Scores</a:t>
            </a:r>
          </a:p>
        </p:txBody>
      </p:sp>
    </p:spTree>
    <p:extLst>
      <p:ext uri="{BB962C8B-B14F-4D97-AF65-F5344CB8AC3E}">
        <p14:creationId xmlns:p14="http://schemas.microsoft.com/office/powerpoint/2010/main" val="12293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57027"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57028"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57029"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57030"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57031"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032"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033"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034"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035"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036"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037"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038"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57039"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57040"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57041"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57042"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57043"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57044"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57045"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57046"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1.000</a:t>
            </a:r>
            <a:endParaRPr lang="en-US" altLang="en-US" sz="1600"/>
          </a:p>
        </p:txBody>
      </p:sp>
      <p:sp>
        <p:nvSpPr>
          <p:cNvPr id="257047"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57048"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57049"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57050"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57051"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57052" name="Rectangle 28"/>
          <p:cNvSpPr>
            <a:spLocks noGrp="1" noChangeArrowheads="1"/>
          </p:cNvSpPr>
          <p:nvPr>
            <p:ph type="title" idx="4294967295"/>
          </p:nvPr>
        </p:nvSpPr>
        <p:spPr/>
        <p:txBody>
          <a:bodyPr/>
          <a:lstStyle/>
          <a:p>
            <a:endParaRPr lang="en-US" altLang="en-US"/>
          </a:p>
        </p:txBody>
      </p:sp>
      <p:sp>
        <p:nvSpPr>
          <p:cNvPr id="257053"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57054" name="Text Box 30"/>
          <p:cNvSpPr txBox="1">
            <a:spLocks noChangeArrowheads="1"/>
          </p:cNvSpPr>
          <p:nvPr/>
        </p:nvSpPr>
        <p:spPr bwMode="auto">
          <a:xfrm>
            <a:off x="4327526" y="1563688"/>
            <a:ext cx="4630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Hub Scores using new Authority Scores</a:t>
            </a:r>
          </a:p>
        </p:txBody>
      </p:sp>
    </p:spTree>
    <p:extLst>
      <p:ext uri="{BB962C8B-B14F-4D97-AF65-F5344CB8AC3E}">
        <p14:creationId xmlns:p14="http://schemas.microsoft.com/office/powerpoint/2010/main" val="2399908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59075"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59076" name="Oval 4"/>
          <p:cNvSpPr>
            <a:spLocks noChangeArrowheads="1"/>
          </p:cNvSpPr>
          <p:nvPr/>
        </p:nvSpPr>
        <p:spPr bwMode="auto">
          <a:xfrm>
            <a:off x="7391400" y="19812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259077"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59078"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59079"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0"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1"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2"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3"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4"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5"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6"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59087"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59088"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59089"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59090"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59091"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59092"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59093"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59094"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59095"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59096"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59097"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59098"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59099"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59100" name="Rectangle 28"/>
          <p:cNvSpPr>
            <a:spLocks noGrp="1" noChangeArrowheads="1"/>
          </p:cNvSpPr>
          <p:nvPr>
            <p:ph type="title" idx="4294967295"/>
          </p:nvPr>
        </p:nvSpPr>
        <p:spPr/>
        <p:txBody>
          <a:bodyPr/>
          <a:lstStyle/>
          <a:p>
            <a:endParaRPr lang="en-US" altLang="en-US"/>
          </a:p>
        </p:txBody>
      </p:sp>
      <p:sp>
        <p:nvSpPr>
          <p:cNvPr id="259101"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59102" name="Text Box 30"/>
          <p:cNvSpPr txBox="1">
            <a:spLocks noChangeArrowheads="1"/>
          </p:cNvSpPr>
          <p:nvPr/>
        </p:nvSpPr>
        <p:spPr bwMode="auto">
          <a:xfrm>
            <a:off x="4327526" y="1563688"/>
            <a:ext cx="4630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Hub Scores using new Authority Scores</a:t>
            </a:r>
          </a:p>
        </p:txBody>
      </p:sp>
    </p:spTree>
    <p:extLst>
      <p:ext uri="{BB962C8B-B14F-4D97-AF65-F5344CB8AC3E}">
        <p14:creationId xmlns:p14="http://schemas.microsoft.com/office/powerpoint/2010/main" val="2759313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5219"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5220"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5221"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5222"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5223"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5224"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5225"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5226"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5227"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5228"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5229"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5230"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65231"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65232"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65233"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65234"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65235"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5236"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65237"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65238"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65239"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2.000</a:t>
            </a:r>
            <a:endParaRPr lang="en-US" altLang="en-US" sz="1600"/>
          </a:p>
        </p:txBody>
      </p:sp>
      <p:sp>
        <p:nvSpPr>
          <p:cNvPr id="265240"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65241"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p>
        </p:txBody>
      </p:sp>
      <p:sp>
        <p:nvSpPr>
          <p:cNvPr id="265242"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65243"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5244" name="Rectangle 28"/>
          <p:cNvSpPr>
            <a:spLocks noGrp="1" noChangeArrowheads="1"/>
          </p:cNvSpPr>
          <p:nvPr>
            <p:ph type="title" idx="4294967295"/>
          </p:nvPr>
        </p:nvSpPr>
        <p:spPr/>
        <p:txBody>
          <a:bodyPr/>
          <a:lstStyle/>
          <a:p>
            <a:endParaRPr lang="en-US" altLang="en-US"/>
          </a:p>
        </p:txBody>
      </p:sp>
      <p:sp>
        <p:nvSpPr>
          <p:cNvPr id="265245"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65246" name="Text Box 30"/>
          <p:cNvSpPr txBox="1">
            <a:spLocks noChangeArrowheads="1"/>
          </p:cNvSpPr>
          <p:nvPr/>
        </p:nvSpPr>
        <p:spPr bwMode="auto">
          <a:xfrm>
            <a:off x="4327526" y="1563688"/>
            <a:ext cx="4630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Hub Scores using new Authority Scores</a:t>
            </a:r>
          </a:p>
        </p:txBody>
      </p:sp>
    </p:spTree>
    <p:extLst>
      <p:ext uri="{BB962C8B-B14F-4D97-AF65-F5344CB8AC3E}">
        <p14:creationId xmlns:p14="http://schemas.microsoft.com/office/powerpoint/2010/main" val="43867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98716A3E-0687-412A-AA02-2542C2BE6843}" type="slidenum">
              <a:rPr lang="en-US" altLang="en-US" sz="1200">
                <a:latin typeface="Helvetica" panose="020B0604020202020204" pitchFamily="34" charset="0"/>
              </a:rPr>
              <a:pPr eaLnBrk="1" hangingPunct="1"/>
              <a:t>5</a:t>
            </a:fld>
            <a:endParaRPr lang="en-US" altLang="en-US" sz="1200"/>
          </a:p>
        </p:txBody>
      </p:sp>
      <p:sp>
        <p:nvSpPr>
          <p:cNvPr id="24579" name="Rectangle 2"/>
          <p:cNvSpPr>
            <a:spLocks noGrp="1" noChangeArrowheads="1"/>
          </p:cNvSpPr>
          <p:nvPr>
            <p:ph type="title"/>
          </p:nvPr>
        </p:nvSpPr>
        <p:spPr/>
        <p:txBody>
          <a:bodyPr/>
          <a:lstStyle/>
          <a:p>
            <a:pPr eaLnBrk="1" hangingPunct="1"/>
            <a:r>
              <a:rPr lang="en-US" altLang="en-US" smtClean="0"/>
              <a:t>Impact Factor</a:t>
            </a:r>
          </a:p>
        </p:txBody>
      </p:sp>
      <p:sp>
        <p:nvSpPr>
          <p:cNvPr id="24580"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altLang="en-US" sz="2800"/>
              <a:t>Developed by Garfield in 1972 to measure the importance (quality, influence) of scientific journals.</a:t>
            </a:r>
          </a:p>
          <a:p>
            <a:pPr eaLnBrk="1" hangingPunct="1">
              <a:lnSpc>
                <a:spcPct val="90000"/>
              </a:lnSpc>
            </a:pPr>
            <a:r>
              <a:rPr lang="en-US" altLang="en-US" sz="2800"/>
              <a:t>Measure of how often papers in the journal are cited by other scientists.</a:t>
            </a:r>
          </a:p>
          <a:p>
            <a:pPr eaLnBrk="1" hangingPunct="1">
              <a:lnSpc>
                <a:spcPct val="90000"/>
              </a:lnSpc>
            </a:pPr>
            <a:r>
              <a:rPr lang="en-US" altLang="en-US" sz="2800"/>
              <a:t>Computed and published annually by the Institute for Scientific Information (ISI).</a:t>
            </a:r>
          </a:p>
          <a:p>
            <a:pPr eaLnBrk="1" hangingPunct="1">
              <a:lnSpc>
                <a:spcPct val="90000"/>
              </a:lnSpc>
            </a:pPr>
            <a:r>
              <a:rPr lang="en-US" altLang="en-US" sz="2800"/>
              <a:t>The </a:t>
            </a:r>
            <a:r>
              <a:rPr lang="en-US" altLang="en-US" sz="2800" i="1">
                <a:solidFill>
                  <a:srgbClr val="FF0000"/>
                </a:solidFill>
              </a:rPr>
              <a:t>impact factor</a:t>
            </a:r>
            <a:r>
              <a:rPr lang="en-US" altLang="en-US" sz="2800"/>
              <a:t> of a journal </a:t>
            </a:r>
            <a:r>
              <a:rPr lang="en-US" altLang="en-US" sz="2800" i="1"/>
              <a:t>J</a:t>
            </a:r>
            <a:r>
              <a:rPr lang="en-US" altLang="en-US" sz="2800"/>
              <a:t> in year </a:t>
            </a:r>
            <a:r>
              <a:rPr lang="en-US" altLang="en-US" sz="2800" i="1"/>
              <a:t>Y</a:t>
            </a:r>
            <a:r>
              <a:rPr lang="en-US" altLang="en-US" sz="2800"/>
              <a:t> is the average number of citations (from indexed documents published in year </a:t>
            </a:r>
            <a:r>
              <a:rPr lang="en-US" altLang="en-US" sz="2800" i="1"/>
              <a:t>Y</a:t>
            </a:r>
            <a:r>
              <a:rPr lang="en-US" altLang="en-US" sz="2800"/>
              <a:t>) to a paper published in </a:t>
            </a:r>
            <a:r>
              <a:rPr lang="en-US" altLang="en-US" sz="2800" i="1"/>
              <a:t>J</a:t>
            </a:r>
            <a:r>
              <a:rPr lang="en-US" altLang="en-US" sz="2800"/>
              <a:t> in year </a:t>
            </a:r>
            <a:r>
              <a:rPr lang="en-US" altLang="en-US" sz="2800" i="1"/>
              <a:t>Y</a:t>
            </a:r>
            <a:r>
              <a:rPr lang="en-US" altLang="en-US" sz="2800">
                <a:sym typeface="Symbol" panose="05050102010706020507" pitchFamily="18" charset="2"/>
              </a:rPr>
              <a:t></a:t>
            </a:r>
            <a:r>
              <a:rPr lang="en-US" altLang="en-US" sz="2800"/>
              <a:t>1 or </a:t>
            </a:r>
            <a:r>
              <a:rPr lang="en-US" altLang="en-US" sz="2800" i="1"/>
              <a:t>Y</a:t>
            </a:r>
            <a:r>
              <a:rPr lang="en-US" altLang="en-US" sz="2800">
                <a:sym typeface="Symbol" panose="05050102010706020507" pitchFamily="18" charset="2"/>
              </a:rPr>
              <a:t></a:t>
            </a:r>
            <a:r>
              <a:rPr lang="en-US" altLang="en-US" sz="2800"/>
              <a:t>2.</a:t>
            </a:r>
          </a:p>
          <a:p>
            <a:pPr eaLnBrk="1" hangingPunct="1">
              <a:lnSpc>
                <a:spcPct val="90000"/>
              </a:lnSpc>
            </a:pPr>
            <a:r>
              <a:rPr lang="en-US" altLang="en-US" sz="2800"/>
              <a:t>Does not account for the quality of the citing article.</a:t>
            </a:r>
          </a:p>
        </p:txBody>
      </p:sp>
    </p:spTree>
    <p:extLst>
      <p:ext uri="{BB962C8B-B14F-4D97-AF65-F5344CB8AC3E}">
        <p14:creationId xmlns:p14="http://schemas.microsoft.com/office/powerpoint/2010/main" val="3968156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7267"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7268"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7269" name="Oval 5"/>
          <p:cNvSpPr>
            <a:spLocks noChangeArrowheads="1"/>
          </p:cNvSpPr>
          <p:nvPr/>
        </p:nvSpPr>
        <p:spPr bwMode="auto">
          <a:xfrm>
            <a:off x="3352800" y="4114800"/>
            <a:ext cx="990600" cy="990600"/>
          </a:xfrm>
          <a:prstGeom prst="ellipse">
            <a:avLst/>
          </a:prstGeom>
          <a:solidFill>
            <a:schemeClr val="accent2"/>
          </a:solidFill>
          <a:ln w="9525">
            <a:solidFill>
              <a:schemeClr val="tx1"/>
            </a:solidFill>
            <a:round/>
            <a:headEnd/>
            <a:tailEnd/>
          </a:ln>
        </p:spPr>
        <p:txBody>
          <a:bodyPr/>
          <a:lstStyle/>
          <a:p>
            <a:endParaRPr lang="en-US" altLang="en-US" sz="1600"/>
          </a:p>
          <a:p>
            <a:endParaRPr lang="en-US" altLang="en-US" sz="1600"/>
          </a:p>
        </p:txBody>
      </p:sp>
      <p:sp>
        <p:nvSpPr>
          <p:cNvPr id="267270"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67271"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7272"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7273"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7274" name="Line 10"/>
          <p:cNvSpPr>
            <a:spLocks noChangeShapeType="1"/>
          </p:cNvSpPr>
          <p:nvPr/>
        </p:nvSpPr>
        <p:spPr bwMode="auto">
          <a:xfrm flipH="1" flipV="1">
            <a:off x="27432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7275" name="Line 11"/>
          <p:cNvSpPr>
            <a:spLocks noChangeShapeType="1"/>
          </p:cNvSpPr>
          <p:nvPr/>
        </p:nvSpPr>
        <p:spPr bwMode="auto">
          <a:xfrm flipV="1">
            <a:off x="4114801" y="2895601"/>
            <a:ext cx="804863" cy="1300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7276"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7277"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7278"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67279"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67280"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67281"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67282"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67283"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7284"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67285"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67286"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67287"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67288"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67289"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p>
        </p:txBody>
      </p:sp>
      <p:sp>
        <p:nvSpPr>
          <p:cNvPr id="267290"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67291"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67292" name="Rectangle 28"/>
          <p:cNvSpPr>
            <a:spLocks noGrp="1" noChangeArrowheads="1"/>
          </p:cNvSpPr>
          <p:nvPr>
            <p:ph type="title" idx="4294967295"/>
          </p:nvPr>
        </p:nvSpPr>
        <p:spPr/>
        <p:txBody>
          <a:bodyPr/>
          <a:lstStyle/>
          <a:p>
            <a:endParaRPr lang="en-US" altLang="en-US"/>
          </a:p>
        </p:txBody>
      </p:sp>
      <p:sp>
        <p:nvSpPr>
          <p:cNvPr id="267293"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67294" name="Text Box 30"/>
          <p:cNvSpPr txBox="1">
            <a:spLocks noChangeArrowheads="1"/>
          </p:cNvSpPr>
          <p:nvPr/>
        </p:nvSpPr>
        <p:spPr bwMode="auto">
          <a:xfrm>
            <a:off x="4327526" y="1563688"/>
            <a:ext cx="4630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Hub Scores using new Authority Scores</a:t>
            </a:r>
          </a:p>
        </p:txBody>
      </p:sp>
    </p:spTree>
    <p:extLst>
      <p:ext uri="{BB962C8B-B14F-4D97-AF65-F5344CB8AC3E}">
        <p14:creationId xmlns:p14="http://schemas.microsoft.com/office/powerpoint/2010/main" val="197002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73411"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73412"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73413"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73414"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73415"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3416"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3417"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3418"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3419"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3420"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3421"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3422"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73423"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73424"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73425"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73426"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73427"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solidFill>
                <a:schemeClr val="accent2"/>
              </a:solidFill>
            </a:endParaRPr>
          </a:p>
        </p:txBody>
      </p:sp>
      <p:sp>
        <p:nvSpPr>
          <p:cNvPr id="273428"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solidFill>
                <a:schemeClr val="accent2"/>
              </a:solidFill>
            </a:endParaRPr>
          </a:p>
        </p:txBody>
      </p:sp>
      <p:sp>
        <p:nvSpPr>
          <p:cNvPr id="273429"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73430"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73431"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73432"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73433"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solidFill>
                <a:schemeClr val="accent2"/>
              </a:solidFill>
            </a:endParaRPr>
          </a:p>
        </p:txBody>
      </p:sp>
      <p:sp>
        <p:nvSpPr>
          <p:cNvPr id="273434"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6.000</a:t>
            </a:r>
            <a:endParaRPr lang="en-US" altLang="en-US" sz="1600"/>
          </a:p>
        </p:txBody>
      </p:sp>
      <p:sp>
        <p:nvSpPr>
          <p:cNvPr id="273435"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73436" name="Rectangle 28"/>
          <p:cNvSpPr>
            <a:spLocks noGrp="1" noChangeArrowheads="1"/>
          </p:cNvSpPr>
          <p:nvPr>
            <p:ph type="title" idx="4294967295"/>
          </p:nvPr>
        </p:nvSpPr>
        <p:spPr/>
        <p:txBody>
          <a:bodyPr/>
          <a:lstStyle/>
          <a:p>
            <a:endParaRPr lang="en-US" altLang="en-US"/>
          </a:p>
        </p:txBody>
      </p:sp>
      <p:sp>
        <p:nvSpPr>
          <p:cNvPr id="273437"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73438" name="Text Box 30"/>
          <p:cNvSpPr txBox="1">
            <a:spLocks noChangeArrowheads="1"/>
          </p:cNvSpPr>
          <p:nvPr/>
        </p:nvSpPr>
        <p:spPr bwMode="auto">
          <a:xfrm>
            <a:off x="4327526" y="1563688"/>
            <a:ext cx="4630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Hub Scores using new Authority Scores</a:t>
            </a:r>
          </a:p>
        </p:txBody>
      </p:sp>
    </p:spTree>
    <p:extLst>
      <p:ext uri="{BB962C8B-B14F-4D97-AF65-F5344CB8AC3E}">
        <p14:creationId xmlns:p14="http://schemas.microsoft.com/office/powerpoint/2010/main" val="17695667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75459"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75460"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75461"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75462" name="Oval 6"/>
          <p:cNvSpPr>
            <a:spLocks noChangeArrowheads="1"/>
          </p:cNvSpPr>
          <p:nvPr/>
        </p:nvSpPr>
        <p:spPr bwMode="auto">
          <a:xfrm>
            <a:off x="6096000" y="4114800"/>
            <a:ext cx="990600" cy="990600"/>
          </a:xfrm>
          <a:prstGeom prst="ellipse">
            <a:avLst/>
          </a:prstGeom>
          <a:solidFill>
            <a:schemeClr val="accent2"/>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275463"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64"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65"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66"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67"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68" name="Line 12"/>
          <p:cNvSpPr>
            <a:spLocks noChangeShapeType="1"/>
          </p:cNvSpPr>
          <p:nvPr/>
        </p:nvSpPr>
        <p:spPr bwMode="auto">
          <a:xfrm flipH="1" flipV="1">
            <a:off x="5486400" y="2895600"/>
            <a:ext cx="928688" cy="1238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69"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470"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75471"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75472"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75473"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75474"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75475"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solidFill>
                <a:schemeClr val="accent2"/>
              </a:solidFill>
            </a:endParaRPr>
          </a:p>
        </p:txBody>
      </p:sp>
      <p:sp>
        <p:nvSpPr>
          <p:cNvPr id="275476"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solidFill>
                <a:schemeClr val="accent2"/>
              </a:solidFill>
            </a:endParaRPr>
          </a:p>
        </p:txBody>
      </p:sp>
      <p:sp>
        <p:nvSpPr>
          <p:cNvPr id="275477"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75478"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75479"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75480"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75481"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solidFill>
                <a:schemeClr val="accent2"/>
              </a:solidFill>
            </a:endParaRPr>
          </a:p>
        </p:txBody>
      </p:sp>
      <p:sp>
        <p:nvSpPr>
          <p:cNvPr id="275482"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6.000</a:t>
            </a:r>
            <a:endParaRPr lang="en-US" altLang="en-US" sz="1600"/>
          </a:p>
        </p:txBody>
      </p:sp>
      <p:sp>
        <p:nvSpPr>
          <p:cNvPr id="275483"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1.000</a:t>
            </a:r>
          </a:p>
        </p:txBody>
      </p:sp>
      <p:sp>
        <p:nvSpPr>
          <p:cNvPr id="275484" name="Rectangle 28"/>
          <p:cNvSpPr>
            <a:spLocks noGrp="1" noChangeArrowheads="1"/>
          </p:cNvSpPr>
          <p:nvPr>
            <p:ph type="title" idx="4294967295"/>
          </p:nvPr>
        </p:nvSpPr>
        <p:spPr/>
        <p:txBody>
          <a:bodyPr/>
          <a:lstStyle/>
          <a:p>
            <a:endParaRPr lang="en-US" altLang="en-US"/>
          </a:p>
        </p:txBody>
      </p:sp>
      <p:sp>
        <p:nvSpPr>
          <p:cNvPr id="275485"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75486" name="Text Box 30"/>
          <p:cNvSpPr txBox="1">
            <a:spLocks noChangeArrowheads="1"/>
          </p:cNvSpPr>
          <p:nvPr/>
        </p:nvSpPr>
        <p:spPr bwMode="auto">
          <a:xfrm>
            <a:off x="4327526" y="1563688"/>
            <a:ext cx="4630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Update Hub Scores using new Authority Scores</a:t>
            </a:r>
          </a:p>
        </p:txBody>
      </p:sp>
    </p:spTree>
    <p:extLst>
      <p:ext uri="{BB962C8B-B14F-4D97-AF65-F5344CB8AC3E}">
        <p14:creationId xmlns:p14="http://schemas.microsoft.com/office/powerpoint/2010/main" val="25426027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1603"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1604"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1605"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1606"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281607"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1608"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1609"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1610"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1611"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1612" name="Line 12"/>
          <p:cNvSpPr>
            <a:spLocks noChangeShapeType="1"/>
          </p:cNvSpPr>
          <p:nvPr/>
        </p:nvSpPr>
        <p:spPr bwMode="auto">
          <a:xfrm flipH="1" flipV="1">
            <a:off x="5486400" y="2895600"/>
            <a:ext cx="928688" cy="1238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1613"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1614"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81615"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81616"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81617"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81618"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81619"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solidFill>
                <a:schemeClr val="accent2"/>
              </a:solidFill>
            </a:endParaRPr>
          </a:p>
        </p:txBody>
      </p:sp>
      <p:sp>
        <p:nvSpPr>
          <p:cNvPr id="281620"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solidFill>
                <a:schemeClr val="accent2"/>
              </a:solidFill>
            </a:endParaRPr>
          </a:p>
        </p:txBody>
      </p:sp>
      <p:sp>
        <p:nvSpPr>
          <p:cNvPr id="281621"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81622"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81623"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81624"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t>0.000</a:t>
            </a:r>
          </a:p>
        </p:txBody>
      </p:sp>
      <p:sp>
        <p:nvSpPr>
          <p:cNvPr id="281625"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solidFill>
                <a:schemeClr val="accent2"/>
              </a:solidFill>
            </a:endParaRPr>
          </a:p>
        </p:txBody>
      </p:sp>
      <p:sp>
        <p:nvSpPr>
          <p:cNvPr id="281626"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6.000</a:t>
            </a:r>
            <a:endParaRPr lang="en-US" altLang="en-US" sz="1600"/>
          </a:p>
        </p:txBody>
      </p:sp>
      <p:sp>
        <p:nvSpPr>
          <p:cNvPr id="281627"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3.000</a:t>
            </a:r>
          </a:p>
        </p:txBody>
      </p:sp>
      <p:sp>
        <p:nvSpPr>
          <p:cNvPr id="281628" name="Rectangle 28"/>
          <p:cNvSpPr>
            <a:spLocks noGrp="1" noChangeArrowheads="1"/>
          </p:cNvSpPr>
          <p:nvPr>
            <p:ph type="title" idx="4294967295"/>
          </p:nvPr>
        </p:nvSpPr>
        <p:spPr/>
        <p:txBody>
          <a:bodyPr/>
          <a:lstStyle/>
          <a:p>
            <a:endParaRPr lang="en-US" altLang="en-US"/>
          </a:p>
        </p:txBody>
      </p:sp>
      <p:sp>
        <p:nvSpPr>
          <p:cNvPr id="281629"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Tree>
    <p:extLst>
      <p:ext uri="{BB962C8B-B14F-4D97-AF65-F5344CB8AC3E}">
        <p14:creationId xmlns:p14="http://schemas.microsoft.com/office/powerpoint/2010/main" val="30443313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3651"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3652"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3653"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3654"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283655"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3656"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3657"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3658"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3659"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3660" name="Line 12"/>
          <p:cNvSpPr>
            <a:spLocks noChangeShapeType="1"/>
          </p:cNvSpPr>
          <p:nvPr/>
        </p:nvSpPr>
        <p:spPr bwMode="auto">
          <a:xfrm flipH="1" flipV="1">
            <a:off x="5486400" y="2895600"/>
            <a:ext cx="928688" cy="1238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3661"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3662"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83663"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83664"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83665"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83666"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83667"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1.000</a:t>
            </a:r>
          </a:p>
        </p:txBody>
      </p:sp>
      <p:sp>
        <p:nvSpPr>
          <p:cNvPr id="283668"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3.000</a:t>
            </a:r>
          </a:p>
        </p:txBody>
      </p:sp>
      <p:sp>
        <p:nvSpPr>
          <p:cNvPr id="283669"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1.000</a:t>
            </a:r>
            <a:endParaRPr lang="en-US" altLang="en-US" sz="1600"/>
          </a:p>
        </p:txBody>
      </p:sp>
      <p:sp>
        <p:nvSpPr>
          <p:cNvPr id="283670"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83671"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83672"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0.000</a:t>
            </a:r>
            <a:endParaRPr lang="en-US" altLang="en-US" sz="1600"/>
          </a:p>
        </p:txBody>
      </p:sp>
      <p:sp>
        <p:nvSpPr>
          <p:cNvPr id="283673"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2.000</a:t>
            </a:r>
          </a:p>
        </p:txBody>
      </p:sp>
      <p:sp>
        <p:nvSpPr>
          <p:cNvPr id="283674"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6.000</a:t>
            </a:r>
            <a:endParaRPr lang="en-US" altLang="en-US" sz="1600"/>
          </a:p>
        </p:txBody>
      </p:sp>
      <p:sp>
        <p:nvSpPr>
          <p:cNvPr id="283675"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p>
        </p:txBody>
      </p:sp>
      <p:sp>
        <p:nvSpPr>
          <p:cNvPr id="283676" name="Rectangle 28"/>
          <p:cNvSpPr>
            <a:spLocks noGrp="1" noChangeArrowheads="1"/>
          </p:cNvSpPr>
          <p:nvPr>
            <p:ph type="title" idx="4294967295"/>
          </p:nvPr>
        </p:nvSpPr>
        <p:spPr/>
        <p:txBody>
          <a:bodyPr/>
          <a:lstStyle/>
          <a:p>
            <a:endParaRPr lang="en-US" altLang="en-US"/>
          </a:p>
        </p:txBody>
      </p:sp>
      <p:sp>
        <p:nvSpPr>
          <p:cNvPr id="283677" name="Text Box 29"/>
          <p:cNvSpPr txBox="1">
            <a:spLocks noChangeArrowheads="1"/>
          </p:cNvSpPr>
          <p:nvPr/>
        </p:nvSpPr>
        <p:spPr bwMode="auto">
          <a:xfrm>
            <a:off x="2498725" y="5529263"/>
            <a:ext cx="233705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Sum of Squares: 15.000</a:t>
            </a:r>
          </a:p>
        </p:txBody>
      </p:sp>
      <p:sp>
        <p:nvSpPr>
          <p:cNvPr id="283678" name="Text Box 30"/>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Tree>
    <p:extLst>
      <p:ext uri="{BB962C8B-B14F-4D97-AF65-F5344CB8AC3E}">
        <p14:creationId xmlns:p14="http://schemas.microsoft.com/office/powerpoint/2010/main" val="37279807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5699"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5700"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5701"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5702"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285703"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5704"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5705"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5706"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5707"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5708" name="Line 12"/>
          <p:cNvSpPr>
            <a:spLocks noChangeShapeType="1"/>
          </p:cNvSpPr>
          <p:nvPr/>
        </p:nvSpPr>
        <p:spPr bwMode="auto">
          <a:xfrm flipH="1" flipV="1">
            <a:off x="5486400" y="2895600"/>
            <a:ext cx="928688" cy="1238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5709"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5710"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85711"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85712"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85713"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85714"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endParaRPr lang="en-US" altLang="en-US" sz="1600"/>
          </a:p>
        </p:txBody>
      </p:sp>
      <p:sp>
        <p:nvSpPr>
          <p:cNvPr id="285715"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0.258</a:t>
            </a:r>
          </a:p>
        </p:txBody>
      </p:sp>
      <p:sp>
        <p:nvSpPr>
          <p:cNvPr id="285716"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0.775</a:t>
            </a:r>
          </a:p>
        </p:txBody>
      </p:sp>
      <p:sp>
        <p:nvSpPr>
          <p:cNvPr id="285717"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0.258</a:t>
            </a:r>
            <a:endParaRPr lang="en-US" altLang="en-US" sz="1600"/>
          </a:p>
        </p:txBody>
      </p:sp>
      <p:sp>
        <p:nvSpPr>
          <p:cNvPr id="285718"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1.000</a:t>
            </a:r>
            <a:endParaRPr lang="en-US" altLang="en-US" sz="1600"/>
          </a:p>
        </p:txBody>
      </p:sp>
      <p:sp>
        <p:nvSpPr>
          <p:cNvPr id="285719"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2.000</a:t>
            </a:r>
            <a:endParaRPr lang="en-US" altLang="en-US" sz="1600"/>
          </a:p>
        </p:txBody>
      </p:sp>
      <p:sp>
        <p:nvSpPr>
          <p:cNvPr id="285720"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0.000</a:t>
            </a:r>
            <a:endParaRPr lang="en-US" altLang="en-US" sz="1600"/>
          </a:p>
        </p:txBody>
      </p:sp>
      <p:sp>
        <p:nvSpPr>
          <p:cNvPr id="285721"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0.516</a:t>
            </a:r>
          </a:p>
        </p:txBody>
      </p:sp>
      <p:sp>
        <p:nvSpPr>
          <p:cNvPr id="285722"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6.000</a:t>
            </a:r>
            <a:endParaRPr lang="en-US" altLang="en-US" sz="1600"/>
          </a:p>
        </p:txBody>
      </p:sp>
      <p:sp>
        <p:nvSpPr>
          <p:cNvPr id="285723"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3.000</a:t>
            </a:r>
          </a:p>
        </p:txBody>
      </p:sp>
      <p:sp>
        <p:nvSpPr>
          <p:cNvPr id="285724" name="Rectangle 28"/>
          <p:cNvSpPr>
            <a:spLocks noGrp="1" noChangeArrowheads="1"/>
          </p:cNvSpPr>
          <p:nvPr>
            <p:ph type="title" idx="4294967295"/>
          </p:nvPr>
        </p:nvSpPr>
        <p:spPr/>
        <p:txBody>
          <a:bodyPr/>
          <a:lstStyle/>
          <a:p>
            <a:endParaRPr lang="en-US" altLang="en-US"/>
          </a:p>
        </p:txBody>
      </p:sp>
      <p:sp>
        <p:nvSpPr>
          <p:cNvPr id="285725" name="Text Box 29"/>
          <p:cNvSpPr txBox="1">
            <a:spLocks noChangeArrowheads="1"/>
          </p:cNvSpPr>
          <p:nvPr/>
        </p:nvSpPr>
        <p:spPr bwMode="auto">
          <a:xfrm>
            <a:off x="2498726" y="5529263"/>
            <a:ext cx="2662075"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Divide By: 3.873 (sqrt(15))</a:t>
            </a:r>
          </a:p>
        </p:txBody>
      </p:sp>
      <p:sp>
        <p:nvSpPr>
          <p:cNvPr id="285726" name="Text Box 30"/>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Tree>
    <p:extLst>
      <p:ext uri="{BB962C8B-B14F-4D97-AF65-F5344CB8AC3E}">
        <p14:creationId xmlns:p14="http://schemas.microsoft.com/office/powerpoint/2010/main" val="32559705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7747"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7748"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7749"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7750"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287751"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752"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753"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754"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755"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756" name="Line 12"/>
          <p:cNvSpPr>
            <a:spLocks noChangeShapeType="1"/>
          </p:cNvSpPr>
          <p:nvPr/>
        </p:nvSpPr>
        <p:spPr bwMode="auto">
          <a:xfrm flipH="1" flipV="1">
            <a:off x="5486400" y="2895600"/>
            <a:ext cx="928688" cy="1238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757"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758"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87759"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87760"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87761"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87762"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3.000</a:t>
            </a:r>
            <a:endParaRPr lang="en-US" altLang="en-US" sz="1600"/>
          </a:p>
        </p:txBody>
      </p:sp>
      <p:sp>
        <p:nvSpPr>
          <p:cNvPr id="287763"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0.258</a:t>
            </a:r>
            <a:endParaRPr lang="en-US" altLang="en-US" sz="1600">
              <a:solidFill>
                <a:schemeClr val="accent2"/>
              </a:solidFill>
            </a:endParaRPr>
          </a:p>
        </p:txBody>
      </p:sp>
      <p:sp>
        <p:nvSpPr>
          <p:cNvPr id="287764"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0.775</a:t>
            </a:r>
          </a:p>
        </p:txBody>
      </p:sp>
      <p:sp>
        <p:nvSpPr>
          <p:cNvPr id="287765"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0.258</a:t>
            </a:r>
            <a:endParaRPr lang="en-US" altLang="en-US" sz="1600"/>
          </a:p>
        </p:txBody>
      </p:sp>
      <p:sp>
        <p:nvSpPr>
          <p:cNvPr id="287766"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1.000</a:t>
            </a:r>
            <a:endParaRPr lang="en-US" altLang="en-US" sz="1600"/>
          </a:p>
        </p:txBody>
      </p:sp>
      <p:sp>
        <p:nvSpPr>
          <p:cNvPr id="287767"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2.000</a:t>
            </a:r>
            <a:endParaRPr lang="en-US" altLang="en-US" sz="1600"/>
          </a:p>
        </p:txBody>
      </p:sp>
      <p:sp>
        <p:nvSpPr>
          <p:cNvPr id="287768"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0.000</a:t>
            </a:r>
            <a:endParaRPr lang="en-US" altLang="en-US" sz="1600"/>
          </a:p>
        </p:txBody>
      </p:sp>
      <p:sp>
        <p:nvSpPr>
          <p:cNvPr id="287769"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0.516</a:t>
            </a:r>
            <a:endParaRPr lang="en-US" altLang="en-US" sz="1600">
              <a:solidFill>
                <a:schemeClr val="accent2"/>
              </a:solidFill>
            </a:endParaRPr>
          </a:p>
        </p:txBody>
      </p:sp>
      <p:sp>
        <p:nvSpPr>
          <p:cNvPr id="287770"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6.000</a:t>
            </a:r>
            <a:endParaRPr lang="en-US" altLang="en-US" sz="1600"/>
          </a:p>
        </p:txBody>
      </p:sp>
      <p:sp>
        <p:nvSpPr>
          <p:cNvPr id="287771"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3.000</a:t>
            </a:r>
          </a:p>
        </p:txBody>
      </p:sp>
      <p:sp>
        <p:nvSpPr>
          <p:cNvPr id="287772" name="Rectangle 28"/>
          <p:cNvSpPr>
            <a:spLocks noGrp="1" noChangeArrowheads="1"/>
          </p:cNvSpPr>
          <p:nvPr>
            <p:ph type="title" idx="4294967295"/>
          </p:nvPr>
        </p:nvSpPr>
        <p:spPr/>
        <p:txBody>
          <a:bodyPr/>
          <a:lstStyle/>
          <a:p>
            <a:endParaRPr lang="en-US" altLang="en-US"/>
          </a:p>
        </p:txBody>
      </p:sp>
      <p:sp>
        <p:nvSpPr>
          <p:cNvPr id="287773" name="Text Box 29"/>
          <p:cNvSpPr txBox="1">
            <a:spLocks noChangeArrowheads="1"/>
          </p:cNvSpPr>
          <p:nvPr/>
        </p:nvSpPr>
        <p:spPr bwMode="auto">
          <a:xfrm>
            <a:off x="2498726" y="5529263"/>
            <a:ext cx="1939505"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Sum of Squares: 59</a:t>
            </a:r>
          </a:p>
        </p:txBody>
      </p:sp>
      <p:sp>
        <p:nvSpPr>
          <p:cNvPr id="287774" name="Text Box 30"/>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Tree>
    <p:extLst>
      <p:ext uri="{BB962C8B-B14F-4D97-AF65-F5344CB8AC3E}">
        <p14:creationId xmlns:p14="http://schemas.microsoft.com/office/powerpoint/2010/main" val="38343991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9795"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9796"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9797"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89798"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289799"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9800"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9801"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9802"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9803"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9804" name="Line 12"/>
          <p:cNvSpPr>
            <a:spLocks noChangeShapeType="1"/>
          </p:cNvSpPr>
          <p:nvPr/>
        </p:nvSpPr>
        <p:spPr bwMode="auto">
          <a:xfrm flipH="1" flipV="1">
            <a:off x="5486400" y="2895600"/>
            <a:ext cx="928688" cy="1238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9805"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9806"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89807"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89808"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89809"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89810"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0.391</a:t>
            </a:r>
            <a:endParaRPr lang="en-US" altLang="en-US" sz="1600"/>
          </a:p>
        </p:txBody>
      </p:sp>
      <p:sp>
        <p:nvSpPr>
          <p:cNvPr id="289811"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0.258</a:t>
            </a:r>
            <a:endParaRPr lang="en-US" altLang="en-US" sz="1600">
              <a:solidFill>
                <a:schemeClr val="accent2"/>
              </a:solidFill>
            </a:endParaRPr>
          </a:p>
        </p:txBody>
      </p:sp>
      <p:sp>
        <p:nvSpPr>
          <p:cNvPr id="289812"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0.775</a:t>
            </a:r>
          </a:p>
        </p:txBody>
      </p:sp>
      <p:sp>
        <p:nvSpPr>
          <p:cNvPr id="289813"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0.258</a:t>
            </a:r>
            <a:endParaRPr lang="en-US" altLang="en-US" sz="1600"/>
          </a:p>
        </p:txBody>
      </p:sp>
      <p:sp>
        <p:nvSpPr>
          <p:cNvPr id="289814"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0.130</a:t>
            </a:r>
            <a:endParaRPr lang="en-US" altLang="en-US" sz="1600"/>
          </a:p>
        </p:txBody>
      </p:sp>
      <p:sp>
        <p:nvSpPr>
          <p:cNvPr id="289815"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0.260</a:t>
            </a:r>
            <a:endParaRPr lang="en-US" altLang="en-US" sz="1600"/>
          </a:p>
        </p:txBody>
      </p:sp>
      <p:sp>
        <p:nvSpPr>
          <p:cNvPr id="289816"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0.000</a:t>
            </a:r>
            <a:endParaRPr lang="en-US" altLang="en-US" sz="1600"/>
          </a:p>
        </p:txBody>
      </p:sp>
      <p:sp>
        <p:nvSpPr>
          <p:cNvPr id="289817"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0.516</a:t>
            </a:r>
            <a:endParaRPr lang="en-US" altLang="en-US" sz="1600">
              <a:solidFill>
                <a:schemeClr val="accent2"/>
              </a:solidFill>
            </a:endParaRPr>
          </a:p>
        </p:txBody>
      </p:sp>
      <p:sp>
        <p:nvSpPr>
          <p:cNvPr id="289818"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0.781</a:t>
            </a:r>
            <a:endParaRPr lang="en-US" altLang="en-US" sz="1600"/>
          </a:p>
        </p:txBody>
      </p:sp>
      <p:sp>
        <p:nvSpPr>
          <p:cNvPr id="289819"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accent2"/>
                </a:solidFill>
              </a:rPr>
              <a:t>0.391</a:t>
            </a:r>
          </a:p>
        </p:txBody>
      </p:sp>
      <p:sp>
        <p:nvSpPr>
          <p:cNvPr id="289820" name="Rectangle 28"/>
          <p:cNvSpPr>
            <a:spLocks noGrp="1" noChangeArrowheads="1"/>
          </p:cNvSpPr>
          <p:nvPr>
            <p:ph type="title" idx="4294967295"/>
          </p:nvPr>
        </p:nvSpPr>
        <p:spPr/>
        <p:txBody>
          <a:bodyPr/>
          <a:lstStyle/>
          <a:p>
            <a:endParaRPr lang="en-US" altLang="en-US"/>
          </a:p>
        </p:txBody>
      </p:sp>
      <p:sp>
        <p:nvSpPr>
          <p:cNvPr id="289821" name="Text Box 29"/>
          <p:cNvSpPr txBox="1">
            <a:spLocks noChangeArrowheads="1"/>
          </p:cNvSpPr>
          <p:nvPr/>
        </p:nvSpPr>
        <p:spPr bwMode="auto">
          <a:xfrm>
            <a:off x="2570164" y="5529263"/>
            <a:ext cx="2662075"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Divide By: 7.681 (sqrt(59))</a:t>
            </a:r>
          </a:p>
        </p:txBody>
      </p:sp>
      <p:sp>
        <p:nvSpPr>
          <p:cNvPr id="289822" name="Text Box 30"/>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Tree>
    <p:extLst>
      <p:ext uri="{BB962C8B-B14F-4D97-AF65-F5344CB8AC3E}">
        <p14:creationId xmlns:p14="http://schemas.microsoft.com/office/powerpoint/2010/main" val="1054151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1843"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1844"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1845"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1846"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291847"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1848"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1849"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1850"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1851"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1852" name="Line 12"/>
          <p:cNvSpPr>
            <a:spLocks noChangeShapeType="1"/>
          </p:cNvSpPr>
          <p:nvPr/>
        </p:nvSpPr>
        <p:spPr bwMode="auto">
          <a:xfrm flipH="1" flipV="1">
            <a:off x="5486400" y="2895600"/>
            <a:ext cx="928688" cy="1238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1853"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1854"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91855"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91856"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91857"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91858"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0.391</a:t>
            </a:r>
            <a:endParaRPr lang="en-US" altLang="en-US" sz="1600"/>
          </a:p>
        </p:txBody>
      </p:sp>
      <p:sp>
        <p:nvSpPr>
          <p:cNvPr id="291859"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0.258</a:t>
            </a:r>
            <a:endParaRPr lang="en-US" altLang="en-US" sz="1600">
              <a:solidFill>
                <a:schemeClr val="accent2"/>
              </a:solidFill>
            </a:endParaRPr>
          </a:p>
        </p:txBody>
      </p:sp>
      <p:sp>
        <p:nvSpPr>
          <p:cNvPr id="291860"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0.775</a:t>
            </a:r>
          </a:p>
        </p:txBody>
      </p:sp>
      <p:sp>
        <p:nvSpPr>
          <p:cNvPr id="291861"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0.258</a:t>
            </a:r>
            <a:endParaRPr lang="en-US" altLang="en-US" sz="1600"/>
          </a:p>
        </p:txBody>
      </p:sp>
      <p:sp>
        <p:nvSpPr>
          <p:cNvPr id="291862"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0.130</a:t>
            </a:r>
          </a:p>
        </p:txBody>
      </p:sp>
      <p:sp>
        <p:nvSpPr>
          <p:cNvPr id="291863"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0.260</a:t>
            </a:r>
            <a:endParaRPr lang="en-US" altLang="en-US" sz="1600"/>
          </a:p>
        </p:txBody>
      </p:sp>
      <p:sp>
        <p:nvSpPr>
          <p:cNvPr id="291864"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0.000</a:t>
            </a:r>
            <a:endParaRPr lang="en-US" altLang="en-US" sz="1600"/>
          </a:p>
        </p:txBody>
      </p:sp>
      <p:sp>
        <p:nvSpPr>
          <p:cNvPr id="291865"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0.516</a:t>
            </a:r>
            <a:endParaRPr lang="en-US" altLang="en-US" sz="1600">
              <a:solidFill>
                <a:schemeClr val="accent2"/>
              </a:solidFill>
            </a:endParaRPr>
          </a:p>
        </p:txBody>
      </p:sp>
      <p:sp>
        <p:nvSpPr>
          <p:cNvPr id="291866"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0.781</a:t>
            </a:r>
            <a:endParaRPr lang="en-US" altLang="en-US" sz="1600"/>
          </a:p>
        </p:txBody>
      </p:sp>
      <p:sp>
        <p:nvSpPr>
          <p:cNvPr id="291867"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0.391</a:t>
            </a:r>
            <a:endParaRPr lang="en-US" altLang="en-US" sz="1600">
              <a:solidFill>
                <a:schemeClr val="accent2"/>
              </a:solidFill>
            </a:endParaRPr>
          </a:p>
        </p:txBody>
      </p:sp>
      <p:sp>
        <p:nvSpPr>
          <p:cNvPr id="291868" name="Rectangle 28"/>
          <p:cNvSpPr>
            <a:spLocks noGrp="1" noChangeArrowheads="1"/>
          </p:cNvSpPr>
          <p:nvPr>
            <p:ph type="title" idx="4294967295"/>
          </p:nvPr>
        </p:nvSpPr>
        <p:spPr/>
        <p:txBody>
          <a:bodyPr/>
          <a:lstStyle/>
          <a:p>
            <a:endParaRPr lang="en-US" altLang="en-US"/>
          </a:p>
        </p:txBody>
      </p:sp>
      <p:sp>
        <p:nvSpPr>
          <p:cNvPr id="291870" name="Text Box 30"/>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91871" name="Text Box 31"/>
          <p:cNvSpPr txBox="1">
            <a:spLocks noChangeArrowheads="1"/>
          </p:cNvSpPr>
          <p:nvPr/>
        </p:nvSpPr>
        <p:spPr bwMode="auto">
          <a:xfrm>
            <a:off x="4114800" y="5562601"/>
            <a:ext cx="20637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After First Iteration</a:t>
            </a:r>
          </a:p>
        </p:txBody>
      </p:sp>
    </p:spTree>
    <p:extLst>
      <p:ext uri="{BB962C8B-B14F-4D97-AF65-F5344CB8AC3E}">
        <p14:creationId xmlns:p14="http://schemas.microsoft.com/office/powerpoint/2010/main" val="9206268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5939"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5940"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5941"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5942"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295943"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944"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945"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946"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947"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948" name="Line 12"/>
          <p:cNvSpPr>
            <a:spLocks noChangeShapeType="1"/>
          </p:cNvSpPr>
          <p:nvPr/>
        </p:nvSpPr>
        <p:spPr bwMode="auto">
          <a:xfrm flipH="1" flipV="1">
            <a:off x="5486400" y="2895600"/>
            <a:ext cx="928688" cy="1238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949"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950"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95951"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95952"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95953"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95954"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0.374</a:t>
            </a:r>
            <a:endParaRPr lang="en-US" altLang="en-US" sz="1600"/>
          </a:p>
        </p:txBody>
      </p:sp>
      <p:sp>
        <p:nvSpPr>
          <p:cNvPr id="295955"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0.383</a:t>
            </a:r>
            <a:endParaRPr lang="en-US" altLang="en-US" sz="1600">
              <a:solidFill>
                <a:schemeClr val="accent2"/>
              </a:solidFill>
            </a:endParaRPr>
          </a:p>
        </p:txBody>
      </p:sp>
      <p:sp>
        <p:nvSpPr>
          <p:cNvPr id="295956"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0.767</a:t>
            </a:r>
          </a:p>
        </p:txBody>
      </p:sp>
      <p:sp>
        <p:nvSpPr>
          <p:cNvPr id="295957"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0.064</a:t>
            </a:r>
            <a:endParaRPr lang="en-US" altLang="en-US" sz="1600"/>
          </a:p>
        </p:txBody>
      </p:sp>
      <p:sp>
        <p:nvSpPr>
          <p:cNvPr id="295958"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0.031</a:t>
            </a:r>
          </a:p>
        </p:txBody>
      </p:sp>
      <p:sp>
        <p:nvSpPr>
          <p:cNvPr id="295959"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0.249</a:t>
            </a:r>
            <a:endParaRPr lang="en-US" altLang="en-US" sz="1600"/>
          </a:p>
        </p:txBody>
      </p:sp>
      <p:sp>
        <p:nvSpPr>
          <p:cNvPr id="295960"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0.000</a:t>
            </a:r>
            <a:endParaRPr lang="en-US" altLang="en-US" sz="1600"/>
          </a:p>
        </p:txBody>
      </p:sp>
      <p:sp>
        <p:nvSpPr>
          <p:cNvPr id="295961"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0.511</a:t>
            </a:r>
            <a:endParaRPr lang="en-US" altLang="en-US" sz="1600">
              <a:solidFill>
                <a:schemeClr val="accent2"/>
              </a:solidFill>
            </a:endParaRPr>
          </a:p>
        </p:txBody>
      </p:sp>
      <p:sp>
        <p:nvSpPr>
          <p:cNvPr id="295962"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0.811</a:t>
            </a:r>
            <a:endParaRPr lang="en-US" altLang="en-US" sz="1600"/>
          </a:p>
        </p:txBody>
      </p:sp>
      <p:sp>
        <p:nvSpPr>
          <p:cNvPr id="295963"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0.374</a:t>
            </a:r>
            <a:endParaRPr lang="en-US" altLang="en-US" sz="1600">
              <a:solidFill>
                <a:schemeClr val="accent2"/>
              </a:solidFill>
            </a:endParaRPr>
          </a:p>
        </p:txBody>
      </p:sp>
      <p:sp>
        <p:nvSpPr>
          <p:cNvPr id="295964" name="Rectangle 28"/>
          <p:cNvSpPr>
            <a:spLocks noGrp="1" noChangeArrowheads="1"/>
          </p:cNvSpPr>
          <p:nvPr>
            <p:ph type="title" idx="4294967295"/>
          </p:nvPr>
        </p:nvSpPr>
        <p:spPr/>
        <p:txBody>
          <a:bodyPr/>
          <a:lstStyle/>
          <a:p>
            <a:endParaRPr lang="en-US" altLang="en-US"/>
          </a:p>
        </p:txBody>
      </p:sp>
      <p:sp>
        <p:nvSpPr>
          <p:cNvPr id="295965"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95966" name="Text Box 30"/>
          <p:cNvSpPr txBox="1">
            <a:spLocks noChangeArrowheads="1"/>
          </p:cNvSpPr>
          <p:nvPr/>
        </p:nvSpPr>
        <p:spPr bwMode="auto">
          <a:xfrm>
            <a:off x="4114800" y="5562600"/>
            <a:ext cx="22846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After Second Iteration</a:t>
            </a:r>
          </a:p>
        </p:txBody>
      </p:sp>
    </p:spTree>
    <p:extLst>
      <p:ext uri="{BB962C8B-B14F-4D97-AF65-F5344CB8AC3E}">
        <p14:creationId xmlns:p14="http://schemas.microsoft.com/office/powerpoint/2010/main" val="2533077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293C165F-7DD4-4E49-AFF8-7A7B0D207F97}" type="slidenum">
              <a:rPr lang="en-US" altLang="en-US" sz="1200">
                <a:latin typeface="Helvetica" panose="020B0604020202020204" pitchFamily="34" charset="0"/>
              </a:rPr>
              <a:pPr eaLnBrk="1" hangingPunct="1"/>
              <a:t>6</a:t>
            </a:fld>
            <a:endParaRPr lang="en-US" altLang="en-US" sz="1200"/>
          </a:p>
        </p:txBody>
      </p:sp>
      <p:sp>
        <p:nvSpPr>
          <p:cNvPr id="25603" name="Rectangle 2"/>
          <p:cNvSpPr>
            <a:spLocks noGrp="1" noChangeArrowheads="1"/>
          </p:cNvSpPr>
          <p:nvPr>
            <p:ph type="title"/>
          </p:nvPr>
        </p:nvSpPr>
        <p:spPr/>
        <p:txBody>
          <a:bodyPr/>
          <a:lstStyle/>
          <a:p>
            <a:pPr eaLnBrk="1" hangingPunct="1"/>
            <a:r>
              <a:rPr lang="en-US" altLang="en-US" smtClean="0"/>
              <a:t>Bibliographic Coupling</a:t>
            </a:r>
          </a:p>
        </p:txBody>
      </p:sp>
      <p:sp>
        <p:nvSpPr>
          <p:cNvPr id="25604" name="Rectangle 3"/>
          <p:cNvSpPr>
            <a:spLocks noGrp="1" noChangeArrowheads="1"/>
          </p:cNvSpPr>
          <p:nvPr>
            <p:ph type="body" idx="1"/>
          </p:nvPr>
        </p:nvSpPr>
        <p:spPr>
          <a:xfrm>
            <a:off x="2209800" y="1371600"/>
            <a:ext cx="7924800" cy="4687888"/>
          </a:xfrm>
        </p:spPr>
        <p:txBody>
          <a:bodyPr/>
          <a:lstStyle/>
          <a:p>
            <a:pPr eaLnBrk="1" hangingPunct="1"/>
            <a:r>
              <a:rPr lang="en-US" altLang="en-US" sz="2800" dirty="0"/>
              <a:t>Measure of similarity of documents introduced by Kessler in 1963.</a:t>
            </a:r>
          </a:p>
          <a:p>
            <a:pPr eaLnBrk="1" hangingPunct="1"/>
            <a:r>
              <a:rPr lang="en-US" altLang="en-US" sz="2800" dirty="0"/>
              <a:t>The bibliographic coupling of two documents </a:t>
            </a:r>
            <a:r>
              <a:rPr lang="en-US" altLang="en-US" sz="2800" i="1" dirty="0"/>
              <a:t>A </a:t>
            </a:r>
            <a:r>
              <a:rPr lang="en-US" altLang="en-US" sz="2800" dirty="0"/>
              <a:t>and </a:t>
            </a:r>
            <a:r>
              <a:rPr lang="en-US" altLang="en-US" sz="2800" i="1" dirty="0"/>
              <a:t>B</a:t>
            </a:r>
            <a:r>
              <a:rPr lang="en-US" altLang="en-US" sz="2800" dirty="0"/>
              <a:t> is the number of documents cited by </a:t>
            </a:r>
            <a:r>
              <a:rPr lang="en-US" altLang="en-US" sz="2800" i="1" dirty="0"/>
              <a:t>both</a:t>
            </a:r>
            <a:r>
              <a:rPr lang="en-US" altLang="en-US" sz="2800" dirty="0"/>
              <a:t> </a:t>
            </a:r>
            <a:r>
              <a:rPr lang="en-US" altLang="en-US" sz="2800" i="1" dirty="0"/>
              <a:t>A</a:t>
            </a:r>
            <a:r>
              <a:rPr lang="en-US" altLang="en-US" sz="2800" dirty="0"/>
              <a:t> and </a:t>
            </a:r>
            <a:r>
              <a:rPr lang="en-US" altLang="en-US" sz="2800" i="1" dirty="0"/>
              <a:t>B</a:t>
            </a:r>
            <a:r>
              <a:rPr lang="en-US" altLang="en-US" sz="2800" dirty="0"/>
              <a:t>.</a:t>
            </a:r>
          </a:p>
          <a:p>
            <a:pPr eaLnBrk="1" hangingPunct="1"/>
            <a:r>
              <a:rPr lang="en-US" altLang="en-US" sz="2800" dirty="0"/>
              <a:t>Size of the intersection of their bibliographies.</a:t>
            </a:r>
          </a:p>
          <a:p>
            <a:pPr eaLnBrk="1" hangingPunct="1"/>
            <a:r>
              <a:rPr lang="en-US" altLang="en-US" sz="2800" dirty="0"/>
              <a:t>Maybe want to normalize by size of bibliographies?</a:t>
            </a:r>
          </a:p>
        </p:txBody>
      </p:sp>
      <p:grpSp>
        <p:nvGrpSpPr>
          <p:cNvPr id="25605" name="Group 39"/>
          <p:cNvGrpSpPr>
            <a:grpSpLocks/>
          </p:cNvGrpSpPr>
          <p:nvPr/>
        </p:nvGrpSpPr>
        <p:grpSpPr bwMode="auto">
          <a:xfrm>
            <a:off x="4432618" y="5590903"/>
            <a:ext cx="3640227" cy="1138030"/>
            <a:chOff x="1823" y="3000"/>
            <a:chExt cx="1841" cy="1027"/>
          </a:xfrm>
        </p:grpSpPr>
        <p:sp>
          <p:nvSpPr>
            <p:cNvPr id="25606" name="Oval 40"/>
            <p:cNvSpPr>
              <a:spLocks noChangeArrowheads="1"/>
            </p:cNvSpPr>
            <p:nvPr/>
          </p:nvSpPr>
          <p:spPr bwMode="auto">
            <a:xfrm>
              <a:off x="2159" y="3000"/>
              <a:ext cx="326" cy="356"/>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A</a:t>
              </a:r>
            </a:p>
          </p:txBody>
        </p:sp>
        <p:sp>
          <p:nvSpPr>
            <p:cNvPr id="25607" name="Line 41"/>
            <p:cNvSpPr>
              <a:spLocks noChangeShapeType="1"/>
            </p:cNvSpPr>
            <p:nvPr/>
          </p:nvSpPr>
          <p:spPr bwMode="auto">
            <a:xfrm>
              <a:off x="2399" y="3297"/>
              <a:ext cx="289"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08" name="Line 42"/>
            <p:cNvSpPr>
              <a:spLocks noChangeShapeType="1"/>
            </p:cNvSpPr>
            <p:nvPr/>
          </p:nvSpPr>
          <p:spPr bwMode="auto">
            <a:xfrm>
              <a:off x="2303" y="3345"/>
              <a:ext cx="144"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09" name="Line 43"/>
            <p:cNvSpPr>
              <a:spLocks noChangeShapeType="1"/>
            </p:cNvSpPr>
            <p:nvPr/>
          </p:nvSpPr>
          <p:spPr bwMode="auto">
            <a:xfrm flipH="1">
              <a:off x="2207" y="3345"/>
              <a:ext cx="48"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10" name="Line 44"/>
            <p:cNvSpPr>
              <a:spLocks noChangeShapeType="1"/>
            </p:cNvSpPr>
            <p:nvPr/>
          </p:nvSpPr>
          <p:spPr bwMode="auto">
            <a:xfrm flipH="1">
              <a:off x="1967" y="3297"/>
              <a:ext cx="24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1" name="Line 45"/>
            <p:cNvSpPr>
              <a:spLocks noChangeShapeType="1"/>
            </p:cNvSpPr>
            <p:nvPr/>
          </p:nvSpPr>
          <p:spPr bwMode="auto">
            <a:xfrm flipH="1">
              <a:off x="2495" y="3249"/>
              <a:ext cx="48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2" name="Line 46"/>
            <p:cNvSpPr>
              <a:spLocks noChangeShapeType="1"/>
            </p:cNvSpPr>
            <p:nvPr/>
          </p:nvSpPr>
          <p:spPr bwMode="auto">
            <a:xfrm flipH="1">
              <a:off x="2688" y="3297"/>
              <a:ext cx="335"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3" name="Line 47"/>
            <p:cNvSpPr>
              <a:spLocks noChangeShapeType="1"/>
            </p:cNvSpPr>
            <p:nvPr/>
          </p:nvSpPr>
          <p:spPr bwMode="auto">
            <a:xfrm>
              <a:off x="3119" y="3345"/>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4" name="Line 48"/>
            <p:cNvSpPr>
              <a:spLocks noChangeShapeType="1"/>
            </p:cNvSpPr>
            <p:nvPr/>
          </p:nvSpPr>
          <p:spPr bwMode="auto">
            <a:xfrm>
              <a:off x="3167" y="3297"/>
              <a:ext cx="19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5" name="Line 49"/>
            <p:cNvSpPr>
              <a:spLocks noChangeShapeType="1"/>
            </p:cNvSpPr>
            <p:nvPr/>
          </p:nvSpPr>
          <p:spPr bwMode="auto">
            <a:xfrm>
              <a:off x="3215" y="3249"/>
              <a:ext cx="336"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6" name="Line 50"/>
            <p:cNvSpPr>
              <a:spLocks noChangeShapeType="1"/>
            </p:cNvSpPr>
            <p:nvPr/>
          </p:nvSpPr>
          <p:spPr bwMode="auto">
            <a:xfrm flipH="1">
              <a:off x="2879" y="3345"/>
              <a:ext cx="192"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7" name="Line 51"/>
            <p:cNvSpPr>
              <a:spLocks noChangeShapeType="1"/>
            </p:cNvSpPr>
            <p:nvPr/>
          </p:nvSpPr>
          <p:spPr bwMode="auto">
            <a:xfrm>
              <a:off x="2447" y="3249"/>
              <a:ext cx="432"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18" name="Line 52"/>
            <p:cNvSpPr>
              <a:spLocks noChangeShapeType="1"/>
            </p:cNvSpPr>
            <p:nvPr/>
          </p:nvSpPr>
          <p:spPr bwMode="auto">
            <a:xfrm flipH="1">
              <a:off x="1823" y="3249"/>
              <a:ext cx="336"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19" name="Oval 53"/>
            <p:cNvSpPr>
              <a:spLocks noChangeArrowheads="1"/>
            </p:cNvSpPr>
            <p:nvPr/>
          </p:nvSpPr>
          <p:spPr bwMode="auto">
            <a:xfrm>
              <a:off x="2304" y="3596"/>
              <a:ext cx="718" cy="35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5620" name="Oval 54"/>
            <p:cNvSpPr>
              <a:spLocks noChangeArrowheads="1"/>
            </p:cNvSpPr>
            <p:nvPr/>
          </p:nvSpPr>
          <p:spPr bwMode="auto">
            <a:xfrm>
              <a:off x="2975" y="3000"/>
              <a:ext cx="313" cy="356"/>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B</a:t>
              </a:r>
            </a:p>
          </p:txBody>
        </p:sp>
        <p:sp>
          <p:nvSpPr>
            <p:cNvPr id="25621" name="Oval 55"/>
            <p:cNvSpPr>
              <a:spLocks noChangeArrowheads="1"/>
            </p:cNvSpPr>
            <p:nvPr/>
          </p:nvSpPr>
          <p:spPr bwMode="auto">
            <a:xfrm>
              <a:off x="2207" y="3671"/>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5622" name="Oval 56"/>
            <p:cNvSpPr>
              <a:spLocks noChangeArrowheads="1"/>
            </p:cNvSpPr>
            <p:nvPr/>
          </p:nvSpPr>
          <p:spPr bwMode="auto">
            <a:xfrm>
              <a:off x="1967" y="3671"/>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5623" name="Oval 57"/>
            <p:cNvSpPr>
              <a:spLocks noChangeArrowheads="1"/>
            </p:cNvSpPr>
            <p:nvPr/>
          </p:nvSpPr>
          <p:spPr bwMode="auto">
            <a:xfrm>
              <a:off x="1823" y="3671"/>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5624" name="Oval 58"/>
            <p:cNvSpPr>
              <a:spLocks noChangeArrowheads="1"/>
            </p:cNvSpPr>
            <p:nvPr/>
          </p:nvSpPr>
          <p:spPr bwMode="auto">
            <a:xfrm>
              <a:off x="3503" y="3575"/>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5625" name="Oval 59"/>
            <p:cNvSpPr>
              <a:spLocks noChangeArrowheads="1"/>
            </p:cNvSpPr>
            <p:nvPr/>
          </p:nvSpPr>
          <p:spPr bwMode="auto">
            <a:xfrm>
              <a:off x="3311" y="3623"/>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5626" name="Oval 60"/>
            <p:cNvSpPr>
              <a:spLocks noChangeArrowheads="1"/>
            </p:cNvSpPr>
            <p:nvPr/>
          </p:nvSpPr>
          <p:spPr bwMode="auto">
            <a:xfrm>
              <a:off x="3119" y="3623"/>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5627" name="Oval 61"/>
            <p:cNvSpPr>
              <a:spLocks noChangeArrowheads="1"/>
            </p:cNvSpPr>
            <p:nvPr/>
          </p:nvSpPr>
          <p:spPr bwMode="auto">
            <a:xfrm>
              <a:off x="2831" y="3623"/>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5628" name="Oval 62"/>
            <p:cNvSpPr>
              <a:spLocks noChangeArrowheads="1"/>
            </p:cNvSpPr>
            <p:nvPr/>
          </p:nvSpPr>
          <p:spPr bwMode="auto">
            <a:xfrm>
              <a:off x="2640" y="3638"/>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5629" name="Oval 63"/>
            <p:cNvSpPr>
              <a:spLocks noChangeArrowheads="1"/>
            </p:cNvSpPr>
            <p:nvPr/>
          </p:nvSpPr>
          <p:spPr bwMode="auto">
            <a:xfrm>
              <a:off x="2447" y="3623"/>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spTree>
    <p:extLst>
      <p:ext uri="{BB962C8B-B14F-4D97-AF65-F5344CB8AC3E}">
        <p14:creationId xmlns:p14="http://schemas.microsoft.com/office/powerpoint/2010/main" val="20042726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Oval 2"/>
          <p:cNvSpPr>
            <a:spLocks noChangeArrowheads="1"/>
          </p:cNvSpPr>
          <p:nvPr/>
        </p:nvSpPr>
        <p:spPr bwMode="auto">
          <a:xfrm>
            <a:off x="2057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3891" name="Oval 3"/>
          <p:cNvSpPr>
            <a:spLocks noChangeArrowheads="1"/>
          </p:cNvSpPr>
          <p:nvPr/>
        </p:nvSpPr>
        <p:spPr bwMode="auto">
          <a:xfrm>
            <a:off x="4724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3892" name="Oval 4"/>
          <p:cNvSpPr>
            <a:spLocks noChangeArrowheads="1"/>
          </p:cNvSpPr>
          <p:nvPr/>
        </p:nvSpPr>
        <p:spPr bwMode="auto">
          <a:xfrm>
            <a:off x="7391400" y="19812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3893" name="Oval 5"/>
          <p:cNvSpPr>
            <a:spLocks noChangeArrowheads="1"/>
          </p:cNvSpPr>
          <p:nvPr/>
        </p:nvSpPr>
        <p:spPr bwMode="auto">
          <a:xfrm>
            <a:off x="3352800" y="4114800"/>
            <a:ext cx="990600" cy="990600"/>
          </a:xfrm>
          <a:prstGeom prst="ellipse">
            <a:avLst/>
          </a:prstGeom>
          <a:solidFill>
            <a:schemeClr val="accent1"/>
          </a:solidFill>
          <a:ln w="9525">
            <a:solidFill>
              <a:schemeClr val="tx1"/>
            </a:solidFill>
            <a:round/>
            <a:headEnd/>
            <a:tailEnd/>
          </a:ln>
        </p:spPr>
        <p:txBody>
          <a:bodyPr/>
          <a:lstStyle/>
          <a:p>
            <a:endParaRPr lang="en-US" altLang="en-US" sz="1600"/>
          </a:p>
          <a:p>
            <a:endParaRPr lang="en-US" altLang="en-US" sz="1600"/>
          </a:p>
        </p:txBody>
      </p:sp>
      <p:sp>
        <p:nvSpPr>
          <p:cNvPr id="293894" name="Oval 6"/>
          <p:cNvSpPr>
            <a:spLocks noChangeArrowheads="1"/>
          </p:cNvSpPr>
          <p:nvPr/>
        </p:nvSpPr>
        <p:spPr bwMode="auto">
          <a:xfrm>
            <a:off x="6096000" y="4114800"/>
            <a:ext cx="990600" cy="990600"/>
          </a:xfrm>
          <a:prstGeom prst="ellipse">
            <a:avLst/>
          </a:prstGeom>
          <a:solidFill>
            <a:schemeClr val="accent1"/>
          </a:solidFill>
          <a:ln w="9525">
            <a:solidFill>
              <a:schemeClr val="tx1"/>
            </a:solidFill>
            <a:round/>
            <a:headEnd/>
            <a:tailEnd/>
          </a:ln>
        </p:spPr>
        <p:txBody>
          <a:bodyPr/>
          <a:lstStyle/>
          <a:p>
            <a:endParaRPr lang="en-US" altLang="en-US" sz="1600">
              <a:solidFill>
                <a:schemeClr val="accent2"/>
              </a:solidFill>
            </a:endParaRPr>
          </a:p>
          <a:p>
            <a:endParaRPr lang="en-US" altLang="en-US" sz="1600">
              <a:solidFill>
                <a:schemeClr val="accent2"/>
              </a:solidFill>
            </a:endParaRPr>
          </a:p>
        </p:txBody>
      </p:sp>
      <p:sp>
        <p:nvSpPr>
          <p:cNvPr id="293895" name="Line 7"/>
          <p:cNvSpPr>
            <a:spLocks noChangeShapeType="1"/>
          </p:cNvSpPr>
          <p:nvPr/>
        </p:nvSpPr>
        <p:spPr bwMode="auto">
          <a:xfrm>
            <a:off x="3048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896" name="Line 8"/>
          <p:cNvSpPr>
            <a:spLocks noChangeShapeType="1"/>
          </p:cNvSpPr>
          <p:nvPr/>
        </p:nvSpPr>
        <p:spPr bwMode="auto">
          <a:xfrm>
            <a:off x="5715000" y="2514600"/>
            <a:ext cx="1671638"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897" name="Line 9"/>
          <p:cNvSpPr>
            <a:spLocks noChangeShapeType="1"/>
          </p:cNvSpPr>
          <p:nvPr/>
        </p:nvSpPr>
        <p:spPr bwMode="auto">
          <a:xfrm>
            <a:off x="4343400" y="4648200"/>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898" name="Line 10"/>
          <p:cNvSpPr>
            <a:spLocks noChangeShapeType="1"/>
          </p:cNvSpPr>
          <p:nvPr/>
        </p:nvSpPr>
        <p:spPr bwMode="auto">
          <a:xfrm flipH="1" flipV="1">
            <a:off x="27432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899" name="Line 11"/>
          <p:cNvSpPr>
            <a:spLocks noChangeShapeType="1"/>
          </p:cNvSpPr>
          <p:nvPr/>
        </p:nvSpPr>
        <p:spPr bwMode="auto">
          <a:xfrm flipV="1">
            <a:off x="4114801" y="2895601"/>
            <a:ext cx="804863" cy="1300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900" name="Line 12"/>
          <p:cNvSpPr>
            <a:spLocks noChangeShapeType="1"/>
          </p:cNvSpPr>
          <p:nvPr/>
        </p:nvSpPr>
        <p:spPr bwMode="auto">
          <a:xfrm flipH="1" flipV="1">
            <a:off x="5486400" y="2895600"/>
            <a:ext cx="928688" cy="12382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901" name="Line 13"/>
          <p:cNvSpPr>
            <a:spLocks noChangeShapeType="1"/>
          </p:cNvSpPr>
          <p:nvPr/>
        </p:nvSpPr>
        <p:spPr bwMode="auto">
          <a:xfrm flipH="1">
            <a:off x="6781801" y="2895600"/>
            <a:ext cx="881063" cy="1295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902" name="Text Box 14"/>
          <p:cNvSpPr txBox="1">
            <a:spLocks noChangeArrowheads="1"/>
          </p:cNvSpPr>
          <p:nvPr/>
        </p:nvSpPr>
        <p:spPr bwMode="auto">
          <a:xfrm>
            <a:off x="8382000" y="4572001"/>
            <a:ext cx="12954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Key:</a:t>
            </a:r>
          </a:p>
        </p:txBody>
      </p:sp>
      <p:sp>
        <p:nvSpPr>
          <p:cNvPr id="293903" name="Oval 15"/>
          <p:cNvSpPr>
            <a:spLocks noChangeArrowheads="1"/>
          </p:cNvSpPr>
          <p:nvPr/>
        </p:nvSpPr>
        <p:spPr bwMode="auto">
          <a:xfrm>
            <a:off x="9144000" y="4267200"/>
            <a:ext cx="990600" cy="990600"/>
          </a:xfrm>
          <a:prstGeom prst="ellipse">
            <a:avLst/>
          </a:prstGeom>
          <a:solidFill>
            <a:schemeClr val="accent1"/>
          </a:solidFill>
          <a:ln w="9525">
            <a:solidFill>
              <a:schemeClr val="tx1"/>
            </a:solidFill>
            <a:round/>
            <a:headEnd/>
            <a:tailEnd/>
          </a:ln>
        </p:spPr>
        <p:txBody>
          <a:bodyPr wrap="none" anchor="ctr"/>
          <a:lstStyle/>
          <a:p>
            <a:pPr algn="ctr"/>
            <a:endParaRPr lang="en-US" altLang="en-US" sz="1600"/>
          </a:p>
        </p:txBody>
      </p:sp>
      <p:sp>
        <p:nvSpPr>
          <p:cNvPr id="293904" name="Text Box 16"/>
          <p:cNvSpPr txBox="1">
            <a:spLocks noChangeArrowheads="1"/>
          </p:cNvSpPr>
          <p:nvPr/>
        </p:nvSpPr>
        <p:spPr bwMode="auto">
          <a:xfrm>
            <a:off x="9280525" y="4386263"/>
            <a:ext cx="6540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Auth</a:t>
            </a:r>
          </a:p>
        </p:txBody>
      </p:sp>
      <p:sp>
        <p:nvSpPr>
          <p:cNvPr id="293905" name="Text Box 17"/>
          <p:cNvSpPr txBox="1">
            <a:spLocks noChangeArrowheads="1"/>
          </p:cNvSpPr>
          <p:nvPr/>
        </p:nvSpPr>
        <p:spPr bwMode="auto">
          <a:xfrm>
            <a:off x="9280525" y="4691063"/>
            <a:ext cx="603250"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Hub</a:t>
            </a:r>
          </a:p>
        </p:txBody>
      </p:sp>
      <p:sp>
        <p:nvSpPr>
          <p:cNvPr id="293906" name="Text Box 18"/>
          <p:cNvSpPr txBox="1">
            <a:spLocks noChangeArrowheads="1"/>
          </p:cNvSpPr>
          <p:nvPr/>
        </p:nvSpPr>
        <p:spPr bwMode="auto">
          <a:xfrm>
            <a:off x="2209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0.370</a:t>
            </a:r>
            <a:endParaRPr lang="en-US" altLang="en-US" sz="1600"/>
          </a:p>
        </p:txBody>
      </p:sp>
      <p:sp>
        <p:nvSpPr>
          <p:cNvPr id="293907" name="Text Box 19"/>
          <p:cNvSpPr txBox="1">
            <a:spLocks noChangeArrowheads="1"/>
          </p:cNvSpPr>
          <p:nvPr/>
        </p:nvSpPr>
        <p:spPr bwMode="auto">
          <a:xfrm>
            <a:off x="2209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0.395</a:t>
            </a:r>
            <a:endParaRPr lang="en-US" altLang="en-US" sz="1600">
              <a:solidFill>
                <a:schemeClr val="accent2"/>
              </a:solidFill>
            </a:endParaRPr>
          </a:p>
        </p:txBody>
      </p:sp>
      <p:sp>
        <p:nvSpPr>
          <p:cNvPr id="293908" name="Text Box 20"/>
          <p:cNvSpPr txBox="1">
            <a:spLocks noChangeArrowheads="1"/>
          </p:cNvSpPr>
          <p:nvPr/>
        </p:nvSpPr>
        <p:spPr bwMode="auto">
          <a:xfrm>
            <a:off x="4876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0.760</a:t>
            </a:r>
          </a:p>
        </p:txBody>
      </p:sp>
      <p:sp>
        <p:nvSpPr>
          <p:cNvPr id="293909" name="Text Box 21"/>
          <p:cNvSpPr txBox="1">
            <a:spLocks noChangeArrowheads="1"/>
          </p:cNvSpPr>
          <p:nvPr/>
        </p:nvSpPr>
        <p:spPr bwMode="auto">
          <a:xfrm>
            <a:off x="7543801" y="22098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0.015</a:t>
            </a:r>
            <a:endParaRPr lang="en-US" altLang="en-US" sz="1600"/>
          </a:p>
        </p:txBody>
      </p:sp>
      <p:sp>
        <p:nvSpPr>
          <p:cNvPr id="293910" name="Text Box 22"/>
          <p:cNvSpPr txBox="1">
            <a:spLocks noChangeArrowheads="1"/>
          </p:cNvSpPr>
          <p:nvPr/>
        </p:nvSpPr>
        <p:spPr bwMode="auto">
          <a:xfrm>
            <a:off x="4876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0.007</a:t>
            </a:r>
          </a:p>
        </p:txBody>
      </p:sp>
      <p:sp>
        <p:nvSpPr>
          <p:cNvPr id="293911" name="Text Box 23"/>
          <p:cNvSpPr txBox="1">
            <a:spLocks noChangeArrowheads="1"/>
          </p:cNvSpPr>
          <p:nvPr/>
        </p:nvSpPr>
        <p:spPr bwMode="auto">
          <a:xfrm>
            <a:off x="7543801" y="2438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0.252</a:t>
            </a:r>
            <a:endParaRPr lang="en-US" altLang="en-US" sz="1600"/>
          </a:p>
        </p:txBody>
      </p:sp>
      <p:sp>
        <p:nvSpPr>
          <p:cNvPr id="293912" name="Text Box 24"/>
          <p:cNvSpPr txBox="1">
            <a:spLocks noChangeArrowheads="1"/>
          </p:cNvSpPr>
          <p:nvPr/>
        </p:nvSpPr>
        <p:spPr bwMode="auto">
          <a:xfrm>
            <a:off x="35052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0.000</a:t>
            </a:r>
            <a:endParaRPr lang="en-US" altLang="en-US" sz="1600"/>
          </a:p>
        </p:txBody>
      </p:sp>
      <p:sp>
        <p:nvSpPr>
          <p:cNvPr id="293913" name="Text Box 25"/>
          <p:cNvSpPr txBox="1">
            <a:spLocks noChangeArrowheads="1"/>
          </p:cNvSpPr>
          <p:nvPr/>
        </p:nvSpPr>
        <p:spPr bwMode="auto">
          <a:xfrm>
            <a:off x="6248401" y="43434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0.517</a:t>
            </a:r>
            <a:endParaRPr lang="en-US" altLang="en-US" sz="1600">
              <a:solidFill>
                <a:schemeClr val="accent2"/>
              </a:solidFill>
            </a:endParaRPr>
          </a:p>
        </p:txBody>
      </p:sp>
      <p:sp>
        <p:nvSpPr>
          <p:cNvPr id="293914" name="Text Box 26"/>
          <p:cNvSpPr txBox="1">
            <a:spLocks noChangeArrowheads="1"/>
          </p:cNvSpPr>
          <p:nvPr/>
        </p:nvSpPr>
        <p:spPr bwMode="auto">
          <a:xfrm>
            <a:off x="35052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0.814</a:t>
            </a:r>
            <a:endParaRPr lang="en-US" altLang="en-US" sz="1600"/>
          </a:p>
        </p:txBody>
      </p:sp>
      <p:sp>
        <p:nvSpPr>
          <p:cNvPr id="293915" name="Text Box 27"/>
          <p:cNvSpPr txBox="1">
            <a:spLocks noChangeArrowheads="1"/>
          </p:cNvSpPr>
          <p:nvPr/>
        </p:nvSpPr>
        <p:spPr bwMode="auto">
          <a:xfrm>
            <a:off x="6248401" y="4572000"/>
            <a:ext cx="639919"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1600">
                <a:solidFill>
                  <a:schemeClr val="tx2"/>
                </a:solidFill>
              </a:rPr>
              <a:t>0.370</a:t>
            </a:r>
            <a:endParaRPr lang="en-US" altLang="en-US" sz="1600">
              <a:solidFill>
                <a:schemeClr val="accent2"/>
              </a:solidFill>
            </a:endParaRPr>
          </a:p>
        </p:txBody>
      </p:sp>
      <p:sp>
        <p:nvSpPr>
          <p:cNvPr id="293916" name="Rectangle 28"/>
          <p:cNvSpPr>
            <a:spLocks noGrp="1" noChangeArrowheads="1"/>
          </p:cNvSpPr>
          <p:nvPr>
            <p:ph type="title" idx="4294967295"/>
          </p:nvPr>
        </p:nvSpPr>
        <p:spPr/>
        <p:txBody>
          <a:bodyPr/>
          <a:lstStyle/>
          <a:p>
            <a:endParaRPr lang="en-US" altLang="en-US"/>
          </a:p>
        </p:txBody>
      </p:sp>
      <p:sp>
        <p:nvSpPr>
          <p:cNvPr id="293917" name="Text Box 29"/>
          <p:cNvSpPr txBox="1">
            <a:spLocks noChangeArrowheads="1"/>
          </p:cNvSpPr>
          <p:nvPr/>
        </p:nvSpPr>
        <p:spPr bwMode="auto">
          <a:xfrm>
            <a:off x="4114801" y="381001"/>
            <a:ext cx="316464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3200"/>
              <a:t>A Simple Example</a:t>
            </a:r>
          </a:p>
        </p:txBody>
      </p:sp>
      <p:sp>
        <p:nvSpPr>
          <p:cNvPr id="293918" name="Text Box 30"/>
          <p:cNvSpPr txBox="1">
            <a:spLocks noChangeArrowheads="1"/>
          </p:cNvSpPr>
          <p:nvPr/>
        </p:nvSpPr>
        <p:spPr bwMode="auto">
          <a:xfrm>
            <a:off x="4114800" y="5562601"/>
            <a:ext cx="2141538"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After Third Iteration</a:t>
            </a:r>
          </a:p>
        </p:txBody>
      </p:sp>
    </p:spTree>
    <p:extLst>
      <p:ext uri="{BB962C8B-B14F-4D97-AF65-F5344CB8AC3E}">
        <p14:creationId xmlns:p14="http://schemas.microsoft.com/office/powerpoint/2010/main" val="51114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30304A06-CCB9-44D2-89CF-7CDC3DD24524}" type="slidenum">
              <a:rPr lang="en-US" altLang="en-US" sz="1200">
                <a:latin typeface="Helvetica" panose="020B0604020202020204" pitchFamily="34" charset="0"/>
              </a:rPr>
              <a:pPr eaLnBrk="1" hangingPunct="1"/>
              <a:t>7</a:t>
            </a:fld>
            <a:endParaRPr lang="en-US" altLang="en-US" sz="1200"/>
          </a:p>
        </p:txBody>
      </p:sp>
      <p:sp>
        <p:nvSpPr>
          <p:cNvPr id="26627" name="Rectangle 2"/>
          <p:cNvSpPr>
            <a:spLocks noGrp="1" noChangeArrowheads="1"/>
          </p:cNvSpPr>
          <p:nvPr>
            <p:ph type="title"/>
          </p:nvPr>
        </p:nvSpPr>
        <p:spPr/>
        <p:txBody>
          <a:bodyPr/>
          <a:lstStyle/>
          <a:p>
            <a:pPr eaLnBrk="1" hangingPunct="1"/>
            <a:r>
              <a:rPr lang="en-US" altLang="en-US" smtClean="0"/>
              <a:t>Co-Citation</a:t>
            </a:r>
          </a:p>
        </p:txBody>
      </p:sp>
      <p:sp>
        <p:nvSpPr>
          <p:cNvPr id="26628" name="Rectangle 3"/>
          <p:cNvSpPr>
            <a:spLocks noGrp="1" noChangeArrowheads="1"/>
          </p:cNvSpPr>
          <p:nvPr>
            <p:ph type="body" idx="1"/>
          </p:nvPr>
        </p:nvSpPr>
        <p:spPr/>
        <p:txBody>
          <a:bodyPr/>
          <a:lstStyle/>
          <a:p>
            <a:pPr eaLnBrk="1" hangingPunct="1"/>
            <a:r>
              <a:rPr lang="en-US" altLang="en-US" sz="2800"/>
              <a:t>An alternate citation-based measure of similarity introduced by Small in 1973.</a:t>
            </a:r>
          </a:p>
          <a:p>
            <a:pPr eaLnBrk="1" hangingPunct="1"/>
            <a:r>
              <a:rPr lang="en-US" altLang="en-US" sz="2800"/>
              <a:t>Number of documents that cite both </a:t>
            </a:r>
            <a:r>
              <a:rPr lang="en-US" altLang="en-US" sz="2800" i="1"/>
              <a:t>A</a:t>
            </a:r>
            <a:r>
              <a:rPr lang="en-US" altLang="en-US" sz="2800"/>
              <a:t> and </a:t>
            </a:r>
            <a:r>
              <a:rPr lang="en-US" altLang="en-US" sz="2800" i="1"/>
              <a:t>B</a:t>
            </a:r>
            <a:r>
              <a:rPr lang="en-US" altLang="en-US" sz="2800"/>
              <a:t>.</a:t>
            </a:r>
          </a:p>
          <a:p>
            <a:pPr eaLnBrk="1" hangingPunct="1"/>
            <a:r>
              <a:rPr lang="en-US" altLang="en-US" sz="2800"/>
              <a:t>Maybe want to normalize by total number of documents citing either </a:t>
            </a:r>
            <a:r>
              <a:rPr lang="en-US" altLang="en-US" sz="2800" i="1"/>
              <a:t>A</a:t>
            </a:r>
            <a:r>
              <a:rPr lang="en-US" altLang="en-US" sz="2800"/>
              <a:t> or </a:t>
            </a:r>
            <a:r>
              <a:rPr lang="en-US" altLang="en-US" sz="2800" i="1"/>
              <a:t>B </a:t>
            </a:r>
            <a:r>
              <a:rPr lang="en-US" altLang="en-US" sz="2800"/>
              <a:t>?</a:t>
            </a:r>
          </a:p>
        </p:txBody>
      </p:sp>
      <p:grpSp>
        <p:nvGrpSpPr>
          <p:cNvPr id="26629" name="Group 72"/>
          <p:cNvGrpSpPr>
            <a:grpSpLocks/>
          </p:cNvGrpSpPr>
          <p:nvPr/>
        </p:nvGrpSpPr>
        <p:grpSpPr bwMode="auto">
          <a:xfrm>
            <a:off x="4691198" y="5202836"/>
            <a:ext cx="3995601" cy="1404938"/>
            <a:chOff x="1872" y="2774"/>
            <a:chExt cx="1553" cy="885"/>
          </a:xfrm>
        </p:grpSpPr>
        <p:sp>
          <p:nvSpPr>
            <p:cNvPr id="26630" name="Oval 5"/>
            <p:cNvSpPr>
              <a:spLocks noChangeArrowheads="1"/>
            </p:cNvSpPr>
            <p:nvPr/>
          </p:nvSpPr>
          <p:spPr bwMode="auto">
            <a:xfrm>
              <a:off x="2208" y="3303"/>
              <a:ext cx="326" cy="356"/>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A</a:t>
              </a:r>
            </a:p>
          </p:txBody>
        </p:sp>
        <p:sp>
          <p:nvSpPr>
            <p:cNvPr id="26631" name="Oval 19"/>
            <p:cNvSpPr>
              <a:spLocks noChangeArrowheads="1"/>
            </p:cNvSpPr>
            <p:nvPr/>
          </p:nvSpPr>
          <p:spPr bwMode="auto">
            <a:xfrm>
              <a:off x="2736" y="3303"/>
              <a:ext cx="313" cy="356"/>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a:t>B</a:t>
              </a:r>
            </a:p>
          </p:txBody>
        </p:sp>
        <p:sp>
          <p:nvSpPr>
            <p:cNvPr id="26632" name="Oval 42"/>
            <p:cNvSpPr>
              <a:spLocks noChangeArrowheads="1"/>
            </p:cNvSpPr>
            <p:nvPr/>
          </p:nvSpPr>
          <p:spPr bwMode="auto">
            <a:xfrm>
              <a:off x="2337" y="2774"/>
              <a:ext cx="510" cy="35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33" name="Oval 43"/>
            <p:cNvSpPr>
              <a:spLocks noChangeArrowheads="1"/>
            </p:cNvSpPr>
            <p:nvPr/>
          </p:nvSpPr>
          <p:spPr bwMode="auto">
            <a:xfrm>
              <a:off x="2046" y="2774"/>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34" name="Oval 44"/>
            <p:cNvSpPr>
              <a:spLocks noChangeArrowheads="1"/>
            </p:cNvSpPr>
            <p:nvPr/>
          </p:nvSpPr>
          <p:spPr bwMode="auto">
            <a:xfrm>
              <a:off x="2220" y="2774"/>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35" name="Oval 46"/>
            <p:cNvSpPr>
              <a:spLocks noChangeArrowheads="1"/>
            </p:cNvSpPr>
            <p:nvPr/>
          </p:nvSpPr>
          <p:spPr bwMode="auto">
            <a:xfrm>
              <a:off x="1872" y="2774"/>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36" name="Oval 53"/>
            <p:cNvSpPr>
              <a:spLocks noChangeArrowheads="1"/>
            </p:cNvSpPr>
            <p:nvPr/>
          </p:nvSpPr>
          <p:spPr bwMode="auto">
            <a:xfrm>
              <a:off x="2394" y="2774"/>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37" name="Oval 54"/>
            <p:cNvSpPr>
              <a:spLocks noChangeArrowheads="1"/>
            </p:cNvSpPr>
            <p:nvPr/>
          </p:nvSpPr>
          <p:spPr bwMode="auto">
            <a:xfrm>
              <a:off x="2568" y="2774"/>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38" name="Oval 55"/>
            <p:cNvSpPr>
              <a:spLocks noChangeArrowheads="1"/>
            </p:cNvSpPr>
            <p:nvPr/>
          </p:nvSpPr>
          <p:spPr bwMode="auto">
            <a:xfrm>
              <a:off x="2742" y="2774"/>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39" name="Oval 56"/>
            <p:cNvSpPr>
              <a:spLocks noChangeArrowheads="1"/>
            </p:cNvSpPr>
            <p:nvPr/>
          </p:nvSpPr>
          <p:spPr bwMode="auto">
            <a:xfrm>
              <a:off x="2916" y="2774"/>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40" name="Oval 57"/>
            <p:cNvSpPr>
              <a:spLocks noChangeArrowheads="1"/>
            </p:cNvSpPr>
            <p:nvPr/>
          </p:nvSpPr>
          <p:spPr bwMode="auto">
            <a:xfrm>
              <a:off x="3090" y="2774"/>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41" name="Oval 58"/>
            <p:cNvSpPr>
              <a:spLocks noChangeArrowheads="1"/>
            </p:cNvSpPr>
            <p:nvPr/>
          </p:nvSpPr>
          <p:spPr bwMode="auto">
            <a:xfrm>
              <a:off x="3264" y="2774"/>
              <a:ext cx="161" cy="356"/>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6642" name="Line 59"/>
            <p:cNvSpPr>
              <a:spLocks noChangeShapeType="1"/>
            </p:cNvSpPr>
            <p:nvPr/>
          </p:nvSpPr>
          <p:spPr bwMode="auto">
            <a:xfrm>
              <a:off x="1920" y="2976"/>
              <a:ext cx="30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6643" name="Line 60"/>
            <p:cNvSpPr>
              <a:spLocks noChangeShapeType="1"/>
            </p:cNvSpPr>
            <p:nvPr/>
          </p:nvSpPr>
          <p:spPr bwMode="auto">
            <a:xfrm>
              <a:off x="2064" y="2976"/>
              <a:ext cx="204"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6644" name="Line 61"/>
            <p:cNvSpPr>
              <a:spLocks noChangeShapeType="1"/>
            </p:cNvSpPr>
            <p:nvPr/>
          </p:nvSpPr>
          <p:spPr bwMode="auto">
            <a:xfrm>
              <a:off x="2256" y="2928"/>
              <a:ext cx="96" cy="3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6645" name="Line 62"/>
            <p:cNvSpPr>
              <a:spLocks noChangeShapeType="1"/>
            </p:cNvSpPr>
            <p:nvPr/>
          </p:nvSpPr>
          <p:spPr bwMode="auto">
            <a:xfrm flipH="1">
              <a:off x="2436" y="2976"/>
              <a:ext cx="6"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6646" name="Line 63"/>
            <p:cNvSpPr>
              <a:spLocks noChangeShapeType="1"/>
            </p:cNvSpPr>
            <p:nvPr/>
          </p:nvSpPr>
          <p:spPr bwMode="auto">
            <a:xfrm>
              <a:off x="2442" y="2976"/>
              <a:ext cx="330" cy="4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6647" name="Line 64"/>
            <p:cNvSpPr>
              <a:spLocks noChangeShapeType="1"/>
            </p:cNvSpPr>
            <p:nvPr/>
          </p:nvSpPr>
          <p:spPr bwMode="auto">
            <a:xfrm>
              <a:off x="2598" y="2970"/>
              <a:ext cx="222" cy="3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8" name="Line 65"/>
            <p:cNvSpPr>
              <a:spLocks noChangeShapeType="1"/>
            </p:cNvSpPr>
            <p:nvPr/>
          </p:nvSpPr>
          <p:spPr bwMode="auto">
            <a:xfrm>
              <a:off x="2772" y="2982"/>
              <a:ext cx="9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9" name="Line 67"/>
            <p:cNvSpPr>
              <a:spLocks noChangeShapeType="1"/>
            </p:cNvSpPr>
            <p:nvPr/>
          </p:nvSpPr>
          <p:spPr bwMode="auto">
            <a:xfrm flipH="1">
              <a:off x="2916" y="2970"/>
              <a:ext cx="30" cy="3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0" name="Line 68"/>
            <p:cNvSpPr>
              <a:spLocks noChangeShapeType="1"/>
            </p:cNvSpPr>
            <p:nvPr/>
          </p:nvSpPr>
          <p:spPr bwMode="auto">
            <a:xfrm flipH="1">
              <a:off x="2964" y="2964"/>
              <a:ext cx="15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1" name="Line 69"/>
            <p:cNvSpPr>
              <a:spLocks noChangeShapeType="1"/>
            </p:cNvSpPr>
            <p:nvPr/>
          </p:nvSpPr>
          <p:spPr bwMode="auto">
            <a:xfrm flipH="1">
              <a:off x="3000" y="2964"/>
              <a:ext cx="282" cy="4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2" name="Line 70"/>
            <p:cNvSpPr>
              <a:spLocks noChangeShapeType="1"/>
            </p:cNvSpPr>
            <p:nvPr/>
          </p:nvSpPr>
          <p:spPr bwMode="auto">
            <a:xfrm flipH="1">
              <a:off x="2460" y="2964"/>
              <a:ext cx="126"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3" name="Line 71"/>
            <p:cNvSpPr>
              <a:spLocks noChangeShapeType="1"/>
            </p:cNvSpPr>
            <p:nvPr/>
          </p:nvSpPr>
          <p:spPr bwMode="auto">
            <a:xfrm flipH="1">
              <a:off x="2484" y="2958"/>
              <a:ext cx="276" cy="4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Tree>
    <p:extLst>
      <p:ext uri="{BB962C8B-B14F-4D97-AF65-F5344CB8AC3E}">
        <p14:creationId xmlns:p14="http://schemas.microsoft.com/office/powerpoint/2010/main" val="486369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A2D719A-AD5D-43D3-B049-275255E60C09}" type="slidenum">
              <a:rPr lang="en-US" altLang="en-US" sz="1200">
                <a:latin typeface="Helvetica" panose="020B0604020202020204" pitchFamily="34" charset="0"/>
              </a:rPr>
              <a:pPr eaLnBrk="1" hangingPunct="1"/>
              <a:t>8</a:t>
            </a:fld>
            <a:endParaRPr lang="en-US" altLang="en-US" sz="1200"/>
          </a:p>
        </p:txBody>
      </p:sp>
      <p:sp>
        <p:nvSpPr>
          <p:cNvPr id="27651" name="Rectangle 2"/>
          <p:cNvSpPr>
            <a:spLocks noGrp="1" noChangeArrowheads="1"/>
          </p:cNvSpPr>
          <p:nvPr>
            <p:ph type="title"/>
          </p:nvPr>
        </p:nvSpPr>
        <p:spPr/>
        <p:txBody>
          <a:bodyPr/>
          <a:lstStyle/>
          <a:p>
            <a:pPr eaLnBrk="1" hangingPunct="1"/>
            <a:r>
              <a:rPr lang="en-US" altLang="en-US" smtClean="0"/>
              <a:t>Citations vs. Links</a:t>
            </a:r>
          </a:p>
        </p:txBody>
      </p:sp>
      <p:sp>
        <p:nvSpPr>
          <p:cNvPr id="27652" name="Rectangle 3"/>
          <p:cNvSpPr>
            <a:spLocks noGrp="1" noChangeArrowheads="1"/>
          </p:cNvSpPr>
          <p:nvPr>
            <p:ph type="body" idx="1"/>
          </p:nvPr>
        </p:nvSpPr>
        <p:spPr/>
        <p:txBody>
          <a:bodyPr>
            <a:normAutofit/>
          </a:bodyPr>
          <a:lstStyle/>
          <a:p>
            <a:pPr eaLnBrk="1" hangingPunct="1"/>
            <a:r>
              <a:rPr lang="en-US" altLang="en-US" sz="2800" dirty="0" smtClean="0"/>
              <a:t>Web links are a bit different than citations:</a:t>
            </a:r>
          </a:p>
          <a:p>
            <a:pPr lvl="1" eaLnBrk="1" hangingPunct="1"/>
            <a:r>
              <a:rPr lang="en-US" altLang="en-US" sz="2400" dirty="0" smtClean="0"/>
              <a:t>Many links are navigational.</a:t>
            </a:r>
          </a:p>
          <a:p>
            <a:pPr lvl="1" eaLnBrk="1" hangingPunct="1"/>
            <a:r>
              <a:rPr lang="en-US" altLang="en-US" sz="2400" dirty="0" smtClean="0"/>
              <a:t>Many pages with high in-degree are portals not content providers.</a:t>
            </a:r>
          </a:p>
          <a:p>
            <a:pPr lvl="1" eaLnBrk="1" hangingPunct="1"/>
            <a:r>
              <a:rPr lang="en-US" altLang="en-US" sz="2400" dirty="0" smtClean="0"/>
              <a:t>Not all links are endorsements.</a:t>
            </a:r>
          </a:p>
          <a:p>
            <a:pPr lvl="1" eaLnBrk="1" hangingPunct="1"/>
            <a:r>
              <a:rPr lang="en-US" altLang="en-US" sz="2400" dirty="0" smtClean="0"/>
              <a:t>Company websites don’t point to their competitors.</a:t>
            </a:r>
          </a:p>
          <a:p>
            <a:pPr lvl="1" eaLnBrk="1" hangingPunct="1"/>
            <a:r>
              <a:rPr lang="en-US" altLang="en-US" sz="2400" dirty="0" smtClean="0"/>
              <a:t>Citations to relevant literature is enforced by peer-review.</a:t>
            </a:r>
          </a:p>
        </p:txBody>
      </p:sp>
    </p:spTree>
    <p:extLst>
      <p:ext uri="{BB962C8B-B14F-4D97-AF65-F5344CB8AC3E}">
        <p14:creationId xmlns:p14="http://schemas.microsoft.com/office/powerpoint/2010/main" val="3204687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HITS</a:t>
            </a:r>
            <a:endParaRPr lang="en-US" dirty="0"/>
          </a:p>
        </p:txBody>
      </p:sp>
      <p:sp>
        <p:nvSpPr>
          <p:cNvPr id="3" name="Content Placeholder 2"/>
          <p:cNvSpPr>
            <a:spLocks noGrp="1"/>
          </p:cNvSpPr>
          <p:nvPr>
            <p:ph idx="1"/>
          </p:nvPr>
        </p:nvSpPr>
        <p:spPr/>
        <p:txBody>
          <a:bodyPr>
            <a:normAutofit/>
          </a:bodyPr>
          <a:lstStyle/>
          <a:p>
            <a:r>
              <a:rPr lang="en-IN" sz="2400" dirty="0"/>
              <a:t>In the same time that PageRank was being developed, Jon Kleinberg a professor in the Department of Computer Science at Cornell came up with his own solution to the Web Search problem. </a:t>
            </a:r>
            <a:endParaRPr lang="en-IN" sz="2400" dirty="0" smtClean="0"/>
          </a:p>
          <a:p>
            <a:r>
              <a:rPr lang="en-IN" sz="2400" dirty="0" smtClean="0"/>
              <a:t>He </a:t>
            </a:r>
            <a:r>
              <a:rPr lang="en-IN" sz="2400" dirty="0"/>
              <a:t>developed an algorithm that made use of the link structure of the web in order to discover and rank pages relevant for a particular topic. </a:t>
            </a:r>
            <a:r>
              <a:rPr lang="en-IN" sz="2400" b="1" dirty="0"/>
              <a:t>HITS </a:t>
            </a:r>
            <a:r>
              <a:rPr lang="en-IN" sz="2400" b="1" i="1" dirty="0"/>
              <a:t>(hyperlink-induced topic search)</a:t>
            </a:r>
            <a:r>
              <a:rPr lang="en-IN" sz="2400" dirty="0"/>
              <a:t> is now part of the </a:t>
            </a:r>
            <a:r>
              <a:rPr lang="en-IN" sz="2400" b="1" dirty="0"/>
              <a:t>Ask</a:t>
            </a:r>
            <a:r>
              <a:rPr lang="en-IN" sz="2400" dirty="0"/>
              <a:t> search engine (www.Ask.com).</a:t>
            </a:r>
            <a:endParaRPr lang="en-US" sz="2400" dirty="0"/>
          </a:p>
        </p:txBody>
      </p:sp>
    </p:spTree>
    <p:extLst>
      <p:ext uri="{BB962C8B-B14F-4D97-AF65-F5344CB8AC3E}">
        <p14:creationId xmlns:p14="http://schemas.microsoft.com/office/powerpoint/2010/main" val="271829131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34</TotalTime>
  <Words>2291</Words>
  <Application>Microsoft Office PowerPoint</Application>
  <PresentationFormat>Widescreen</PresentationFormat>
  <Paragraphs>692</Paragraphs>
  <Slides>60</Slides>
  <Notes>30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8" baseType="lpstr">
      <vt:lpstr>Calibri</vt:lpstr>
      <vt:lpstr>Gill Sans MT</vt:lpstr>
      <vt:lpstr>Helvetica</vt:lpstr>
      <vt:lpstr>Symbol</vt:lpstr>
      <vt:lpstr>Times New Roman</vt:lpstr>
      <vt:lpstr>Wingdings 2</vt:lpstr>
      <vt:lpstr>Dividend</vt:lpstr>
      <vt:lpstr>Equation</vt:lpstr>
      <vt:lpstr>HITS Algorithm </vt:lpstr>
      <vt:lpstr>Meta-Search Engines</vt:lpstr>
      <vt:lpstr>HTML Structure &amp; Feature Weighting</vt:lpstr>
      <vt:lpstr>Bibliometrics: Citation Analysis</vt:lpstr>
      <vt:lpstr>Impact Factor</vt:lpstr>
      <vt:lpstr>Bibliographic Coupling</vt:lpstr>
      <vt:lpstr>Co-Citation</vt:lpstr>
      <vt:lpstr>Citations vs. Links</vt:lpstr>
      <vt:lpstr>HITS</vt:lpstr>
      <vt:lpstr>Authorities</vt:lpstr>
      <vt:lpstr>Hubs</vt:lpstr>
      <vt:lpstr>PowerPoint Presentation</vt:lpstr>
      <vt:lpstr>HITS</vt:lpstr>
      <vt:lpstr>Hubs and Authorities</vt:lpstr>
      <vt:lpstr>HITS Algorithm</vt:lpstr>
      <vt:lpstr>Constructing a Base Subgraph</vt:lpstr>
      <vt:lpstr>Base Limitations</vt:lpstr>
      <vt:lpstr>Authorities and In-Degree</vt:lpstr>
      <vt:lpstr>Iterative Algorithm</vt:lpstr>
      <vt:lpstr>HITS Update Rules</vt:lpstr>
      <vt:lpstr> Illustrated Update Rules</vt:lpstr>
      <vt:lpstr>HITS Iterative Algorithm</vt:lpstr>
      <vt:lpstr>Convergence</vt:lpstr>
      <vt:lpstr>Results</vt:lpstr>
      <vt:lpstr>Result Comments</vt:lpstr>
      <vt:lpstr>Finding Similar Pages Using Link Structure</vt:lpstr>
      <vt:lpstr>Similar Page Results</vt:lpstr>
      <vt:lpstr>HITS for Clustering</vt:lpstr>
      <vt:lpstr>PageRank</vt:lpstr>
      <vt:lpstr>HITS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HITS Algorithm </dc:title>
  <dc:creator>Dr. Vinayak Bharadi</dc:creator>
  <cp:lastModifiedBy>Dr. Vinayak Bharadi</cp:lastModifiedBy>
  <cp:revision>21</cp:revision>
  <dcterms:created xsi:type="dcterms:W3CDTF">2017-03-21T11:05:45Z</dcterms:created>
  <dcterms:modified xsi:type="dcterms:W3CDTF">2017-03-21T11:41:37Z</dcterms:modified>
</cp:coreProperties>
</file>