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1"/>
  </p:sldMasterIdLst>
  <p:notesMasterIdLst>
    <p:notesMasterId r:id="rId84"/>
  </p:notesMasterIdLst>
  <p:handoutMasterIdLst>
    <p:handoutMasterId r:id="rId85"/>
  </p:handoutMasterIdLst>
  <p:sldIdLst>
    <p:sldId id="430" r:id="rId2"/>
    <p:sldId id="273" r:id="rId3"/>
    <p:sldId id="274" r:id="rId4"/>
    <p:sldId id="275" r:id="rId5"/>
    <p:sldId id="276" r:id="rId6"/>
    <p:sldId id="264" r:id="rId7"/>
    <p:sldId id="259" r:id="rId8"/>
    <p:sldId id="260" r:id="rId9"/>
    <p:sldId id="277" r:id="rId10"/>
    <p:sldId id="278" r:id="rId11"/>
    <p:sldId id="279" r:id="rId12"/>
    <p:sldId id="280" r:id="rId13"/>
    <p:sldId id="281" r:id="rId14"/>
    <p:sldId id="282" r:id="rId15"/>
    <p:sldId id="407" r:id="rId16"/>
    <p:sldId id="402" r:id="rId17"/>
    <p:sldId id="403" r:id="rId18"/>
    <p:sldId id="404" r:id="rId19"/>
    <p:sldId id="406" r:id="rId20"/>
    <p:sldId id="405" r:id="rId21"/>
    <p:sldId id="291" r:id="rId22"/>
    <p:sldId id="271" r:id="rId23"/>
    <p:sldId id="292" r:id="rId24"/>
    <p:sldId id="293" r:id="rId25"/>
    <p:sldId id="294" r:id="rId26"/>
    <p:sldId id="295" r:id="rId27"/>
    <p:sldId id="297" r:id="rId28"/>
    <p:sldId id="413" r:id="rId29"/>
    <p:sldId id="298" r:id="rId30"/>
    <p:sldId id="299" r:id="rId31"/>
    <p:sldId id="300" r:id="rId32"/>
    <p:sldId id="412" r:id="rId33"/>
    <p:sldId id="302" r:id="rId34"/>
    <p:sldId id="303" r:id="rId35"/>
    <p:sldId id="272" r:id="rId36"/>
    <p:sldId id="304" r:id="rId37"/>
    <p:sldId id="301" r:id="rId38"/>
    <p:sldId id="414" r:id="rId39"/>
    <p:sldId id="306" r:id="rId40"/>
    <p:sldId id="307" r:id="rId41"/>
    <p:sldId id="308" r:id="rId42"/>
    <p:sldId id="309" r:id="rId43"/>
    <p:sldId id="310" r:id="rId44"/>
    <p:sldId id="311" r:id="rId45"/>
    <p:sldId id="416" r:id="rId46"/>
    <p:sldId id="312" r:id="rId47"/>
    <p:sldId id="313" r:id="rId48"/>
    <p:sldId id="314" r:id="rId49"/>
    <p:sldId id="315" r:id="rId50"/>
    <p:sldId id="316" r:id="rId51"/>
    <p:sldId id="317" r:id="rId52"/>
    <p:sldId id="318" r:id="rId53"/>
    <p:sldId id="319" r:id="rId54"/>
    <p:sldId id="408" r:id="rId55"/>
    <p:sldId id="401" r:id="rId56"/>
    <p:sldId id="320" r:id="rId57"/>
    <p:sldId id="321" r:id="rId58"/>
    <p:sldId id="433" r:id="rId59"/>
    <p:sldId id="322" r:id="rId60"/>
    <p:sldId id="432" r:id="rId61"/>
    <p:sldId id="324" r:id="rId62"/>
    <p:sldId id="326" r:id="rId63"/>
    <p:sldId id="325" r:id="rId64"/>
    <p:sldId id="327" r:id="rId65"/>
    <p:sldId id="328" r:id="rId66"/>
    <p:sldId id="417" r:id="rId67"/>
    <p:sldId id="329" r:id="rId68"/>
    <p:sldId id="330" r:id="rId69"/>
    <p:sldId id="431" r:id="rId70"/>
    <p:sldId id="418" r:id="rId71"/>
    <p:sldId id="419" r:id="rId72"/>
    <p:sldId id="420" r:id="rId73"/>
    <p:sldId id="421" r:id="rId74"/>
    <p:sldId id="422" r:id="rId75"/>
    <p:sldId id="423" r:id="rId76"/>
    <p:sldId id="258" r:id="rId77"/>
    <p:sldId id="332" r:id="rId78"/>
    <p:sldId id="424" r:id="rId79"/>
    <p:sldId id="429" r:id="rId80"/>
    <p:sldId id="425" r:id="rId81"/>
    <p:sldId id="426" r:id="rId82"/>
    <p:sldId id="410" r:id="rId83"/>
  </p:sldIdLst>
  <p:sldSz cx="12192000" cy="6858000"/>
  <p:notesSz cx="6832600" cy="9918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0066"/>
    <a:srgbClr val="80000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53" autoAdjust="0"/>
    <p:restoredTop sz="90929"/>
  </p:normalViewPr>
  <p:slideViewPr>
    <p:cSldViewPr>
      <p:cViewPr varScale="1">
        <p:scale>
          <a:sx n="74" d="100"/>
          <a:sy n="74" d="100"/>
        </p:scale>
        <p:origin x="438"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202"/>
    </p:cViewPr>
  </p:sorterViewPr>
  <p:notesViewPr>
    <p:cSldViewPr>
      <p:cViewPr varScale="1">
        <p:scale>
          <a:sx n="52" d="100"/>
          <a:sy n="52" d="100"/>
        </p:scale>
        <p:origin x="295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5.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0" y="0"/>
            <a:ext cx="29606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anose="02020603050405020304" pitchFamily="18" charset="0"/>
              </a:defRPr>
            </a:lvl1pPr>
          </a:lstStyle>
          <a:p>
            <a:endParaRPr lang="en-US" altLang="zh-TW" dirty="0"/>
          </a:p>
        </p:txBody>
      </p:sp>
      <p:sp>
        <p:nvSpPr>
          <p:cNvPr id="287747" name="Rectangle 3"/>
          <p:cNvSpPr>
            <a:spLocks noGrp="1" noChangeArrowheads="1"/>
          </p:cNvSpPr>
          <p:nvPr>
            <p:ph type="dt" sz="quarter" idx="1"/>
          </p:nvPr>
        </p:nvSpPr>
        <p:spPr bwMode="auto">
          <a:xfrm>
            <a:off x="3870325" y="0"/>
            <a:ext cx="29606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anose="02020603050405020304" pitchFamily="18" charset="0"/>
              </a:defRPr>
            </a:lvl1pPr>
          </a:lstStyle>
          <a:p>
            <a:endParaRPr lang="en-US" altLang="zh-TW"/>
          </a:p>
        </p:txBody>
      </p:sp>
      <p:sp>
        <p:nvSpPr>
          <p:cNvPr id="287748" name="Rectangle 4"/>
          <p:cNvSpPr>
            <a:spLocks noGrp="1" noChangeArrowheads="1"/>
          </p:cNvSpPr>
          <p:nvPr>
            <p:ph type="ftr" sz="quarter" idx="2"/>
          </p:nvPr>
        </p:nvSpPr>
        <p:spPr bwMode="auto">
          <a:xfrm>
            <a:off x="0" y="9421813"/>
            <a:ext cx="29606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anose="02020603050405020304" pitchFamily="18" charset="0"/>
              </a:defRPr>
            </a:lvl1pPr>
          </a:lstStyle>
          <a:p>
            <a:endParaRPr lang="en-US" altLang="zh-TW"/>
          </a:p>
        </p:txBody>
      </p:sp>
      <p:sp>
        <p:nvSpPr>
          <p:cNvPr id="287749" name="Rectangle 5"/>
          <p:cNvSpPr>
            <a:spLocks noGrp="1" noChangeArrowheads="1"/>
          </p:cNvSpPr>
          <p:nvPr>
            <p:ph type="sldNum" sz="quarter" idx="3"/>
          </p:nvPr>
        </p:nvSpPr>
        <p:spPr bwMode="auto">
          <a:xfrm>
            <a:off x="3870325" y="9421813"/>
            <a:ext cx="29606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fld id="{E2700C70-49E5-4C87-8ED8-B289DBFD036F}" type="slidenum">
              <a:rPr lang="zh-TW" altLang="en-US"/>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606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10243" name="Rectangle 3"/>
          <p:cNvSpPr>
            <a:spLocks noGrp="1" noChangeArrowheads="1"/>
          </p:cNvSpPr>
          <p:nvPr>
            <p:ph type="dt" idx="1"/>
          </p:nvPr>
        </p:nvSpPr>
        <p:spPr bwMode="auto">
          <a:xfrm>
            <a:off x="3871913" y="0"/>
            <a:ext cx="296068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10244" name="Rectangle 4"/>
          <p:cNvSpPr>
            <a:spLocks noChangeArrowheads="1" noTextEdit="1"/>
          </p:cNvSpPr>
          <p:nvPr>
            <p:ph type="sldImg" idx="2"/>
          </p:nvPr>
        </p:nvSpPr>
        <p:spPr bwMode="auto">
          <a:xfrm>
            <a:off x="111125" y="744538"/>
            <a:ext cx="6610350" cy="371951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911225" y="4711700"/>
            <a:ext cx="5010150" cy="4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0246" name="Rectangle 6"/>
          <p:cNvSpPr>
            <a:spLocks noGrp="1" noChangeArrowheads="1"/>
          </p:cNvSpPr>
          <p:nvPr>
            <p:ph type="ftr" sz="quarter" idx="4"/>
          </p:nvPr>
        </p:nvSpPr>
        <p:spPr bwMode="auto">
          <a:xfrm>
            <a:off x="0" y="9423400"/>
            <a:ext cx="29606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10247" name="Rectangle 7"/>
          <p:cNvSpPr>
            <a:spLocks noGrp="1" noChangeArrowheads="1"/>
          </p:cNvSpPr>
          <p:nvPr>
            <p:ph type="sldNum" sz="quarter" idx="5"/>
          </p:nvPr>
        </p:nvSpPr>
        <p:spPr bwMode="auto">
          <a:xfrm>
            <a:off x="3871913" y="9423400"/>
            <a:ext cx="296068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1C239CC-F1F2-4FCD-87BF-1B87DCEC6308}" type="slidenum">
              <a:rPr lang="zh-TW" altLang="en-US"/>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ABC80F-9D20-47EA-A07F-D04761F88CAF}" type="slidenum">
              <a:rPr lang="zh-TW" altLang="en-US"/>
              <a:pPr/>
              <a:t>1</a:t>
            </a:fld>
            <a:endParaRPr lang="en-US" altLang="zh-TW"/>
          </a:p>
        </p:txBody>
      </p:sp>
      <p:sp>
        <p:nvSpPr>
          <p:cNvPr id="297986" name="Rectangle 2"/>
          <p:cNvSpPr>
            <a:spLocks noChangeArrowheads="1" noTextEdit="1"/>
          </p:cNvSpPr>
          <p:nvPr>
            <p:ph type="sldImg"/>
          </p:nvPr>
        </p:nvSpPr>
        <p:spPr>
          <a:xfrm>
            <a:off x="111125" y="744538"/>
            <a:ext cx="6610350" cy="3719512"/>
          </a:xfrm>
          <a:ln/>
        </p:spPr>
      </p:sp>
      <p:sp>
        <p:nvSpPr>
          <p:cNvPr id="29798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A4BCEB-EBA5-44FB-A548-4C52C6924F78}" type="slidenum">
              <a:rPr lang="zh-TW" altLang="en-US"/>
              <a:pPr/>
              <a:t>10</a:t>
            </a:fld>
            <a:endParaRPr lang="en-US" altLang="zh-TW"/>
          </a:p>
        </p:txBody>
      </p:sp>
      <p:sp>
        <p:nvSpPr>
          <p:cNvPr id="307202" name="Rectangle 2"/>
          <p:cNvSpPr>
            <a:spLocks noChangeArrowheads="1" noTextEdit="1"/>
          </p:cNvSpPr>
          <p:nvPr>
            <p:ph type="sldImg"/>
          </p:nvPr>
        </p:nvSpPr>
        <p:spPr>
          <a:xfrm>
            <a:off x="111125" y="744538"/>
            <a:ext cx="6610350" cy="3719512"/>
          </a:xfrm>
          <a:ln/>
        </p:spPr>
      </p:sp>
      <p:sp>
        <p:nvSpPr>
          <p:cNvPr id="307203"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93E04A-341D-4C44-AEEE-71DBC15B3B16}" type="slidenum">
              <a:rPr lang="zh-TW" altLang="en-US"/>
              <a:pPr/>
              <a:t>11</a:t>
            </a:fld>
            <a:endParaRPr lang="en-US" altLang="zh-TW"/>
          </a:p>
        </p:txBody>
      </p:sp>
      <p:sp>
        <p:nvSpPr>
          <p:cNvPr id="308226" name="Rectangle 2"/>
          <p:cNvSpPr>
            <a:spLocks noChangeArrowheads="1" noTextEdit="1"/>
          </p:cNvSpPr>
          <p:nvPr>
            <p:ph type="sldImg"/>
          </p:nvPr>
        </p:nvSpPr>
        <p:spPr>
          <a:xfrm>
            <a:off x="111125" y="744538"/>
            <a:ext cx="6610350" cy="3719512"/>
          </a:xfrm>
          <a:ln/>
        </p:spPr>
      </p:sp>
      <p:sp>
        <p:nvSpPr>
          <p:cNvPr id="30822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8AF83F-3EC8-484F-9359-5C74346DBB61}" type="slidenum">
              <a:rPr lang="zh-TW" altLang="en-US"/>
              <a:pPr/>
              <a:t>12</a:t>
            </a:fld>
            <a:endParaRPr lang="en-US" altLang="zh-TW"/>
          </a:p>
        </p:txBody>
      </p:sp>
      <p:sp>
        <p:nvSpPr>
          <p:cNvPr id="309250" name="Rectangle 2"/>
          <p:cNvSpPr>
            <a:spLocks noChangeArrowheads="1" noTextEdit="1"/>
          </p:cNvSpPr>
          <p:nvPr>
            <p:ph type="sldImg"/>
          </p:nvPr>
        </p:nvSpPr>
        <p:spPr>
          <a:xfrm>
            <a:off x="111125" y="744538"/>
            <a:ext cx="6610350" cy="3719512"/>
          </a:xfrm>
          <a:ln/>
        </p:spPr>
      </p:sp>
      <p:sp>
        <p:nvSpPr>
          <p:cNvPr id="30925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44CE42-75D5-4EA9-B193-457BD0F4401C}" type="slidenum">
              <a:rPr lang="zh-TW" altLang="en-US"/>
              <a:pPr/>
              <a:t>13</a:t>
            </a:fld>
            <a:endParaRPr lang="en-US" altLang="zh-TW"/>
          </a:p>
        </p:txBody>
      </p:sp>
      <p:sp>
        <p:nvSpPr>
          <p:cNvPr id="310274" name="Rectangle 2"/>
          <p:cNvSpPr>
            <a:spLocks noChangeArrowheads="1" noTextEdit="1"/>
          </p:cNvSpPr>
          <p:nvPr>
            <p:ph type="sldImg"/>
          </p:nvPr>
        </p:nvSpPr>
        <p:spPr>
          <a:xfrm>
            <a:off x="111125" y="744538"/>
            <a:ext cx="6610350" cy="3719512"/>
          </a:xfrm>
          <a:ln/>
        </p:spPr>
      </p:sp>
      <p:sp>
        <p:nvSpPr>
          <p:cNvPr id="310275"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CB2E3A-4B33-4B43-BC67-3DA698542533}" type="slidenum">
              <a:rPr lang="zh-TW" altLang="en-US"/>
              <a:pPr/>
              <a:t>14</a:t>
            </a:fld>
            <a:endParaRPr lang="en-US" altLang="zh-TW"/>
          </a:p>
        </p:txBody>
      </p:sp>
      <p:sp>
        <p:nvSpPr>
          <p:cNvPr id="311298" name="Rectangle 2"/>
          <p:cNvSpPr>
            <a:spLocks noChangeArrowheads="1" noTextEdit="1"/>
          </p:cNvSpPr>
          <p:nvPr>
            <p:ph type="sldImg"/>
          </p:nvPr>
        </p:nvSpPr>
        <p:spPr>
          <a:xfrm>
            <a:off x="111125" y="744538"/>
            <a:ext cx="6610350" cy="3719512"/>
          </a:xfrm>
          <a:ln/>
        </p:spPr>
      </p:sp>
      <p:sp>
        <p:nvSpPr>
          <p:cNvPr id="311299"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DFFBDB-D46D-458B-8A6D-AC633C93DF3C}" type="slidenum">
              <a:rPr lang="zh-TW" altLang="en-US"/>
              <a:pPr/>
              <a:t>15</a:t>
            </a:fld>
            <a:endParaRPr lang="en-US" altLang="zh-TW"/>
          </a:p>
        </p:txBody>
      </p:sp>
      <p:sp>
        <p:nvSpPr>
          <p:cNvPr id="312322" name="Rectangle 2"/>
          <p:cNvSpPr>
            <a:spLocks noChangeArrowheads="1" noTextEdit="1"/>
          </p:cNvSpPr>
          <p:nvPr>
            <p:ph type="sldImg"/>
          </p:nvPr>
        </p:nvSpPr>
        <p:spPr>
          <a:xfrm>
            <a:off x="111125" y="744538"/>
            <a:ext cx="6610350" cy="3719512"/>
          </a:xfrm>
          <a:ln/>
        </p:spPr>
      </p:sp>
      <p:sp>
        <p:nvSpPr>
          <p:cNvPr id="312323"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3E9136-1BA6-4ABC-AA97-FCB7117B8396}" type="slidenum">
              <a:rPr lang="zh-TW" altLang="en-US"/>
              <a:pPr/>
              <a:t>16</a:t>
            </a:fld>
            <a:endParaRPr lang="en-US" altLang="zh-TW"/>
          </a:p>
        </p:txBody>
      </p:sp>
      <p:sp>
        <p:nvSpPr>
          <p:cNvPr id="313346" name="Rectangle 2"/>
          <p:cNvSpPr>
            <a:spLocks noChangeArrowheads="1" noTextEdit="1"/>
          </p:cNvSpPr>
          <p:nvPr>
            <p:ph type="sldImg"/>
          </p:nvPr>
        </p:nvSpPr>
        <p:spPr>
          <a:xfrm>
            <a:off x="111125" y="744538"/>
            <a:ext cx="6610350" cy="3719512"/>
          </a:xfrm>
          <a:ln/>
        </p:spPr>
      </p:sp>
      <p:sp>
        <p:nvSpPr>
          <p:cNvPr id="31334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BE2C41-8BC4-4998-AC48-7807269F14F3}" type="slidenum">
              <a:rPr lang="zh-TW" altLang="en-US"/>
              <a:pPr/>
              <a:t>17</a:t>
            </a:fld>
            <a:endParaRPr lang="en-US" altLang="zh-TW"/>
          </a:p>
        </p:txBody>
      </p:sp>
      <p:sp>
        <p:nvSpPr>
          <p:cNvPr id="314370" name="Rectangle 2"/>
          <p:cNvSpPr>
            <a:spLocks noChangeArrowheads="1" noTextEdit="1"/>
          </p:cNvSpPr>
          <p:nvPr>
            <p:ph type="sldImg"/>
          </p:nvPr>
        </p:nvSpPr>
        <p:spPr>
          <a:xfrm>
            <a:off x="111125" y="744538"/>
            <a:ext cx="6610350" cy="3719512"/>
          </a:xfrm>
          <a:ln/>
        </p:spPr>
      </p:sp>
      <p:sp>
        <p:nvSpPr>
          <p:cNvPr id="31437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CBEDC9-DA9D-47B0-A116-72784DAFCF51}" type="slidenum">
              <a:rPr lang="zh-TW" altLang="en-US"/>
              <a:pPr/>
              <a:t>18</a:t>
            </a:fld>
            <a:endParaRPr lang="en-US" altLang="zh-TW"/>
          </a:p>
        </p:txBody>
      </p:sp>
      <p:sp>
        <p:nvSpPr>
          <p:cNvPr id="315394" name="Rectangle 2"/>
          <p:cNvSpPr>
            <a:spLocks noChangeArrowheads="1" noTextEdit="1"/>
          </p:cNvSpPr>
          <p:nvPr>
            <p:ph type="sldImg"/>
          </p:nvPr>
        </p:nvSpPr>
        <p:spPr>
          <a:xfrm>
            <a:off x="111125" y="744538"/>
            <a:ext cx="6610350" cy="3719512"/>
          </a:xfrm>
          <a:ln/>
        </p:spPr>
      </p:sp>
      <p:sp>
        <p:nvSpPr>
          <p:cNvPr id="315395"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D90237-586D-4EB4-996C-A5EA413ACF32}" type="slidenum">
              <a:rPr lang="zh-TW" altLang="en-US"/>
              <a:pPr/>
              <a:t>19</a:t>
            </a:fld>
            <a:endParaRPr lang="en-US" altLang="zh-TW"/>
          </a:p>
        </p:txBody>
      </p:sp>
      <p:sp>
        <p:nvSpPr>
          <p:cNvPr id="316418" name="Rectangle 2"/>
          <p:cNvSpPr>
            <a:spLocks noChangeArrowheads="1" noTextEdit="1"/>
          </p:cNvSpPr>
          <p:nvPr>
            <p:ph type="sldImg"/>
          </p:nvPr>
        </p:nvSpPr>
        <p:spPr>
          <a:xfrm>
            <a:off x="111125" y="744538"/>
            <a:ext cx="6610350" cy="3719512"/>
          </a:xfrm>
          <a:ln/>
        </p:spPr>
      </p:sp>
      <p:sp>
        <p:nvSpPr>
          <p:cNvPr id="316419"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F9F39B-4E84-49D1-B7F0-6461008FE0C5}" type="slidenum">
              <a:rPr lang="zh-TW" altLang="en-US"/>
              <a:pPr/>
              <a:t>2</a:t>
            </a:fld>
            <a:endParaRPr lang="en-US" altLang="zh-TW"/>
          </a:p>
        </p:txBody>
      </p:sp>
      <p:sp>
        <p:nvSpPr>
          <p:cNvPr id="299010" name="Rectangle 2"/>
          <p:cNvSpPr>
            <a:spLocks noChangeArrowheads="1" noTextEdit="1"/>
          </p:cNvSpPr>
          <p:nvPr>
            <p:ph type="sldImg"/>
          </p:nvPr>
        </p:nvSpPr>
        <p:spPr>
          <a:xfrm>
            <a:off x="111125" y="744538"/>
            <a:ext cx="6610350" cy="3719512"/>
          </a:xfrm>
          <a:ln/>
        </p:spPr>
      </p:sp>
      <p:sp>
        <p:nvSpPr>
          <p:cNvPr id="29901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3F67D7-7A01-4E36-8FCC-23B26CED8FE0}" type="slidenum">
              <a:rPr lang="zh-TW" altLang="en-US"/>
              <a:pPr/>
              <a:t>20</a:t>
            </a:fld>
            <a:endParaRPr lang="en-US" altLang="zh-TW"/>
          </a:p>
        </p:txBody>
      </p:sp>
      <p:sp>
        <p:nvSpPr>
          <p:cNvPr id="317442" name="Rectangle 2"/>
          <p:cNvSpPr>
            <a:spLocks noChangeArrowheads="1" noTextEdit="1"/>
          </p:cNvSpPr>
          <p:nvPr>
            <p:ph type="sldImg"/>
          </p:nvPr>
        </p:nvSpPr>
        <p:spPr>
          <a:xfrm>
            <a:off x="111125" y="744538"/>
            <a:ext cx="6610350" cy="3719512"/>
          </a:xfrm>
          <a:ln/>
        </p:spPr>
      </p:sp>
      <p:sp>
        <p:nvSpPr>
          <p:cNvPr id="317443"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F0D069-7938-4BD3-BC98-301A10FDAB53}" type="slidenum">
              <a:rPr lang="zh-TW" altLang="en-US"/>
              <a:pPr/>
              <a:t>21</a:t>
            </a:fld>
            <a:endParaRPr lang="en-US" altLang="zh-TW"/>
          </a:p>
        </p:txBody>
      </p:sp>
      <p:sp>
        <p:nvSpPr>
          <p:cNvPr id="318466" name="Rectangle 2"/>
          <p:cNvSpPr>
            <a:spLocks noChangeArrowheads="1" noTextEdit="1"/>
          </p:cNvSpPr>
          <p:nvPr>
            <p:ph type="sldImg"/>
          </p:nvPr>
        </p:nvSpPr>
        <p:spPr>
          <a:xfrm>
            <a:off x="111125" y="744538"/>
            <a:ext cx="6610350" cy="3719512"/>
          </a:xfrm>
          <a:ln/>
        </p:spPr>
      </p:sp>
      <p:sp>
        <p:nvSpPr>
          <p:cNvPr id="31846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41419C-F4A4-4136-A807-31EFA5731951}" type="slidenum">
              <a:rPr lang="zh-TW" altLang="en-US"/>
              <a:pPr/>
              <a:t>22</a:t>
            </a:fld>
            <a:endParaRPr lang="en-US" altLang="zh-TW"/>
          </a:p>
        </p:txBody>
      </p:sp>
      <p:sp>
        <p:nvSpPr>
          <p:cNvPr id="319490" name="Rectangle 2"/>
          <p:cNvSpPr>
            <a:spLocks noChangeArrowheads="1" noTextEdit="1"/>
          </p:cNvSpPr>
          <p:nvPr>
            <p:ph type="sldImg"/>
          </p:nvPr>
        </p:nvSpPr>
        <p:spPr>
          <a:xfrm>
            <a:off x="111125" y="744538"/>
            <a:ext cx="6610350" cy="3719512"/>
          </a:xfrm>
          <a:ln/>
        </p:spPr>
      </p:sp>
      <p:sp>
        <p:nvSpPr>
          <p:cNvPr id="31949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B114AA-71F1-4F0E-9131-62C8C5B844F2}" type="slidenum">
              <a:rPr lang="zh-TW" altLang="en-US"/>
              <a:pPr/>
              <a:t>23</a:t>
            </a:fld>
            <a:endParaRPr lang="en-US" altLang="zh-TW"/>
          </a:p>
        </p:txBody>
      </p:sp>
      <p:sp>
        <p:nvSpPr>
          <p:cNvPr id="320514" name="Rectangle 2"/>
          <p:cNvSpPr>
            <a:spLocks noChangeArrowheads="1" noTextEdit="1"/>
          </p:cNvSpPr>
          <p:nvPr>
            <p:ph type="sldImg"/>
          </p:nvPr>
        </p:nvSpPr>
        <p:spPr>
          <a:xfrm>
            <a:off x="111125" y="744538"/>
            <a:ext cx="6610350" cy="3719512"/>
          </a:xfrm>
          <a:ln/>
        </p:spPr>
      </p:sp>
      <p:sp>
        <p:nvSpPr>
          <p:cNvPr id="320515"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48E27E-7CB0-4D7A-BC7A-701C4F2D8CE9}" type="slidenum">
              <a:rPr lang="zh-TW" altLang="en-US"/>
              <a:pPr/>
              <a:t>24</a:t>
            </a:fld>
            <a:endParaRPr lang="en-US" altLang="zh-TW"/>
          </a:p>
        </p:txBody>
      </p:sp>
      <p:sp>
        <p:nvSpPr>
          <p:cNvPr id="321538" name="Rectangle 2"/>
          <p:cNvSpPr>
            <a:spLocks noChangeArrowheads="1" noTextEdit="1"/>
          </p:cNvSpPr>
          <p:nvPr>
            <p:ph type="sldImg"/>
          </p:nvPr>
        </p:nvSpPr>
        <p:spPr>
          <a:xfrm>
            <a:off x="111125" y="744538"/>
            <a:ext cx="6610350" cy="3719512"/>
          </a:xfrm>
          <a:ln/>
        </p:spPr>
      </p:sp>
      <p:sp>
        <p:nvSpPr>
          <p:cNvPr id="321539"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4E059B-7059-4448-ACF4-949E8C252D46}" type="slidenum">
              <a:rPr lang="zh-TW" altLang="en-US"/>
              <a:pPr/>
              <a:t>25</a:t>
            </a:fld>
            <a:endParaRPr lang="en-US" altLang="zh-TW"/>
          </a:p>
        </p:txBody>
      </p:sp>
      <p:sp>
        <p:nvSpPr>
          <p:cNvPr id="322562" name="Rectangle 2"/>
          <p:cNvSpPr>
            <a:spLocks noChangeArrowheads="1" noTextEdit="1"/>
          </p:cNvSpPr>
          <p:nvPr>
            <p:ph type="sldImg"/>
          </p:nvPr>
        </p:nvSpPr>
        <p:spPr>
          <a:xfrm>
            <a:off x="111125" y="744538"/>
            <a:ext cx="6610350" cy="3719512"/>
          </a:xfrm>
          <a:ln/>
        </p:spPr>
      </p:sp>
      <p:sp>
        <p:nvSpPr>
          <p:cNvPr id="322563"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C2B1EA-B528-4ED6-8A15-8C58C6F21FB9}" type="slidenum">
              <a:rPr lang="zh-TW" altLang="en-US"/>
              <a:pPr/>
              <a:t>26</a:t>
            </a:fld>
            <a:endParaRPr lang="en-US" altLang="zh-TW"/>
          </a:p>
        </p:txBody>
      </p:sp>
      <p:sp>
        <p:nvSpPr>
          <p:cNvPr id="323586" name="Rectangle 2"/>
          <p:cNvSpPr>
            <a:spLocks noChangeArrowheads="1" noTextEdit="1"/>
          </p:cNvSpPr>
          <p:nvPr>
            <p:ph type="sldImg"/>
          </p:nvPr>
        </p:nvSpPr>
        <p:spPr>
          <a:xfrm>
            <a:off x="111125" y="744538"/>
            <a:ext cx="6610350" cy="3719512"/>
          </a:xfrm>
          <a:ln/>
        </p:spPr>
      </p:sp>
      <p:sp>
        <p:nvSpPr>
          <p:cNvPr id="32358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561EDF-56AA-4CAC-A083-1A6DCF8BFDE0}" type="slidenum">
              <a:rPr lang="zh-TW" altLang="en-US"/>
              <a:pPr/>
              <a:t>27</a:t>
            </a:fld>
            <a:endParaRPr lang="en-US" altLang="zh-TW"/>
          </a:p>
        </p:txBody>
      </p:sp>
      <p:sp>
        <p:nvSpPr>
          <p:cNvPr id="324610" name="Rectangle 2"/>
          <p:cNvSpPr>
            <a:spLocks noChangeArrowheads="1" noTextEdit="1"/>
          </p:cNvSpPr>
          <p:nvPr>
            <p:ph type="sldImg"/>
          </p:nvPr>
        </p:nvSpPr>
        <p:spPr>
          <a:xfrm>
            <a:off x="111125" y="744538"/>
            <a:ext cx="6610350" cy="3719512"/>
          </a:xfrm>
          <a:ln/>
        </p:spPr>
      </p:sp>
      <p:sp>
        <p:nvSpPr>
          <p:cNvPr id="32461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555699-6509-46AE-87A1-72F7B9347C9E}" type="slidenum">
              <a:rPr lang="zh-TW" altLang="en-US"/>
              <a:pPr/>
              <a:t>28</a:t>
            </a:fld>
            <a:endParaRPr lang="en-US" altLang="zh-TW"/>
          </a:p>
        </p:txBody>
      </p:sp>
      <p:sp>
        <p:nvSpPr>
          <p:cNvPr id="325634" name="Rectangle 2"/>
          <p:cNvSpPr>
            <a:spLocks noChangeArrowheads="1" noTextEdit="1"/>
          </p:cNvSpPr>
          <p:nvPr>
            <p:ph type="sldImg"/>
          </p:nvPr>
        </p:nvSpPr>
        <p:spPr>
          <a:xfrm>
            <a:off x="111125" y="744538"/>
            <a:ext cx="6610350" cy="3719512"/>
          </a:xfrm>
          <a:ln/>
        </p:spPr>
      </p:sp>
      <p:sp>
        <p:nvSpPr>
          <p:cNvPr id="325635"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F7274A-EEE3-4298-BC04-895A1567D4DF}" type="slidenum">
              <a:rPr lang="zh-TW" altLang="en-US"/>
              <a:pPr/>
              <a:t>29</a:t>
            </a:fld>
            <a:endParaRPr lang="en-US" altLang="zh-TW"/>
          </a:p>
        </p:txBody>
      </p:sp>
      <p:sp>
        <p:nvSpPr>
          <p:cNvPr id="326658" name="Rectangle 2"/>
          <p:cNvSpPr>
            <a:spLocks noChangeArrowheads="1" noTextEdit="1"/>
          </p:cNvSpPr>
          <p:nvPr>
            <p:ph type="sldImg"/>
          </p:nvPr>
        </p:nvSpPr>
        <p:spPr>
          <a:xfrm>
            <a:off x="111125" y="744538"/>
            <a:ext cx="6610350" cy="3719512"/>
          </a:xfrm>
          <a:ln/>
        </p:spPr>
      </p:sp>
      <p:sp>
        <p:nvSpPr>
          <p:cNvPr id="326659"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9228CC-454C-4D8D-A76F-DF05E1531BD4}" type="slidenum">
              <a:rPr lang="zh-TW" altLang="en-US"/>
              <a:pPr/>
              <a:t>3</a:t>
            </a:fld>
            <a:endParaRPr lang="en-US" altLang="zh-TW"/>
          </a:p>
        </p:txBody>
      </p:sp>
      <p:sp>
        <p:nvSpPr>
          <p:cNvPr id="300034" name="Rectangle 2"/>
          <p:cNvSpPr>
            <a:spLocks noChangeArrowheads="1" noTextEdit="1"/>
          </p:cNvSpPr>
          <p:nvPr>
            <p:ph type="sldImg"/>
          </p:nvPr>
        </p:nvSpPr>
        <p:spPr>
          <a:xfrm>
            <a:off x="111125" y="744538"/>
            <a:ext cx="6610350" cy="3719512"/>
          </a:xfrm>
          <a:ln/>
        </p:spPr>
      </p:sp>
      <p:sp>
        <p:nvSpPr>
          <p:cNvPr id="300035"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D76958-CBDD-46F7-9BCA-B37EC1313526}" type="slidenum">
              <a:rPr lang="zh-TW" altLang="en-US"/>
              <a:pPr/>
              <a:t>30</a:t>
            </a:fld>
            <a:endParaRPr lang="en-US" altLang="zh-TW"/>
          </a:p>
        </p:txBody>
      </p:sp>
      <p:sp>
        <p:nvSpPr>
          <p:cNvPr id="327682" name="Rectangle 2"/>
          <p:cNvSpPr>
            <a:spLocks noChangeArrowheads="1" noTextEdit="1"/>
          </p:cNvSpPr>
          <p:nvPr>
            <p:ph type="sldImg"/>
          </p:nvPr>
        </p:nvSpPr>
        <p:spPr>
          <a:xfrm>
            <a:off x="111125" y="744538"/>
            <a:ext cx="6610350" cy="3719512"/>
          </a:xfrm>
          <a:ln/>
        </p:spPr>
      </p:sp>
      <p:sp>
        <p:nvSpPr>
          <p:cNvPr id="327683"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7D40C9-57EE-428D-97E9-B9B2EBDAEFE3}" type="slidenum">
              <a:rPr lang="zh-TW" altLang="en-US"/>
              <a:pPr/>
              <a:t>31</a:t>
            </a:fld>
            <a:endParaRPr lang="en-US" altLang="zh-TW"/>
          </a:p>
        </p:txBody>
      </p:sp>
      <p:sp>
        <p:nvSpPr>
          <p:cNvPr id="328706" name="Rectangle 2"/>
          <p:cNvSpPr>
            <a:spLocks noChangeArrowheads="1" noTextEdit="1"/>
          </p:cNvSpPr>
          <p:nvPr>
            <p:ph type="sldImg"/>
          </p:nvPr>
        </p:nvSpPr>
        <p:spPr>
          <a:xfrm>
            <a:off x="111125" y="744538"/>
            <a:ext cx="6610350" cy="3719512"/>
          </a:xfrm>
          <a:ln/>
        </p:spPr>
      </p:sp>
      <p:sp>
        <p:nvSpPr>
          <p:cNvPr id="32870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D0ACC1-854F-44D0-A054-73D0E869A136}" type="slidenum">
              <a:rPr lang="zh-TW" altLang="en-US"/>
              <a:pPr/>
              <a:t>32</a:t>
            </a:fld>
            <a:endParaRPr lang="en-US" altLang="zh-TW"/>
          </a:p>
        </p:txBody>
      </p:sp>
      <p:sp>
        <p:nvSpPr>
          <p:cNvPr id="329730" name="Rectangle 2"/>
          <p:cNvSpPr>
            <a:spLocks noChangeArrowheads="1" noTextEdit="1"/>
          </p:cNvSpPr>
          <p:nvPr>
            <p:ph type="sldImg"/>
          </p:nvPr>
        </p:nvSpPr>
        <p:spPr>
          <a:xfrm>
            <a:off x="111125" y="744538"/>
            <a:ext cx="6610350" cy="3719512"/>
          </a:xfrm>
          <a:ln/>
        </p:spPr>
      </p:sp>
      <p:sp>
        <p:nvSpPr>
          <p:cNvPr id="32973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791EFF-8621-4790-B645-A8BCBFE06159}" type="slidenum">
              <a:rPr lang="zh-TW" altLang="en-US"/>
              <a:pPr/>
              <a:t>33</a:t>
            </a:fld>
            <a:endParaRPr lang="en-US" altLang="zh-TW"/>
          </a:p>
        </p:txBody>
      </p:sp>
      <p:sp>
        <p:nvSpPr>
          <p:cNvPr id="330754" name="Rectangle 2"/>
          <p:cNvSpPr>
            <a:spLocks noChangeArrowheads="1" noTextEdit="1"/>
          </p:cNvSpPr>
          <p:nvPr>
            <p:ph type="sldImg"/>
          </p:nvPr>
        </p:nvSpPr>
        <p:spPr>
          <a:xfrm>
            <a:off x="111125" y="744538"/>
            <a:ext cx="6610350" cy="3719512"/>
          </a:xfrm>
          <a:ln/>
        </p:spPr>
      </p:sp>
      <p:sp>
        <p:nvSpPr>
          <p:cNvPr id="330755"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D82887-C6DF-4D05-9D99-472B497125ED}" type="slidenum">
              <a:rPr lang="zh-TW" altLang="en-US"/>
              <a:pPr/>
              <a:t>34</a:t>
            </a:fld>
            <a:endParaRPr lang="en-US" altLang="zh-TW"/>
          </a:p>
        </p:txBody>
      </p:sp>
      <p:sp>
        <p:nvSpPr>
          <p:cNvPr id="331778" name="Rectangle 2"/>
          <p:cNvSpPr>
            <a:spLocks noChangeArrowheads="1" noTextEdit="1"/>
          </p:cNvSpPr>
          <p:nvPr>
            <p:ph type="sldImg"/>
          </p:nvPr>
        </p:nvSpPr>
        <p:spPr>
          <a:xfrm>
            <a:off x="111125" y="744538"/>
            <a:ext cx="6610350" cy="3719512"/>
          </a:xfrm>
          <a:ln/>
        </p:spPr>
      </p:sp>
      <p:sp>
        <p:nvSpPr>
          <p:cNvPr id="331779"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E7F48-223A-430A-9F08-EBE41A023CAC}" type="slidenum">
              <a:rPr lang="zh-TW" altLang="en-US"/>
              <a:pPr/>
              <a:t>35</a:t>
            </a:fld>
            <a:endParaRPr lang="en-US" altLang="zh-TW"/>
          </a:p>
        </p:txBody>
      </p:sp>
      <p:sp>
        <p:nvSpPr>
          <p:cNvPr id="332802" name="Rectangle 2"/>
          <p:cNvSpPr>
            <a:spLocks noChangeArrowheads="1" noTextEdit="1"/>
          </p:cNvSpPr>
          <p:nvPr>
            <p:ph type="sldImg"/>
          </p:nvPr>
        </p:nvSpPr>
        <p:spPr>
          <a:xfrm>
            <a:off x="111125" y="744538"/>
            <a:ext cx="6610350" cy="3719512"/>
          </a:xfrm>
          <a:ln/>
        </p:spPr>
      </p:sp>
      <p:sp>
        <p:nvSpPr>
          <p:cNvPr id="332803"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12107C-EAD4-452C-AF0C-37C651ADFC02}" type="slidenum">
              <a:rPr lang="zh-TW" altLang="en-US"/>
              <a:pPr/>
              <a:t>36</a:t>
            </a:fld>
            <a:endParaRPr lang="en-US" altLang="zh-TW"/>
          </a:p>
        </p:txBody>
      </p:sp>
      <p:sp>
        <p:nvSpPr>
          <p:cNvPr id="333826" name="Rectangle 2"/>
          <p:cNvSpPr>
            <a:spLocks noChangeArrowheads="1" noTextEdit="1"/>
          </p:cNvSpPr>
          <p:nvPr>
            <p:ph type="sldImg"/>
          </p:nvPr>
        </p:nvSpPr>
        <p:spPr>
          <a:xfrm>
            <a:off x="111125" y="744538"/>
            <a:ext cx="6610350" cy="3719512"/>
          </a:xfrm>
          <a:ln/>
        </p:spPr>
      </p:sp>
      <p:sp>
        <p:nvSpPr>
          <p:cNvPr id="33382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FE144A-4C6A-4D35-8727-66BEE4C8CE23}" type="slidenum">
              <a:rPr lang="zh-TW" altLang="en-US"/>
              <a:pPr/>
              <a:t>37</a:t>
            </a:fld>
            <a:endParaRPr lang="en-US" altLang="zh-TW"/>
          </a:p>
        </p:txBody>
      </p:sp>
      <p:sp>
        <p:nvSpPr>
          <p:cNvPr id="334850" name="Rectangle 2"/>
          <p:cNvSpPr>
            <a:spLocks noChangeArrowheads="1" noTextEdit="1"/>
          </p:cNvSpPr>
          <p:nvPr>
            <p:ph type="sldImg"/>
          </p:nvPr>
        </p:nvSpPr>
        <p:spPr>
          <a:xfrm>
            <a:off x="111125" y="744538"/>
            <a:ext cx="6610350" cy="3719512"/>
          </a:xfrm>
          <a:ln/>
        </p:spPr>
      </p:sp>
      <p:sp>
        <p:nvSpPr>
          <p:cNvPr id="33485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DD2B11-8BE7-421A-A586-A02423F38F2D}" type="slidenum">
              <a:rPr lang="zh-TW" altLang="en-US"/>
              <a:pPr/>
              <a:t>38</a:t>
            </a:fld>
            <a:endParaRPr lang="en-US" altLang="zh-TW"/>
          </a:p>
        </p:txBody>
      </p:sp>
      <p:sp>
        <p:nvSpPr>
          <p:cNvPr id="335874" name="Rectangle 2"/>
          <p:cNvSpPr>
            <a:spLocks noChangeArrowheads="1" noTextEdit="1"/>
          </p:cNvSpPr>
          <p:nvPr>
            <p:ph type="sldImg"/>
          </p:nvPr>
        </p:nvSpPr>
        <p:spPr>
          <a:xfrm>
            <a:off x="111125" y="744538"/>
            <a:ext cx="6610350" cy="3719512"/>
          </a:xfrm>
          <a:ln/>
        </p:spPr>
      </p:sp>
      <p:sp>
        <p:nvSpPr>
          <p:cNvPr id="335875"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6B85C8-522B-4147-8D82-7387F969410B}" type="slidenum">
              <a:rPr lang="zh-TW" altLang="en-US"/>
              <a:pPr/>
              <a:t>39</a:t>
            </a:fld>
            <a:endParaRPr lang="en-US" altLang="zh-TW"/>
          </a:p>
        </p:txBody>
      </p:sp>
      <p:sp>
        <p:nvSpPr>
          <p:cNvPr id="336898" name="Rectangle 2"/>
          <p:cNvSpPr>
            <a:spLocks noChangeArrowheads="1" noTextEdit="1"/>
          </p:cNvSpPr>
          <p:nvPr>
            <p:ph type="sldImg"/>
          </p:nvPr>
        </p:nvSpPr>
        <p:spPr>
          <a:xfrm>
            <a:off x="111125" y="744538"/>
            <a:ext cx="6610350" cy="3719512"/>
          </a:xfrm>
          <a:ln/>
        </p:spPr>
      </p:sp>
      <p:sp>
        <p:nvSpPr>
          <p:cNvPr id="336899"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FF85D5-FC9A-4962-BFC1-42ACE11A3250}" type="slidenum">
              <a:rPr lang="zh-TW" altLang="en-US"/>
              <a:pPr/>
              <a:t>4</a:t>
            </a:fld>
            <a:endParaRPr lang="en-US" altLang="zh-TW"/>
          </a:p>
        </p:txBody>
      </p:sp>
      <p:sp>
        <p:nvSpPr>
          <p:cNvPr id="301058" name="Rectangle 2"/>
          <p:cNvSpPr>
            <a:spLocks noChangeArrowheads="1" noTextEdit="1"/>
          </p:cNvSpPr>
          <p:nvPr>
            <p:ph type="sldImg"/>
          </p:nvPr>
        </p:nvSpPr>
        <p:spPr>
          <a:xfrm>
            <a:off x="111125" y="744538"/>
            <a:ext cx="6610350" cy="3719512"/>
          </a:xfrm>
          <a:ln/>
        </p:spPr>
      </p:sp>
      <p:sp>
        <p:nvSpPr>
          <p:cNvPr id="301059"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8CEB16-D7CA-4CEB-9AEF-93960DA9D27F}" type="slidenum">
              <a:rPr lang="zh-TW" altLang="en-US"/>
              <a:pPr/>
              <a:t>40</a:t>
            </a:fld>
            <a:endParaRPr lang="en-US" altLang="zh-TW"/>
          </a:p>
        </p:txBody>
      </p:sp>
      <p:sp>
        <p:nvSpPr>
          <p:cNvPr id="337922" name="Rectangle 2"/>
          <p:cNvSpPr>
            <a:spLocks noChangeArrowheads="1" noTextEdit="1"/>
          </p:cNvSpPr>
          <p:nvPr>
            <p:ph type="sldImg"/>
          </p:nvPr>
        </p:nvSpPr>
        <p:spPr>
          <a:xfrm>
            <a:off x="111125" y="744538"/>
            <a:ext cx="6610350" cy="3719512"/>
          </a:xfrm>
          <a:ln/>
        </p:spPr>
      </p:sp>
      <p:sp>
        <p:nvSpPr>
          <p:cNvPr id="337923"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562AD4-A40E-4DDF-9774-D63E599370FC}" type="slidenum">
              <a:rPr lang="zh-TW" altLang="en-US"/>
              <a:pPr/>
              <a:t>41</a:t>
            </a:fld>
            <a:endParaRPr lang="en-US" altLang="zh-TW"/>
          </a:p>
        </p:txBody>
      </p:sp>
      <p:sp>
        <p:nvSpPr>
          <p:cNvPr id="338946" name="Rectangle 2"/>
          <p:cNvSpPr>
            <a:spLocks noChangeArrowheads="1" noTextEdit="1"/>
          </p:cNvSpPr>
          <p:nvPr>
            <p:ph type="sldImg"/>
          </p:nvPr>
        </p:nvSpPr>
        <p:spPr>
          <a:xfrm>
            <a:off x="111125" y="744538"/>
            <a:ext cx="6610350" cy="3719512"/>
          </a:xfrm>
          <a:ln/>
        </p:spPr>
      </p:sp>
      <p:sp>
        <p:nvSpPr>
          <p:cNvPr id="33894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A93461-CFB4-4B77-BC14-937D73E6CB38}" type="slidenum">
              <a:rPr lang="zh-TW" altLang="en-US"/>
              <a:pPr/>
              <a:t>42</a:t>
            </a:fld>
            <a:endParaRPr lang="en-US" altLang="zh-TW"/>
          </a:p>
        </p:txBody>
      </p:sp>
      <p:sp>
        <p:nvSpPr>
          <p:cNvPr id="339970" name="Rectangle 2"/>
          <p:cNvSpPr>
            <a:spLocks noChangeArrowheads="1" noTextEdit="1"/>
          </p:cNvSpPr>
          <p:nvPr>
            <p:ph type="sldImg"/>
          </p:nvPr>
        </p:nvSpPr>
        <p:spPr>
          <a:xfrm>
            <a:off x="111125" y="744538"/>
            <a:ext cx="6610350" cy="3719512"/>
          </a:xfrm>
          <a:ln/>
        </p:spPr>
      </p:sp>
      <p:sp>
        <p:nvSpPr>
          <p:cNvPr id="33997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998982-1F2C-4DAD-AB3D-55CC881B374D}" type="slidenum">
              <a:rPr lang="zh-TW" altLang="en-US"/>
              <a:pPr/>
              <a:t>43</a:t>
            </a:fld>
            <a:endParaRPr lang="en-US" altLang="zh-TW"/>
          </a:p>
        </p:txBody>
      </p:sp>
      <p:sp>
        <p:nvSpPr>
          <p:cNvPr id="340994" name="Rectangle 2"/>
          <p:cNvSpPr>
            <a:spLocks noChangeArrowheads="1" noTextEdit="1"/>
          </p:cNvSpPr>
          <p:nvPr>
            <p:ph type="sldImg"/>
          </p:nvPr>
        </p:nvSpPr>
        <p:spPr>
          <a:xfrm>
            <a:off x="111125" y="744538"/>
            <a:ext cx="6610350" cy="3719512"/>
          </a:xfrm>
          <a:ln/>
        </p:spPr>
      </p:sp>
      <p:sp>
        <p:nvSpPr>
          <p:cNvPr id="340995"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FFC122-9583-4D15-BA4F-80C2088396C4}" type="slidenum">
              <a:rPr lang="zh-TW" altLang="en-US"/>
              <a:pPr/>
              <a:t>44</a:t>
            </a:fld>
            <a:endParaRPr lang="en-US" altLang="zh-TW"/>
          </a:p>
        </p:txBody>
      </p:sp>
      <p:sp>
        <p:nvSpPr>
          <p:cNvPr id="342018" name="Rectangle 2"/>
          <p:cNvSpPr>
            <a:spLocks noChangeArrowheads="1" noTextEdit="1"/>
          </p:cNvSpPr>
          <p:nvPr>
            <p:ph type="sldImg"/>
          </p:nvPr>
        </p:nvSpPr>
        <p:spPr>
          <a:xfrm>
            <a:off x="111125" y="744538"/>
            <a:ext cx="6610350" cy="3719512"/>
          </a:xfrm>
          <a:ln/>
        </p:spPr>
      </p:sp>
      <p:sp>
        <p:nvSpPr>
          <p:cNvPr id="342019"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550063-0D70-4058-88F4-D1E29D7052C5}" type="slidenum">
              <a:rPr lang="zh-TW" altLang="en-US"/>
              <a:pPr/>
              <a:t>45</a:t>
            </a:fld>
            <a:endParaRPr lang="en-US" altLang="zh-TW"/>
          </a:p>
        </p:txBody>
      </p:sp>
      <p:sp>
        <p:nvSpPr>
          <p:cNvPr id="343042" name="Rectangle 2"/>
          <p:cNvSpPr>
            <a:spLocks noChangeArrowheads="1" noTextEdit="1"/>
          </p:cNvSpPr>
          <p:nvPr>
            <p:ph type="sldImg"/>
          </p:nvPr>
        </p:nvSpPr>
        <p:spPr>
          <a:xfrm>
            <a:off x="111125" y="744538"/>
            <a:ext cx="6610350" cy="3719512"/>
          </a:xfrm>
          <a:ln/>
        </p:spPr>
      </p:sp>
      <p:sp>
        <p:nvSpPr>
          <p:cNvPr id="343043"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8D30EC-6454-42B4-AEFD-203DD1162FBB}" type="slidenum">
              <a:rPr lang="zh-TW" altLang="en-US"/>
              <a:pPr/>
              <a:t>46</a:t>
            </a:fld>
            <a:endParaRPr lang="en-US" altLang="zh-TW"/>
          </a:p>
        </p:txBody>
      </p:sp>
      <p:sp>
        <p:nvSpPr>
          <p:cNvPr id="344066" name="Rectangle 2"/>
          <p:cNvSpPr>
            <a:spLocks noChangeArrowheads="1" noTextEdit="1"/>
          </p:cNvSpPr>
          <p:nvPr>
            <p:ph type="sldImg"/>
          </p:nvPr>
        </p:nvSpPr>
        <p:spPr>
          <a:xfrm>
            <a:off x="111125" y="744538"/>
            <a:ext cx="6610350" cy="3719512"/>
          </a:xfrm>
          <a:ln/>
        </p:spPr>
      </p:sp>
      <p:sp>
        <p:nvSpPr>
          <p:cNvPr id="34406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B53728-FA2D-4CE4-B4C5-C412D53B099B}" type="slidenum">
              <a:rPr lang="zh-TW" altLang="en-US"/>
              <a:pPr/>
              <a:t>47</a:t>
            </a:fld>
            <a:endParaRPr lang="en-US" altLang="zh-TW"/>
          </a:p>
        </p:txBody>
      </p:sp>
      <p:sp>
        <p:nvSpPr>
          <p:cNvPr id="345090" name="Rectangle 2"/>
          <p:cNvSpPr>
            <a:spLocks noChangeArrowheads="1" noTextEdit="1"/>
          </p:cNvSpPr>
          <p:nvPr>
            <p:ph type="sldImg"/>
          </p:nvPr>
        </p:nvSpPr>
        <p:spPr>
          <a:xfrm>
            <a:off x="111125" y="744538"/>
            <a:ext cx="6610350" cy="3719512"/>
          </a:xfrm>
          <a:ln/>
        </p:spPr>
      </p:sp>
      <p:sp>
        <p:nvSpPr>
          <p:cNvPr id="34509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F9BE05-6012-463A-8321-53A9114E2F0B}" type="slidenum">
              <a:rPr lang="zh-TW" altLang="en-US"/>
              <a:pPr/>
              <a:t>48</a:t>
            </a:fld>
            <a:endParaRPr lang="en-US" altLang="zh-TW"/>
          </a:p>
        </p:txBody>
      </p:sp>
      <p:sp>
        <p:nvSpPr>
          <p:cNvPr id="346114" name="Rectangle 2"/>
          <p:cNvSpPr>
            <a:spLocks noChangeArrowheads="1" noTextEdit="1"/>
          </p:cNvSpPr>
          <p:nvPr>
            <p:ph type="sldImg"/>
          </p:nvPr>
        </p:nvSpPr>
        <p:spPr>
          <a:xfrm>
            <a:off x="111125" y="744538"/>
            <a:ext cx="6610350" cy="3719512"/>
          </a:xfrm>
          <a:ln/>
        </p:spPr>
      </p:sp>
      <p:sp>
        <p:nvSpPr>
          <p:cNvPr id="346115"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8B2008-F78B-4A98-A7EC-A2377420EE79}" type="slidenum">
              <a:rPr lang="zh-TW" altLang="en-US"/>
              <a:pPr/>
              <a:t>49</a:t>
            </a:fld>
            <a:endParaRPr lang="en-US" altLang="zh-TW"/>
          </a:p>
        </p:txBody>
      </p:sp>
      <p:sp>
        <p:nvSpPr>
          <p:cNvPr id="347138" name="Rectangle 2"/>
          <p:cNvSpPr>
            <a:spLocks noChangeArrowheads="1" noTextEdit="1"/>
          </p:cNvSpPr>
          <p:nvPr>
            <p:ph type="sldImg"/>
          </p:nvPr>
        </p:nvSpPr>
        <p:spPr>
          <a:xfrm>
            <a:off x="111125" y="744538"/>
            <a:ext cx="6610350" cy="3719512"/>
          </a:xfrm>
          <a:ln/>
        </p:spPr>
      </p:sp>
      <p:sp>
        <p:nvSpPr>
          <p:cNvPr id="347139"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C28807-F282-4148-9888-700BAFAB2F4D}" type="slidenum">
              <a:rPr lang="zh-TW" altLang="en-US"/>
              <a:pPr/>
              <a:t>5</a:t>
            </a:fld>
            <a:endParaRPr lang="en-US" altLang="zh-TW"/>
          </a:p>
        </p:txBody>
      </p:sp>
      <p:sp>
        <p:nvSpPr>
          <p:cNvPr id="302082" name="Rectangle 2"/>
          <p:cNvSpPr>
            <a:spLocks noChangeArrowheads="1" noTextEdit="1"/>
          </p:cNvSpPr>
          <p:nvPr>
            <p:ph type="sldImg"/>
          </p:nvPr>
        </p:nvSpPr>
        <p:spPr>
          <a:xfrm>
            <a:off x="111125" y="744538"/>
            <a:ext cx="6610350" cy="3719512"/>
          </a:xfrm>
          <a:ln/>
        </p:spPr>
      </p:sp>
      <p:sp>
        <p:nvSpPr>
          <p:cNvPr id="302083"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2A6C98-0509-4A11-B002-EE7792609F5B}" type="slidenum">
              <a:rPr lang="zh-TW" altLang="en-US"/>
              <a:pPr/>
              <a:t>50</a:t>
            </a:fld>
            <a:endParaRPr lang="en-US" altLang="zh-TW"/>
          </a:p>
        </p:txBody>
      </p:sp>
      <p:sp>
        <p:nvSpPr>
          <p:cNvPr id="348162" name="Rectangle 2"/>
          <p:cNvSpPr>
            <a:spLocks noChangeArrowheads="1" noTextEdit="1"/>
          </p:cNvSpPr>
          <p:nvPr>
            <p:ph type="sldImg"/>
          </p:nvPr>
        </p:nvSpPr>
        <p:spPr>
          <a:xfrm>
            <a:off x="111125" y="744538"/>
            <a:ext cx="6610350" cy="3719512"/>
          </a:xfrm>
          <a:ln/>
        </p:spPr>
      </p:sp>
      <p:sp>
        <p:nvSpPr>
          <p:cNvPr id="348163"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F2E5C0-855F-42F8-B954-0E767C91C6F7}" type="slidenum">
              <a:rPr lang="zh-TW" altLang="en-US"/>
              <a:pPr/>
              <a:t>51</a:t>
            </a:fld>
            <a:endParaRPr lang="en-US" altLang="zh-TW"/>
          </a:p>
        </p:txBody>
      </p:sp>
      <p:sp>
        <p:nvSpPr>
          <p:cNvPr id="349186" name="Rectangle 2"/>
          <p:cNvSpPr>
            <a:spLocks noChangeArrowheads="1" noTextEdit="1"/>
          </p:cNvSpPr>
          <p:nvPr>
            <p:ph type="sldImg"/>
          </p:nvPr>
        </p:nvSpPr>
        <p:spPr>
          <a:xfrm>
            <a:off x="111125" y="744538"/>
            <a:ext cx="6610350" cy="3719512"/>
          </a:xfrm>
          <a:ln/>
        </p:spPr>
      </p:sp>
      <p:sp>
        <p:nvSpPr>
          <p:cNvPr id="34918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03B452-5F39-4062-9B72-D23F9A170963}" type="slidenum">
              <a:rPr lang="zh-TW" altLang="en-US"/>
              <a:pPr/>
              <a:t>52</a:t>
            </a:fld>
            <a:endParaRPr lang="en-US" altLang="zh-TW"/>
          </a:p>
        </p:txBody>
      </p:sp>
      <p:sp>
        <p:nvSpPr>
          <p:cNvPr id="350210" name="Rectangle 2"/>
          <p:cNvSpPr>
            <a:spLocks noChangeArrowheads="1" noTextEdit="1"/>
          </p:cNvSpPr>
          <p:nvPr>
            <p:ph type="sldImg"/>
          </p:nvPr>
        </p:nvSpPr>
        <p:spPr>
          <a:xfrm>
            <a:off x="111125" y="744538"/>
            <a:ext cx="6610350" cy="3719512"/>
          </a:xfrm>
          <a:ln/>
        </p:spPr>
      </p:sp>
      <p:sp>
        <p:nvSpPr>
          <p:cNvPr id="35021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3CCF88-8371-4C0C-9CD4-4328FAF6548D}" type="slidenum">
              <a:rPr lang="zh-TW" altLang="en-US"/>
              <a:pPr/>
              <a:t>53</a:t>
            </a:fld>
            <a:endParaRPr lang="en-US" altLang="zh-TW"/>
          </a:p>
        </p:txBody>
      </p:sp>
      <p:sp>
        <p:nvSpPr>
          <p:cNvPr id="351234" name="Rectangle 2"/>
          <p:cNvSpPr>
            <a:spLocks noChangeArrowheads="1" noTextEdit="1"/>
          </p:cNvSpPr>
          <p:nvPr>
            <p:ph type="sldImg"/>
          </p:nvPr>
        </p:nvSpPr>
        <p:spPr>
          <a:xfrm>
            <a:off x="111125" y="744538"/>
            <a:ext cx="6610350" cy="3719512"/>
          </a:xfrm>
          <a:ln/>
        </p:spPr>
      </p:sp>
      <p:sp>
        <p:nvSpPr>
          <p:cNvPr id="351235"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A4FC2A-43F2-4C50-818B-172E4E6CBDD8}" type="slidenum">
              <a:rPr lang="zh-TW" altLang="en-US"/>
              <a:pPr/>
              <a:t>54</a:t>
            </a:fld>
            <a:endParaRPr lang="en-US" altLang="zh-TW"/>
          </a:p>
        </p:txBody>
      </p:sp>
      <p:sp>
        <p:nvSpPr>
          <p:cNvPr id="352258" name="Rectangle 2"/>
          <p:cNvSpPr>
            <a:spLocks noChangeArrowheads="1" noTextEdit="1"/>
          </p:cNvSpPr>
          <p:nvPr>
            <p:ph type="sldImg"/>
          </p:nvPr>
        </p:nvSpPr>
        <p:spPr>
          <a:xfrm>
            <a:off x="111125" y="744538"/>
            <a:ext cx="6610350" cy="3719512"/>
          </a:xfrm>
          <a:ln/>
        </p:spPr>
      </p:sp>
      <p:sp>
        <p:nvSpPr>
          <p:cNvPr id="352259"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074926-7920-4299-BE9B-9B93CE98A738}" type="slidenum">
              <a:rPr lang="zh-TW" altLang="en-US"/>
              <a:pPr/>
              <a:t>55</a:t>
            </a:fld>
            <a:endParaRPr lang="en-US" altLang="zh-TW"/>
          </a:p>
        </p:txBody>
      </p:sp>
      <p:sp>
        <p:nvSpPr>
          <p:cNvPr id="353282" name="Rectangle 2"/>
          <p:cNvSpPr>
            <a:spLocks noChangeArrowheads="1" noTextEdit="1"/>
          </p:cNvSpPr>
          <p:nvPr>
            <p:ph type="sldImg"/>
          </p:nvPr>
        </p:nvSpPr>
        <p:spPr>
          <a:xfrm>
            <a:off x="111125" y="744538"/>
            <a:ext cx="6610350" cy="3719512"/>
          </a:xfrm>
          <a:ln/>
        </p:spPr>
      </p:sp>
      <p:sp>
        <p:nvSpPr>
          <p:cNvPr id="353283"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98828-82F3-4444-B30F-8770B8F87E4D}" type="slidenum">
              <a:rPr lang="zh-TW" altLang="en-US"/>
              <a:pPr/>
              <a:t>56</a:t>
            </a:fld>
            <a:endParaRPr lang="en-US" altLang="zh-TW"/>
          </a:p>
        </p:txBody>
      </p:sp>
      <p:sp>
        <p:nvSpPr>
          <p:cNvPr id="354306" name="Rectangle 2"/>
          <p:cNvSpPr>
            <a:spLocks noChangeArrowheads="1" noTextEdit="1"/>
          </p:cNvSpPr>
          <p:nvPr>
            <p:ph type="sldImg"/>
          </p:nvPr>
        </p:nvSpPr>
        <p:spPr>
          <a:xfrm>
            <a:off x="111125" y="744538"/>
            <a:ext cx="6610350" cy="3719512"/>
          </a:xfrm>
          <a:ln/>
        </p:spPr>
      </p:sp>
      <p:sp>
        <p:nvSpPr>
          <p:cNvPr id="35430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9C8C57-199F-4673-9897-3E31EAA3CF9F}" type="slidenum">
              <a:rPr lang="zh-TW" altLang="en-US"/>
              <a:pPr/>
              <a:t>57</a:t>
            </a:fld>
            <a:endParaRPr lang="en-US" altLang="zh-TW"/>
          </a:p>
        </p:txBody>
      </p:sp>
      <p:sp>
        <p:nvSpPr>
          <p:cNvPr id="355330" name="Rectangle 2"/>
          <p:cNvSpPr>
            <a:spLocks noChangeArrowheads="1" noTextEdit="1"/>
          </p:cNvSpPr>
          <p:nvPr>
            <p:ph type="sldImg"/>
          </p:nvPr>
        </p:nvSpPr>
        <p:spPr>
          <a:xfrm>
            <a:off x="111125" y="744538"/>
            <a:ext cx="6610350" cy="3719512"/>
          </a:xfrm>
          <a:ln/>
        </p:spPr>
      </p:sp>
      <p:sp>
        <p:nvSpPr>
          <p:cNvPr id="35533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962580-6386-4EFB-8822-EF0A15531F71}" type="slidenum">
              <a:rPr lang="zh-TW" altLang="en-US"/>
              <a:pPr/>
              <a:t>58</a:t>
            </a:fld>
            <a:endParaRPr lang="en-US" altLang="zh-TW"/>
          </a:p>
        </p:txBody>
      </p:sp>
      <p:sp>
        <p:nvSpPr>
          <p:cNvPr id="356354" name="Rectangle 2"/>
          <p:cNvSpPr>
            <a:spLocks noChangeArrowheads="1" noTextEdit="1"/>
          </p:cNvSpPr>
          <p:nvPr>
            <p:ph type="sldImg"/>
          </p:nvPr>
        </p:nvSpPr>
        <p:spPr>
          <a:xfrm>
            <a:off x="111125" y="744538"/>
            <a:ext cx="6610350" cy="3719512"/>
          </a:xfrm>
          <a:ln/>
        </p:spPr>
      </p:sp>
      <p:sp>
        <p:nvSpPr>
          <p:cNvPr id="356355"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B68BD6-9D48-4F6D-B04A-F74079C3B70C}" type="slidenum">
              <a:rPr lang="zh-TW" altLang="en-US"/>
              <a:pPr/>
              <a:t>59</a:t>
            </a:fld>
            <a:endParaRPr lang="en-US" altLang="zh-TW"/>
          </a:p>
        </p:txBody>
      </p:sp>
      <p:sp>
        <p:nvSpPr>
          <p:cNvPr id="357378" name="Rectangle 2"/>
          <p:cNvSpPr>
            <a:spLocks noChangeArrowheads="1" noTextEdit="1"/>
          </p:cNvSpPr>
          <p:nvPr>
            <p:ph type="sldImg"/>
          </p:nvPr>
        </p:nvSpPr>
        <p:spPr>
          <a:xfrm>
            <a:off x="111125" y="744538"/>
            <a:ext cx="6610350" cy="3719512"/>
          </a:xfrm>
          <a:ln/>
        </p:spPr>
      </p:sp>
      <p:sp>
        <p:nvSpPr>
          <p:cNvPr id="357379"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E08CF1-C1F9-46BE-8F5B-D9EE41CEA401}" type="slidenum">
              <a:rPr lang="zh-TW" altLang="en-US"/>
              <a:pPr/>
              <a:t>6</a:t>
            </a:fld>
            <a:endParaRPr lang="en-US" altLang="zh-TW"/>
          </a:p>
        </p:txBody>
      </p:sp>
      <p:sp>
        <p:nvSpPr>
          <p:cNvPr id="303106" name="Rectangle 2"/>
          <p:cNvSpPr>
            <a:spLocks noChangeArrowheads="1" noTextEdit="1"/>
          </p:cNvSpPr>
          <p:nvPr>
            <p:ph type="sldImg"/>
          </p:nvPr>
        </p:nvSpPr>
        <p:spPr>
          <a:xfrm>
            <a:off x="111125" y="744538"/>
            <a:ext cx="6610350" cy="3719512"/>
          </a:xfrm>
          <a:ln/>
        </p:spPr>
      </p:sp>
      <p:sp>
        <p:nvSpPr>
          <p:cNvPr id="30310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E8C866-ADC5-43EA-99CD-25DA07F4BD03}" type="slidenum">
              <a:rPr lang="zh-TW" altLang="en-US"/>
              <a:pPr/>
              <a:t>60</a:t>
            </a:fld>
            <a:endParaRPr lang="en-US" altLang="zh-TW"/>
          </a:p>
        </p:txBody>
      </p:sp>
      <p:sp>
        <p:nvSpPr>
          <p:cNvPr id="358402" name="Rectangle 2"/>
          <p:cNvSpPr>
            <a:spLocks noChangeArrowheads="1" noTextEdit="1"/>
          </p:cNvSpPr>
          <p:nvPr>
            <p:ph type="sldImg"/>
          </p:nvPr>
        </p:nvSpPr>
        <p:spPr>
          <a:xfrm>
            <a:off x="111125" y="744538"/>
            <a:ext cx="6610350" cy="3719512"/>
          </a:xfrm>
          <a:ln/>
        </p:spPr>
      </p:sp>
      <p:sp>
        <p:nvSpPr>
          <p:cNvPr id="358403"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1BF9CC-3D31-4067-BE33-B9FE405255DE}" type="slidenum">
              <a:rPr lang="zh-TW" altLang="en-US"/>
              <a:pPr/>
              <a:t>61</a:t>
            </a:fld>
            <a:endParaRPr lang="en-US" altLang="zh-TW"/>
          </a:p>
        </p:txBody>
      </p:sp>
      <p:sp>
        <p:nvSpPr>
          <p:cNvPr id="359426" name="Rectangle 2"/>
          <p:cNvSpPr>
            <a:spLocks noChangeArrowheads="1" noTextEdit="1"/>
          </p:cNvSpPr>
          <p:nvPr>
            <p:ph type="sldImg"/>
          </p:nvPr>
        </p:nvSpPr>
        <p:spPr>
          <a:xfrm>
            <a:off x="111125" y="744538"/>
            <a:ext cx="6610350" cy="3719512"/>
          </a:xfrm>
          <a:ln/>
        </p:spPr>
      </p:sp>
      <p:sp>
        <p:nvSpPr>
          <p:cNvPr id="35942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8BACD9-A7F2-430E-AAC5-A5A2E77FA33E}" type="slidenum">
              <a:rPr lang="zh-TW" altLang="en-US"/>
              <a:pPr/>
              <a:t>62</a:t>
            </a:fld>
            <a:endParaRPr lang="en-US" altLang="zh-TW"/>
          </a:p>
        </p:txBody>
      </p:sp>
      <p:sp>
        <p:nvSpPr>
          <p:cNvPr id="360450" name="Rectangle 2"/>
          <p:cNvSpPr>
            <a:spLocks noChangeArrowheads="1" noTextEdit="1"/>
          </p:cNvSpPr>
          <p:nvPr>
            <p:ph type="sldImg"/>
          </p:nvPr>
        </p:nvSpPr>
        <p:spPr>
          <a:xfrm>
            <a:off x="111125" y="744538"/>
            <a:ext cx="6610350" cy="3719512"/>
          </a:xfrm>
          <a:ln/>
        </p:spPr>
      </p:sp>
      <p:sp>
        <p:nvSpPr>
          <p:cNvPr id="36045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37AE16-4F86-4F6F-B942-4A8B28F0F62F}" type="slidenum">
              <a:rPr lang="zh-TW" altLang="en-US"/>
              <a:pPr/>
              <a:t>63</a:t>
            </a:fld>
            <a:endParaRPr lang="en-US" altLang="zh-TW"/>
          </a:p>
        </p:txBody>
      </p:sp>
      <p:sp>
        <p:nvSpPr>
          <p:cNvPr id="361474" name="Rectangle 2"/>
          <p:cNvSpPr>
            <a:spLocks noChangeArrowheads="1" noTextEdit="1"/>
          </p:cNvSpPr>
          <p:nvPr>
            <p:ph type="sldImg"/>
          </p:nvPr>
        </p:nvSpPr>
        <p:spPr>
          <a:xfrm>
            <a:off x="111125" y="744538"/>
            <a:ext cx="6610350" cy="3719512"/>
          </a:xfrm>
          <a:ln/>
        </p:spPr>
      </p:sp>
      <p:sp>
        <p:nvSpPr>
          <p:cNvPr id="361475"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597E8-2BE6-4C09-B490-E22DC88D7378}" type="slidenum">
              <a:rPr lang="zh-TW" altLang="en-US"/>
              <a:pPr/>
              <a:t>64</a:t>
            </a:fld>
            <a:endParaRPr lang="en-US" altLang="zh-TW"/>
          </a:p>
        </p:txBody>
      </p:sp>
      <p:sp>
        <p:nvSpPr>
          <p:cNvPr id="362498" name="Rectangle 2"/>
          <p:cNvSpPr>
            <a:spLocks noChangeArrowheads="1" noTextEdit="1"/>
          </p:cNvSpPr>
          <p:nvPr>
            <p:ph type="sldImg"/>
          </p:nvPr>
        </p:nvSpPr>
        <p:spPr>
          <a:xfrm>
            <a:off x="111125" y="744538"/>
            <a:ext cx="6610350" cy="3719512"/>
          </a:xfrm>
          <a:ln/>
        </p:spPr>
      </p:sp>
      <p:sp>
        <p:nvSpPr>
          <p:cNvPr id="362499"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195135-3145-4109-A185-A45B621A8465}" type="slidenum">
              <a:rPr lang="zh-TW" altLang="en-US"/>
              <a:pPr/>
              <a:t>65</a:t>
            </a:fld>
            <a:endParaRPr lang="en-US" altLang="zh-TW"/>
          </a:p>
        </p:txBody>
      </p:sp>
      <p:sp>
        <p:nvSpPr>
          <p:cNvPr id="363522" name="Rectangle 2"/>
          <p:cNvSpPr>
            <a:spLocks noChangeArrowheads="1" noTextEdit="1"/>
          </p:cNvSpPr>
          <p:nvPr>
            <p:ph type="sldImg"/>
          </p:nvPr>
        </p:nvSpPr>
        <p:spPr>
          <a:xfrm>
            <a:off x="111125" y="744538"/>
            <a:ext cx="6610350" cy="3719512"/>
          </a:xfrm>
          <a:ln/>
        </p:spPr>
      </p:sp>
      <p:sp>
        <p:nvSpPr>
          <p:cNvPr id="363523"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F51DDC-68A1-4F40-ACDD-23FC8F599733}" type="slidenum">
              <a:rPr lang="zh-TW" altLang="en-US"/>
              <a:pPr/>
              <a:t>66</a:t>
            </a:fld>
            <a:endParaRPr lang="en-US" altLang="zh-TW"/>
          </a:p>
        </p:txBody>
      </p:sp>
      <p:sp>
        <p:nvSpPr>
          <p:cNvPr id="364546" name="Rectangle 2"/>
          <p:cNvSpPr>
            <a:spLocks noChangeArrowheads="1" noTextEdit="1"/>
          </p:cNvSpPr>
          <p:nvPr>
            <p:ph type="sldImg"/>
          </p:nvPr>
        </p:nvSpPr>
        <p:spPr>
          <a:xfrm>
            <a:off x="111125" y="744538"/>
            <a:ext cx="6610350" cy="3719512"/>
          </a:xfrm>
          <a:ln/>
        </p:spPr>
      </p:sp>
      <p:sp>
        <p:nvSpPr>
          <p:cNvPr id="36454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66E7E-4AEA-4CDD-A2B3-89589A6548B0}" type="slidenum">
              <a:rPr lang="zh-TW" altLang="en-US"/>
              <a:pPr/>
              <a:t>67</a:t>
            </a:fld>
            <a:endParaRPr lang="en-US" altLang="zh-TW"/>
          </a:p>
        </p:txBody>
      </p:sp>
      <p:sp>
        <p:nvSpPr>
          <p:cNvPr id="365570" name="Rectangle 2"/>
          <p:cNvSpPr>
            <a:spLocks noChangeArrowheads="1" noTextEdit="1"/>
          </p:cNvSpPr>
          <p:nvPr>
            <p:ph type="sldImg"/>
          </p:nvPr>
        </p:nvSpPr>
        <p:spPr>
          <a:xfrm>
            <a:off x="111125" y="744538"/>
            <a:ext cx="6610350" cy="3719512"/>
          </a:xfrm>
          <a:ln/>
        </p:spPr>
      </p:sp>
      <p:sp>
        <p:nvSpPr>
          <p:cNvPr id="36557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3EC9AA-AEB5-42E0-86AF-25EEE0F9B458}" type="slidenum">
              <a:rPr lang="zh-TW" altLang="en-US"/>
              <a:pPr/>
              <a:t>68</a:t>
            </a:fld>
            <a:endParaRPr lang="en-US" altLang="zh-TW"/>
          </a:p>
        </p:txBody>
      </p:sp>
      <p:sp>
        <p:nvSpPr>
          <p:cNvPr id="366594" name="Rectangle 2"/>
          <p:cNvSpPr>
            <a:spLocks noChangeArrowheads="1" noTextEdit="1"/>
          </p:cNvSpPr>
          <p:nvPr>
            <p:ph type="sldImg"/>
          </p:nvPr>
        </p:nvSpPr>
        <p:spPr>
          <a:xfrm>
            <a:off x="111125" y="744538"/>
            <a:ext cx="6610350" cy="3719512"/>
          </a:xfrm>
          <a:ln/>
        </p:spPr>
      </p:sp>
      <p:sp>
        <p:nvSpPr>
          <p:cNvPr id="366595"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DCC32D-989C-4470-B535-B1AE66CAF6FC}" type="slidenum">
              <a:rPr lang="zh-TW" altLang="en-US"/>
              <a:pPr/>
              <a:t>69</a:t>
            </a:fld>
            <a:endParaRPr lang="en-US" altLang="zh-TW"/>
          </a:p>
        </p:txBody>
      </p:sp>
      <p:sp>
        <p:nvSpPr>
          <p:cNvPr id="367618" name="Rectangle 2"/>
          <p:cNvSpPr>
            <a:spLocks noChangeArrowheads="1" noTextEdit="1"/>
          </p:cNvSpPr>
          <p:nvPr>
            <p:ph type="sldImg"/>
          </p:nvPr>
        </p:nvSpPr>
        <p:spPr>
          <a:xfrm>
            <a:off x="111125" y="744538"/>
            <a:ext cx="6610350" cy="3719512"/>
          </a:xfrm>
          <a:ln/>
        </p:spPr>
      </p:sp>
      <p:sp>
        <p:nvSpPr>
          <p:cNvPr id="367619"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A93D6B-548E-4F5E-9EDF-56F85CB791BA}" type="slidenum">
              <a:rPr lang="zh-TW" altLang="en-US"/>
              <a:pPr/>
              <a:t>7</a:t>
            </a:fld>
            <a:endParaRPr lang="en-US" altLang="zh-TW"/>
          </a:p>
        </p:txBody>
      </p:sp>
      <p:sp>
        <p:nvSpPr>
          <p:cNvPr id="304130" name="Rectangle 2"/>
          <p:cNvSpPr>
            <a:spLocks noChangeArrowheads="1" noTextEdit="1"/>
          </p:cNvSpPr>
          <p:nvPr>
            <p:ph type="sldImg"/>
          </p:nvPr>
        </p:nvSpPr>
        <p:spPr>
          <a:xfrm>
            <a:off x="111125" y="744538"/>
            <a:ext cx="6610350" cy="3719512"/>
          </a:xfrm>
          <a:ln/>
        </p:spPr>
      </p:sp>
      <p:sp>
        <p:nvSpPr>
          <p:cNvPr id="30413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C0C05E-60B2-44EA-84ED-06B810D3BC1F}" type="slidenum">
              <a:rPr lang="zh-TW" altLang="en-US"/>
              <a:pPr/>
              <a:t>70</a:t>
            </a:fld>
            <a:endParaRPr lang="en-US" altLang="zh-TW"/>
          </a:p>
        </p:txBody>
      </p:sp>
      <p:sp>
        <p:nvSpPr>
          <p:cNvPr id="368642" name="Rectangle 2"/>
          <p:cNvSpPr>
            <a:spLocks noChangeArrowheads="1" noTextEdit="1"/>
          </p:cNvSpPr>
          <p:nvPr>
            <p:ph type="sldImg"/>
          </p:nvPr>
        </p:nvSpPr>
        <p:spPr>
          <a:xfrm>
            <a:off x="111125" y="744538"/>
            <a:ext cx="6610350" cy="3719512"/>
          </a:xfrm>
          <a:ln/>
        </p:spPr>
      </p:sp>
      <p:sp>
        <p:nvSpPr>
          <p:cNvPr id="368643"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0ECC1F-47CE-4036-B118-9691550945EE}" type="slidenum">
              <a:rPr lang="zh-TW" altLang="en-US"/>
              <a:pPr/>
              <a:t>71</a:t>
            </a:fld>
            <a:endParaRPr lang="en-US" altLang="zh-TW"/>
          </a:p>
        </p:txBody>
      </p:sp>
      <p:sp>
        <p:nvSpPr>
          <p:cNvPr id="369666" name="Rectangle 2"/>
          <p:cNvSpPr>
            <a:spLocks noChangeArrowheads="1" noTextEdit="1"/>
          </p:cNvSpPr>
          <p:nvPr>
            <p:ph type="sldImg"/>
          </p:nvPr>
        </p:nvSpPr>
        <p:spPr>
          <a:xfrm>
            <a:off x="111125" y="744538"/>
            <a:ext cx="6610350" cy="3719512"/>
          </a:xfrm>
          <a:ln/>
        </p:spPr>
      </p:sp>
      <p:sp>
        <p:nvSpPr>
          <p:cNvPr id="36966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B3F371-E2C7-4DE5-9D1D-3293F28A1572}" type="slidenum">
              <a:rPr lang="zh-TW" altLang="en-US"/>
              <a:pPr/>
              <a:t>72</a:t>
            </a:fld>
            <a:endParaRPr lang="en-US" altLang="zh-TW"/>
          </a:p>
        </p:txBody>
      </p:sp>
      <p:sp>
        <p:nvSpPr>
          <p:cNvPr id="370690" name="Rectangle 2"/>
          <p:cNvSpPr>
            <a:spLocks noChangeArrowheads="1" noTextEdit="1"/>
          </p:cNvSpPr>
          <p:nvPr>
            <p:ph type="sldImg"/>
          </p:nvPr>
        </p:nvSpPr>
        <p:spPr>
          <a:xfrm>
            <a:off x="111125" y="744538"/>
            <a:ext cx="6610350" cy="3719512"/>
          </a:xfrm>
          <a:ln/>
        </p:spPr>
      </p:sp>
      <p:sp>
        <p:nvSpPr>
          <p:cNvPr id="37069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AD30E3-A4AD-4D65-925E-7B065CE14771}" type="slidenum">
              <a:rPr lang="zh-TW" altLang="en-US"/>
              <a:pPr/>
              <a:t>73</a:t>
            </a:fld>
            <a:endParaRPr lang="en-US" altLang="zh-TW"/>
          </a:p>
        </p:txBody>
      </p:sp>
      <p:sp>
        <p:nvSpPr>
          <p:cNvPr id="371714" name="Rectangle 2"/>
          <p:cNvSpPr>
            <a:spLocks noChangeArrowheads="1" noTextEdit="1"/>
          </p:cNvSpPr>
          <p:nvPr>
            <p:ph type="sldImg"/>
          </p:nvPr>
        </p:nvSpPr>
        <p:spPr>
          <a:xfrm>
            <a:off x="111125" y="744538"/>
            <a:ext cx="6610350" cy="3719512"/>
          </a:xfrm>
          <a:ln/>
        </p:spPr>
      </p:sp>
      <p:sp>
        <p:nvSpPr>
          <p:cNvPr id="371715"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FE1D20-7172-486F-9957-385661E77FE8}" type="slidenum">
              <a:rPr lang="zh-TW" altLang="en-US"/>
              <a:pPr/>
              <a:t>74</a:t>
            </a:fld>
            <a:endParaRPr lang="en-US" altLang="zh-TW"/>
          </a:p>
        </p:txBody>
      </p:sp>
      <p:sp>
        <p:nvSpPr>
          <p:cNvPr id="372738" name="Rectangle 2"/>
          <p:cNvSpPr>
            <a:spLocks noChangeArrowheads="1" noTextEdit="1"/>
          </p:cNvSpPr>
          <p:nvPr>
            <p:ph type="sldImg"/>
          </p:nvPr>
        </p:nvSpPr>
        <p:spPr>
          <a:xfrm>
            <a:off x="111125" y="744538"/>
            <a:ext cx="6610350" cy="3719512"/>
          </a:xfrm>
          <a:ln/>
        </p:spPr>
      </p:sp>
      <p:sp>
        <p:nvSpPr>
          <p:cNvPr id="372739"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DA9A37-96A2-4EBF-A677-6313E5E97331}" type="slidenum">
              <a:rPr lang="zh-TW" altLang="en-US"/>
              <a:pPr/>
              <a:t>75</a:t>
            </a:fld>
            <a:endParaRPr lang="en-US" altLang="zh-TW"/>
          </a:p>
        </p:txBody>
      </p:sp>
      <p:sp>
        <p:nvSpPr>
          <p:cNvPr id="373762" name="Rectangle 2"/>
          <p:cNvSpPr>
            <a:spLocks noChangeArrowheads="1" noTextEdit="1"/>
          </p:cNvSpPr>
          <p:nvPr>
            <p:ph type="sldImg"/>
          </p:nvPr>
        </p:nvSpPr>
        <p:spPr>
          <a:xfrm>
            <a:off x="111125" y="744538"/>
            <a:ext cx="6610350" cy="3719512"/>
          </a:xfrm>
          <a:ln/>
        </p:spPr>
      </p:sp>
      <p:sp>
        <p:nvSpPr>
          <p:cNvPr id="373763"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8B056B-EBBD-4281-A09F-6DAE9138F314}" type="slidenum">
              <a:rPr lang="zh-TW" altLang="en-US"/>
              <a:pPr/>
              <a:t>76</a:t>
            </a:fld>
            <a:endParaRPr lang="en-US" altLang="zh-TW"/>
          </a:p>
        </p:txBody>
      </p:sp>
      <p:sp>
        <p:nvSpPr>
          <p:cNvPr id="374786" name="Rectangle 2"/>
          <p:cNvSpPr>
            <a:spLocks noChangeArrowheads="1" noTextEdit="1"/>
          </p:cNvSpPr>
          <p:nvPr>
            <p:ph type="sldImg"/>
          </p:nvPr>
        </p:nvSpPr>
        <p:spPr>
          <a:xfrm>
            <a:off x="111125" y="744538"/>
            <a:ext cx="6610350" cy="3719512"/>
          </a:xfrm>
          <a:ln/>
        </p:spPr>
      </p:sp>
      <p:sp>
        <p:nvSpPr>
          <p:cNvPr id="37478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BE1EAB-171C-40DD-9185-931751B4F6C2}" type="slidenum">
              <a:rPr lang="zh-TW" altLang="en-US"/>
              <a:pPr/>
              <a:t>77</a:t>
            </a:fld>
            <a:endParaRPr lang="en-US" altLang="zh-TW"/>
          </a:p>
        </p:txBody>
      </p:sp>
      <p:sp>
        <p:nvSpPr>
          <p:cNvPr id="375810" name="Rectangle 2"/>
          <p:cNvSpPr>
            <a:spLocks noChangeArrowheads="1" noTextEdit="1"/>
          </p:cNvSpPr>
          <p:nvPr>
            <p:ph type="sldImg"/>
          </p:nvPr>
        </p:nvSpPr>
        <p:spPr>
          <a:xfrm>
            <a:off x="111125" y="744538"/>
            <a:ext cx="6610350" cy="3719512"/>
          </a:xfrm>
          <a:ln/>
        </p:spPr>
      </p:sp>
      <p:sp>
        <p:nvSpPr>
          <p:cNvPr id="37581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2842E2-DD6F-41E0-87A9-AB345745ED0F}" type="slidenum">
              <a:rPr lang="zh-TW" altLang="en-US"/>
              <a:pPr/>
              <a:t>78</a:t>
            </a:fld>
            <a:endParaRPr lang="en-US" altLang="zh-TW"/>
          </a:p>
        </p:txBody>
      </p:sp>
      <p:sp>
        <p:nvSpPr>
          <p:cNvPr id="376834" name="Rectangle 2"/>
          <p:cNvSpPr>
            <a:spLocks noChangeArrowheads="1" noTextEdit="1"/>
          </p:cNvSpPr>
          <p:nvPr>
            <p:ph type="sldImg"/>
          </p:nvPr>
        </p:nvSpPr>
        <p:spPr>
          <a:xfrm>
            <a:off x="111125" y="744538"/>
            <a:ext cx="6610350" cy="3719512"/>
          </a:xfrm>
          <a:ln/>
        </p:spPr>
      </p:sp>
      <p:sp>
        <p:nvSpPr>
          <p:cNvPr id="376835"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3E19B5-6B9C-4157-AA35-5B0514C53840}" type="slidenum">
              <a:rPr lang="zh-TW" altLang="en-US"/>
              <a:pPr/>
              <a:t>79</a:t>
            </a:fld>
            <a:endParaRPr lang="en-US" altLang="zh-TW"/>
          </a:p>
        </p:txBody>
      </p:sp>
      <p:sp>
        <p:nvSpPr>
          <p:cNvPr id="377858" name="Rectangle 2"/>
          <p:cNvSpPr>
            <a:spLocks noChangeArrowheads="1" noTextEdit="1"/>
          </p:cNvSpPr>
          <p:nvPr>
            <p:ph type="sldImg"/>
          </p:nvPr>
        </p:nvSpPr>
        <p:spPr>
          <a:xfrm>
            <a:off x="111125" y="744538"/>
            <a:ext cx="6610350" cy="3719512"/>
          </a:xfrm>
          <a:ln/>
        </p:spPr>
      </p:sp>
      <p:sp>
        <p:nvSpPr>
          <p:cNvPr id="377859"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B69EE-CDC1-4FE8-9637-319C35D318C4}" type="slidenum">
              <a:rPr lang="zh-TW" altLang="en-US"/>
              <a:pPr/>
              <a:t>8</a:t>
            </a:fld>
            <a:endParaRPr lang="en-US" altLang="zh-TW"/>
          </a:p>
        </p:txBody>
      </p:sp>
      <p:sp>
        <p:nvSpPr>
          <p:cNvPr id="305154" name="Rectangle 2"/>
          <p:cNvSpPr>
            <a:spLocks noChangeArrowheads="1" noTextEdit="1"/>
          </p:cNvSpPr>
          <p:nvPr>
            <p:ph type="sldImg"/>
          </p:nvPr>
        </p:nvSpPr>
        <p:spPr>
          <a:xfrm>
            <a:off x="111125" y="744538"/>
            <a:ext cx="6610350" cy="3719512"/>
          </a:xfrm>
          <a:ln/>
        </p:spPr>
      </p:sp>
      <p:sp>
        <p:nvSpPr>
          <p:cNvPr id="305155"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CB05F9-A040-444C-884C-E721190B74F7}" type="slidenum">
              <a:rPr lang="zh-TW" altLang="en-US"/>
              <a:pPr/>
              <a:t>80</a:t>
            </a:fld>
            <a:endParaRPr lang="en-US" altLang="zh-TW"/>
          </a:p>
        </p:txBody>
      </p:sp>
      <p:sp>
        <p:nvSpPr>
          <p:cNvPr id="378882" name="Rectangle 2"/>
          <p:cNvSpPr>
            <a:spLocks noChangeArrowheads="1" noTextEdit="1"/>
          </p:cNvSpPr>
          <p:nvPr>
            <p:ph type="sldImg"/>
          </p:nvPr>
        </p:nvSpPr>
        <p:spPr>
          <a:xfrm>
            <a:off x="111125" y="744538"/>
            <a:ext cx="6610350" cy="3719512"/>
          </a:xfrm>
          <a:ln/>
        </p:spPr>
      </p:sp>
      <p:sp>
        <p:nvSpPr>
          <p:cNvPr id="378883"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97F33D-9FC4-4AE6-B94F-A26C5EA81424}" type="slidenum">
              <a:rPr lang="zh-TW" altLang="en-US"/>
              <a:pPr/>
              <a:t>81</a:t>
            </a:fld>
            <a:endParaRPr lang="en-US" altLang="zh-TW"/>
          </a:p>
        </p:txBody>
      </p:sp>
      <p:sp>
        <p:nvSpPr>
          <p:cNvPr id="379906" name="Rectangle 2"/>
          <p:cNvSpPr>
            <a:spLocks noChangeArrowheads="1" noTextEdit="1"/>
          </p:cNvSpPr>
          <p:nvPr>
            <p:ph type="sldImg"/>
          </p:nvPr>
        </p:nvSpPr>
        <p:spPr>
          <a:xfrm>
            <a:off x="111125" y="744538"/>
            <a:ext cx="6610350" cy="3719512"/>
          </a:xfrm>
          <a:ln/>
        </p:spPr>
      </p:sp>
      <p:sp>
        <p:nvSpPr>
          <p:cNvPr id="37990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A0FEB1-E980-4264-8D26-CAE5697E244A}" type="slidenum">
              <a:rPr lang="zh-TW" altLang="en-US"/>
              <a:pPr/>
              <a:t>82</a:t>
            </a:fld>
            <a:endParaRPr lang="en-US" altLang="zh-TW"/>
          </a:p>
        </p:txBody>
      </p:sp>
      <p:sp>
        <p:nvSpPr>
          <p:cNvPr id="380930" name="Rectangle 2"/>
          <p:cNvSpPr>
            <a:spLocks noChangeArrowheads="1" noTextEdit="1"/>
          </p:cNvSpPr>
          <p:nvPr>
            <p:ph type="sldImg"/>
          </p:nvPr>
        </p:nvSpPr>
        <p:spPr>
          <a:xfrm>
            <a:off x="111125" y="744538"/>
            <a:ext cx="6610350" cy="3719512"/>
          </a:xfrm>
          <a:ln/>
        </p:spPr>
      </p:sp>
      <p:sp>
        <p:nvSpPr>
          <p:cNvPr id="38093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403C92-2C08-43B8-A192-6B0078D54449}" type="slidenum">
              <a:rPr lang="zh-TW" altLang="en-US"/>
              <a:pPr/>
              <a:t>9</a:t>
            </a:fld>
            <a:endParaRPr lang="en-US" altLang="zh-TW"/>
          </a:p>
        </p:txBody>
      </p:sp>
      <p:sp>
        <p:nvSpPr>
          <p:cNvPr id="306178" name="Rectangle 2"/>
          <p:cNvSpPr>
            <a:spLocks noChangeArrowheads="1" noTextEdit="1"/>
          </p:cNvSpPr>
          <p:nvPr>
            <p:ph type="sldImg"/>
          </p:nvPr>
        </p:nvSpPr>
        <p:spPr>
          <a:xfrm>
            <a:off x="111125" y="744538"/>
            <a:ext cx="6610350" cy="3719512"/>
          </a:xfrm>
          <a:ln/>
        </p:spPr>
      </p:sp>
      <p:sp>
        <p:nvSpPr>
          <p:cNvPr id="306179" name="Rectangle 3"/>
          <p:cNvSpPr>
            <a:spLocks noGrp="1" noChangeArrowheads="1"/>
          </p:cNvSpPr>
          <p:nvPr>
            <p:ph type="body" idx="1"/>
          </p:nvPr>
        </p:nvSpPr>
        <p:spPr/>
        <p:txBody>
          <a:bodyPr/>
          <a:lstStyle/>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r>
              <a:rPr lang="zh-TW" altLang="en-US" smtClean="0"/>
              <a:t>Mining the Web</a:t>
            </a:r>
            <a:endParaRPr lang="en-US" altLang="zh-TW"/>
          </a:p>
        </p:txBody>
      </p:sp>
      <p:sp>
        <p:nvSpPr>
          <p:cNvPr id="5" name="Footer Placeholder 4"/>
          <p:cNvSpPr>
            <a:spLocks noGrp="1"/>
          </p:cNvSpPr>
          <p:nvPr>
            <p:ph type="ftr" sz="quarter" idx="11"/>
          </p:nvPr>
        </p:nvSpPr>
        <p:spPr/>
        <p:txBody>
          <a:bodyPr/>
          <a:lstStyle/>
          <a:p>
            <a:endParaRPr lang="en-US" altLang="zh-TW" dirty="0"/>
          </a:p>
        </p:txBody>
      </p:sp>
      <p:sp>
        <p:nvSpPr>
          <p:cNvPr id="6" name="Slide Number Placeholder 5"/>
          <p:cNvSpPr>
            <a:spLocks noGrp="1"/>
          </p:cNvSpPr>
          <p:nvPr>
            <p:ph type="sldNum" sz="quarter" idx="12"/>
          </p:nvPr>
        </p:nvSpPr>
        <p:spPr/>
        <p:txBody>
          <a:bodyPr/>
          <a:lstStyle/>
          <a:p>
            <a:fld id="{1F1760C8-5A12-4468-B649-3A1AD817B13C}" type="slidenum">
              <a:rPr lang="zh-TW" altLang="en-US" smtClean="0"/>
              <a:pPr/>
              <a:t>‹#›</a:t>
            </a:fld>
            <a:endParaRPr lang="en-US" altLang="zh-TW"/>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57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zh-TW" dirty="0"/>
          </a:p>
        </p:txBody>
      </p:sp>
      <p:sp>
        <p:nvSpPr>
          <p:cNvPr id="5" name="Footer Placeholder 4"/>
          <p:cNvSpPr>
            <a:spLocks noGrp="1"/>
          </p:cNvSpPr>
          <p:nvPr>
            <p:ph type="ftr" sz="quarter" idx="11"/>
          </p:nvPr>
        </p:nvSpPr>
        <p:spPr/>
        <p:txBody>
          <a:bodyPr/>
          <a:lstStyle/>
          <a:p>
            <a:endParaRPr lang="en-US" altLang="zh-TW" dirty="0"/>
          </a:p>
        </p:txBody>
      </p:sp>
      <p:sp>
        <p:nvSpPr>
          <p:cNvPr id="6" name="Slide Number Placeholder 5"/>
          <p:cNvSpPr>
            <a:spLocks noGrp="1"/>
          </p:cNvSpPr>
          <p:nvPr>
            <p:ph type="sldNum" sz="quarter" idx="12"/>
          </p:nvPr>
        </p:nvSpPr>
        <p:spPr/>
        <p:txBody>
          <a:bodyPr/>
          <a:lstStyle/>
          <a:p>
            <a:fld id="{C99AAD61-5940-401A-813C-A0EE8B6E2870}" type="slidenum">
              <a:rPr lang="zh-TW" altLang="en-US" smtClean="0"/>
              <a:pPr/>
              <a:t>‹#›</a:t>
            </a:fld>
            <a:endParaRPr lang="en-US" altLang="zh-TW"/>
          </a:p>
        </p:txBody>
      </p:sp>
    </p:spTree>
    <p:extLst>
      <p:ext uri="{BB962C8B-B14F-4D97-AF65-F5344CB8AC3E}">
        <p14:creationId xmlns:p14="http://schemas.microsoft.com/office/powerpoint/2010/main" val="1789321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zh-TW" dirty="0"/>
          </a:p>
        </p:txBody>
      </p:sp>
      <p:sp>
        <p:nvSpPr>
          <p:cNvPr id="5" name="Footer Placeholder 4"/>
          <p:cNvSpPr>
            <a:spLocks noGrp="1"/>
          </p:cNvSpPr>
          <p:nvPr>
            <p:ph type="ftr" sz="quarter" idx="11"/>
          </p:nvPr>
        </p:nvSpPr>
        <p:spPr/>
        <p:txBody>
          <a:bodyPr/>
          <a:lstStyle/>
          <a:p>
            <a:endParaRPr lang="en-US" altLang="zh-TW" dirty="0"/>
          </a:p>
        </p:txBody>
      </p:sp>
      <p:sp>
        <p:nvSpPr>
          <p:cNvPr id="6" name="Slide Number Placeholder 5"/>
          <p:cNvSpPr>
            <a:spLocks noGrp="1"/>
          </p:cNvSpPr>
          <p:nvPr>
            <p:ph type="sldNum" sz="quarter" idx="12"/>
          </p:nvPr>
        </p:nvSpPr>
        <p:spPr/>
        <p:txBody>
          <a:bodyPr/>
          <a:lstStyle/>
          <a:p>
            <a:fld id="{E0313F5F-073F-4D4E-8ED0-8CB7F7F80AA7}" type="slidenum">
              <a:rPr lang="zh-TW" altLang="en-US" smtClean="0"/>
              <a:pPr/>
              <a:t>‹#›</a:t>
            </a:fld>
            <a:endParaRPr lang="en-US" altLang="zh-TW"/>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831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066800"/>
            <a:ext cx="5384800" cy="5410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066800"/>
            <a:ext cx="5384800" cy="26289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848100"/>
            <a:ext cx="5384800" cy="26289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09600" y="6477000"/>
            <a:ext cx="2540000" cy="304800"/>
          </a:xfrm>
        </p:spPr>
        <p:txBody>
          <a:bodyPr/>
          <a:lstStyle>
            <a:lvl1pPr>
              <a:defRPr/>
            </a:lvl1pPr>
          </a:lstStyle>
          <a:p>
            <a:endParaRPr lang="en-US" altLang="zh-TW" dirty="0"/>
          </a:p>
        </p:txBody>
      </p:sp>
      <p:sp>
        <p:nvSpPr>
          <p:cNvPr id="7" name="Footer Placeholder 6"/>
          <p:cNvSpPr>
            <a:spLocks noGrp="1"/>
          </p:cNvSpPr>
          <p:nvPr>
            <p:ph type="ftr" sz="quarter" idx="11"/>
          </p:nvPr>
        </p:nvSpPr>
        <p:spPr>
          <a:xfrm>
            <a:off x="3352800" y="6477000"/>
            <a:ext cx="5486400" cy="304800"/>
          </a:xfrm>
        </p:spPr>
        <p:txBody>
          <a:bodyPr/>
          <a:lstStyle>
            <a:lvl1pPr>
              <a:defRPr/>
            </a:lvl1pPr>
          </a:lstStyle>
          <a:p>
            <a:endParaRPr lang="en-US" altLang="zh-TW" dirty="0"/>
          </a:p>
        </p:txBody>
      </p:sp>
      <p:sp>
        <p:nvSpPr>
          <p:cNvPr id="8" name="Slide Number Placeholder 7"/>
          <p:cNvSpPr>
            <a:spLocks noGrp="1"/>
          </p:cNvSpPr>
          <p:nvPr>
            <p:ph type="sldNum" sz="quarter" idx="12"/>
          </p:nvPr>
        </p:nvSpPr>
        <p:spPr>
          <a:xfrm>
            <a:off x="9042400" y="6477000"/>
            <a:ext cx="2540000" cy="304800"/>
          </a:xfrm>
        </p:spPr>
        <p:txBody>
          <a:bodyPr/>
          <a:lstStyle>
            <a:lvl1pPr>
              <a:defRPr/>
            </a:lvl1pPr>
          </a:lstStyle>
          <a:p>
            <a:fld id="{478FCC0C-A92F-48C3-AD6C-EBDA19BCCAB4}" type="slidenum">
              <a:rPr lang="zh-TW" altLang="en-US"/>
              <a:pPr/>
              <a:t>‹#›</a:t>
            </a:fld>
            <a:endParaRPr lang="en-US" altLang="zh-TW"/>
          </a:p>
        </p:txBody>
      </p:sp>
    </p:spTree>
    <p:extLst>
      <p:ext uri="{BB962C8B-B14F-4D97-AF65-F5344CB8AC3E}">
        <p14:creationId xmlns:p14="http://schemas.microsoft.com/office/powerpoint/2010/main" val="1097890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066800"/>
            <a:ext cx="5384800" cy="5410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066800"/>
            <a:ext cx="5384800" cy="5410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477000"/>
            <a:ext cx="2540000" cy="304800"/>
          </a:xfrm>
        </p:spPr>
        <p:txBody>
          <a:bodyPr/>
          <a:lstStyle>
            <a:lvl1pPr>
              <a:defRPr/>
            </a:lvl1pPr>
          </a:lstStyle>
          <a:p>
            <a:endParaRPr lang="en-US" altLang="zh-TW" dirty="0"/>
          </a:p>
        </p:txBody>
      </p:sp>
      <p:sp>
        <p:nvSpPr>
          <p:cNvPr id="6" name="Footer Placeholder 5"/>
          <p:cNvSpPr>
            <a:spLocks noGrp="1"/>
          </p:cNvSpPr>
          <p:nvPr>
            <p:ph type="ftr" sz="quarter" idx="11"/>
          </p:nvPr>
        </p:nvSpPr>
        <p:spPr>
          <a:xfrm>
            <a:off x="3352800" y="6477000"/>
            <a:ext cx="5486400" cy="304800"/>
          </a:xfrm>
        </p:spPr>
        <p:txBody>
          <a:bodyPr/>
          <a:lstStyle>
            <a:lvl1pPr>
              <a:defRPr/>
            </a:lvl1pPr>
          </a:lstStyle>
          <a:p>
            <a:endParaRPr lang="en-US" altLang="zh-TW" dirty="0"/>
          </a:p>
        </p:txBody>
      </p:sp>
      <p:sp>
        <p:nvSpPr>
          <p:cNvPr id="7" name="Slide Number Placeholder 6"/>
          <p:cNvSpPr>
            <a:spLocks noGrp="1"/>
          </p:cNvSpPr>
          <p:nvPr>
            <p:ph type="sldNum" sz="quarter" idx="12"/>
          </p:nvPr>
        </p:nvSpPr>
        <p:spPr>
          <a:xfrm>
            <a:off x="9042400" y="6477000"/>
            <a:ext cx="2540000" cy="304800"/>
          </a:xfrm>
        </p:spPr>
        <p:txBody>
          <a:bodyPr/>
          <a:lstStyle>
            <a:lvl1pPr>
              <a:defRPr/>
            </a:lvl1pPr>
          </a:lstStyle>
          <a:p>
            <a:fld id="{2878CB41-4D3E-4EB0-B40B-7D2DA4F892CD}" type="slidenum">
              <a:rPr lang="zh-TW" altLang="en-US"/>
              <a:pPr/>
              <a:t>‹#›</a:t>
            </a:fld>
            <a:endParaRPr lang="en-US" altLang="zh-TW"/>
          </a:p>
        </p:txBody>
      </p:sp>
    </p:spTree>
    <p:extLst>
      <p:ext uri="{BB962C8B-B14F-4D97-AF65-F5344CB8AC3E}">
        <p14:creationId xmlns:p14="http://schemas.microsoft.com/office/powerpoint/2010/main" val="1737287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zh-TW" dirty="0"/>
          </a:p>
        </p:txBody>
      </p:sp>
      <p:sp>
        <p:nvSpPr>
          <p:cNvPr id="5" name="Footer Placeholder 4"/>
          <p:cNvSpPr>
            <a:spLocks noGrp="1"/>
          </p:cNvSpPr>
          <p:nvPr>
            <p:ph type="ftr" sz="quarter" idx="11"/>
          </p:nvPr>
        </p:nvSpPr>
        <p:spPr/>
        <p:txBody>
          <a:bodyPr/>
          <a:lstStyle/>
          <a:p>
            <a:endParaRPr lang="en-US" altLang="zh-TW" dirty="0"/>
          </a:p>
        </p:txBody>
      </p:sp>
      <p:sp>
        <p:nvSpPr>
          <p:cNvPr id="6" name="Slide Number Placeholder 5"/>
          <p:cNvSpPr>
            <a:spLocks noGrp="1"/>
          </p:cNvSpPr>
          <p:nvPr>
            <p:ph type="sldNum" sz="quarter" idx="12"/>
          </p:nvPr>
        </p:nvSpPr>
        <p:spPr/>
        <p:txBody>
          <a:bodyPr/>
          <a:lstStyle/>
          <a:p>
            <a:fld id="{0EEB6538-2FB5-415D-9F94-7791BB17B09A}" type="slidenum">
              <a:rPr lang="zh-TW" altLang="en-US" smtClean="0"/>
              <a:pPr/>
              <a:t>‹#›</a:t>
            </a:fld>
            <a:endParaRPr lang="en-US" altLang="zh-TW"/>
          </a:p>
        </p:txBody>
      </p:sp>
    </p:spTree>
    <p:extLst>
      <p:ext uri="{BB962C8B-B14F-4D97-AF65-F5344CB8AC3E}">
        <p14:creationId xmlns:p14="http://schemas.microsoft.com/office/powerpoint/2010/main" val="3257854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ltLang="zh-TW" dirty="0"/>
          </a:p>
        </p:txBody>
      </p:sp>
      <p:sp>
        <p:nvSpPr>
          <p:cNvPr id="5" name="Footer Placeholder 4"/>
          <p:cNvSpPr>
            <a:spLocks noGrp="1"/>
          </p:cNvSpPr>
          <p:nvPr>
            <p:ph type="ftr" sz="quarter" idx="11"/>
          </p:nvPr>
        </p:nvSpPr>
        <p:spPr/>
        <p:txBody>
          <a:bodyPr/>
          <a:lstStyle/>
          <a:p>
            <a:endParaRPr lang="en-US" altLang="zh-TW" dirty="0"/>
          </a:p>
        </p:txBody>
      </p:sp>
      <p:sp>
        <p:nvSpPr>
          <p:cNvPr id="6" name="Slide Number Placeholder 5"/>
          <p:cNvSpPr>
            <a:spLocks noGrp="1"/>
          </p:cNvSpPr>
          <p:nvPr>
            <p:ph type="sldNum" sz="quarter" idx="12"/>
          </p:nvPr>
        </p:nvSpPr>
        <p:spPr/>
        <p:txBody>
          <a:bodyPr/>
          <a:lstStyle/>
          <a:p>
            <a:fld id="{3F937D2D-298E-4B6D-85F2-0312E17E7CB3}" type="slidenum">
              <a:rPr lang="zh-TW" altLang="en-US" smtClean="0"/>
              <a:pPr/>
              <a:t>‹#›</a:t>
            </a:fld>
            <a:endParaRPr lang="en-US" altLang="zh-TW"/>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529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70225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ltLang="zh-TW" dirty="0"/>
          </a:p>
        </p:txBody>
      </p:sp>
      <p:sp>
        <p:nvSpPr>
          <p:cNvPr id="8" name="Footer Placeholder 7"/>
          <p:cNvSpPr>
            <a:spLocks noGrp="1"/>
          </p:cNvSpPr>
          <p:nvPr>
            <p:ph type="ftr" sz="quarter" idx="11"/>
          </p:nvPr>
        </p:nvSpPr>
        <p:spPr/>
        <p:txBody>
          <a:bodyPr/>
          <a:lstStyle/>
          <a:p>
            <a:endParaRPr lang="en-US" altLang="zh-TW" dirty="0"/>
          </a:p>
        </p:txBody>
      </p:sp>
      <p:sp>
        <p:nvSpPr>
          <p:cNvPr id="9" name="Slide Number Placeholder 8"/>
          <p:cNvSpPr>
            <a:spLocks noGrp="1"/>
          </p:cNvSpPr>
          <p:nvPr>
            <p:ph type="sldNum" sz="quarter" idx="12"/>
          </p:nvPr>
        </p:nvSpPr>
        <p:spPr/>
        <p:txBody>
          <a:bodyPr/>
          <a:lstStyle/>
          <a:p>
            <a:fld id="{44D66CC4-B5EF-4734-A005-22DD36D6E2F1}" type="slidenum">
              <a:rPr lang="zh-TW" altLang="en-US" smtClean="0"/>
              <a:pPr/>
              <a:t>‹#›</a:t>
            </a:fld>
            <a:endParaRPr lang="en-US" altLang="zh-TW"/>
          </a:p>
        </p:txBody>
      </p:sp>
    </p:spTree>
    <p:extLst>
      <p:ext uri="{BB962C8B-B14F-4D97-AF65-F5344CB8AC3E}">
        <p14:creationId xmlns:p14="http://schemas.microsoft.com/office/powerpoint/2010/main" val="2181731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ltLang="zh-TW" dirty="0"/>
          </a:p>
        </p:txBody>
      </p:sp>
      <p:sp>
        <p:nvSpPr>
          <p:cNvPr id="4" name="Footer Placeholder 3"/>
          <p:cNvSpPr>
            <a:spLocks noGrp="1"/>
          </p:cNvSpPr>
          <p:nvPr>
            <p:ph type="ftr" sz="quarter" idx="11"/>
          </p:nvPr>
        </p:nvSpPr>
        <p:spPr/>
        <p:txBody>
          <a:bodyPr/>
          <a:lstStyle/>
          <a:p>
            <a:endParaRPr lang="en-US" altLang="zh-TW" dirty="0"/>
          </a:p>
        </p:txBody>
      </p:sp>
      <p:sp>
        <p:nvSpPr>
          <p:cNvPr id="5" name="Slide Number Placeholder 4"/>
          <p:cNvSpPr>
            <a:spLocks noGrp="1"/>
          </p:cNvSpPr>
          <p:nvPr>
            <p:ph type="sldNum" sz="quarter" idx="12"/>
          </p:nvPr>
        </p:nvSpPr>
        <p:spPr/>
        <p:txBody>
          <a:bodyPr/>
          <a:lstStyle/>
          <a:p>
            <a:fld id="{2BF0F495-12F4-47A7-8EAC-D2CF5443FA7C}" type="slidenum">
              <a:rPr lang="zh-TW" altLang="en-US" smtClean="0"/>
              <a:pPr/>
              <a:t>‹#›</a:t>
            </a:fld>
            <a:endParaRPr lang="en-US" altLang="zh-TW"/>
          </a:p>
        </p:txBody>
      </p:sp>
    </p:spTree>
    <p:extLst>
      <p:ext uri="{BB962C8B-B14F-4D97-AF65-F5344CB8AC3E}">
        <p14:creationId xmlns:p14="http://schemas.microsoft.com/office/powerpoint/2010/main" val="3548551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dirty="0"/>
          </a:p>
        </p:txBody>
      </p:sp>
      <p:sp>
        <p:nvSpPr>
          <p:cNvPr id="3" name="Footer Placeholder 2"/>
          <p:cNvSpPr>
            <a:spLocks noGrp="1"/>
          </p:cNvSpPr>
          <p:nvPr>
            <p:ph type="ftr" sz="quarter" idx="11"/>
          </p:nvPr>
        </p:nvSpPr>
        <p:spPr/>
        <p:txBody>
          <a:bodyPr/>
          <a:lstStyle/>
          <a:p>
            <a:endParaRPr lang="en-US" altLang="zh-TW" dirty="0"/>
          </a:p>
        </p:txBody>
      </p:sp>
      <p:sp>
        <p:nvSpPr>
          <p:cNvPr id="4" name="Slide Number Placeholder 3"/>
          <p:cNvSpPr>
            <a:spLocks noGrp="1"/>
          </p:cNvSpPr>
          <p:nvPr>
            <p:ph type="sldNum" sz="quarter" idx="12"/>
          </p:nvPr>
        </p:nvSpPr>
        <p:spPr/>
        <p:txBody>
          <a:bodyPr/>
          <a:lstStyle/>
          <a:p>
            <a:fld id="{85AA3194-1BC3-4B77-9FAF-856830880E50}" type="slidenum">
              <a:rPr lang="zh-TW" altLang="en-US" smtClean="0"/>
              <a:pPr/>
              <a:t>‹#›</a:t>
            </a:fld>
            <a:endParaRPr lang="en-US" altLang="zh-TW"/>
          </a:p>
        </p:txBody>
      </p:sp>
    </p:spTree>
    <p:extLst>
      <p:ext uri="{BB962C8B-B14F-4D97-AF65-F5344CB8AC3E}">
        <p14:creationId xmlns:p14="http://schemas.microsoft.com/office/powerpoint/2010/main" val="1700750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ltLang="zh-TW" dirty="0"/>
          </a:p>
        </p:txBody>
      </p:sp>
      <p:sp>
        <p:nvSpPr>
          <p:cNvPr id="6" name="Footer Placeholder 5"/>
          <p:cNvSpPr>
            <a:spLocks noGrp="1"/>
          </p:cNvSpPr>
          <p:nvPr>
            <p:ph type="ftr" sz="quarter" idx="11"/>
          </p:nvPr>
        </p:nvSpPr>
        <p:spPr/>
        <p:txBody>
          <a:bodyPr/>
          <a:lstStyle/>
          <a:p>
            <a:endParaRPr lang="en-US" altLang="zh-TW" dirty="0"/>
          </a:p>
        </p:txBody>
      </p:sp>
      <p:sp>
        <p:nvSpPr>
          <p:cNvPr id="7" name="Slide Number Placeholder 6"/>
          <p:cNvSpPr>
            <a:spLocks noGrp="1"/>
          </p:cNvSpPr>
          <p:nvPr>
            <p:ph type="sldNum" sz="quarter" idx="12"/>
          </p:nvPr>
        </p:nvSpPr>
        <p:spPr/>
        <p:txBody>
          <a:bodyPr/>
          <a:lstStyle/>
          <a:p>
            <a:fld id="{A8D86A7D-E327-4EB6-8E12-945A3FF983EC}" type="slidenum">
              <a:rPr lang="zh-TW" altLang="en-US" smtClean="0"/>
              <a:pPr/>
              <a:t>‹#›</a:t>
            </a:fld>
            <a:endParaRPr lang="en-US" altLang="zh-TW"/>
          </a:p>
        </p:txBody>
      </p:sp>
    </p:spTree>
    <p:extLst>
      <p:ext uri="{BB962C8B-B14F-4D97-AF65-F5344CB8AC3E}">
        <p14:creationId xmlns:p14="http://schemas.microsoft.com/office/powerpoint/2010/main" val="239676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ltLang="zh-TW" dirty="0"/>
          </a:p>
        </p:txBody>
      </p:sp>
      <p:sp>
        <p:nvSpPr>
          <p:cNvPr id="6" name="Footer Placeholder 5"/>
          <p:cNvSpPr>
            <a:spLocks noGrp="1"/>
          </p:cNvSpPr>
          <p:nvPr>
            <p:ph type="ftr" sz="quarter" idx="11"/>
          </p:nvPr>
        </p:nvSpPr>
        <p:spPr/>
        <p:txBody>
          <a:bodyPr/>
          <a:lstStyle/>
          <a:p>
            <a:endParaRPr lang="en-US" altLang="zh-TW" dirty="0"/>
          </a:p>
        </p:txBody>
      </p:sp>
      <p:sp>
        <p:nvSpPr>
          <p:cNvPr id="7" name="Slide Number Placeholder 6"/>
          <p:cNvSpPr>
            <a:spLocks noGrp="1"/>
          </p:cNvSpPr>
          <p:nvPr>
            <p:ph type="sldNum" sz="quarter" idx="12"/>
          </p:nvPr>
        </p:nvSpPr>
        <p:spPr/>
        <p:txBody>
          <a:bodyPr/>
          <a:lstStyle/>
          <a:p>
            <a:fld id="{F2B2A053-563B-4F7F-97AD-BE6103D64503}" type="slidenum">
              <a:rPr lang="zh-TW" altLang="en-US" smtClean="0"/>
              <a:pPr/>
              <a:t>‹#›</a:t>
            </a:fld>
            <a:endParaRPr lang="en-US" altLang="zh-TW"/>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197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r>
              <a:rPr lang="zh-TW" altLang="en-US" smtClean="0"/>
              <a:t>Mining the Web</a:t>
            </a:r>
            <a:endParaRPr lang="en-US" altLang="zh-TW"/>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ltLang="zh-TW"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ABC7FCE-E047-4DA8-BBF4-CCFA9C44136E}" type="slidenum">
              <a:rPr lang="zh-TW" altLang="en-US" smtClean="0"/>
              <a:pPr/>
              <a:t>‹#›</a:t>
            </a:fld>
            <a:endParaRPr lang="en-US" altLang="zh-TW"/>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00668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hf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1.xml"/><Relationship Id="rId7" Type="http://schemas.openxmlformats.org/officeDocument/2006/relationships/image" Target="../media/image3.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22.xml"/><Relationship Id="rId7" Type="http://schemas.openxmlformats.org/officeDocument/2006/relationships/image" Target="../media/image12.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11.wmf"/><Relationship Id="rId4" Type="http://schemas.openxmlformats.org/officeDocument/2006/relationships/oleObject" Target="../embeddings/oleObject8.bin"/><Relationship Id="rId9" Type="http://schemas.openxmlformats.org/officeDocument/2006/relationships/image" Target="../media/image13.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14.wmf"/><Relationship Id="rId4" Type="http://schemas.openxmlformats.org/officeDocument/2006/relationships/oleObject" Target="../embeddings/oleObject1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15.wmf"/><Relationship Id="rId4" Type="http://schemas.openxmlformats.org/officeDocument/2006/relationships/oleObject" Target="../embeddings/oleObject12.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16.png"/><Relationship Id="rId4" Type="http://schemas.openxmlformats.org/officeDocument/2006/relationships/oleObject" Target="../embeddings/oleObject13.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image" Target="../media/image17.png"/><Relationship Id="rId4"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19.w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16.bin"/><Relationship Id="rId5" Type="http://schemas.openxmlformats.org/officeDocument/2006/relationships/image" Target="../media/image18.wmf"/><Relationship Id="rId4" Type="http://schemas.openxmlformats.org/officeDocument/2006/relationships/oleObject" Target="../embeddings/oleObject15.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vmlDrawing" Target="../drawings/vmlDrawing10.vml"/><Relationship Id="rId5" Type="http://schemas.openxmlformats.org/officeDocument/2006/relationships/image" Target="../media/image20.wmf"/><Relationship Id="rId4" Type="http://schemas.openxmlformats.org/officeDocument/2006/relationships/oleObject" Target="../embeddings/oleObject17.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vmlDrawing" Target="../drawings/vmlDrawing11.vml"/><Relationship Id="rId5" Type="http://schemas.openxmlformats.org/officeDocument/2006/relationships/image" Target="../media/image21.png"/><Relationship Id="rId4" Type="http://schemas.openxmlformats.org/officeDocument/2006/relationships/oleObject" Target="../embeddings/oleObject18.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vmlDrawing" Target="../drawings/vmlDrawing12.vml"/><Relationship Id="rId5" Type="http://schemas.openxmlformats.org/officeDocument/2006/relationships/image" Target="../media/image22.wmf"/><Relationship Id="rId4" Type="http://schemas.openxmlformats.org/officeDocument/2006/relationships/oleObject" Target="../embeddings/oleObject19.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vmlDrawing" Target="../drawings/vmlDrawing13.vml"/><Relationship Id="rId5" Type="http://schemas.openxmlformats.org/officeDocument/2006/relationships/image" Target="../media/image23.png"/><Relationship Id="rId4" Type="http://schemas.openxmlformats.org/officeDocument/2006/relationships/oleObject" Target="../embeddings/oleObject20.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22.bin"/><Relationship Id="rId5" Type="http://schemas.openxmlformats.org/officeDocument/2006/relationships/image" Target="../media/image24.wmf"/><Relationship Id="rId4" Type="http://schemas.openxmlformats.org/officeDocument/2006/relationships/oleObject" Target="../embeddings/oleObject21.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xml"/><Relationship Id="rId1" Type="http://schemas.openxmlformats.org/officeDocument/2006/relationships/vmlDrawing" Target="../drawings/vmlDrawing15.vml"/><Relationship Id="rId5" Type="http://schemas.openxmlformats.org/officeDocument/2006/relationships/image" Target="../media/image25.png"/><Relationship Id="rId4" Type="http://schemas.openxmlformats.org/officeDocument/2006/relationships/oleObject" Target="../embeddings/oleObject23.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4.xml"/><Relationship Id="rId1" Type="http://schemas.openxmlformats.org/officeDocument/2006/relationships/vmlDrawing" Target="../drawings/vmlDrawing16.vml"/><Relationship Id="rId5" Type="http://schemas.openxmlformats.org/officeDocument/2006/relationships/image" Target="../media/image27.wmf"/><Relationship Id="rId4" Type="http://schemas.openxmlformats.org/officeDocument/2006/relationships/oleObject" Target="../embeddings/oleObject24.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32.wmf"/><Relationship Id="rId3" Type="http://schemas.openxmlformats.org/officeDocument/2006/relationships/notesSlide" Target="../notesSlides/notesSlide62.xml"/><Relationship Id="rId7" Type="http://schemas.openxmlformats.org/officeDocument/2006/relationships/image" Target="../media/image29.wmf"/><Relationship Id="rId12" Type="http://schemas.openxmlformats.org/officeDocument/2006/relationships/oleObject" Target="../embeddings/oleObject29.bin"/><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oleObject" Target="../embeddings/oleObject26.bin"/><Relationship Id="rId11" Type="http://schemas.openxmlformats.org/officeDocument/2006/relationships/image" Target="../media/image31.wmf"/><Relationship Id="rId5" Type="http://schemas.openxmlformats.org/officeDocument/2006/relationships/image" Target="../media/image28.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30.w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65.xml"/><Relationship Id="rId7" Type="http://schemas.openxmlformats.org/officeDocument/2006/relationships/image" Target="../media/image34.wmf"/><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oleObject" Target="../embeddings/oleObject31.bin"/><Relationship Id="rId5" Type="http://schemas.openxmlformats.org/officeDocument/2006/relationships/image" Target="../media/image33.wmf"/><Relationship Id="rId4" Type="http://schemas.openxmlformats.org/officeDocument/2006/relationships/oleObject" Target="../embeddings/oleObject30.bin"/><Relationship Id="rId9" Type="http://schemas.openxmlformats.org/officeDocument/2006/relationships/image" Target="../media/image35.wmf"/></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4.xml"/><Relationship Id="rId1" Type="http://schemas.openxmlformats.org/officeDocument/2006/relationships/vmlDrawing" Target="../drawings/vmlDrawing19.vml"/><Relationship Id="rId5" Type="http://schemas.openxmlformats.org/officeDocument/2006/relationships/image" Target="../media/image36.png"/><Relationship Id="rId4" Type="http://schemas.openxmlformats.org/officeDocument/2006/relationships/oleObject" Target="../embeddings/oleObject33.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4.xml"/><Relationship Id="rId1" Type="http://schemas.openxmlformats.org/officeDocument/2006/relationships/vmlDrawing" Target="../drawings/vmlDrawing20.vml"/><Relationship Id="rId5" Type="http://schemas.openxmlformats.org/officeDocument/2006/relationships/image" Target="../media/image37.wmf"/><Relationship Id="rId4" Type="http://schemas.openxmlformats.org/officeDocument/2006/relationships/oleObject" Target="../embeddings/oleObject34.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4.xml"/><Relationship Id="rId1" Type="http://schemas.openxmlformats.org/officeDocument/2006/relationships/vmlDrawing" Target="../drawings/vmlDrawing21.vml"/><Relationship Id="rId5" Type="http://schemas.openxmlformats.org/officeDocument/2006/relationships/image" Target="../media/image38.png"/><Relationship Id="rId4" Type="http://schemas.openxmlformats.org/officeDocument/2006/relationships/oleObject" Target="../embeddings/oleObject35.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4.xml"/><Relationship Id="rId1" Type="http://schemas.openxmlformats.org/officeDocument/2006/relationships/vmlDrawing" Target="../drawings/vmlDrawing22.vml"/><Relationship Id="rId5" Type="http://schemas.openxmlformats.org/officeDocument/2006/relationships/image" Target="../media/image39.png"/><Relationship Id="rId4" Type="http://schemas.openxmlformats.org/officeDocument/2006/relationships/oleObject" Target="../embeddings/oleObject36.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4.xml"/><Relationship Id="rId1" Type="http://schemas.openxmlformats.org/officeDocument/2006/relationships/vmlDrawing" Target="../drawings/vmlDrawing23.vml"/><Relationship Id="rId5" Type="http://schemas.openxmlformats.org/officeDocument/2006/relationships/image" Target="../media/image40.png"/><Relationship Id="rId4" Type="http://schemas.openxmlformats.org/officeDocument/2006/relationships/oleObject" Target="../embeddings/oleObject37.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4.xml"/><Relationship Id="rId1" Type="http://schemas.openxmlformats.org/officeDocument/2006/relationships/vmlDrawing" Target="../drawings/vmlDrawing24.vml"/><Relationship Id="rId5" Type="http://schemas.openxmlformats.org/officeDocument/2006/relationships/image" Target="../media/image41.png"/><Relationship Id="rId4" Type="http://schemas.openxmlformats.org/officeDocument/2006/relationships/oleObject" Target="../embeddings/oleObject38.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4.xml"/><Relationship Id="rId1" Type="http://schemas.openxmlformats.org/officeDocument/2006/relationships/vmlDrawing" Target="../drawings/vmlDrawing25.vml"/><Relationship Id="rId5" Type="http://schemas.openxmlformats.org/officeDocument/2006/relationships/image" Target="../media/image42.png"/><Relationship Id="rId4" Type="http://schemas.openxmlformats.org/officeDocument/2006/relationships/oleObject" Target="../embeddings/oleObject39.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4.xml"/><Relationship Id="rId1" Type="http://schemas.openxmlformats.org/officeDocument/2006/relationships/vmlDrawing" Target="../drawings/vmlDrawing26.vml"/><Relationship Id="rId5" Type="http://schemas.openxmlformats.org/officeDocument/2006/relationships/image" Target="../media/image43.png"/><Relationship Id="rId4" Type="http://schemas.openxmlformats.org/officeDocument/2006/relationships/oleObject" Target="../embeddings/oleObject40.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4.xml"/><Relationship Id="rId1" Type="http://schemas.openxmlformats.org/officeDocument/2006/relationships/vmlDrawing" Target="../drawings/vmlDrawing27.vml"/><Relationship Id="rId5" Type="http://schemas.openxmlformats.org/officeDocument/2006/relationships/image" Target="../media/image44.png"/><Relationship Id="rId4" Type="http://schemas.openxmlformats.org/officeDocument/2006/relationships/oleObject" Target="../embeddings/oleObject41.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4.xml"/><Relationship Id="rId1" Type="http://schemas.openxmlformats.org/officeDocument/2006/relationships/vmlDrawing" Target="../drawings/vmlDrawing28.vml"/><Relationship Id="rId5" Type="http://schemas.openxmlformats.org/officeDocument/2006/relationships/image" Target="../media/image45.png"/><Relationship Id="rId4" Type="http://schemas.openxmlformats.org/officeDocument/2006/relationships/oleObject" Target="../embeddings/oleObject4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4.xml"/><Relationship Id="rId1" Type="http://schemas.openxmlformats.org/officeDocument/2006/relationships/vmlDrawing" Target="../drawings/vmlDrawing29.vml"/><Relationship Id="rId5" Type="http://schemas.openxmlformats.org/officeDocument/2006/relationships/image" Target="../media/image46.png"/><Relationship Id="rId4" Type="http://schemas.openxmlformats.org/officeDocument/2006/relationships/oleObject" Target="../embeddings/oleObject43.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4.xml"/><Relationship Id="rId1" Type="http://schemas.openxmlformats.org/officeDocument/2006/relationships/vmlDrawing" Target="../drawings/vmlDrawing30.vml"/><Relationship Id="rId5" Type="http://schemas.openxmlformats.org/officeDocument/2006/relationships/image" Target="../media/image47.png"/><Relationship Id="rId4" Type="http://schemas.openxmlformats.org/officeDocument/2006/relationships/oleObject" Target="../embeddings/oleObject44.bin"/></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ctrTitle"/>
          </p:nvPr>
        </p:nvSpPr>
        <p:spPr>
          <a:xfrm>
            <a:off x="1992313" y="1773238"/>
            <a:ext cx="8424862" cy="1655762"/>
          </a:xfrm>
        </p:spPr>
        <p:txBody>
          <a:bodyPr anchor="ctr"/>
          <a:lstStyle/>
          <a:p>
            <a:r>
              <a:rPr lang="en-US" altLang="zh-TW" sz="4000" dirty="0">
                <a:latin typeface="CMBX12" charset="0"/>
                <a:ea typeface="新細明體" pitchFamily="18" charset="-120"/>
              </a:rPr>
              <a:t>Social Network Analysis</a:t>
            </a:r>
            <a:r>
              <a:rPr lang="en-US" altLang="zh-TW" sz="4000" dirty="0">
                <a:ea typeface="新細明體" pitchFamily="18" charset="-120"/>
              </a:rPr>
              <a:t> </a:t>
            </a:r>
            <a:br>
              <a:rPr lang="en-US" altLang="zh-TW" sz="4000" dirty="0">
                <a:ea typeface="新細明體" pitchFamily="18" charset="-120"/>
              </a:rPr>
            </a:br>
            <a:endParaRPr lang="en-US" altLang="zh-TW" sz="4000" dirty="0">
              <a:latin typeface="CMBX12" charset="0"/>
              <a:ea typeface="新細明體" pitchFamily="18" charset="-120"/>
            </a:endParaRPr>
          </a:p>
        </p:txBody>
      </p:sp>
      <p:sp>
        <p:nvSpPr>
          <p:cNvPr id="2" name="Subtitle 1"/>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TW">
                <a:latin typeface="Arial" panose="020B0604020202020204" pitchFamily="34" charset="0"/>
                <a:ea typeface="新細明體" pitchFamily="18" charset="-120"/>
              </a:rPr>
              <a:t>Notation</a:t>
            </a:r>
          </a:p>
        </p:txBody>
      </p:sp>
      <p:sp>
        <p:nvSpPr>
          <p:cNvPr id="52227" name="Rectangle 3"/>
          <p:cNvSpPr>
            <a:spLocks noGrp="1" noChangeArrowheads="1"/>
          </p:cNvSpPr>
          <p:nvPr>
            <p:ph idx="1"/>
          </p:nvPr>
        </p:nvSpPr>
        <p:spPr/>
        <p:txBody>
          <a:bodyPr/>
          <a:lstStyle/>
          <a:p>
            <a:r>
              <a:rPr lang="en-US" altLang="zh-TW">
                <a:ea typeface="新細明體" pitchFamily="18" charset="-120"/>
              </a:rPr>
              <a:t>Document citation graph,</a:t>
            </a:r>
          </a:p>
          <a:p>
            <a:pPr lvl="1"/>
            <a:r>
              <a:rPr lang="en-US" altLang="zh-TW">
                <a:ea typeface="新細明體" pitchFamily="18" charset="-120"/>
              </a:rPr>
              <a:t>Node adjacency matrix E</a:t>
            </a:r>
          </a:p>
          <a:p>
            <a:pPr lvl="1"/>
            <a:r>
              <a:rPr lang="en-US" altLang="zh-TW">
                <a:ea typeface="新細明體" pitchFamily="18" charset="-120"/>
              </a:rPr>
              <a:t>E[i,j] = 1 iff document i cites document j, and zero otherwise.</a:t>
            </a:r>
          </a:p>
          <a:p>
            <a:pPr lvl="1"/>
            <a:r>
              <a:rPr lang="en-US" altLang="zh-TW">
                <a:solidFill>
                  <a:srgbClr val="CC3300"/>
                </a:solidFill>
                <a:ea typeface="新細明體" pitchFamily="18" charset="-120"/>
              </a:rPr>
              <a:t>Prestige p[v]</a:t>
            </a:r>
            <a:r>
              <a:rPr lang="en-US" altLang="zh-TW">
                <a:ea typeface="新細明體" pitchFamily="18" charset="-120"/>
              </a:rPr>
              <a:t> associated with every node v</a:t>
            </a:r>
          </a:p>
          <a:p>
            <a:r>
              <a:rPr lang="en-US" altLang="zh-TW">
                <a:ea typeface="新細明體" pitchFamily="18" charset="-120"/>
              </a:rPr>
              <a:t>Prestige vector over all nodes : </a:t>
            </a:r>
            <a:r>
              <a:rPr lang="en-US" altLang="zh-TW" b="1" i="1">
                <a:ea typeface="新細明體" pitchFamily="18" charset="-120"/>
              </a:rPr>
              <a:t>p</a:t>
            </a:r>
          </a:p>
        </p:txBody>
      </p:sp>
      <p:sp>
        <p:nvSpPr>
          <p:cNvPr id="4" name="Date Placeholder 3"/>
          <p:cNvSpPr>
            <a:spLocks noGrp="1"/>
          </p:cNvSpPr>
          <p:nvPr>
            <p:ph type="dt" sz="half" idx="10"/>
          </p:nvPr>
        </p:nvSpPr>
        <p:spPr/>
        <p:txBody>
          <a:bodyPr/>
          <a:lstStyle/>
          <a:p>
            <a:r>
              <a:rPr lang="zh-TW" altLang="en-US"/>
              <a:t>Mining the Web</a:t>
            </a:r>
            <a:endParaRPr lang="en-US" altLang="zh-TW"/>
          </a:p>
        </p:txBody>
      </p:sp>
      <p:sp>
        <p:nvSpPr>
          <p:cNvPr id="5" name="Footer Placeholder 4"/>
          <p:cNvSpPr>
            <a:spLocks noGrp="1"/>
          </p:cNvSpPr>
          <p:nvPr>
            <p:ph type="ftr" sz="quarter" idx="11"/>
          </p:nvPr>
        </p:nvSpPr>
        <p:spPr/>
        <p:txBody>
          <a:bodyPr/>
          <a:lstStyle/>
          <a:p>
            <a:r>
              <a:rPr lang="zh-TW" altLang="en-US"/>
              <a:t>Chakrabarti and Ramakrishnan</a:t>
            </a:r>
            <a:endParaRPr lang="en-US" altLang="zh-TW"/>
          </a:p>
        </p:txBody>
      </p:sp>
      <p:sp>
        <p:nvSpPr>
          <p:cNvPr id="6" name="Slide Number Placeholder 5"/>
          <p:cNvSpPr>
            <a:spLocks noGrp="1"/>
          </p:cNvSpPr>
          <p:nvPr>
            <p:ph type="sldNum" sz="quarter" idx="12"/>
          </p:nvPr>
        </p:nvSpPr>
        <p:spPr/>
        <p:txBody>
          <a:bodyPr/>
          <a:lstStyle/>
          <a:p>
            <a:fld id="{E1079B40-7307-4919-BB71-E0901F431BFC}" type="slidenum">
              <a:rPr lang="zh-TW" altLang="en-US"/>
              <a:pPr/>
              <a:t>10</a:t>
            </a:fld>
            <a:endParaRPr lang="en-US" altLang="zh-TW"/>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TW">
                <a:ea typeface="新細明體" pitchFamily="18" charset="-120"/>
              </a:rPr>
              <a:t>Fixpoint prestige vector</a:t>
            </a:r>
          </a:p>
        </p:txBody>
      </p:sp>
      <p:sp>
        <p:nvSpPr>
          <p:cNvPr id="54275" name="Rectangle 3"/>
          <p:cNvSpPr>
            <a:spLocks noGrp="1" noChangeArrowheads="1"/>
          </p:cNvSpPr>
          <p:nvPr>
            <p:ph type="body" sz="half" idx="1"/>
          </p:nvPr>
        </p:nvSpPr>
        <p:spPr>
          <a:xfrm>
            <a:off x="1981200" y="1066800"/>
            <a:ext cx="8218488" cy="5410200"/>
          </a:xfrm>
        </p:spPr>
        <p:txBody>
          <a:bodyPr/>
          <a:lstStyle/>
          <a:p>
            <a:r>
              <a:rPr lang="en-US" altLang="zh-TW">
                <a:ea typeface="新細明體" pitchFamily="18" charset="-120"/>
              </a:rPr>
              <a:t>Confer to all nodes v </a:t>
            </a:r>
            <a:r>
              <a:rPr lang="en-US" altLang="zh-TW" u="sng">
                <a:ea typeface="新細明體" pitchFamily="18" charset="-120"/>
              </a:rPr>
              <a:t>the sum total of prestige of all u which links to v</a:t>
            </a:r>
          </a:p>
          <a:p>
            <a:pPr lvl="1"/>
            <a:r>
              <a:rPr lang="en-US" altLang="zh-TW">
                <a:ea typeface="新細明體" pitchFamily="18" charset="-120"/>
              </a:rPr>
              <a:t>Gives a new prestige score </a:t>
            </a:r>
            <a:r>
              <a:rPr lang="en-US" altLang="zh-TW" b="1" i="1">
                <a:ea typeface="新細明體" pitchFamily="18" charset="-120"/>
              </a:rPr>
              <a:t>p’</a:t>
            </a:r>
            <a:endParaRPr lang="en-US" altLang="zh-TW">
              <a:ea typeface="新細明體" pitchFamily="18" charset="-120"/>
            </a:endParaRPr>
          </a:p>
          <a:p>
            <a:r>
              <a:rPr lang="en-US" altLang="zh-TW">
                <a:ea typeface="新細明體" pitchFamily="18" charset="-120"/>
              </a:rPr>
              <a:t>Fixpoint for prestige vector</a:t>
            </a:r>
          </a:p>
          <a:p>
            <a:pPr lvl="1"/>
            <a:r>
              <a:rPr lang="en-US" altLang="zh-TW">
                <a:ea typeface="新細明體" pitchFamily="18" charset="-120"/>
              </a:rPr>
              <a:t>Initial </a:t>
            </a:r>
          </a:p>
          <a:p>
            <a:pPr lvl="1"/>
            <a:r>
              <a:rPr lang="en-US" altLang="zh-TW">
                <a:ea typeface="新細明體" pitchFamily="18" charset="-120"/>
              </a:rPr>
              <a:t>Iterative assignment</a:t>
            </a:r>
          </a:p>
          <a:p>
            <a:pPr lvl="1"/>
            <a:endParaRPr lang="en-US" altLang="zh-TW">
              <a:ea typeface="新細明體" pitchFamily="18" charset="-120"/>
            </a:endParaRPr>
          </a:p>
          <a:p>
            <a:pPr lvl="1"/>
            <a:r>
              <a:rPr lang="en-US" altLang="zh-TW">
                <a:ea typeface="新細明體" pitchFamily="18" charset="-120"/>
              </a:rPr>
              <a:t>Convergent value (fixpoint ) = principal eigenvector of </a:t>
            </a:r>
            <a:r>
              <a:rPr lang="en-US" altLang="zh-TW" i="1">
                <a:ea typeface="新細明體" pitchFamily="18" charset="-120"/>
              </a:rPr>
              <a:t>E</a:t>
            </a:r>
            <a:r>
              <a:rPr lang="en-US" altLang="zh-TW" i="1" baseline="30000">
                <a:ea typeface="新細明體" pitchFamily="18" charset="-120"/>
              </a:rPr>
              <a:t>T</a:t>
            </a:r>
          </a:p>
          <a:p>
            <a:pPr lvl="1"/>
            <a:r>
              <a:rPr lang="en-US" altLang="zh-TW">
                <a:ea typeface="新細明體" pitchFamily="18" charset="-120"/>
              </a:rPr>
              <a:t>Variants: </a:t>
            </a:r>
            <a:r>
              <a:rPr lang="en-US" altLang="zh-TW">
                <a:solidFill>
                  <a:srgbClr val="FF0000"/>
                </a:solidFill>
                <a:ea typeface="新細明體" pitchFamily="18" charset="-120"/>
              </a:rPr>
              <a:t>attenuation factor</a:t>
            </a:r>
            <a:r>
              <a:rPr lang="en-US" altLang="zh-TW">
                <a:ea typeface="新細明體" pitchFamily="18" charset="-120"/>
              </a:rPr>
              <a:t> </a:t>
            </a:r>
          </a:p>
        </p:txBody>
      </p:sp>
      <p:graphicFrame>
        <p:nvGraphicFramePr>
          <p:cNvPr id="54278" name="Object 6"/>
          <p:cNvGraphicFramePr>
            <a:graphicFrameLocks noGrp="1" noChangeAspect="1"/>
          </p:cNvGraphicFramePr>
          <p:nvPr>
            <p:ph sz="quarter" idx="2"/>
          </p:nvPr>
        </p:nvGraphicFramePr>
        <p:xfrm>
          <a:off x="8293100" y="2082800"/>
          <a:ext cx="1193800" cy="596900"/>
        </p:xfrm>
        <a:graphic>
          <a:graphicData uri="http://schemas.openxmlformats.org/presentationml/2006/ole">
            <mc:AlternateContent xmlns:mc="http://schemas.openxmlformats.org/markup-compatibility/2006">
              <mc:Choice xmlns:v="urn:schemas-microsoft-com:vml" Requires="v">
                <p:oleObj spid="_x0000_s54303" name="方程式" r:id="rId4" imgW="1193760" imgH="596880" progId="Equation.3">
                  <p:embed/>
                </p:oleObj>
              </mc:Choice>
              <mc:Fallback>
                <p:oleObj name="方程式" r:id="rId4" imgW="1193760" imgH="59688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3100" y="2082800"/>
                        <a:ext cx="1193800" cy="59690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0" name="Object 8"/>
          <p:cNvGraphicFramePr>
            <a:graphicFrameLocks noGrp="1" noChangeAspect="1"/>
          </p:cNvGraphicFramePr>
          <p:nvPr>
            <p:ph sz="quarter" idx="3"/>
          </p:nvPr>
        </p:nvGraphicFramePr>
        <p:xfrm>
          <a:off x="3719513" y="3141663"/>
          <a:ext cx="2014537" cy="671512"/>
        </p:xfrm>
        <a:graphic>
          <a:graphicData uri="http://schemas.openxmlformats.org/presentationml/2006/ole">
            <mc:AlternateContent xmlns:mc="http://schemas.openxmlformats.org/markup-compatibility/2006">
              <mc:Choice xmlns:v="urn:schemas-microsoft-com:vml" Requires="v">
                <p:oleObj spid="_x0000_s54304" name="方程式" r:id="rId6" imgW="647640" imgH="215640" progId="Equation.3">
                  <p:embed/>
                </p:oleObj>
              </mc:Choice>
              <mc:Fallback>
                <p:oleObj name="方程式" r:id="rId6" imgW="647640" imgH="21564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9513" y="3141663"/>
                        <a:ext cx="2014537" cy="671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Date Placeholder 5"/>
          <p:cNvSpPr>
            <a:spLocks noGrp="1"/>
          </p:cNvSpPr>
          <p:nvPr>
            <p:ph type="dt" sz="half" idx="10"/>
          </p:nvPr>
        </p:nvSpPr>
        <p:spPr/>
        <p:txBody>
          <a:bodyPr/>
          <a:lstStyle/>
          <a:p>
            <a:r>
              <a:rPr lang="zh-TW" altLang="en-US"/>
              <a:t>Mining the Web</a:t>
            </a:r>
            <a:endParaRPr lang="en-US" altLang="zh-TW"/>
          </a:p>
        </p:txBody>
      </p:sp>
      <p:sp>
        <p:nvSpPr>
          <p:cNvPr id="18" name="Footer Placeholder 6"/>
          <p:cNvSpPr>
            <a:spLocks noGrp="1"/>
          </p:cNvSpPr>
          <p:nvPr>
            <p:ph type="ftr" sz="quarter" idx="11"/>
          </p:nvPr>
        </p:nvSpPr>
        <p:spPr/>
        <p:txBody>
          <a:bodyPr/>
          <a:lstStyle/>
          <a:p>
            <a:r>
              <a:rPr lang="zh-TW" altLang="en-US"/>
              <a:t>Chakrabarti and Ramakrishnan</a:t>
            </a:r>
            <a:endParaRPr lang="en-US" altLang="zh-TW"/>
          </a:p>
        </p:txBody>
      </p:sp>
      <p:sp>
        <p:nvSpPr>
          <p:cNvPr id="19" name="Slide Number Placeholder 7"/>
          <p:cNvSpPr>
            <a:spLocks noGrp="1"/>
          </p:cNvSpPr>
          <p:nvPr>
            <p:ph type="sldNum" sz="quarter" idx="12"/>
          </p:nvPr>
        </p:nvSpPr>
        <p:spPr/>
        <p:txBody>
          <a:bodyPr/>
          <a:lstStyle/>
          <a:p>
            <a:fld id="{7F5A4692-9910-4EB0-8540-C10BC00B7091}" type="slidenum">
              <a:rPr lang="zh-TW" altLang="en-US"/>
              <a:pPr/>
              <a:t>11</a:t>
            </a:fld>
            <a:endParaRPr lang="en-US" altLang="zh-TW"/>
          </a:p>
        </p:txBody>
      </p:sp>
      <p:graphicFrame>
        <p:nvGraphicFramePr>
          <p:cNvPr id="54276" name="Object 4"/>
          <p:cNvGraphicFramePr>
            <a:graphicFrameLocks noChangeAspect="1"/>
          </p:cNvGraphicFramePr>
          <p:nvPr/>
        </p:nvGraphicFramePr>
        <p:xfrm>
          <a:off x="2855913" y="4221164"/>
          <a:ext cx="5986462" cy="611187"/>
        </p:xfrm>
        <a:graphic>
          <a:graphicData uri="http://schemas.openxmlformats.org/presentationml/2006/ole">
            <mc:AlternateContent xmlns:mc="http://schemas.openxmlformats.org/markup-compatibility/2006">
              <mc:Choice xmlns:v="urn:schemas-microsoft-com:vml" Requires="v">
                <p:oleObj spid="_x0000_s54305" name="方程式" r:id="rId8" imgW="2234880" imgH="228600" progId="Equation.3">
                  <p:embed/>
                </p:oleObj>
              </mc:Choice>
              <mc:Fallback>
                <p:oleObj name="方程式" r:id="rId8" imgW="2234880" imgH="2286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5913" y="4221164"/>
                        <a:ext cx="5986462" cy="61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7" name="Object 5"/>
          <p:cNvGraphicFramePr>
            <a:graphicFrameLocks noChangeAspect="1"/>
          </p:cNvGraphicFramePr>
          <p:nvPr/>
        </p:nvGraphicFramePr>
        <p:xfrm>
          <a:off x="7104064" y="5589588"/>
          <a:ext cx="1800225" cy="665162"/>
        </p:xfrm>
        <a:graphic>
          <a:graphicData uri="http://schemas.openxmlformats.org/presentationml/2006/ole">
            <mc:AlternateContent xmlns:mc="http://schemas.openxmlformats.org/markup-compatibility/2006">
              <mc:Choice xmlns:v="urn:schemas-microsoft-com:vml" Requires="v">
                <p:oleObj spid="_x0000_s54306" name="方程式" r:id="rId10" imgW="583920" imgH="215640" progId="Equation.3">
                  <p:embed/>
                </p:oleObj>
              </mc:Choice>
              <mc:Fallback>
                <p:oleObj name="方程式" r:id="rId10" imgW="583920" imgH="21564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04064" y="5589588"/>
                        <a:ext cx="1800225" cy="665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2" name="Oval 10"/>
          <p:cNvSpPr>
            <a:spLocks noChangeArrowheads="1"/>
          </p:cNvSpPr>
          <p:nvPr/>
        </p:nvSpPr>
        <p:spPr bwMode="auto">
          <a:xfrm>
            <a:off x="8975726" y="4149726"/>
            <a:ext cx="144463" cy="1428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3" name="Oval 11"/>
          <p:cNvSpPr>
            <a:spLocks noChangeArrowheads="1"/>
          </p:cNvSpPr>
          <p:nvPr/>
        </p:nvSpPr>
        <p:spPr bwMode="auto">
          <a:xfrm>
            <a:off x="9767888" y="4005264"/>
            <a:ext cx="144462" cy="14287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4" name="Oval 12"/>
          <p:cNvSpPr>
            <a:spLocks noChangeArrowheads="1"/>
          </p:cNvSpPr>
          <p:nvPr/>
        </p:nvSpPr>
        <p:spPr bwMode="auto">
          <a:xfrm>
            <a:off x="9767888" y="4292601"/>
            <a:ext cx="144462" cy="14287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5" name="Oval 13"/>
          <p:cNvSpPr>
            <a:spLocks noChangeArrowheads="1"/>
          </p:cNvSpPr>
          <p:nvPr/>
        </p:nvSpPr>
        <p:spPr bwMode="auto">
          <a:xfrm>
            <a:off x="9767888" y="4508501"/>
            <a:ext cx="144462" cy="14287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6" name="Line 14"/>
          <p:cNvSpPr>
            <a:spLocks noChangeShapeType="1"/>
          </p:cNvSpPr>
          <p:nvPr/>
        </p:nvSpPr>
        <p:spPr bwMode="auto">
          <a:xfrm flipH="1">
            <a:off x="9120188" y="4076701"/>
            <a:ext cx="647700" cy="144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7" name="Line 15"/>
          <p:cNvSpPr>
            <a:spLocks noChangeShapeType="1"/>
          </p:cNvSpPr>
          <p:nvPr/>
        </p:nvSpPr>
        <p:spPr bwMode="auto">
          <a:xfrm flipH="1" flipV="1">
            <a:off x="9120188" y="4221163"/>
            <a:ext cx="647700" cy="144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8" name="Line 16"/>
          <p:cNvSpPr>
            <a:spLocks noChangeShapeType="1"/>
          </p:cNvSpPr>
          <p:nvPr/>
        </p:nvSpPr>
        <p:spPr bwMode="auto">
          <a:xfrm flipH="1" flipV="1">
            <a:off x="9120188" y="4221163"/>
            <a:ext cx="64770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9" name="Text Box 17"/>
          <p:cNvSpPr txBox="1">
            <a:spLocks noChangeArrowheads="1"/>
          </p:cNvSpPr>
          <p:nvPr/>
        </p:nvSpPr>
        <p:spPr bwMode="auto">
          <a:xfrm>
            <a:off x="8904288" y="4271964"/>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ea typeface="新細明體" pitchFamily="18" charset="-120"/>
              </a:rPr>
              <a:t>v</a:t>
            </a:r>
          </a:p>
        </p:txBody>
      </p:sp>
      <p:sp>
        <p:nvSpPr>
          <p:cNvPr id="54290" name="Text Box 18"/>
          <p:cNvSpPr txBox="1">
            <a:spLocks noChangeArrowheads="1"/>
          </p:cNvSpPr>
          <p:nvPr/>
        </p:nvSpPr>
        <p:spPr bwMode="auto">
          <a:xfrm>
            <a:off x="9983788" y="3789364"/>
            <a:ext cx="42191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ea typeface="新細明體" pitchFamily="18" charset="-120"/>
              </a:rPr>
              <a:t>u</a:t>
            </a:r>
            <a:r>
              <a:rPr lang="en-US" altLang="zh-TW" sz="2000" baseline="-25000">
                <a:ea typeface="新細明體" pitchFamily="18" charset="-120"/>
              </a:rPr>
              <a:t>1</a:t>
            </a:r>
          </a:p>
          <a:p>
            <a:r>
              <a:rPr lang="en-US" altLang="zh-TW" sz="2000">
                <a:ea typeface="新細明體" pitchFamily="18" charset="-120"/>
              </a:rPr>
              <a:t>u</a:t>
            </a:r>
            <a:r>
              <a:rPr lang="en-US" altLang="zh-TW" sz="2000" baseline="-25000">
                <a:ea typeface="新細明體" pitchFamily="18" charset="-120"/>
              </a:rPr>
              <a:t>2</a:t>
            </a:r>
          </a:p>
          <a:p>
            <a:r>
              <a:rPr lang="en-US" altLang="zh-TW" sz="2000">
                <a:ea typeface="新細明體" pitchFamily="18" charset="-120"/>
              </a:rPr>
              <a:t>u</a:t>
            </a:r>
            <a:r>
              <a:rPr lang="en-US" altLang="zh-TW" sz="2000" baseline="-25000">
                <a:ea typeface="新細明體" pitchFamily="18" charset="-120"/>
              </a:rPr>
              <a:t>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TW">
                <a:latin typeface="CMBX12" charset="0"/>
                <a:ea typeface="新細明體" pitchFamily="18" charset="-120"/>
              </a:rPr>
              <a:t>Centrality</a:t>
            </a:r>
          </a:p>
        </p:txBody>
      </p:sp>
      <p:sp>
        <p:nvSpPr>
          <p:cNvPr id="57347" name="Rectangle 3"/>
          <p:cNvSpPr>
            <a:spLocks noGrp="1" noChangeArrowheads="1"/>
          </p:cNvSpPr>
          <p:nvPr>
            <p:ph idx="1"/>
          </p:nvPr>
        </p:nvSpPr>
        <p:spPr/>
        <p:txBody>
          <a:bodyPr/>
          <a:lstStyle/>
          <a:p>
            <a:r>
              <a:rPr lang="en-US" altLang="zh-TW">
                <a:ea typeface="新細明體" pitchFamily="18" charset="-120"/>
              </a:rPr>
              <a:t>Graph-based notions of centrality</a:t>
            </a:r>
          </a:p>
          <a:p>
            <a:pPr lvl="1"/>
            <a:r>
              <a:rPr lang="en-US" altLang="zh-TW">
                <a:ea typeface="新細明體" pitchFamily="18" charset="-120"/>
              </a:rPr>
              <a:t>Distance d(u,v) : number of links between u and v</a:t>
            </a:r>
          </a:p>
          <a:p>
            <a:pPr lvl="1"/>
            <a:r>
              <a:rPr lang="en-US" altLang="zh-TW">
                <a:ea typeface="新細明體" pitchFamily="18" charset="-120"/>
              </a:rPr>
              <a:t>Radius of node u is  </a:t>
            </a:r>
          </a:p>
          <a:p>
            <a:pPr lvl="1"/>
            <a:r>
              <a:rPr lang="en-US" altLang="zh-TW">
                <a:ea typeface="新細明體" pitchFamily="18" charset="-120"/>
              </a:rPr>
              <a:t>Center of the graph is  </a:t>
            </a:r>
          </a:p>
          <a:p>
            <a:r>
              <a:rPr lang="en-US" altLang="zh-TW">
                <a:ea typeface="新細明體" pitchFamily="18" charset="-120"/>
              </a:rPr>
              <a:t>Example:</a:t>
            </a:r>
          </a:p>
          <a:p>
            <a:pPr lvl="1"/>
            <a:r>
              <a:rPr lang="en-US" altLang="zh-TW">
                <a:ea typeface="新細明體" pitchFamily="18" charset="-120"/>
              </a:rPr>
              <a:t>Influential papers in an area of research by looking for </a:t>
            </a:r>
            <a:r>
              <a:rPr lang="en-US" altLang="zh-TW">
                <a:solidFill>
                  <a:srgbClr val="FF0000"/>
                </a:solidFill>
                <a:ea typeface="新細明體" pitchFamily="18" charset="-120"/>
              </a:rPr>
              <a:t>papers u with small r(u)</a:t>
            </a:r>
          </a:p>
          <a:p>
            <a:r>
              <a:rPr lang="en-US" altLang="zh-TW">
                <a:ea typeface="新細明體" pitchFamily="18" charset="-120"/>
              </a:rPr>
              <a:t>No single measure is suited for all applications</a:t>
            </a:r>
          </a:p>
        </p:txBody>
      </p:sp>
      <p:sp>
        <p:nvSpPr>
          <p:cNvPr id="6" name="Date Placeholder 3"/>
          <p:cNvSpPr>
            <a:spLocks noGrp="1"/>
          </p:cNvSpPr>
          <p:nvPr>
            <p:ph type="dt" sz="half" idx="10"/>
          </p:nvPr>
        </p:nvSpPr>
        <p:spPr/>
        <p:txBody>
          <a:bodyPr/>
          <a:lstStyle/>
          <a:p>
            <a:r>
              <a:rPr lang="zh-TW" altLang="en-US"/>
              <a:t>Mining the Web</a:t>
            </a:r>
            <a:endParaRPr lang="en-US" altLang="zh-TW"/>
          </a:p>
        </p:txBody>
      </p:sp>
      <p:sp>
        <p:nvSpPr>
          <p:cNvPr id="7" name="Footer Placeholder 4"/>
          <p:cNvSpPr>
            <a:spLocks noGrp="1"/>
          </p:cNvSpPr>
          <p:nvPr>
            <p:ph type="ftr" sz="quarter" idx="11"/>
          </p:nvPr>
        </p:nvSpPr>
        <p:spPr/>
        <p:txBody>
          <a:bodyPr/>
          <a:lstStyle/>
          <a:p>
            <a:r>
              <a:rPr lang="zh-TW" altLang="en-US"/>
              <a:t>Chakrabarti and Ramakrishnan</a:t>
            </a:r>
            <a:endParaRPr lang="en-US" altLang="zh-TW"/>
          </a:p>
        </p:txBody>
      </p:sp>
      <p:sp>
        <p:nvSpPr>
          <p:cNvPr id="8" name="Slide Number Placeholder 5"/>
          <p:cNvSpPr>
            <a:spLocks noGrp="1"/>
          </p:cNvSpPr>
          <p:nvPr>
            <p:ph type="sldNum" sz="quarter" idx="12"/>
          </p:nvPr>
        </p:nvSpPr>
        <p:spPr/>
        <p:txBody>
          <a:bodyPr/>
          <a:lstStyle/>
          <a:p>
            <a:fld id="{8F190C2F-4E86-48B3-A742-D7BAA4AEC2B4}" type="slidenum">
              <a:rPr lang="zh-TW" altLang="en-US"/>
              <a:pPr/>
              <a:t>12</a:t>
            </a:fld>
            <a:endParaRPr lang="en-US" altLang="zh-TW"/>
          </a:p>
        </p:txBody>
      </p:sp>
      <p:graphicFrame>
        <p:nvGraphicFramePr>
          <p:cNvPr id="57348" name="Object 4"/>
          <p:cNvGraphicFramePr>
            <a:graphicFrameLocks noChangeAspect="1"/>
          </p:cNvGraphicFramePr>
          <p:nvPr/>
        </p:nvGraphicFramePr>
        <p:xfrm>
          <a:off x="6024564" y="2636838"/>
          <a:ext cx="2416175" cy="590550"/>
        </p:xfrm>
        <a:graphic>
          <a:graphicData uri="http://schemas.openxmlformats.org/presentationml/2006/ole">
            <mc:AlternateContent xmlns:mc="http://schemas.openxmlformats.org/markup-compatibility/2006">
              <mc:Choice xmlns:v="urn:schemas-microsoft-com:vml" Requires="v">
                <p:oleObj spid="_x0000_s57356" name="Equation" r:id="rId4" imgW="1143000" imgH="279360" progId="Equation.3">
                  <p:embed/>
                </p:oleObj>
              </mc:Choice>
              <mc:Fallback>
                <p:oleObj name="Equation" r:id="rId4" imgW="1143000" imgH="2793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4564" y="2636838"/>
                        <a:ext cx="2416175"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49" name="Object 5"/>
          <p:cNvGraphicFramePr>
            <a:graphicFrameLocks noChangeAspect="1"/>
          </p:cNvGraphicFramePr>
          <p:nvPr/>
        </p:nvGraphicFramePr>
        <p:xfrm>
          <a:off x="6311901" y="3068639"/>
          <a:ext cx="3051175" cy="763587"/>
        </p:xfrm>
        <a:graphic>
          <a:graphicData uri="http://schemas.openxmlformats.org/presentationml/2006/ole">
            <mc:AlternateContent xmlns:mc="http://schemas.openxmlformats.org/markup-compatibility/2006">
              <mc:Choice xmlns:v="urn:schemas-microsoft-com:vml" Requires="v">
                <p:oleObj spid="_x0000_s57357" name="方程式" r:id="rId6" imgW="1117440" imgH="279360" progId="Equation.3">
                  <p:embed/>
                </p:oleObj>
              </mc:Choice>
              <mc:Fallback>
                <p:oleObj name="方程式" r:id="rId6" imgW="1117440" imgH="27936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1901" y="3068639"/>
                        <a:ext cx="3051175"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TW">
                <a:ea typeface="新細明體" pitchFamily="18" charset="-120"/>
              </a:rPr>
              <a:t>Co-citation</a:t>
            </a:r>
          </a:p>
        </p:txBody>
      </p:sp>
      <p:sp>
        <p:nvSpPr>
          <p:cNvPr id="59395" name="Rectangle 3"/>
          <p:cNvSpPr>
            <a:spLocks noGrp="1" noChangeArrowheads="1"/>
          </p:cNvSpPr>
          <p:nvPr>
            <p:ph type="body" sz="half" idx="1"/>
          </p:nvPr>
        </p:nvSpPr>
        <p:spPr>
          <a:xfrm>
            <a:off x="1981200" y="1066800"/>
            <a:ext cx="8002588" cy="5410200"/>
          </a:xfrm>
        </p:spPr>
        <p:txBody>
          <a:bodyPr/>
          <a:lstStyle/>
          <a:p>
            <a:r>
              <a:rPr lang="en-US" altLang="zh-TW">
                <a:ea typeface="新細明體" pitchFamily="18" charset="-120"/>
              </a:rPr>
              <a:t>v and w are said to be co-cited by u.</a:t>
            </a:r>
          </a:p>
          <a:p>
            <a:pPr lvl="1"/>
            <a:r>
              <a:rPr lang="en-US" altLang="zh-TW">
                <a:ea typeface="新細明體" pitchFamily="18" charset="-120"/>
              </a:rPr>
              <a:t>If document u cites documents v and w</a:t>
            </a:r>
          </a:p>
          <a:p>
            <a:r>
              <a:rPr lang="en-US" altLang="zh-TW" i="1">
                <a:ea typeface="新細明體" pitchFamily="18" charset="-120"/>
              </a:rPr>
              <a:t>E</a:t>
            </a:r>
            <a:r>
              <a:rPr lang="en-US" altLang="zh-TW" i="1" baseline="30000">
                <a:ea typeface="新細明體" pitchFamily="18" charset="-120"/>
              </a:rPr>
              <a:t>T</a:t>
            </a:r>
            <a:r>
              <a:rPr lang="en-US" altLang="zh-TW" i="1">
                <a:ea typeface="新細明體" pitchFamily="18" charset="-120"/>
              </a:rPr>
              <a:t>E</a:t>
            </a:r>
            <a:r>
              <a:rPr lang="en-US" altLang="zh-TW">
                <a:ea typeface="新細明體" pitchFamily="18" charset="-120"/>
              </a:rPr>
              <a:t>: </a:t>
            </a:r>
            <a:r>
              <a:rPr lang="en-US" altLang="zh-TW">
                <a:solidFill>
                  <a:srgbClr val="FF0000"/>
                </a:solidFill>
                <a:ea typeface="新細明體" pitchFamily="18" charset="-120"/>
              </a:rPr>
              <a:t>co-citation index matrix</a:t>
            </a:r>
          </a:p>
          <a:p>
            <a:pPr lvl="1"/>
            <a:r>
              <a:rPr lang="en-US" altLang="zh-TW" i="1">
                <a:ea typeface="新細明體" pitchFamily="18" charset="-120"/>
              </a:rPr>
              <a:t>E</a:t>
            </a:r>
            <a:r>
              <a:rPr lang="en-US" altLang="zh-TW">
                <a:ea typeface="新細明體" pitchFamily="18" charset="-120"/>
              </a:rPr>
              <a:t>[</a:t>
            </a:r>
            <a:r>
              <a:rPr lang="en-US" altLang="zh-TW" i="1">
                <a:ea typeface="新細明體" pitchFamily="18" charset="-120"/>
              </a:rPr>
              <a:t>i</a:t>
            </a:r>
            <a:r>
              <a:rPr lang="en-US" altLang="zh-TW">
                <a:ea typeface="新細明體" pitchFamily="18" charset="-120"/>
              </a:rPr>
              <a:t>, </a:t>
            </a:r>
            <a:r>
              <a:rPr lang="en-US" altLang="zh-TW" i="1">
                <a:ea typeface="新細明體" pitchFamily="18" charset="-120"/>
              </a:rPr>
              <a:t>j</a:t>
            </a:r>
            <a:r>
              <a:rPr lang="en-US" altLang="zh-TW">
                <a:ea typeface="新細明體" pitchFamily="18" charset="-120"/>
              </a:rPr>
              <a:t>]: document citation matrix</a:t>
            </a:r>
          </a:p>
          <a:p>
            <a:pPr lvl="1"/>
            <a:r>
              <a:rPr lang="en-US" altLang="zh-TW">
                <a:ea typeface="新細明體" pitchFamily="18" charset="-120"/>
              </a:rPr>
              <a:t>Indicator of </a:t>
            </a:r>
            <a:r>
              <a:rPr lang="en-US" altLang="zh-TW">
                <a:solidFill>
                  <a:srgbClr val="FF0000"/>
                </a:solidFill>
                <a:ea typeface="新細明體" pitchFamily="18" charset="-120"/>
              </a:rPr>
              <a:t>relatedness</a:t>
            </a:r>
            <a:r>
              <a:rPr lang="en-US" altLang="zh-TW">
                <a:ea typeface="新細明體" pitchFamily="18" charset="-120"/>
              </a:rPr>
              <a:t/>
            </a:r>
            <a:br>
              <a:rPr lang="en-US" altLang="zh-TW">
                <a:ea typeface="新細明體" pitchFamily="18" charset="-120"/>
              </a:rPr>
            </a:br>
            <a:r>
              <a:rPr lang="en-US" altLang="zh-TW">
                <a:ea typeface="新細明體" pitchFamily="18" charset="-120"/>
              </a:rPr>
              <a:t>between v and w.</a:t>
            </a:r>
          </a:p>
          <a:p>
            <a:r>
              <a:rPr lang="en-US" altLang="zh-TW">
                <a:ea typeface="新細明體" pitchFamily="18" charset="-120"/>
              </a:rPr>
              <a:t>Clustering</a:t>
            </a:r>
          </a:p>
          <a:p>
            <a:pPr lvl="1"/>
            <a:r>
              <a:rPr lang="en-US" altLang="zh-TW">
                <a:ea typeface="新細明體" pitchFamily="18" charset="-120"/>
              </a:rPr>
              <a:t>Using above pair-wise relatedness measure in a clustering algorithm</a:t>
            </a:r>
          </a:p>
        </p:txBody>
      </p:sp>
      <p:graphicFrame>
        <p:nvGraphicFramePr>
          <p:cNvPr id="59396" name="Object 4"/>
          <p:cNvGraphicFramePr>
            <a:graphicFrameLocks noGrp="1" noChangeAspect="1"/>
          </p:cNvGraphicFramePr>
          <p:nvPr>
            <p:ph sz="half" idx="2"/>
          </p:nvPr>
        </p:nvGraphicFramePr>
        <p:xfrm>
          <a:off x="6600825" y="3213100"/>
          <a:ext cx="3886200" cy="1477963"/>
        </p:xfrm>
        <a:graphic>
          <a:graphicData uri="http://schemas.openxmlformats.org/presentationml/2006/ole">
            <mc:AlternateContent xmlns:mc="http://schemas.openxmlformats.org/markup-compatibility/2006">
              <mc:Choice xmlns:v="urn:schemas-microsoft-com:vml" Requires="v">
                <p:oleObj spid="_x0000_s59411" name="方程式" r:id="rId4" imgW="2070000" imgH="787320" progId="Equation.3">
                  <p:embed/>
                </p:oleObj>
              </mc:Choice>
              <mc:Fallback>
                <p:oleObj name="方程式" r:id="rId4" imgW="2070000" imgH="78732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0825" y="3213100"/>
                        <a:ext cx="3886200" cy="1477963"/>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Date Placeholder 4"/>
          <p:cNvSpPr>
            <a:spLocks noGrp="1"/>
          </p:cNvSpPr>
          <p:nvPr>
            <p:ph type="dt" sz="half" idx="10"/>
          </p:nvPr>
        </p:nvSpPr>
        <p:spPr/>
        <p:txBody>
          <a:bodyPr/>
          <a:lstStyle/>
          <a:p>
            <a:r>
              <a:rPr lang="zh-TW" altLang="en-US"/>
              <a:t>Mining the Web</a:t>
            </a:r>
            <a:endParaRPr lang="en-US" altLang="zh-TW"/>
          </a:p>
        </p:txBody>
      </p:sp>
      <p:sp>
        <p:nvSpPr>
          <p:cNvPr id="14" name="Footer Placeholder 5"/>
          <p:cNvSpPr>
            <a:spLocks noGrp="1"/>
          </p:cNvSpPr>
          <p:nvPr>
            <p:ph type="ftr" sz="quarter" idx="11"/>
          </p:nvPr>
        </p:nvSpPr>
        <p:spPr/>
        <p:txBody>
          <a:bodyPr/>
          <a:lstStyle/>
          <a:p>
            <a:r>
              <a:rPr lang="zh-TW" altLang="en-US"/>
              <a:t>Chakrabarti and Ramakrishnan</a:t>
            </a:r>
            <a:endParaRPr lang="en-US" altLang="zh-TW"/>
          </a:p>
        </p:txBody>
      </p:sp>
      <p:sp>
        <p:nvSpPr>
          <p:cNvPr id="15" name="Slide Number Placeholder 6"/>
          <p:cNvSpPr>
            <a:spLocks noGrp="1"/>
          </p:cNvSpPr>
          <p:nvPr>
            <p:ph type="sldNum" sz="quarter" idx="12"/>
          </p:nvPr>
        </p:nvSpPr>
        <p:spPr/>
        <p:txBody>
          <a:bodyPr/>
          <a:lstStyle/>
          <a:p>
            <a:fld id="{4B1286A6-4A29-4380-9FCE-53ABB191D67C}" type="slidenum">
              <a:rPr lang="zh-TW" altLang="en-US"/>
              <a:pPr/>
              <a:t>13</a:t>
            </a:fld>
            <a:endParaRPr lang="en-US" altLang="zh-TW"/>
          </a:p>
        </p:txBody>
      </p:sp>
      <p:sp>
        <p:nvSpPr>
          <p:cNvPr id="59398" name="Oval 6"/>
          <p:cNvSpPr>
            <a:spLocks noChangeArrowheads="1"/>
          </p:cNvSpPr>
          <p:nvPr/>
        </p:nvSpPr>
        <p:spPr bwMode="auto">
          <a:xfrm>
            <a:off x="9480551" y="2349501"/>
            <a:ext cx="144463" cy="1428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0" name="Oval 8"/>
          <p:cNvSpPr>
            <a:spLocks noChangeArrowheads="1"/>
          </p:cNvSpPr>
          <p:nvPr/>
        </p:nvSpPr>
        <p:spPr bwMode="auto">
          <a:xfrm>
            <a:off x="9912351" y="2781301"/>
            <a:ext cx="144463" cy="14287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1" name="Oval 9"/>
          <p:cNvSpPr>
            <a:spLocks noChangeArrowheads="1"/>
          </p:cNvSpPr>
          <p:nvPr/>
        </p:nvSpPr>
        <p:spPr bwMode="auto">
          <a:xfrm>
            <a:off x="9191626" y="2852739"/>
            <a:ext cx="144463" cy="14287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3" name="Line 11"/>
          <p:cNvSpPr>
            <a:spLocks noChangeShapeType="1"/>
          </p:cNvSpPr>
          <p:nvPr/>
        </p:nvSpPr>
        <p:spPr bwMode="auto">
          <a:xfrm>
            <a:off x="9625013" y="2420939"/>
            <a:ext cx="360362" cy="358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04" name="Line 12"/>
          <p:cNvSpPr>
            <a:spLocks noChangeShapeType="1"/>
          </p:cNvSpPr>
          <p:nvPr/>
        </p:nvSpPr>
        <p:spPr bwMode="auto">
          <a:xfrm flipH="1">
            <a:off x="9264650" y="2420938"/>
            <a:ext cx="21590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05" name="Text Box 13"/>
          <p:cNvSpPr txBox="1">
            <a:spLocks noChangeArrowheads="1"/>
          </p:cNvSpPr>
          <p:nvPr/>
        </p:nvSpPr>
        <p:spPr bwMode="auto">
          <a:xfrm>
            <a:off x="9480550" y="1989139"/>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ea typeface="新細明體" pitchFamily="18" charset="-120"/>
              </a:rPr>
              <a:t>u</a:t>
            </a:r>
          </a:p>
        </p:txBody>
      </p:sp>
      <p:sp>
        <p:nvSpPr>
          <p:cNvPr id="59406" name="Text Box 14"/>
          <p:cNvSpPr txBox="1">
            <a:spLocks noChangeArrowheads="1"/>
          </p:cNvSpPr>
          <p:nvPr/>
        </p:nvSpPr>
        <p:spPr bwMode="auto">
          <a:xfrm>
            <a:off x="8975725" y="2492376"/>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ea typeface="新細明體" pitchFamily="18" charset="-120"/>
              </a:rPr>
              <a:t>v</a:t>
            </a:r>
          </a:p>
        </p:txBody>
      </p:sp>
      <p:sp>
        <p:nvSpPr>
          <p:cNvPr id="59407" name="Text Box 15"/>
          <p:cNvSpPr txBox="1">
            <a:spLocks noChangeArrowheads="1"/>
          </p:cNvSpPr>
          <p:nvPr/>
        </p:nvSpPr>
        <p:spPr bwMode="auto">
          <a:xfrm>
            <a:off x="9912350" y="2420939"/>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ea typeface="新細明體" pitchFamily="18" charset="-120"/>
              </a:rPr>
              <a:t>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640013" y="5229225"/>
            <a:ext cx="6913562" cy="1079500"/>
          </a:xfrm>
        </p:spPr>
        <p:txBody>
          <a:bodyPr>
            <a:normAutofit fontScale="90000"/>
          </a:bodyPr>
          <a:lstStyle/>
          <a:p>
            <a:pPr algn="l"/>
            <a:r>
              <a:rPr lang="en-US" altLang="zh-TW" sz="2000">
                <a:solidFill>
                  <a:schemeClr val="tx1"/>
                </a:solidFill>
                <a:latin typeface="Arial" panose="020B0604020202020204" pitchFamily="34" charset="0"/>
                <a:ea typeface="新細明體" pitchFamily="18" charset="-120"/>
              </a:rPr>
              <a:t>Social structure of Web communities  concerning Geophysics, climate, remote sensing, and ecology. The cluster labels are generated manually. [Courtesy Larson]</a:t>
            </a:r>
            <a:br>
              <a:rPr lang="en-US" altLang="zh-TW" sz="2000">
                <a:solidFill>
                  <a:schemeClr val="tx1"/>
                </a:solidFill>
                <a:latin typeface="Arial" panose="020B0604020202020204" pitchFamily="34" charset="0"/>
                <a:ea typeface="新細明體" pitchFamily="18" charset="-120"/>
              </a:rPr>
            </a:br>
            <a:endParaRPr lang="en-US" altLang="zh-TW" sz="2000">
              <a:solidFill>
                <a:schemeClr val="tx1"/>
              </a:solidFill>
              <a:latin typeface="Arial" panose="020B0604020202020204" pitchFamily="34" charset="0"/>
              <a:ea typeface="新細明體" pitchFamily="18" charset="-120"/>
            </a:endParaRPr>
          </a:p>
        </p:txBody>
      </p:sp>
      <p:pic>
        <p:nvPicPr>
          <p:cNvPr id="61444" name="Picture 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703388" y="333375"/>
            <a:ext cx="4379912" cy="4535488"/>
          </a:xfrm>
          <a:noFill/>
          <a:ln/>
        </p:spPr>
      </p:pic>
      <p:pic>
        <p:nvPicPr>
          <p:cNvPr id="61446" name="Picture 6"/>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5986464" y="620714"/>
            <a:ext cx="4681537" cy="3240087"/>
          </a:xfrm>
          <a:noFill/>
          <a:ln/>
        </p:spPr>
      </p:pic>
      <p:sp>
        <p:nvSpPr>
          <p:cNvPr id="5"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6"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7" name="Slide Number Placeholder 6"/>
          <p:cNvSpPr>
            <a:spLocks noGrp="1"/>
          </p:cNvSpPr>
          <p:nvPr>
            <p:ph type="sldNum" sz="quarter" idx="12"/>
          </p:nvPr>
        </p:nvSpPr>
        <p:spPr>
          <a:xfrm>
            <a:off x="8610600" y="6356350"/>
            <a:ext cx="2743200" cy="365125"/>
          </a:xfrm>
        </p:spPr>
        <p:txBody>
          <a:bodyPr/>
          <a:lstStyle/>
          <a:p>
            <a:fld id="{9EE71ECA-0725-48B0-9E11-B608C9C105E0}" type="slidenum">
              <a:rPr lang="zh-TW" altLang="en-US"/>
              <a:pPr/>
              <a:t>14</a:t>
            </a:fld>
            <a:endParaRPr lang="en-US" altLang="zh-TW"/>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ltLang="zh-TW">
                <a:ea typeface="新細明體" pitchFamily="18" charset="-120"/>
              </a:rPr>
              <a:t>Transitions in modeling web content</a:t>
            </a:r>
            <a:endParaRPr lang="en-US" altLang="zh-TW">
              <a:latin typeface="CMR10" charset="0"/>
              <a:ea typeface="新細明體" pitchFamily="18" charset="-120"/>
            </a:endParaRPr>
          </a:p>
        </p:txBody>
      </p:sp>
      <p:sp>
        <p:nvSpPr>
          <p:cNvPr id="248835" name="Rectangle 3"/>
          <p:cNvSpPr>
            <a:spLocks noGrp="1" noChangeArrowheads="1"/>
          </p:cNvSpPr>
          <p:nvPr>
            <p:ph idx="1"/>
          </p:nvPr>
        </p:nvSpPr>
        <p:spPr/>
        <p:txBody>
          <a:bodyPr/>
          <a:lstStyle/>
          <a:p>
            <a:pPr algn="ctr">
              <a:buFontTx/>
              <a:buNone/>
            </a:pPr>
            <a:r>
              <a:rPr lang="en-US" altLang="zh-TW">
                <a:ea typeface="新細明體" pitchFamily="18" charset="-120"/>
              </a:rPr>
              <a:t>(Approximations to what HTML-based hypermedia really is)</a:t>
            </a:r>
          </a:p>
          <a:p>
            <a:r>
              <a:rPr lang="en-US" altLang="zh-TW">
                <a:ea typeface="新細明體" pitchFamily="18" charset="-120"/>
              </a:rPr>
              <a:t>HITS and Google</a:t>
            </a:r>
          </a:p>
          <a:p>
            <a:r>
              <a:rPr lang="en-US" altLang="zh-TW">
                <a:ea typeface="新細明體" pitchFamily="18" charset="-120"/>
              </a:rPr>
              <a:t>B&amp;H</a:t>
            </a:r>
          </a:p>
          <a:p>
            <a:r>
              <a:rPr lang="en-US" altLang="zh-TW">
                <a:ea typeface="新細明體" pitchFamily="18" charset="-120"/>
              </a:rPr>
              <a:t>Rank-and-file</a:t>
            </a:r>
          </a:p>
          <a:p>
            <a:r>
              <a:rPr lang="en-US" altLang="zh-TW">
                <a:ea typeface="新細明體" pitchFamily="18" charset="-120"/>
              </a:rPr>
              <a:t>Clever</a:t>
            </a:r>
          </a:p>
          <a:p>
            <a:r>
              <a:rPr lang="en-US" altLang="zh-TW">
                <a:ea typeface="新細明體" pitchFamily="18" charset="-120"/>
              </a:rPr>
              <a:t>Ranking of micro-pages</a:t>
            </a:r>
          </a:p>
        </p:txBody>
      </p:sp>
      <p:sp>
        <p:nvSpPr>
          <p:cNvPr id="4" name="Date Placeholder 3"/>
          <p:cNvSpPr>
            <a:spLocks noGrp="1"/>
          </p:cNvSpPr>
          <p:nvPr>
            <p:ph type="dt" sz="half" idx="10"/>
          </p:nvPr>
        </p:nvSpPr>
        <p:spPr/>
        <p:txBody>
          <a:bodyPr/>
          <a:lstStyle/>
          <a:p>
            <a:r>
              <a:rPr lang="zh-TW" altLang="en-US"/>
              <a:t>Mining the Web</a:t>
            </a:r>
            <a:endParaRPr lang="en-US" altLang="zh-TW"/>
          </a:p>
        </p:txBody>
      </p:sp>
      <p:sp>
        <p:nvSpPr>
          <p:cNvPr id="5" name="Footer Placeholder 4"/>
          <p:cNvSpPr>
            <a:spLocks noGrp="1"/>
          </p:cNvSpPr>
          <p:nvPr>
            <p:ph type="ftr" sz="quarter" idx="11"/>
          </p:nvPr>
        </p:nvSpPr>
        <p:spPr/>
        <p:txBody>
          <a:bodyPr/>
          <a:lstStyle/>
          <a:p>
            <a:r>
              <a:rPr lang="zh-TW" altLang="en-US"/>
              <a:t>Chakrabarti and Ramakrishnan</a:t>
            </a:r>
            <a:endParaRPr lang="en-US" altLang="zh-TW"/>
          </a:p>
        </p:txBody>
      </p:sp>
      <p:sp>
        <p:nvSpPr>
          <p:cNvPr id="6" name="Slide Number Placeholder 5"/>
          <p:cNvSpPr>
            <a:spLocks noGrp="1"/>
          </p:cNvSpPr>
          <p:nvPr>
            <p:ph type="sldNum" sz="quarter" idx="12"/>
          </p:nvPr>
        </p:nvSpPr>
        <p:spPr/>
        <p:txBody>
          <a:bodyPr/>
          <a:lstStyle/>
          <a:p>
            <a:fld id="{375F318B-C148-4334-9A50-82B97AFDDEE1}" type="slidenum">
              <a:rPr lang="zh-TW" altLang="en-US"/>
              <a:pPr/>
              <a:t>15</a:t>
            </a:fld>
            <a:endParaRPr lang="en-US" altLang="zh-TW"/>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ltLang="zh-TW">
                <a:ea typeface="新細明體" pitchFamily="18" charset="-120"/>
              </a:rPr>
              <a:t>Flow of Models: </a:t>
            </a:r>
            <a:r>
              <a:rPr lang="en-US" altLang="zh-TW">
                <a:latin typeface="CMBX10" charset="0"/>
                <a:ea typeface="新細明體" pitchFamily="18" charset="-120"/>
              </a:rPr>
              <a:t>HITS &amp; Google</a:t>
            </a:r>
          </a:p>
        </p:txBody>
      </p:sp>
      <p:sp>
        <p:nvSpPr>
          <p:cNvPr id="239619" name="Rectangle 3"/>
          <p:cNvSpPr>
            <a:spLocks noGrp="1" noChangeArrowheads="1"/>
          </p:cNvSpPr>
          <p:nvPr>
            <p:ph idx="1"/>
          </p:nvPr>
        </p:nvSpPr>
        <p:spPr/>
        <p:txBody>
          <a:bodyPr/>
          <a:lstStyle/>
          <a:p>
            <a:r>
              <a:rPr lang="en-US" altLang="zh-TW">
                <a:ea typeface="新細明體" pitchFamily="18" charset="-120"/>
              </a:rPr>
              <a:t>Each page is a node without any textual properties. </a:t>
            </a:r>
          </a:p>
          <a:p>
            <a:r>
              <a:rPr lang="en-US" altLang="zh-TW">
                <a:ea typeface="新細明體" pitchFamily="18" charset="-120"/>
              </a:rPr>
              <a:t>Each hyperlink is an edge connecting two nodes with possibly only a positive edge weight property. </a:t>
            </a:r>
          </a:p>
          <a:p>
            <a:r>
              <a:rPr lang="en-US" altLang="zh-TW">
                <a:ea typeface="新細明體" pitchFamily="18" charset="-120"/>
              </a:rPr>
              <a:t>Some preprocessing procedure outside the scope of HITS chooses what sub-graph of the Web to analyze in response to a query.</a:t>
            </a:r>
          </a:p>
        </p:txBody>
      </p:sp>
      <p:sp>
        <p:nvSpPr>
          <p:cNvPr id="4" name="Date Placeholder 3"/>
          <p:cNvSpPr>
            <a:spLocks noGrp="1"/>
          </p:cNvSpPr>
          <p:nvPr>
            <p:ph type="dt" sz="half" idx="10"/>
          </p:nvPr>
        </p:nvSpPr>
        <p:spPr/>
        <p:txBody>
          <a:bodyPr/>
          <a:lstStyle/>
          <a:p>
            <a:r>
              <a:rPr lang="zh-TW" altLang="en-US"/>
              <a:t>Mining the Web</a:t>
            </a:r>
            <a:endParaRPr lang="en-US" altLang="zh-TW"/>
          </a:p>
        </p:txBody>
      </p:sp>
      <p:sp>
        <p:nvSpPr>
          <p:cNvPr id="5" name="Footer Placeholder 4"/>
          <p:cNvSpPr>
            <a:spLocks noGrp="1"/>
          </p:cNvSpPr>
          <p:nvPr>
            <p:ph type="ftr" sz="quarter" idx="11"/>
          </p:nvPr>
        </p:nvSpPr>
        <p:spPr/>
        <p:txBody>
          <a:bodyPr/>
          <a:lstStyle/>
          <a:p>
            <a:r>
              <a:rPr lang="zh-TW" altLang="en-US"/>
              <a:t>Chakrabarti and Ramakrishnan</a:t>
            </a:r>
            <a:endParaRPr lang="en-US" altLang="zh-TW"/>
          </a:p>
        </p:txBody>
      </p:sp>
      <p:sp>
        <p:nvSpPr>
          <p:cNvPr id="6" name="Slide Number Placeholder 5"/>
          <p:cNvSpPr>
            <a:spLocks noGrp="1"/>
          </p:cNvSpPr>
          <p:nvPr>
            <p:ph type="sldNum" sz="quarter" idx="12"/>
          </p:nvPr>
        </p:nvSpPr>
        <p:spPr/>
        <p:txBody>
          <a:bodyPr/>
          <a:lstStyle/>
          <a:p>
            <a:fld id="{222B2047-FB73-45DA-A2AA-CDFE47C0AA43}" type="slidenum">
              <a:rPr lang="zh-TW" altLang="en-US"/>
              <a:pPr/>
              <a:t>16</a:t>
            </a:fld>
            <a:endParaRPr lang="en-US" altLang="zh-TW"/>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zh-TW">
                <a:ea typeface="新細明體" pitchFamily="18" charset="-120"/>
              </a:rPr>
              <a:t>Flow of Models: </a:t>
            </a:r>
            <a:r>
              <a:rPr lang="en-US" altLang="zh-TW">
                <a:latin typeface="CMBX10" charset="0"/>
                <a:ea typeface="新細明體" pitchFamily="18" charset="-120"/>
              </a:rPr>
              <a:t>B&amp;H</a:t>
            </a:r>
          </a:p>
        </p:txBody>
      </p:sp>
      <p:sp>
        <p:nvSpPr>
          <p:cNvPr id="241667" name="Rectangle 3"/>
          <p:cNvSpPr>
            <a:spLocks noGrp="1" noChangeArrowheads="1"/>
          </p:cNvSpPr>
          <p:nvPr>
            <p:ph idx="1"/>
          </p:nvPr>
        </p:nvSpPr>
        <p:spPr/>
        <p:txBody>
          <a:bodyPr/>
          <a:lstStyle/>
          <a:p>
            <a:r>
              <a:rPr lang="en-US" altLang="zh-TW">
                <a:ea typeface="新細明體" pitchFamily="18" charset="-120"/>
              </a:rPr>
              <a:t>The graph model is as in HITS, except that nodes have additional properties.</a:t>
            </a:r>
          </a:p>
          <a:p>
            <a:r>
              <a:rPr lang="en-US" altLang="zh-TW">
                <a:ea typeface="新細明體" pitchFamily="18" charset="-120"/>
              </a:rPr>
              <a:t>Each node is associated with a </a:t>
            </a:r>
            <a:r>
              <a:rPr lang="en-US" altLang="zh-TW" u="sng">
                <a:ea typeface="新細明體" pitchFamily="18" charset="-120"/>
              </a:rPr>
              <a:t>vector space representation of the text</a:t>
            </a:r>
            <a:r>
              <a:rPr lang="en-US" altLang="zh-TW">
                <a:ea typeface="新細明體" pitchFamily="18" charset="-120"/>
              </a:rPr>
              <a:t> on the corresponding page. </a:t>
            </a:r>
          </a:p>
          <a:p>
            <a:r>
              <a:rPr lang="en-US" altLang="zh-TW">
                <a:ea typeface="新細明體" pitchFamily="18" charset="-120"/>
              </a:rPr>
              <a:t>After the  initial sub-graph selection, the B&amp;H algorithm eliminates nodes whose corresponding vectors are far from the typical vector computed from the root set.</a:t>
            </a:r>
          </a:p>
        </p:txBody>
      </p:sp>
      <p:sp>
        <p:nvSpPr>
          <p:cNvPr id="4" name="Date Placeholder 3"/>
          <p:cNvSpPr>
            <a:spLocks noGrp="1"/>
          </p:cNvSpPr>
          <p:nvPr>
            <p:ph type="dt" sz="half" idx="10"/>
          </p:nvPr>
        </p:nvSpPr>
        <p:spPr/>
        <p:txBody>
          <a:bodyPr/>
          <a:lstStyle/>
          <a:p>
            <a:r>
              <a:rPr lang="zh-TW" altLang="en-US"/>
              <a:t>Mining the Web</a:t>
            </a:r>
            <a:endParaRPr lang="en-US" altLang="zh-TW"/>
          </a:p>
        </p:txBody>
      </p:sp>
      <p:sp>
        <p:nvSpPr>
          <p:cNvPr id="5" name="Footer Placeholder 4"/>
          <p:cNvSpPr>
            <a:spLocks noGrp="1"/>
          </p:cNvSpPr>
          <p:nvPr>
            <p:ph type="ftr" sz="quarter" idx="11"/>
          </p:nvPr>
        </p:nvSpPr>
        <p:spPr/>
        <p:txBody>
          <a:bodyPr/>
          <a:lstStyle/>
          <a:p>
            <a:r>
              <a:rPr lang="zh-TW" altLang="en-US"/>
              <a:t>Chakrabarti and Ramakrishnan</a:t>
            </a:r>
            <a:endParaRPr lang="en-US" altLang="zh-TW"/>
          </a:p>
        </p:txBody>
      </p:sp>
      <p:sp>
        <p:nvSpPr>
          <p:cNvPr id="6" name="Slide Number Placeholder 5"/>
          <p:cNvSpPr>
            <a:spLocks noGrp="1"/>
          </p:cNvSpPr>
          <p:nvPr>
            <p:ph type="sldNum" sz="quarter" idx="12"/>
          </p:nvPr>
        </p:nvSpPr>
        <p:spPr/>
        <p:txBody>
          <a:bodyPr/>
          <a:lstStyle/>
          <a:p>
            <a:fld id="{AAF20306-0184-479A-AAE6-B2854070250C}" type="slidenum">
              <a:rPr lang="zh-TW" altLang="en-US"/>
              <a:pPr/>
              <a:t>17</a:t>
            </a:fld>
            <a:endParaRPr lang="en-US" altLang="zh-TW"/>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zh-TW">
                <a:ea typeface="新細明體" pitchFamily="18" charset="-120"/>
              </a:rPr>
              <a:t>Flow of Models: </a:t>
            </a:r>
            <a:r>
              <a:rPr lang="en-US" altLang="zh-TW">
                <a:latin typeface="CMBX10" charset="0"/>
                <a:ea typeface="新細明體" pitchFamily="18" charset="-120"/>
              </a:rPr>
              <a:t>Rank-and-File</a:t>
            </a:r>
          </a:p>
        </p:txBody>
      </p:sp>
      <p:sp>
        <p:nvSpPr>
          <p:cNvPr id="243715" name="Rectangle 3"/>
          <p:cNvSpPr>
            <a:spLocks noGrp="1" noChangeArrowheads="1"/>
          </p:cNvSpPr>
          <p:nvPr>
            <p:ph idx="1"/>
          </p:nvPr>
        </p:nvSpPr>
        <p:spPr/>
        <p:txBody>
          <a:bodyPr/>
          <a:lstStyle/>
          <a:p>
            <a:r>
              <a:rPr lang="en-US" altLang="zh-TW">
                <a:ea typeface="新細明體" pitchFamily="18" charset="-120"/>
              </a:rPr>
              <a:t>Replaced the hubs-and-authorities model by a simpler one</a:t>
            </a:r>
          </a:p>
          <a:p>
            <a:r>
              <a:rPr lang="en-US" altLang="zh-TW">
                <a:solidFill>
                  <a:srgbClr val="CC3300"/>
                </a:solidFill>
                <a:ea typeface="新細明體" pitchFamily="18" charset="-120"/>
              </a:rPr>
              <a:t>Each document is a linear sequence of tokens. </a:t>
            </a:r>
          </a:p>
          <a:p>
            <a:pPr lvl="1"/>
            <a:r>
              <a:rPr lang="en-US" altLang="zh-TW" u="sng">
                <a:solidFill>
                  <a:srgbClr val="CC3300"/>
                </a:solidFill>
                <a:ea typeface="新細明體" pitchFamily="18" charset="-120"/>
              </a:rPr>
              <a:t>Most are terms, some are outgoing hyperlinks</a:t>
            </a:r>
            <a:r>
              <a:rPr lang="en-US" altLang="zh-TW">
                <a:ea typeface="新細明體" pitchFamily="18" charset="-120"/>
              </a:rPr>
              <a:t>. </a:t>
            </a:r>
          </a:p>
          <a:p>
            <a:r>
              <a:rPr lang="en-US" altLang="zh-TW">
                <a:ea typeface="新細明體" pitchFamily="18" charset="-120"/>
              </a:rPr>
              <a:t>Query terms activate nearby hyperlinks. </a:t>
            </a:r>
          </a:p>
          <a:p>
            <a:r>
              <a:rPr lang="en-US" altLang="zh-TW">
                <a:ea typeface="新細明體" pitchFamily="18" charset="-120"/>
              </a:rPr>
              <a:t>No iterations are involved.</a:t>
            </a:r>
          </a:p>
        </p:txBody>
      </p:sp>
      <p:sp>
        <p:nvSpPr>
          <p:cNvPr id="4" name="Date Placeholder 3"/>
          <p:cNvSpPr>
            <a:spLocks noGrp="1"/>
          </p:cNvSpPr>
          <p:nvPr>
            <p:ph type="dt" sz="half" idx="10"/>
          </p:nvPr>
        </p:nvSpPr>
        <p:spPr/>
        <p:txBody>
          <a:bodyPr/>
          <a:lstStyle/>
          <a:p>
            <a:r>
              <a:rPr lang="zh-TW" altLang="en-US"/>
              <a:t>Mining the Web</a:t>
            </a:r>
            <a:endParaRPr lang="en-US" altLang="zh-TW"/>
          </a:p>
        </p:txBody>
      </p:sp>
      <p:sp>
        <p:nvSpPr>
          <p:cNvPr id="5" name="Footer Placeholder 4"/>
          <p:cNvSpPr>
            <a:spLocks noGrp="1"/>
          </p:cNvSpPr>
          <p:nvPr>
            <p:ph type="ftr" sz="quarter" idx="11"/>
          </p:nvPr>
        </p:nvSpPr>
        <p:spPr/>
        <p:txBody>
          <a:bodyPr/>
          <a:lstStyle/>
          <a:p>
            <a:r>
              <a:rPr lang="zh-TW" altLang="en-US"/>
              <a:t>Chakrabarti and Ramakrishnan</a:t>
            </a:r>
            <a:endParaRPr lang="en-US" altLang="zh-TW"/>
          </a:p>
        </p:txBody>
      </p:sp>
      <p:sp>
        <p:nvSpPr>
          <p:cNvPr id="6" name="Slide Number Placeholder 5"/>
          <p:cNvSpPr>
            <a:spLocks noGrp="1"/>
          </p:cNvSpPr>
          <p:nvPr>
            <p:ph type="sldNum" sz="quarter" idx="12"/>
          </p:nvPr>
        </p:nvSpPr>
        <p:spPr/>
        <p:txBody>
          <a:bodyPr/>
          <a:lstStyle/>
          <a:p>
            <a:fld id="{02B58D04-6E1F-4A49-8C71-94756BE053CF}" type="slidenum">
              <a:rPr lang="zh-TW" altLang="en-US"/>
              <a:pPr/>
              <a:t>18</a:t>
            </a:fld>
            <a:endParaRPr lang="en-US" altLang="zh-TW"/>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ltLang="zh-TW">
                <a:latin typeface="CMBX10" charset="0"/>
                <a:ea typeface="新細明體" pitchFamily="18" charset="-120"/>
              </a:rPr>
              <a:t>Flow of Models: Clever</a:t>
            </a:r>
          </a:p>
        </p:txBody>
      </p:sp>
      <p:sp>
        <p:nvSpPr>
          <p:cNvPr id="246787" name="Rectangle 3"/>
          <p:cNvSpPr>
            <a:spLocks noGrp="1" noChangeArrowheads="1"/>
          </p:cNvSpPr>
          <p:nvPr>
            <p:ph idx="1"/>
          </p:nvPr>
        </p:nvSpPr>
        <p:spPr/>
        <p:txBody>
          <a:bodyPr/>
          <a:lstStyle/>
          <a:p>
            <a:r>
              <a:rPr lang="en-US" altLang="zh-TW">
                <a:ea typeface="新細明體" pitchFamily="18" charset="-120"/>
              </a:rPr>
              <a:t>Page is modeled at two levels. </a:t>
            </a:r>
          </a:p>
          <a:p>
            <a:pPr lvl="1"/>
            <a:r>
              <a:rPr lang="en-US" altLang="zh-TW">
                <a:ea typeface="新細明體" pitchFamily="18" charset="-120"/>
              </a:rPr>
              <a:t>The </a:t>
            </a:r>
            <a:r>
              <a:rPr lang="en-US" altLang="zh-TW" u="sng">
                <a:solidFill>
                  <a:srgbClr val="CC3300"/>
                </a:solidFill>
                <a:ea typeface="新細明體" pitchFamily="18" charset="-120"/>
              </a:rPr>
              <a:t>coarse-grained model</a:t>
            </a:r>
            <a:r>
              <a:rPr lang="en-US" altLang="zh-TW">
                <a:ea typeface="新細明體" pitchFamily="18" charset="-120"/>
              </a:rPr>
              <a:t> is the same as in HITS. </a:t>
            </a:r>
          </a:p>
          <a:p>
            <a:pPr lvl="1"/>
            <a:r>
              <a:rPr lang="en-US" altLang="zh-TW">
                <a:ea typeface="新細明體" pitchFamily="18" charset="-120"/>
              </a:rPr>
              <a:t>At a </a:t>
            </a:r>
            <a:r>
              <a:rPr lang="en-US" altLang="zh-TW" u="sng">
                <a:solidFill>
                  <a:srgbClr val="CC3300"/>
                </a:solidFill>
                <a:ea typeface="新細明體" pitchFamily="18" charset="-120"/>
              </a:rPr>
              <a:t>finer grain</a:t>
            </a:r>
            <a:r>
              <a:rPr lang="en-US" altLang="zh-TW">
                <a:ea typeface="新細明體" pitchFamily="18" charset="-120"/>
              </a:rPr>
              <a:t>, a page is a linear sequence of tokens as in Rank-and-File. </a:t>
            </a:r>
          </a:p>
          <a:p>
            <a:r>
              <a:rPr lang="en-US" altLang="zh-TW">
                <a:ea typeface="新細明體" pitchFamily="18" charset="-120"/>
              </a:rPr>
              <a:t>Proximity between a query term on page u and an outbound link to page v is represented by increasing the weight of the edge (u,v) in the coarse-grained graph.</a:t>
            </a:r>
          </a:p>
        </p:txBody>
      </p:sp>
      <p:sp>
        <p:nvSpPr>
          <p:cNvPr id="4" name="Date Placeholder 3"/>
          <p:cNvSpPr>
            <a:spLocks noGrp="1"/>
          </p:cNvSpPr>
          <p:nvPr>
            <p:ph type="dt" sz="half" idx="10"/>
          </p:nvPr>
        </p:nvSpPr>
        <p:spPr/>
        <p:txBody>
          <a:bodyPr/>
          <a:lstStyle/>
          <a:p>
            <a:r>
              <a:rPr lang="zh-TW" altLang="en-US"/>
              <a:t>Mining the Web</a:t>
            </a:r>
            <a:endParaRPr lang="en-US" altLang="zh-TW"/>
          </a:p>
        </p:txBody>
      </p:sp>
      <p:sp>
        <p:nvSpPr>
          <p:cNvPr id="5" name="Footer Placeholder 4"/>
          <p:cNvSpPr>
            <a:spLocks noGrp="1"/>
          </p:cNvSpPr>
          <p:nvPr>
            <p:ph type="ftr" sz="quarter" idx="11"/>
          </p:nvPr>
        </p:nvSpPr>
        <p:spPr/>
        <p:txBody>
          <a:bodyPr/>
          <a:lstStyle/>
          <a:p>
            <a:r>
              <a:rPr lang="zh-TW" altLang="en-US"/>
              <a:t>Chakrabarti and Ramakrishnan</a:t>
            </a:r>
            <a:endParaRPr lang="en-US" altLang="zh-TW"/>
          </a:p>
        </p:txBody>
      </p:sp>
      <p:sp>
        <p:nvSpPr>
          <p:cNvPr id="6" name="Slide Number Placeholder 5"/>
          <p:cNvSpPr>
            <a:spLocks noGrp="1"/>
          </p:cNvSpPr>
          <p:nvPr>
            <p:ph type="sldNum" sz="quarter" idx="12"/>
          </p:nvPr>
        </p:nvSpPr>
        <p:spPr/>
        <p:txBody>
          <a:bodyPr/>
          <a:lstStyle/>
          <a:p>
            <a:fld id="{782DC233-58A6-4D78-85AB-6DD9602671BE}" type="slidenum">
              <a:rPr lang="zh-TW" altLang="en-US"/>
              <a:pPr/>
              <a:t>19</a:t>
            </a:fld>
            <a:endParaRPr lang="en-US" altLang="zh-TW"/>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chor="ctr"/>
          <a:lstStyle/>
          <a:p>
            <a:r>
              <a:rPr lang="en-US" altLang="zh-TW" sz="4000">
                <a:ea typeface="新細明體" pitchFamily="18" charset="-120"/>
              </a:rPr>
              <a:t>Traditional IR systems</a:t>
            </a:r>
          </a:p>
        </p:txBody>
      </p:sp>
      <p:sp>
        <p:nvSpPr>
          <p:cNvPr id="40963" name="Rectangle 3"/>
          <p:cNvSpPr>
            <a:spLocks noGrp="1" noChangeArrowheads="1"/>
          </p:cNvSpPr>
          <p:nvPr>
            <p:ph idx="1"/>
          </p:nvPr>
        </p:nvSpPr>
        <p:spPr/>
        <p:txBody>
          <a:bodyPr/>
          <a:lstStyle/>
          <a:p>
            <a:pPr algn="l">
              <a:buFontTx/>
              <a:buChar char="•"/>
            </a:pPr>
            <a:r>
              <a:rPr lang="en-US" altLang="zh-TW" sz="3200">
                <a:ea typeface="新細明體" pitchFamily="18" charset="-120"/>
              </a:rPr>
              <a:t> Traditional IR systems</a:t>
            </a:r>
          </a:p>
          <a:p>
            <a:pPr lvl="1" algn="l">
              <a:buFont typeface="CMR10" charset="0"/>
              <a:buChar char="‐"/>
            </a:pPr>
            <a:r>
              <a:rPr lang="en-US" altLang="zh-TW" sz="2800">
                <a:latin typeface="CMR10" charset="0"/>
                <a:ea typeface="新細明體" pitchFamily="18" charset="-120"/>
              </a:rPr>
              <a:t> </a:t>
            </a:r>
            <a:r>
              <a:rPr lang="en-US" altLang="zh-TW" sz="2800">
                <a:ea typeface="新細明體" pitchFamily="18" charset="-120"/>
              </a:rPr>
              <a:t>Worth of a document w.r.t. a query is intrinsic to the document.</a:t>
            </a:r>
          </a:p>
          <a:p>
            <a:pPr lvl="1" algn="l">
              <a:buFont typeface="CMR10" charset="0"/>
              <a:buChar char="‐"/>
            </a:pPr>
            <a:r>
              <a:rPr lang="en-US" altLang="zh-TW" sz="2800">
                <a:ea typeface="新細明體" pitchFamily="18" charset="-120"/>
              </a:rPr>
              <a:t> Documents </a:t>
            </a:r>
          </a:p>
          <a:p>
            <a:pPr lvl="2" algn="l">
              <a:buFont typeface="Microsoft Sans Serif" panose="020B0604020202020204" pitchFamily="34" charset="0"/>
              <a:buChar char="•"/>
            </a:pPr>
            <a:r>
              <a:rPr lang="en-US" altLang="zh-TW" sz="2400">
                <a:ea typeface="新細明體" pitchFamily="18" charset="-120"/>
              </a:rPr>
              <a:t> Self-contained units</a:t>
            </a:r>
          </a:p>
          <a:p>
            <a:pPr lvl="2" algn="l">
              <a:buFont typeface="Microsoft Sans Serif" panose="020B0604020202020204" pitchFamily="34" charset="0"/>
              <a:buChar char="•"/>
            </a:pPr>
            <a:r>
              <a:rPr lang="en-US" altLang="zh-TW" sz="2400">
                <a:ea typeface="新細明體" pitchFamily="18" charset="-120"/>
              </a:rPr>
              <a:t> Generally descriptive and truthful about contents</a:t>
            </a:r>
          </a:p>
          <a:p>
            <a:pPr lvl="1" algn="l">
              <a:buFont typeface="CMR10" charset="0"/>
              <a:buChar char="‐"/>
            </a:pPr>
            <a:r>
              <a:rPr lang="en-US" altLang="zh-TW" sz="2800">
                <a:ea typeface="新細明體" pitchFamily="18" charset="-120"/>
              </a:rPr>
              <a:t> Frustration of being applied to Web data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ltLang="zh-TW">
                <a:ea typeface="新細明體" pitchFamily="18" charset="-120"/>
              </a:rPr>
              <a:t>Link-based Ranking Strategies</a:t>
            </a:r>
          </a:p>
        </p:txBody>
      </p:sp>
      <p:sp>
        <p:nvSpPr>
          <p:cNvPr id="244739" name="Rectangle 3"/>
          <p:cNvSpPr>
            <a:spLocks noGrp="1" noChangeArrowheads="1"/>
          </p:cNvSpPr>
          <p:nvPr>
            <p:ph idx="1"/>
          </p:nvPr>
        </p:nvSpPr>
        <p:spPr/>
        <p:txBody>
          <a:bodyPr/>
          <a:lstStyle/>
          <a:p>
            <a:r>
              <a:rPr lang="en-US" altLang="zh-TW">
                <a:ea typeface="新細明體" pitchFamily="18" charset="-120"/>
              </a:rPr>
              <a:t>Leverage the</a:t>
            </a:r>
          </a:p>
          <a:p>
            <a:pPr lvl="1"/>
            <a:r>
              <a:rPr lang="en-US" altLang="zh-TW">
                <a:ea typeface="新細明體" pitchFamily="18" charset="-120"/>
              </a:rPr>
              <a:t> “Abundance problems” inherent in broad queries</a:t>
            </a:r>
          </a:p>
          <a:p>
            <a:r>
              <a:rPr lang="en-US" altLang="zh-TW">
                <a:ea typeface="新細明體" pitchFamily="18" charset="-120"/>
              </a:rPr>
              <a:t>Google’s PageRanking </a:t>
            </a:r>
            <a:r>
              <a:rPr lang="en-US" altLang="zh-TW" sz="2000">
                <a:solidFill>
                  <a:srgbClr val="FF0000"/>
                </a:solidFill>
                <a:ea typeface="新細明體" pitchFamily="18" charset="-120"/>
              </a:rPr>
              <a:t>[Brin and Page WWW7, 1998]</a:t>
            </a:r>
          </a:p>
          <a:p>
            <a:pPr lvl="1"/>
            <a:r>
              <a:rPr lang="en-US" altLang="zh-TW">
                <a:ea typeface="新細明體" pitchFamily="18" charset="-120"/>
              </a:rPr>
              <a:t>Measure of </a:t>
            </a:r>
            <a:r>
              <a:rPr lang="en-US" altLang="zh-TW">
                <a:solidFill>
                  <a:srgbClr val="CC3300"/>
                </a:solidFill>
                <a:ea typeface="新細明體" pitchFamily="18" charset="-120"/>
              </a:rPr>
              <a:t>prestige</a:t>
            </a:r>
            <a:r>
              <a:rPr lang="en-US" altLang="zh-TW">
                <a:ea typeface="新細明體" pitchFamily="18" charset="-120"/>
              </a:rPr>
              <a:t> with every page on web</a:t>
            </a:r>
          </a:p>
          <a:p>
            <a:r>
              <a:rPr lang="en-US" altLang="zh-TW">
                <a:ea typeface="新細明體" pitchFamily="18" charset="-120"/>
              </a:rPr>
              <a:t>HITS: Hyperlink Induced Topic Search </a:t>
            </a:r>
            <a:r>
              <a:rPr lang="en-US" altLang="zh-TW" sz="2000">
                <a:solidFill>
                  <a:srgbClr val="FF0000"/>
                </a:solidFill>
                <a:ea typeface="新細明體" pitchFamily="18" charset="-120"/>
              </a:rPr>
              <a:t>[Jon Kleinberg ’98]</a:t>
            </a:r>
          </a:p>
          <a:p>
            <a:pPr lvl="1"/>
            <a:r>
              <a:rPr lang="en-US" altLang="zh-TW">
                <a:ea typeface="新細明體" pitchFamily="18" charset="-120"/>
              </a:rPr>
              <a:t>Use query to select a sub-graph from the Web.</a:t>
            </a:r>
          </a:p>
          <a:p>
            <a:pPr lvl="1"/>
            <a:r>
              <a:rPr lang="en-US" altLang="zh-TW">
                <a:ea typeface="新細明體" pitchFamily="18" charset="-120"/>
              </a:rPr>
              <a:t>Identify </a:t>
            </a:r>
            <a:r>
              <a:rPr lang="en-US" altLang="zh-TW">
                <a:solidFill>
                  <a:srgbClr val="CC3300"/>
                </a:solidFill>
                <a:ea typeface="新細明體" pitchFamily="18" charset="-120"/>
              </a:rPr>
              <a:t>“hubs”</a:t>
            </a:r>
            <a:r>
              <a:rPr lang="en-US" altLang="zh-TW">
                <a:ea typeface="新細明體" pitchFamily="18" charset="-120"/>
              </a:rPr>
              <a:t> and </a:t>
            </a:r>
            <a:r>
              <a:rPr lang="en-US" altLang="zh-TW">
                <a:solidFill>
                  <a:srgbClr val="CC3300"/>
                </a:solidFill>
                <a:ea typeface="新細明體" pitchFamily="18" charset="-120"/>
              </a:rPr>
              <a:t>“authorities”</a:t>
            </a:r>
            <a:r>
              <a:rPr lang="en-US" altLang="zh-TW">
                <a:ea typeface="新細明體" pitchFamily="18" charset="-120"/>
              </a:rPr>
              <a:t> in the sub-graph</a:t>
            </a:r>
          </a:p>
        </p:txBody>
      </p:sp>
      <p:sp>
        <p:nvSpPr>
          <p:cNvPr id="4" name="Date Placeholder 3"/>
          <p:cNvSpPr>
            <a:spLocks noGrp="1"/>
          </p:cNvSpPr>
          <p:nvPr>
            <p:ph type="dt" sz="half" idx="10"/>
          </p:nvPr>
        </p:nvSpPr>
        <p:spPr/>
        <p:txBody>
          <a:bodyPr/>
          <a:lstStyle/>
          <a:p>
            <a:r>
              <a:rPr lang="zh-TW" altLang="en-US"/>
              <a:t>Mining the Web</a:t>
            </a:r>
            <a:endParaRPr lang="en-US" altLang="zh-TW"/>
          </a:p>
        </p:txBody>
      </p:sp>
      <p:sp>
        <p:nvSpPr>
          <p:cNvPr id="5" name="Footer Placeholder 4"/>
          <p:cNvSpPr>
            <a:spLocks noGrp="1"/>
          </p:cNvSpPr>
          <p:nvPr>
            <p:ph type="ftr" sz="quarter" idx="11"/>
          </p:nvPr>
        </p:nvSpPr>
        <p:spPr/>
        <p:txBody>
          <a:bodyPr/>
          <a:lstStyle/>
          <a:p>
            <a:r>
              <a:rPr lang="zh-TW" altLang="en-US"/>
              <a:t>Chakrabarti and Ramakrishnan</a:t>
            </a:r>
            <a:endParaRPr lang="en-US" altLang="zh-TW"/>
          </a:p>
        </p:txBody>
      </p:sp>
      <p:sp>
        <p:nvSpPr>
          <p:cNvPr id="6" name="Slide Number Placeholder 5"/>
          <p:cNvSpPr>
            <a:spLocks noGrp="1"/>
          </p:cNvSpPr>
          <p:nvPr>
            <p:ph type="sldNum" sz="quarter" idx="12"/>
          </p:nvPr>
        </p:nvSpPr>
        <p:spPr/>
        <p:txBody>
          <a:bodyPr/>
          <a:lstStyle/>
          <a:p>
            <a:fld id="{E2293760-A615-40A0-BFC3-45E75D654359}" type="slidenum">
              <a:rPr lang="zh-TW" altLang="en-US"/>
              <a:pPr/>
              <a:t>20</a:t>
            </a:fld>
            <a:endParaRPr lang="en-US" altLang="zh-TW"/>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ltLang="zh-TW">
                <a:ea typeface="新細明體" pitchFamily="18" charset="-120"/>
              </a:rPr>
              <a:t>Google(PageRank): Overview</a:t>
            </a:r>
          </a:p>
        </p:txBody>
      </p:sp>
      <p:sp>
        <p:nvSpPr>
          <p:cNvPr id="1027" name="Rectangle 3"/>
          <p:cNvSpPr>
            <a:spLocks noGrp="1" noChangeArrowheads="1"/>
          </p:cNvSpPr>
          <p:nvPr>
            <p:ph sz="half" idx="1"/>
          </p:nvPr>
        </p:nvSpPr>
        <p:spPr>
          <a:xfrm>
            <a:off x="1981200" y="1066800"/>
            <a:ext cx="7848600" cy="5410200"/>
          </a:xfrm>
        </p:spPr>
        <p:txBody>
          <a:bodyPr/>
          <a:lstStyle/>
          <a:p>
            <a:r>
              <a:rPr lang="en-US" altLang="zh-TW" sz="2400">
                <a:ea typeface="新細明體" pitchFamily="18" charset="-120"/>
              </a:rPr>
              <a:t>Pre-computes a rank-vector</a:t>
            </a:r>
          </a:p>
          <a:p>
            <a:pPr lvl="1"/>
            <a:r>
              <a:rPr lang="en-US" altLang="zh-TW" sz="2000">
                <a:ea typeface="新細明體" pitchFamily="18" charset="-120"/>
              </a:rPr>
              <a:t>Provides a-priori (offline) importance estimates for all pages on Web</a:t>
            </a:r>
          </a:p>
          <a:p>
            <a:pPr lvl="1"/>
            <a:r>
              <a:rPr lang="en-US" altLang="zh-TW" sz="2000">
                <a:ea typeface="新細明體" pitchFamily="18" charset="-120"/>
              </a:rPr>
              <a:t>Independent of search query</a:t>
            </a:r>
          </a:p>
          <a:p>
            <a:r>
              <a:rPr lang="en-US" altLang="zh-TW" sz="2400">
                <a:ea typeface="新細明體" pitchFamily="18" charset="-120"/>
              </a:rPr>
              <a:t>In-degree </a:t>
            </a:r>
            <a:r>
              <a:rPr lang="en-US" altLang="zh-TW" sz="2400">
                <a:ea typeface="新細明體" pitchFamily="18" charset="-120"/>
                <a:sym typeface="Symbol" panose="05050102010706020507" pitchFamily="18" charset="2"/>
              </a:rPr>
              <a:t> prestige</a:t>
            </a:r>
          </a:p>
          <a:p>
            <a:r>
              <a:rPr lang="en-US" altLang="zh-TW" sz="2400">
                <a:ea typeface="新細明體" pitchFamily="18" charset="-120"/>
                <a:sym typeface="Symbol" panose="05050102010706020507" pitchFamily="18" charset="2"/>
              </a:rPr>
              <a:t>Not all votes are worth the same</a:t>
            </a:r>
          </a:p>
          <a:p>
            <a:r>
              <a:rPr lang="en-US" altLang="zh-TW" sz="2400">
                <a:ea typeface="新細明體" pitchFamily="18" charset="-120"/>
                <a:sym typeface="Symbol" panose="05050102010706020507" pitchFamily="18" charset="2"/>
              </a:rPr>
              <a:t>Prestige of a page is the sum of prestige of citing pages:</a:t>
            </a:r>
            <a:br>
              <a:rPr lang="en-US" altLang="zh-TW" sz="2400">
                <a:ea typeface="新細明體" pitchFamily="18" charset="-120"/>
                <a:sym typeface="Symbol" panose="05050102010706020507" pitchFamily="18" charset="2"/>
              </a:rPr>
            </a:br>
            <a:r>
              <a:rPr lang="en-US" altLang="zh-TW" sz="2400">
                <a:ea typeface="新細明體" pitchFamily="18" charset="-120"/>
                <a:sym typeface="Symbol" panose="05050102010706020507" pitchFamily="18" charset="2"/>
              </a:rPr>
              <a:t>	</a:t>
            </a:r>
            <a:r>
              <a:rPr lang="en-US" altLang="zh-TW" sz="2400" b="1" i="1">
                <a:ea typeface="新細明體" pitchFamily="18" charset="-120"/>
                <a:sym typeface="Symbol" panose="05050102010706020507" pitchFamily="18" charset="2"/>
              </a:rPr>
              <a:t>p</a:t>
            </a:r>
            <a:r>
              <a:rPr lang="en-US" altLang="zh-TW" sz="2400">
                <a:ea typeface="新細明體" pitchFamily="18" charset="-120"/>
                <a:sym typeface="Symbol" panose="05050102010706020507" pitchFamily="18" charset="2"/>
              </a:rPr>
              <a:t> = </a:t>
            </a:r>
            <a:r>
              <a:rPr lang="en-US" altLang="zh-TW" sz="2400" b="1" i="1">
                <a:ea typeface="新細明體" pitchFamily="18" charset="-120"/>
                <a:sym typeface="Symbol" panose="05050102010706020507" pitchFamily="18" charset="2"/>
              </a:rPr>
              <a:t>Ep</a:t>
            </a:r>
            <a:endParaRPr lang="en-US" altLang="zh-TW" sz="2400">
              <a:ea typeface="新細明體" pitchFamily="18" charset="-120"/>
              <a:sym typeface="Symbol" panose="05050102010706020507" pitchFamily="18" charset="2"/>
            </a:endParaRPr>
          </a:p>
          <a:p>
            <a:r>
              <a:rPr lang="en-US" altLang="zh-TW" sz="2400">
                <a:ea typeface="新細明體" pitchFamily="18" charset="-120"/>
                <a:sym typeface="Symbol" panose="05050102010706020507" pitchFamily="18" charset="2"/>
              </a:rPr>
              <a:t>Pre-compute </a:t>
            </a:r>
            <a:r>
              <a:rPr lang="en-US" altLang="zh-TW" sz="2400">
                <a:solidFill>
                  <a:schemeClr val="accent1"/>
                </a:solidFill>
                <a:ea typeface="新細明體" pitchFamily="18" charset="-120"/>
                <a:sym typeface="Symbol" panose="05050102010706020507" pitchFamily="18" charset="2"/>
              </a:rPr>
              <a:t>query-independent prestige score</a:t>
            </a:r>
          </a:p>
          <a:p>
            <a:r>
              <a:rPr lang="en-US" altLang="zh-TW" sz="2400">
                <a:ea typeface="新細明體" pitchFamily="18" charset="-120"/>
              </a:rPr>
              <a:t>Query time: </a:t>
            </a:r>
            <a:r>
              <a:rPr lang="en-US" altLang="zh-TW" sz="2400">
                <a:solidFill>
                  <a:schemeClr val="accent1"/>
                </a:solidFill>
                <a:ea typeface="新細明體" pitchFamily="18" charset="-120"/>
              </a:rPr>
              <a:t>prestige scores</a:t>
            </a:r>
            <a:r>
              <a:rPr lang="en-US" altLang="zh-TW" sz="2400">
                <a:ea typeface="新細明體" pitchFamily="18" charset="-120"/>
              </a:rPr>
              <a:t> used in conjunction with </a:t>
            </a:r>
            <a:r>
              <a:rPr lang="en-US" altLang="zh-TW" sz="2400">
                <a:solidFill>
                  <a:schemeClr val="accent1"/>
                </a:solidFill>
                <a:ea typeface="新細明體" pitchFamily="18" charset="-120"/>
              </a:rPr>
              <a:t>query-specific IR scores</a:t>
            </a: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8BEEBF05-0D04-4D56-83B4-BAFF47B7DF81}" type="slidenum">
              <a:rPr lang="zh-TW" altLang="en-US"/>
              <a:pPr/>
              <a:t>21</a:t>
            </a:fld>
            <a:endParaRPr lang="en-US" altLang="zh-TW"/>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TW">
                <a:ea typeface="新細明體" pitchFamily="18" charset="-120"/>
              </a:rPr>
              <a:t>Google (PageRank)</a:t>
            </a:r>
          </a:p>
        </p:txBody>
      </p:sp>
      <p:sp>
        <p:nvSpPr>
          <p:cNvPr id="38915" name="Rectangle 3"/>
          <p:cNvSpPr>
            <a:spLocks noGrp="1" noChangeArrowheads="1"/>
          </p:cNvSpPr>
          <p:nvPr>
            <p:ph sz="half" idx="1"/>
          </p:nvPr>
        </p:nvSpPr>
        <p:spPr>
          <a:xfrm>
            <a:off x="2209800" y="990601"/>
            <a:ext cx="8458200" cy="5472113"/>
          </a:xfrm>
        </p:spPr>
        <p:txBody>
          <a:bodyPr/>
          <a:lstStyle/>
          <a:p>
            <a:pPr>
              <a:lnSpc>
                <a:spcPct val="90000"/>
              </a:lnSpc>
            </a:pPr>
            <a:r>
              <a:rPr lang="en-US" altLang="zh-TW" sz="2800">
                <a:ea typeface="新細明體" pitchFamily="18" charset="-120"/>
              </a:rPr>
              <a:t>Assumption</a:t>
            </a:r>
          </a:p>
          <a:p>
            <a:pPr lvl="1">
              <a:lnSpc>
                <a:spcPct val="90000"/>
              </a:lnSpc>
            </a:pPr>
            <a:r>
              <a:rPr lang="en-US" altLang="zh-TW" sz="2400">
                <a:ea typeface="新細明體" pitchFamily="18" charset="-120"/>
              </a:rPr>
              <a:t>the prestige of a page is proportional to the sum of the prestige scores of pages linking to it</a:t>
            </a:r>
          </a:p>
          <a:p>
            <a:pPr>
              <a:lnSpc>
                <a:spcPct val="90000"/>
              </a:lnSpc>
            </a:pPr>
            <a:r>
              <a:rPr lang="en-US" altLang="zh-TW" sz="2800">
                <a:ea typeface="新細明體" pitchFamily="18" charset="-120"/>
              </a:rPr>
              <a:t>Random surfer on strongly connected web graph</a:t>
            </a:r>
          </a:p>
          <a:p>
            <a:pPr>
              <a:lnSpc>
                <a:spcPct val="90000"/>
              </a:lnSpc>
            </a:pPr>
            <a:r>
              <a:rPr lang="en-US" altLang="zh-TW" sz="2800">
                <a:ea typeface="新細明體" pitchFamily="18" charset="-120"/>
              </a:rPr>
              <a:t>E is adjacency matrix of the Web</a:t>
            </a:r>
          </a:p>
          <a:p>
            <a:pPr lvl="1">
              <a:lnSpc>
                <a:spcPct val="90000"/>
              </a:lnSpc>
            </a:pPr>
            <a:r>
              <a:rPr lang="en-US" altLang="zh-TW" sz="2400">
                <a:ea typeface="新細明體" pitchFamily="18" charset="-120"/>
              </a:rPr>
              <a:t> </a:t>
            </a:r>
          </a:p>
          <a:p>
            <a:pPr lvl="1">
              <a:lnSpc>
                <a:spcPct val="90000"/>
              </a:lnSpc>
            </a:pPr>
            <a:endParaRPr lang="en-US" altLang="zh-TW" sz="2400">
              <a:ea typeface="新細明體" pitchFamily="18" charset="-120"/>
            </a:endParaRPr>
          </a:p>
          <a:p>
            <a:pPr lvl="1">
              <a:lnSpc>
                <a:spcPct val="90000"/>
              </a:lnSpc>
            </a:pPr>
            <a:r>
              <a:rPr lang="en-US" altLang="zh-TW" sz="2400">
                <a:ea typeface="新細明體" pitchFamily="18" charset="-120"/>
              </a:rPr>
              <a:t>No parallel edges</a:t>
            </a:r>
          </a:p>
          <a:p>
            <a:pPr>
              <a:lnSpc>
                <a:spcPct val="90000"/>
              </a:lnSpc>
            </a:pPr>
            <a:r>
              <a:rPr lang="en-US" altLang="zh-TW" sz="2800">
                <a:ea typeface="新細明體" pitchFamily="18" charset="-120"/>
              </a:rPr>
              <a:t>Matrix L derived from E by normalizing all row-sums to one:</a:t>
            </a:r>
          </a:p>
        </p:txBody>
      </p:sp>
      <p:sp>
        <p:nvSpPr>
          <p:cNvPr id="8"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9"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10" name="Slide Number Placeholder 6"/>
          <p:cNvSpPr>
            <a:spLocks noGrp="1"/>
          </p:cNvSpPr>
          <p:nvPr>
            <p:ph type="sldNum" sz="quarter" idx="12"/>
          </p:nvPr>
        </p:nvSpPr>
        <p:spPr>
          <a:xfrm>
            <a:off x="8610600" y="6356350"/>
            <a:ext cx="2743200" cy="365125"/>
          </a:xfrm>
        </p:spPr>
        <p:txBody>
          <a:bodyPr/>
          <a:lstStyle/>
          <a:p>
            <a:fld id="{F9699BFE-74E0-4327-BDBA-A0B6030E6B1F}" type="slidenum">
              <a:rPr lang="zh-TW" altLang="en-US"/>
              <a:pPr/>
              <a:t>22</a:t>
            </a:fld>
            <a:endParaRPr lang="en-US" altLang="zh-TW"/>
          </a:p>
        </p:txBody>
      </p:sp>
      <p:graphicFrame>
        <p:nvGraphicFramePr>
          <p:cNvPr id="38917" name="Object 5"/>
          <p:cNvGraphicFramePr>
            <a:graphicFrameLocks noChangeAspect="1"/>
          </p:cNvGraphicFramePr>
          <p:nvPr/>
        </p:nvGraphicFramePr>
        <p:xfrm>
          <a:off x="3143251" y="3141663"/>
          <a:ext cx="5440363" cy="850900"/>
        </p:xfrm>
        <a:graphic>
          <a:graphicData uri="http://schemas.openxmlformats.org/presentationml/2006/ole">
            <mc:AlternateContent xmlns:mc="http://schemas.openxmlformats.org/markup-compatibility/2006">
              <mc:Choice xmlns:v="urn:schemas-microsoft-com:vml" Requires="v">
                <p:oleObj spid="_x0000_s38930" name="Equation" r:id="rId4" imgW="2920680" imgH="457200" progId="Equation.3">
                  <p:embed/>
                </p:oleObj>
              </mc:Choice>
              <mc:Fallback>
                <p:oleObj name="Equation" r:id="rId4" imgW="2920680" imgH="457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51" y="3141663"/>
                        <a:ext cx="5440363"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8" name="Object 6"/>
          <p:cNvGraphicFramePr>
            <a:graphicFrameLocks noChangeAspect="1"/>
          </p:cNvGraphicFramePr>
          <p:nvPr/>
        </p:nvGraphicFramePr>
        <p:xfrm>
          <a:off x="6672264" y="3500439"/>
          <a:ext cx="2478087" cy="885825"/>
        </p:xfrm>
        <a:graphic>
          <a:graphicData uri="http://schemas.openxmlformats.org/presentationml/2006/ole">
            <mc:AlternateContent xmlns:mc="http://schemas.openxmlformats.org/markup-compatibility/2006">
              <mc:Choice xmlns:v="urn:schemas-microsoft-com:vml" Requires="v">
                <p:oleObj spid="_x0000_s38931" name="方程式" r:id="rId6" imgW="1066680" imgH="380880" progId="Equation.3">
                  <p:embed/>
                </p:oleObj>
              </mc:Choice>
              <mc:Fallback>
                <p:oleObj name="方程式" r:id="rId6" imgW="1066680" imgH="38088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2264" y="3500439"/>
                        <a:ext cx="2478087" cy="88582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9" name="Object 7"/>
          <p:cNvGraphicFramePr>
            <a:graphicFrameLocks noChangeAspect="1"/>
          </p:cNvGraphicFramePr>
          <p:nvPr/>
        </p:nvGraphicFramePr>
        <p:xfrm>
          <a:off x="4943475" y="5013325"/>
          <a:ext cx="3384550" cy="1049338"/>
        </p:xfrm>
        <a:graphic>
          <a:graphicData uri="http://schemas.openxmlformats.org/presentationml/2006/ole">
            <mc:AlternateContent xmlns:mc="http://schemas.openxmlformats.org/markup-compatibility/2006">
              <mc:Choice xmlns:v="urn:schemas-microsoft-com:vml" Requires="v">
                <p:oleObj spid="_x0000_s38932" name="Equation" r:id="rId8" imgW="1803240" imgH="558720" progId="Equation.3">
                  <p:embed/>
                </p:oleObj>
              </mc:Choice>
              <mc:Fallback>
                <p:oleObj name="Equation" r:id="rId8" imgW="1803240" imgH="55872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3475" y="5013325"/>
                        <a:ext cx="3384550" cy="104933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0" name="Text Box 8"/>
          <p:cNvSpPr txBox="1">
            <a:spLocks noChangeArrowheads="1"/>
          </p:cNvSpPr>
          <p:nvPr/>
        </p:nvSpPr>
        <p:spPr bwMode="auto">
          <a:xfrm>
            <a:off x="9015414" y="2781301"/>
            <a:ext cx="1652587" cy="925513"/>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i="1">
                <a:ea typeface="新細明體" pitchFamily="18" charset="-120"/>
              </a:rPr>
              <a:t>N</a:t>
            </a:r>
            <a:r>
              <a:rPr lang="en-US" altLang="zh-TW" sz="1800" i="1" baseline="-25000">
                <a:ea typeface="新細明體" pitchFamily="18" charset="-120"/>
              </a:rPr>
              <a:t>u</a:t>
            </a:r>
            <a:r>
              <a:rPr lang="en-US" altLang="zh-TW" sz="1800">
                <a:ea typeface="新細明體" pitchFamily="18" charset="-120"/>
              </a:rPr>
              <a:t>: number of </a:t>
            </a:r>
            <a:br>
              <a:rPr lang="en-US" altLang="zh-TW" sz="1800">
                <a:ea typeface="新細明體" pitchFamily="18" charset="-120"/>
              </a:rPr>
            </a:br>
            <a:r>
              <a:rPr lang="en-US" altLang="zh-TW" sz="1800">
                <a:ea typeface="新細明體" pitchFamily="18" charset="-120"/>
              </a:rPr>
              <a:t>       outlink of </a:t>
            </a:r>
          </a:p>
          <a:p>
            <a:r>
              <a:rPr lang="en-US" altLang="zh-TW" sz="1800">
                <a:ea typeface="新細明體" pitchFamily="18" charset="-120"/>
              </a:rPr>
              <a:t>       page </a:t>
            </a:r>
            <a:r>
              <a:rPr lang="en-US" altLang="zh-TW" sz="1800" i="1">
                <a:ea typeface="新細明體" pitchFamily="18" charset="-120"/>
              </a:rPr>
              <a:t>u</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zh-TW">
                <a:ea typeface="新細明體" pitchFamily="18" charset="-120"/>
              </a:rPr>
              <a:t>The PageRank</a:t>
            </a:r>
          </a:p>
        </p:txBody>
      </p:sp>
      <p:sp>
        <p:nvSpPr>
          <p:cNvPr id="83971" name="Rectangle 3"/>
          <p:cNvSpPr>
            <a:spLocks noGrp="1" noChangeArrowheads="1"/>
          </p:cNvSpPr>
          <p:nvPr>
            <p:ph sz="half" idx="1"/>
          </p:nvPr>
        </p:nvSpPr>
        <p:spPr>
          <a:xfrm>
            <a:off x="1981200" y="1066800"/>
            <a:ext cx="8686800" cy="5410200"/>
          </a:xfrm>
        </p:spPr>
        <p:txBody>
          <a:bodyPr/>
          <a:lstStyle/>
          <a:p>
            <a:r>
              <a:rPr lang="en-US" altLang="zh-TW" sz="2800">
                <a:ea typeface="新細明體" pitchFamily="18" charset="-120"/>
              </a:rPr>
              <a:t>After i</a:t>
            </a:r>
            <a:r>
              <a:rPr lang="en-US" altLang="zh-TW" sz="2800" baseline="30000">
                <a:ea typeface="新細明體" pitchFamily="18" charset="-120"/>
              </a:rPr>
              <a:t>th</a:t>
            </a:r>
            <a:r>
              <a:rPr lang="en-US" altLang="zh-TW" sz="2800">
                <a:ea typeface="新細明體" pitchFamily="18" charset="-120"/>
              </a:rPr>
              <a:t> step:</a:t>
            </a:r>
          </a:p>
          <a:p>
            <a:pPr lvl="1"/>
            <a:r>
              <a:rPr lang="en-US" altLang="zh-TW" sz="2400">
                <a:ea typeface="新細明體" pitchFamily="18" charset="-120"/>
              </a:rPr>
              <a:t> </a:t>
            </a:r>
          </a:p>
          <a:p>
            <a:r>
              <a:rPr lang="en-US" altLang="zh-TW" sz="2800">
                <a:ea typeface="新細明體" pitchFamily="18" charset="-120"/>
              </a:rPr>
              <a:t>Convergence to </a:t>
            </a:r>
          </a:p>
          <a:p>
            <a:pPr lvl="1"/>
            <a:r>
              <a:rPr lang="en-US" altLang="zh-TW" sz="2400">
                <a:ea typeface="新細明體" pitchFamily="18" charset="-120"/>
              </a:rPr>
              <a:t>stationary distribution of L.</a:t>
            </a:r>
          </a:p>
          <a:p>
            <a:pPr lvl="2"/>
            <a:r>
              <a:rPr lang="en-US" altLang="zh-TW" sz="2000">
                <a:ea typeface="新細明體" pitchFamily="18" charset="-120"/>
              </a:rPr>
              <a:t>p -&gt; </a:t>
            </a:r>
            <a:r>
              <a:rPr lang="en-US" altLang="zh-TW" sz="2000">
                <a:solidFill>
                  <a:srgbClr val="CC3300"/>
                </a:solidFill>
                <a:ea typeface="新細明體" pitchFamily="18" charset="-120"/>
              </a:rPr>
              <a:t>principal eigenvector</a:t>
            </a:r>
            <a:r>
              <a:rPr lang="en-US" altLang="zh-TW" sz="2000">
                <a:ea typeface="新細明體" pitchFamily="18" charset="-120"/>
              </a:rPr>
              <a:t> of L</a:t>
            </a:r>
            <a:r>
              <a:rPr lang="en-US" altLang="zh-TW" sz="2000" baseline="30000">
                <a:ea typeface="新細明體" pitchFamily="18" charset="-120"/>
              </a:rPr>
              <a:t>T</a:t>
            </a:r>
          </a:p>
          <a:p>
            <a:pPr lvl="2"/>
            <a:r>
              <a:rPr lang="en-US" altLang="zh-TW" sz="2000">
                <a:ea typeface="新細明體" pitchFamily="18" charset="-120"/>
              </a:rPr>
              <a:t>Called the </a:t>
            </a:r>
            <a:r>
              <a:rPr lang="en-US" altLang="zh-TW" sz="2000">
                <a:solidFill>
                  <a:srgbClr val="CC3300"/>
                </a:solidFill>
                <a:ea typeface="新細明體" pitchFamily="18" charset="-120"/>
              </a:rPr>
              <a:t>PageRank</a:t>
            </a:r>
          </a:p>
          <a:p>
            <a:r>
              <a:rPr lang="en-US" altLang="zh-TW" sz="2800">
                <a:ea typeface="新細明體" pitchFamily="18" charset="-120"/>
              </a:rPr>
              <a:t>Convergence criteria</a:t>
            </a:r>
          </a:p>
          <a:p>
            <a:pPr lvl="1"/>
            <a:r>
              <a:rPr lang="en-US" altLang="zh-TW" sz="2400">
                <a:ea typeface="新細明體" pitchFamily="18" charset="-120"/>
              </a:rPr>
              <a:t>L is irreducible</a:t>
            </a:r>
          </a:p>
          <a:p>
            <a:pPr lvl="2"/>
            <a:r>
              <a:rPr lang="en-US" altLang="zh-TW" sz="2000">
                <a:ea typeface="新細明體" pitchFamily="18" charset="-120"/>
              </a:rPr>
              <a:t>there is a directed path from every node to every other node</a:t>
            </a:r>
          </a:p>
          <a:p>
            <a:pPr lvl="1"/>
            <a:r>
              <a:rPr lang="en-US" altLang="zh-TW" sz="2400">
                <a:ea typeface="新細明體" pitchFamily="18" charset="-120"/>
              </a:rPr>
              <a:t>L is aperiodic</a:t>
            </a:r>
          </a:p>
          <a:p>
            <a:pPr lvl="2"/>
            <a:r>
              <a:rPr lang="en-US" altLang="zh-TW" sz="2000">
                <a:ea typeface="新細明體" pitchFamily="18" charset="-120"/>
              </a:rPr>
              <a:t>for all u &amp; v, there are paths with all possible number of links on them, except for a finite set of path lengths</a:t>
            </a:r>
          </a:p>
        </p:txBody>
      </p:sp>
      <p:sp>
        <p:nvSpPr>
          <p:cNvPr id="5"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6"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7" name="Slide Number Placeholder 6"/>
          <p:cNvSpPr>
            <a:spLocks noGrp="1"/>
          </p:cNvSpPr>
          <p:nvPr>
            <p:ph type="sldNum" sz="quarter" idx="12"/>
          </p:nvPr>
        </p:nvSpPr>
        <p:spPr>
          <a:xfrm>
            <a:off x="8610600" y="6356350"/>
            <a:ext cx="2743200" cy="365125"/>
          </a:xfrm>
        </p:spPr>
        <p:txBody>
          <a:bodyPr/>
          <a:lstStyle/>
          <a:p>
            <a:fld id="{A8349255-C5DC-4AED-9CA5-EBBF05E03255}" type="slidenum">
              <a:rPr lang="zh-TW" altLang="en-US"/>
              <a:pPr/>
              <a:t>23</a:t>
            </a:fld>
            <a:endParaRPr lang="en-US" altLang="zh-TW"/>
          </a:p>
        </p:txBody>
      </p:sp>
      <p:graphicFrame>
        <p:nvGraphicFramePr>
          <p:cNvPr id="83974" name="Object 6"/>
          <p:cNvGraphicFramePr>
            <a:graphicFrameLocks noChangeAspect="1"/>
          </p:cNvGraphicFramePr>
          <p:nvPr/>
        </p:nvGraphicFramePr>
        <p:xfrm>
          <a:off x="2878138" y="1547814"/>
          <a:ext cx="1562100" cy="530225"/>
        </p:xfrm>
        <a:graphic>
          <a:graphicData uri="http://schemas.openxmlformats.org/presentationml/2006/ole">
            <mc:AlternateContent xmlns:mc="http://schemas.openxmlformats.org/markup-compatibility/2006">
              <mc:Choice xmlns:v="urn:schemas-microsoft-com:vml" Requires="v">
                <p:oleObj spid="_x0000_s83978" name="方程式" r:id="rId4" imgW="634680" imgH="215640" progId="Equation.3">
                  <p:embed/>
                </p:oleObj>
              </mc:Choice>
              <mc:Fallback>
                <p:oleObj name="方程式" r:id="rId4" imgW="634680" imgH="21564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8138" y="1547814"/>
                        <a:ext cx="1562100" cy="53022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TW">
                <a:ea typeface="新細明體" pitchFamily="18" charset="-120"/>
              </a:rPr>
              <a:t>The surfing model</a:t>
            </a:r>
          </a:p>
        </p:txBody>
      </p:sp>
      <p:sp>
        <p:nvSpPr>
          <p:cNvPr id="90115" name="Rectangle 3"/>
          <p:cNvSpPr>
            <a:spLocks noGrp="1" noChangeArrowheads="1"/>
          </p:cNvSpPr>
          <p:nvPr>
            <p:ph sz="half" idx="1"/>
          </p:nvPr>
        </p:nvSpPr>
        <p:spPr>
          <a:xfrm>
            <a:off x="1981200" y="1066800"/>
            <a:ext cx="8686800" cy="5410200"/>
          </a:xfrm>
        </p:spPr>
        <p:txBody>
          <a:bodyPr/>
          <a:lstStyle/>
          <a:p>
            <a:r>
              <a:rPr lang="en-US" altLang="zh-TW" sz="2800">
                <a:ea typeface="新細明體" pitchFamily="18" charset="-120"/>
              </a:rPr>
              <a:t>Correspondence between “surfer model” and the notion of prestige</a:t>
            </a:r>
          </a:p>
          <a:p>
            <a:pPr lvl="1"/>
            <a:r>
              <a:rPr lang="en-US" altLang="zh-TW" sz="2400">
                <a:ea typeface="新細明體" pitchFamily="18" charset="-120"/>
              </a:rPr>
              <a:t>Page v has high prestige if the visit rate is high</a:t>
            </a:r>
          </a:p>
          <a:p>
            <a:pPr lvl="1"/>
            <a:r>
              <a:rPr lang="en-US" altLang="zh-TW" sz="2400">
                <a:ea typeface="新細明體" pitchFamily="18" charset="-120"/>
              </a:rPr>
              <a:t>This happens if there are many neighbors u with high visit rates leading to v</a:t>
            </a:r>
          </a:p>
          <a:p>
            <a:r>
              <a:rPr lang="en-US" altLang="zh-TW" sz="2800">
                <a:ea typeface="新細明體" pitchFamily="18" charset="-120"/>
              </a:rPr>
              <a:t>Deficiency</a:t>
            </a:r>
          </a:p>
          <a:p>
            <a:pPr lvl="1"/>
            <a:r>
              <a:rPr lang="en-US" altLang="zh-TW" sz="2400">
                <a:ea typeface="新細明體" pitchFamily="18" charset="-120"/>
              </a:rPr>
              <a:t>Web graph is not strongly connected</a:t>
            </a:r>
          </a:p>
          <a:p>
            <a:pPr lvl="2"/>
            <a:r>
              <a:rPr lang="en-US" altLang="zh-TW" sz="2000">
                <a:ea typeface="新細明體" pitchFamily="18" charset="-120"/>
              </a:rPr>
              <a:t>Only a fourth of the graph is !</a:t>
            </a:r>
          </a:p>
          <a:p>
            <a:pPr lvl="1"/>
            <a:r>
              <a:rPr lang="en-US" altLang="zh-TW" sz="2400">
                <a:ea typeface="新細明體" pitchFamily="18" charset="-120"/>
              </a:rPr>
              <a:t>Web graph is not aperiodic</a:t>
            </a:r>
          </a:p>
          <a:p>
            <a:pPr lvl="1"/>
            <a:r>
              <a:rPr lang="en-US" altLang="zh-TW" sz="2400">
                <a:ea typeface="新細明體" pitchFamily="18" charset="-120"/>
              </a:rPr>
              <a:t>Rank-sinks</a:t>
            </a:r>
          </a:p>
          <a:p>
            <a:pPr lvl="2"/>
            <a:r>
              <a:rPr lang="en-US" altLang="zh-TW" sz="2000">
                <a:ea typeface="新細明體" pitchFamily="18" charset="-120"/>
              </a:rPr>
              <a:t>Pages without out-links</a:t>
            </a:r>
          </a:p>
          <a:p>
            <a:pPr lvl="2"/>
            <a:r>
              <a:rPr lang="en-US" altLang="zh-TW" sz="2000">
                <a:ea typeface="新細明體" pitchFamily="18" charset="-120"/>
              </a:rPr>
              <a:t>Directed cyclic paths</a:t>
            </a: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A09F926D-2B4A-4FF4-A208-CFC3540A669A}" type="slidenum">
              <a:rPr lang="zh-TW" altLang="en-US"/>
              <a:pPr/>
              <a:t>24</a:t>
            </a:fld>
            <a:endParaRPr lang="en-US" altLang="zh-TW"/>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zh-TW">
                <a:latin typeface="Arial" panose="020B0604020202020204" pitchFamily="34" charset="0"/>
                <a:ea typeface="新細明體" pitchFamily="18" charset="-120"/>
              </a:rPr>
              <a:t>Surfing model: simple fix</a:t>
            </a:r>
          </a:p>
        </p:txBody>
      </p:sp>
      <p:sp>
        <p:nvSpPr>
          <p:cNvPr id="96259" name="Rectangle 3"/>
          <p:cNvSpPr>
            <a:spLocks noGrp="1" noChangeArrowheads="1"/>
          </p:cNvSpPr>
          <p:nvPr>
            <p:ph sz="half" idx="1"/>
          </p:nvPr>
        </p:nvSpPr>
        <p:spPr>
          <a:xfrm>
            <a:off x="1981200" y="1066800"/>
            <a:ext cx="8686800" cy="5410200"/>
          </a:xfrm>
        </p:spPr>
        <p:txBody>
          <a:bodyPr/>
          <a:lstStyle/>
          <a:p>
            <a:r>
              <a:rPr lang="en-US" altLang="zh-TW" sz="2800">
                <a:ea typeface="新細明體" pitchFamily="18" charset="-120"/>
              </a:rPr>
              <a:t>Two way choice at each node</a:t>
            </a:r>
          </a:p>
          <a:p>
            <a:pPr lvl="1"/>
            <a:r>
              <a:rPr lang="en-US" altLang="zh-TW" sz="2400">
                <a:ea typeface="新細明體" pitchFamily="18" charset="-120"/>
              </a:rPr>
              <a:t>With probability d (0.1 &lt; d &lt; 0.2), the surfer </a:t>
            </a:r>
            <a:r>
              <a:rPr lang="en-US" altLang="zh-TW" sz="2400">
                <a:solidFill>
                  <a:srgbClr val="CC3300"/>
                </a:solidFill>
                <a:ea typeface="新細明體" pitchFamily="18" charset="-120"/>
              </a:rPr>
              <a:t>jumps to a random page</a:t>
            </a:r>
            <a:r>
              <a:rPr lang="en-US" altLang="zh-TW" sz="2400">
                <a:ea typeface="新細明體" pitchFamily="18" charset="-120"/>
              </a:rPr>
              <a:t> on the Web.</a:t>
            </a:r>
          </a:p>
          <a:p>
            <a:pPr lvl="1"/>
            <a:r>
              <a:rPr lang="en-US" altLang="zh-TW" sz="2400">
                <a:ea typeface="新細明體" pitchFamily="18" charset="-120"/>
              </a:rPr>
              <a:t>With probability 1–d the surfer decides to choose, uniformly at random, </a:t>
            </a:r>
            <a:r>
              <a:rPr lang="en-US" altLang="zh-TW" sz="2400">
                <a:solidFill>
                  <a:srgbClr val="CC3300"/>
                </a:solidFill>
                <a:ea typeface="新細明體" pitchFamily="18" charset="-120"/>
              </a:rPr>
              <a:t>an out-neighbor</a:t>
            </a:r>
          </a:p>
          <a:p>
            <a:r>
              <a:rPr lang="en-US" altLang="zh-TW" sz="2800">
                <a:ea typeface="新細明體" pitchFamily="18" charset="-120"/>
              </a:rPr>
              <a:t>MODIFIED EQUATION 7.9</a:t>
            </a:r>
          </a:p>
          <a:p>
            <a:r>
              <a:rPr lang="en-US" altLang="zh-TW" sz="2800">
                <a:ea typeface="新細明體" pitchFamily="18" charset="-120"/>
              </a:rPr>
              <a:t>Direct solution of eigen-system not feasible.</a:t>
            </a:r>
          </a:p>
          <a:p>
            <a:r>
              <a:rPr lang="en-US" altLang="zh-TW" sz="2800">
                <a:ea typeface="新細明體" pitchFamily="18" charset="-120"/>
              </a:rPr>
              <a:t>Solution : Power iterations</a:t>
            </a:r>
          </a:p>
        </p:txBody>
      </p:sp>
      <p:sp>
        <p:nvSpPr>
          <p:cNvPr id="5"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6"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7" name="Slide Number Placeholder 6"/>
          <p:cNvSpPr>
            <a:spLocks noGrp="1"/>
          </p:cNvSpPr>
          <p:nvPr>
            <p:ph type="sldNum" sz="quarter" idx="12"/>
          </p:nvPr>
        </p:nvSpPr>
        <p:spPr>
          <a:xfrm>
            <a:off x="8610600" y="6356350"/>
            <a:ext cx="2743200" cy="365125"/>
          </a:xfrm>
        </p:spPr>
        <p:txBody>
          <a:bodyPr/>
          <a:lstStyle/>
          <a:p>
            <a:fld id="{41CC2B96-4A34-40B7-9650-AA39173249C1}" type="slidenum">
              <a:rPr lang="zh-TW" altLang="en-US"/>
              <a:pPr/>
              <a:t>25</a:t>
            </a:fld>
            <a:endParaRPr lang="en-US" altLang="zh-TW"/>
          </a:p>
        </p:txBody>
      </p:sp>
      <p:graphicFrame>
        <p:nvGraphicFramePr>
          <p:cNvPr id="96261" name="Object 5"/>
          <p:cNvGraphicFramePr>
            <a:graphicFrameLocks noChangeAspect="1"/>
          </p:cNvGraphicFramePr>
          <p:nvPr/>
        </p:nvGraphicFramePr>
        <p:xfrm>
          <a:off x="3581400" y="4724401"/>
          <a:ext cx="4343400" cy="1628775"/>
        </p:xfrm>
        <a:graphic>
          <a:graphicData uri="http://schemas.openxmlformats.org/presentationml/2006/ole">
            <mc:AlternateContent xmlns:mc="http://schemas.openxmlformats.org/markup-compatibility/2006">
              <mc:Choice xmlns:v="urn:schemas-microsoft-com:vml" Requires="v">
                <p:oleObj spid="_x0000_s96265" name="Equation" r:id="rId4" imgW="3047760" imgH="1143000" progId="Equation.3">
                  <p:embed/>
                </p:oleObj>
              </mc:Choice>
              <mc:Fallback>
                <p:oleObj name="Equation" r:id="rId4" imgW="3047760" imgH="11430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4724401"/>
                        <a:ext cx="4343400" cy="162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TW">
                <a:ea typeface="新細明體" pitchFamily="18" charset="-120"/>
              </a:rPr>
              <a:t>PageRank architecture at Google</a:t>
            </a:r>
          </a:p>
        </p:txBody>
      </p:sp>
      <p:sp>
        <p:nvSpPr>
          <p:cNvPr id="97283" name="Rectangle 3"/>
          <p:cNvSpPr>
            <a:spLocks noGrp="1" noChangeArrowheads="1"/>
          </p:cNvSpPr>
          <p:nvPr>
            <p:ph sz="half" idx="1"/>
          </p:nvPr>
        </p:nvSpPr>
        <p:spPr>
          <a:xfrm>
            <a:off x="1981200" y="1066800"/>
            <a:ext cx="8686800" cy="5410200"/>
          </a:xfrm>
        </p:spPr>
        <p:txBody>
          <a:bodyPr/>
          <a:lstStyle/>
          <a:p>
            <a:r>
              <a:rPr lang="en-US" altLang="zh-TW" sz="2400">
                <a:ea typeface="新細明體" pitchFamily="18" charset="-120"/>
              </a:rPr>
              <a:t>Ranking of pages more important than exact values of p</a:t>
            </a:r>
            <a:r>
              <a:rPr lang="en-US" altLang="zh-TW" sz="2400" baseline="-25000">
                <a:ea typeface="新細明體" pitchFamily="18" charset="-120"/>
              </a:rPr>
              <a:t>i</a:t>
            </a:r>
          </a:p>
          <a:p>
            <a:r>
              <a:rPr lang="en-US" altLang="zh-TW" sz="2400">
                <a:ea typeface="新細明體" pitchFamily="18" charset="-120"/>
              </a:rPr>
              <a:t>Convergence of page ranks in 52 iterations for a crawl with 322 million links.</a:t>
            </a:r>
          </a:p>
          <a:p>
            <a:r>
              <a:rPr lang="en-US" altLang="zh-TW" sz="2400">
                <a:ea typeface="新細明體" pitchFamily="18" charset="-120"/>
              </a:rPr>
              <a:t>Pre-compute and store the PageRank of each page.</a:t>
            </a:r>
          </a:p>
          <a:p>
            <a:pPr lvl="1"/>
            <a:r>
              <a:rPr lang="en-US" altLang="zh-TW" sz="2000">
                <a:ea typeface="新細明體" pitchFamily="18" charset="-120"/>
              </a:rPr>
              <a:t>PageRank  independent of any query or textual content.</a:t>
            </a:r>
          </a:p>
          <a:p>
            <a:r>
              <a:rPr lang="en-US" altLang="zh-TW" sz="2400">
                <a:ea typeface="新細明體" pitchFamily="18" charset="-120"/>
              </a:rPr>
              <a:t>Ranking scheme combines PageRank with textual match</a:t>
            </a:r>
          </a:p>
          <a:p>
            <a:pPr lvl="1"/>
            <a:r>
              <a:rPr lang="en-US" altLang="zh-TW" sz="2000">
                <a:ea typeface="新細明體" pitchFamily="18" charset="-120"/>
              </a:rPr>
              <a:t>Unpublished</a:t>
            </a:r>
          </a:p>
          <a:p>
            <a:pPr lvl="1"/>
            <a:r>
              <a:rPr lang="en-US" altLang="zh-TW" sz="2000">
                <a:ea typeface="新細明體" pitchFamily="18" charset="-120"/>
              </a:rPr>
              <a:t>Many empirical parameters, human effort and regression testing.</a:t>
            </a:r>
          </a:p>
          <a:p>
            <a:pPr lvl="1"/>
            <a:r>
              <a:rPr lang="en-US" altLang="zh-TW" sz="2000">
                <a:ea typeface="新細明體" pitchFamily="18" charset="-120"/>
              </a:rPr>
              <a:t>Criticism : Ad-hoc coupling and decoupling between relevance and prestige</a:t>
            </a: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8217AF67-53F8-4E42-8FB2-9BD99B9BC39C}" type="slidenum">
              <a:rPr lang="zh-TW" altLang="en-US"/>
              <a:pPr/>
              <a:t>26</a:t>
            </a:fld>
            <a:endParaRPr lang="en-US" altLang="zh-TW"/>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TW">
                <a:ea typeface="新細明體" pitchFamily="18" charset="-120"/>
              </a:rPr>
              <a:t>HITS: Ranking by popularity</a:t>
            </a:r>
          </a:p>
        </p:txBody>
      </p:sp>
      <p:sp>
        <p:nvSpPr>
          <p:cNvPr id="113667" name="Rectangle 3"/>
          <p:cNvSpPr>
            <a:spLocks noGrp="1" noChangeArrowheads="1"/>
          </p:cNvSpPr>
          <p:nvPr>
            <p:ph sz="half" idx="1"/>
          </p:nvPr>
        </p:nvSpPr>
        <p:spPr>
          <a:xfrm>
            <a:off x="2251076" y="1066800"/>
            <a:ext cx="8416925" cy="5410200"/>
          </a:xfrm>
        </p:spPr>
        <p:txBody>
          <a:bodyPr/>
          <a:lstStyle/>
          <a:p>
            <a:r>
              <a:rPr lang="en-US" altLang="zh-TW" sz="2800">
                <a:ea typeface="新細明體" pitchFamily="18" charset="-120"/>
              </a:rPr>
              <a:t>Relies on query-time processing</a:t>
            </a:r>
          </a:p>
          <a:p>
            <a:pPr lvl="1"/>
            <a:r>
              <a:rPr lang="en-US" altLang="zh-TW" sz="2400">
                <a:ea typeface="新細明體" pitchFamily="18" charset="-120"/>
              </a:rPr>
              <a:t>To select base set Vq of links for query q constructed by</a:t>
            </a:r>
          </a:p>
          <a:p>
            <a:pPr lvl="2"/>
            <a:r>
              <a:rPr lang="en-US" altLang="zh-TW" sz="2000">
                <a:ea typeface="新細明體" pitchFamily="18" charset="-120"/>
              </a:rPr>
              <a:t>selecting a sub-graph R from the Web </a:t>
            </a:r>
            <a:r>
              <a:rPr lang="en-US" altLang="zh-TW" sz="2000" i="1" u="sng">
                <a:ea typeface="新細明體" pitchFamily="18" charset="-120"/>
              </a:rPr>
              <a:t>(root set)</a:t>
            </a:r>
            <a:r>
              <a:rPr lang="en-US" altLang="zh-TW" sz="2000">
                <a:ea typeface="新細明體" pitchFamily="18" charset="-120"/>
              </a:rPr>
              <a:t> relevant to the query</a:t>
            </a:r>
          </a:p>
          <a:p>
            <a:pPr lvl="2"/>
            <a:r>
              <a:rPr lang="en-US" altLang="zh-TW" sz="2000">
                <a:ea typeface="新細明體" pitchFamily="18" charset="-120"/>
              </a:rPr>
              <a:t>selecting any node u which neighbors any r \in R via an inbound or outbound edge </a:t>
            </a:r>
            <a:r>
              <a:rPr lang="en-US" altLang="zh-TW" sz="2000" i="1" u="sng">
                <a:ea typeface="新細明體" pitchFamily="18" charset="-120"/>
              </a:rPr>
              <a:t>(expanded set)</a:t>
            </a:r>
            <a:r>
              <a:rPr lang="en-US" altLang="zh-TW" sz="2000">
                <a:ea typeface="新細明體" pitchFamily="18" charset="-120"/>
              </a:rPr>
              <a:t> </a:t>
            </a:r>
          </a:p>
          <a:p>
            <a:pPr lvl="1"/>
            <a:r>
              <a:rPr lang="en-US" altLang="zh-TW" sz="2400">
                <a:ea typeface="新細明體" pitchFamily="18" charset="-120"/>
              </a:rPr>
              <a:t>To deduce </a:t>
            </a:r>
            <a:r>
              <a:rPr lang="en-US" altLang="zh-TW" sz="2400" i="1">
                <a:solidFill>
                  <a:schemeClr val="accent2"/>
                </a:solidFill>
                <a:ea typeface="新細明體" pitchFamily="18" charset="-120"/>
              </a:rPr>
              <a:t>hubs</a:t>
            </a:r>
            <a:r>
              <a:rPr lang="en-US" altLang="zh-TW" sz="2400">
                <a:solidFill>
                  <a:schemeClr val="accent2"/>
                </a:solidFill>
                <a:ea typeface="新細明體" pitchFamily="18" charset="-120"/>
              </a:rPr>
              <a:t> and authorities</a:t>
            </a:r>
            <a:r>
              <a:rPr lang="en-US" altLang="zh-TW" sz="2400">
                <a:ea typeface="新細明體" pitchFamily="18" charset="-120"/>
              </a:rPr>
              <a:t> that exist in a sub-graph of the Web</a:t>
            </a:r>
          </a:p>
          <a:p>
            <a:r>
              <a:rPr lang="en-US" altLang="zh-TW" sz="2800">
                <a:ea typeface="新細明體" pitchFamily="18" charset="-120"/>
              </a:rPr>
              <a:t>Every page u has two distinct measures of merit, its hub score h[u] and its authority score a[u].</a:t>
            </a:r>
          </a:p>
          <a:p>
            <a:r>
              <a:rPr lang="en-US" altLang="zh-TW" sz="2800">
                <a:ea typeface="新細明體" pitchFamily="18" charset="-120"/>
              </a:rPr>
              <a:t>Recursive quantitative definitions of hub and authority scores</a:t>
            </a: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88A64EFB-4351-4F39-A105-58095D1B720C}" type="slidenum">
              <a:rPr lang="zh-TW" altLang="en-US"/>
              <a:pPr/>
              <a:t>27</a:t>
            </a:fld>
            <a:endParaRPr lang="en-US" altLang="zh-TW"/>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1981200" y="4572000"/>
            <a:ext cx="8229600" cy="838200"/>
          </a:xfrm>
        </p:spPr>
        <p:txBody>
          <a:bodyPr>
            <a:normAutofit fontScale="90000"/>
          </a:bodyPr>
          <a:lstStyle/>
          <a:p>
            <a:r>
              <a:rPr lang="en-US" altLang="zh-TW" sz="2400">
                <a:solidFill>
                  <a:schemeClr val="tx1"/>
                </a:solidFill>
                <a:latin typeface="Arial" panose="020B0604020202020204" pitchFamily="34" charset="0"/>
                <a:ea typeface="新細明體" pitchFamily="18" charset="-120"/>
              </a:rPr>
              <a:t>The HITS algorithm. “h” and “a”are L</a:t>
            </a:r>
            <a:r>
              <a:rPr lang="en-US" altLang="zh-TW" sz="2400" baseline="-25000">
                <a:solidFill>
                  <a:schemeClr val="tx1"/>
                </a:solidFill>
                <a:latin typeface="Arial" panose="020B0604020202020204" pitchFamily="34" charset="0"/>
                <a:ea typeface="新細明體" pitchFamily="18" charset="-120"/>
              </a:rPr>
              <a:t>1</a:t>
            </a:r>
            <a:r>
              <a:rPr lang="en-US" altLang="zh-TW" sz="2400">
                <a:solidFill>
                  <a:schemeClr val="tx1"/>
                </a:solidFill>
                <a:latin typeface="Arial" panose="020B0604020202020204" pitchFamily="34" charset="0"/>
                <a:ea typeface="新細明體" pitchFamily="18" charset="-120"/>
              </a:rPr>
              <a:t> vector norms</a:t>
            </a:r>
            <a:r>
              <a:rPr lang="en-US" altLang="zh-TW" sz="2400">
                <a:latin typeface="Arial" panose="020B0604020202020204" pitchFamily="34" charset="0"/>
                <a:ea typeface="新細明體" pitchFamily="18" charset="-120"/>
              </a:rPr>
              <a:t/>
            </a:r>
            <a:br>
              <a:rPr lang="en-US" altLang="zh-TW" sz="2400">
                <a:latin typeface="Arial" panose="020B0604020202020204" pitchFamily="34" charset="0"/>
                <a:ea typeface="新細明體" pitchFamily="18" charset="-120"/>
              </a:rPr>
            </a:br>
            <a:endParaRPr lang="en-US" altLang="zh-TW" sz="2400">
              <a:latin typeface="Arial" panose="020B0604020202020204" pitchFamily="34" charset="0"/>
              <a:ea typeface="新細明體" pitchFamily="18" charset="-120"/>
            </a:endParaRPr>
          </a:p>
        </p:txBody>
      </p:sp>
      <p:graphicFrame>
        <p:nvGraphicFramePr>
          <p:cNvPr id="263171" name="Object 3"/>
          <p:cNvGraphicFramePr>
            <a:graphicFrameLocks noGrp="1" noChangeAspect="1"/>
          </p:cNvGraphicFramePr>
          <p:nvPr>
            <p:ph sz="half" idx="1"/>
          </p:nvPr>
        </p:nvGraphicFramePr>
        <p:xfrm>
          <a:off x="1752600" y="1373188"/>
          <a:ext cx="8913813" cy="2805112"/>
        </p:xfrm>
        <a:graphic>
          <a:graphicData uri="http://schemas.openxmlformats.org/presentationml/2006/ole">
            <mc:AlternateContent xmlns:mc="http://schemas.openxmlformats.org/markup-compatibility/2006">
              <mc:Choice xmlns:v="urn:schemas-microsoft-com:vml" Requires="v">
                <p:oleObj spid="_x0000_s263176" name="Bitmap Image" r:id="rId4" imgW="5811061" imgH="1828571" progId="Paint.Picture">
                  <p:embed/>
                </p:oleObj>
              </mc:Choice>
              <mc:Fallback>
                <p:oleObj name="Bitmap Image" r:id="rId4" imgW="5811061" imgH="1828571" progId="Paint.Picture">
                  <p:embed/>
                  <p:pic>
                    <p:nvPicPr>
                      <p:cNvPr id="0" name="Object 3"/>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1752600" y="1373188"/>
                        <a:ext cx="8913813" cy="2805112"/>
                      </a:xfrm>
                      <a:prstGeom prst="rect">
                        <a:avLst/>
                      </a:prstGeom>
                    </p:spPr>
                  </p:pic>
                </p:oleObj>
              </mc:Fallback>
            </mc:AlternateContent>
          </a:graphicData>
        </a:graphic>
      </p:graphicFrame>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78CEF9F3-BF7C-4079-88D7-28C31875135B}" type="slidenum">
              <a:rPr lang="zh-TW" altLang="en-US"/>
              <a:pPr/>
              <a:t>28</a:t>
            </a:fld>
            <a:endParaRPr lang="en-US" altLang="zh-TW"/>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zh-TW">
                <a:ea typeface="新細明體" pitchFamily="18" charset="-120"/>
              </a:rPr>
              <a:t>HITS: Ranking by popularity </a:t>
            </a:r>
            <a:r>
              <a:rPr lang="en-US" altLang="zh-TW" sz="3200">
                <a:ea typeface="新細明體" pitchFamily="18" charset="-120"/>
              </a:rPr>
              <a:t>(contd.)</a:t>
            </a:r>
          </a:p>
        </p:txBody>
      </p:sp>
      <p:sp>
        <p:nvSpPr>
          <p:cNvPr id="114691" name="Rectangle 3"/>
          <p:cNvSpPr>
            <a:spLocks noGrp="1" noChangeArrowheads="1"/>
          </p:cNvSpPr>
          <p:nvPr>
            <p:ph sz="half" idx="1"/>
          </p:nvPr>
        </p:nvSpPr>
        <p:spPr>
          <a:xfrm>
            <a:off x="2133600" y="1066800"/>
            <a:ext cx="8077200" cy="5410200"/>
          </a:xfrm>
        </p:spPr>
        <p:txBody>
          <a:bodyPr/>
          <a:lstStyle/>
          <a:p>
            <a:r>
              <a:rPr lang="en-US" altLang="zh-TW" sz="2800">
                <a:ea typeface="新細明體" pitchFamily="18" charset="-120"/>
              </a:rPr>
              <a:t>High prestige </a:t>
            </a:r>
            <a:r>
              <a:rPr lang="en-US" altLang="zh-TW" sz="2800">
                <a:ea typeface="新細明體" pitchFamily="18" charset="-120"/>
                <a:sym typeface="Symbol" panose="05050102010706020507" pitchFamily="18" charset="2"/>
              </a:rPr>
              <a:t> good authority</a:t>
            </a:r>
            <a:endParaRPr lang="en-US" altLang="zh-TW" sz="2800">
              <a:ea typeface="新細明體" pitchFamily="18" charset="-120"/>
            </a:endParaRPr>
          </a:p>
          <a:p>
            <a:r>
              <a:rPr lang="en-US" altLang="zh-TW" sz="2800">
                <a:ea typeface="新細明體" pitchFamily="18" charset="-120"/>
              </a:rPr>
              <a:t>High reflected prestige </a:t>
            </a:r>
            <a:r>
              <a:rPr lang="en-US" altLang="zh-TW" sz="2800">
                <a:ea typeface="新細明體" pitchFamily="18" charset="-120"/>
                <a:sym typeface="Symbol" panose="05050102010706020507" pitchFamily="18" charset="2"/>
              </a:rPr>
              <a:t></a:t>
            </a:r>
            <a:r>
              <a:rPr lang="en-US" altLang="zh-TW" sz="2800">
                <a:ea typeface="新細明體" pitchFamily="18" charset="-120"/>
              </a:rPr>
              <a:t> good hub</a:t>
            </a:r>
          </a:p>
          <a:p>
            <a:r>
              <a:rPr lang="en-US" altLang="zh-TW" sz="2800">
                <a:ea typeface="新細明體" pitchFamily="18" charset="-120"/>
              </a:rPr>
              <a:t>Bipartite power iterations</a:t>
            </a:r>
          </a:p>
          <a:p>
            <a:pPr lvl="1"/>
            <a:r>
              <a:rPr lang="en-US" altLang="zh-TW" sz="2400" b="1" i="1">
                <a:ea typeface="新細明體" pitchFamily="18" charset="-120"/>
              </a:rPr>
              <a:t>a</a:t>
            </a:r>
            <a:r>
              <a:rPr lang="en-US" altLang="zh-TW" sz="2400">
                <a:ea typeface="新細明體" pitchFamily="18" charset="-120"/>
              </a:rPr>
              <a:t> = </a:t>
            </a:r>
            <a:r>
              <a:rPr lang="en-US" altLang="zh-TW" sz="2400" b="1" i="1">
                <a:ea typeface="新細明體" pitchFamily="18" charset="-120"/>
              </a:rPr>
              <a:t>E</a:t>
            </a:r>
            <a:r>
              <a:rPr lang="en-US" altLang="zh-TW" sz="2400" i="1" baseline="30000">
                <a:ea typeface="新細明體" pitchFamily="18" charset="-120"/>
              </a:rPr>
              <a:t>T</a:t>
            </a:r>
            <a:r>
              <a:rPr lang="en-US" altLang="zh-TW" sz="2400" b="1" i="1">
                <a:ea typeface="新細明體" pitchFamily="18" charset="-120"/>
              </a:rPr>
              <a:t>h</a:t>
            </a:r>
            <a:endParaRPr lang="en-US" altLang="zh-TW" sz="2400">
              <a:ea typeface="新細明體" pitchFamily="18" charset="-120"/>
            </a:endParaRPr>
          </a:p>
          <a:p>
            <a:pPr lvl="1"/>
            <a:r>
              <a:rPr lang="en-US" altLang="zh-TW" sz="2400" b="1" i="1">
                <a:ea typeface="新細明體" pitchFamily="18" charset="-120"/>
              </a:rPr>
              <a:t>h</a:t>
            </a:r>
            <a:r>
              <a:rPr lang="en-US" altLang="zh-TW" sz="2400">
                <a:ea typeface="新細明體" pitchFamily="18" charset="-120"/>
              </a:rPr>
              <a:t> = </a:t>
            </a:r>
            <a:r>
              <a:rPr lang="en-US" altLang="zh-TW" sz="2400" b="1" i="1">
                <a:ea typeface="新細明體" pitchFamily="18" charset="-120"/>
              </a:rPr>
              <a:t>Ea</a:t>
            </a:r>
          </a:p>
          <a:p>
            <a:pPr lvl="1"/>
            <a:r>
              <a:rPr lang="en-US" altLang="zh-TW" sz="2400" b="1" i="1">
                <a:ea typeface="新細明體" pitchFamily="18" charset="-120"/>
              </a:rPr>
              <a:t>a</a:t>
            </a:r>
            <a:r>
              <a:rPr lang="en-US" altLang="zh-TW" sz="2400">
                <a:ea typeface="新細明體" pitchFamily="18" charset="-120"/>
              </a:rPr>
              <a:t> = </a:t>
            </a:r>
            <a:r>
              <a:rPr lang="en-US" altLang="zh-TW" sz="2400" b="1" i="1">
                <a:ea typeface="新細明體" pitchFamily="18" charset="-120"/>
              </a:rPr>
              <a:t>E</a:t>
            </a:r>
            <a:r>
              <a:rPr lang="en-US" altLang="zh-TW" sz="2400" i="1" baseline="30000">
                <a:ea typeface="新細明體" pitchFamily="18" charset="-120"/>
              </a:rPr>
              <a:t>T</a:t>
            </a:r>
            <a:r>
              <a:rPr lang="en-US" altLang="zh-TW" sz="2400" b="1" i="1">
                <a:ea typeface="新細明體" pitchFamily="18" charset="-120"/>
              </a:rPr>
              <a:t>Ea</a:t>
            </a:r>
          </a:p>
        </p:txBody>
      </p:sp>
      <p:sp>
        <p:nvSpPr>
          <p:cNvPr id="5"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6"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7" name="Slide Number Placeholder 6"/>
          <p:cNvSpPr>
            <a:spLocks noGrp="1"/>
          </p:cNvSpPr>
          <p:nvPr>
            <p:ph type="sldNum" sz="quarter" idx="12"/>
          </p:nvPr>
        </p:nvSpPr>
        <p:spPr>
          <a:xfrm>
            <a:off x="8610600" y="6356350"/>
            <a:ext cx="2743200" cy="365125"/>
          </a:xfrm>
        </p:spPr>
        <p:txBody>
          <a:bodyPr/>
          <a:lstStyle/>
          <a:p>
            <a:fld id="{E3C3926F-78E1-4FDB-9037-1ACF5474F9F5}" type="slidenum">
              <a:rPr lang="zh-TW" altLang="en-US"/>
              <a:pPr/>
              <a:t>29</a:t>
            </a:fld>
            <a:endParaRPr lang="en-US" altLang="zh-TW"/>
          </a:p>
        </p:txBody>
      </p:sp>
      <p:graphicFrame>
        <p:nvGraphicFramePr>
          <p:cNvPr id="114692" name="Object 4"/>
          <p:cNvGraphicFramePr>
            <a:graphicFrameLocks noChangeAspect="1"/>
          </p:cNvGraphicFramePr>
          <p:nvPr/>
        </p:nvGraphicFramePr>
        <p:xfrm>
          <a:off x="6096000" y="2565401"/>
          <a:ext cx="3024188" cy="2460625"/>
        </p:xfrm>
        <a:graphic>
          <a:graphicData uri="http://schemas.openxmlformats.org/presentationml/2006/ole">
            <mc:AlternateContent xmlns:mc="http://schemas.openxmlformats.org/markup-compatibility/2006">
              <mc:Choice xmlns:v="urn:schemas-microsoft-com:vml" Requires="v">
                <p:oleObj spid="_x0000_s114696" name="Bitmap Image" r:id="rId4" imgW="2505425" imgH="2685714" progId="Paint.Picture">
                  <p:embed/>
                </p:oleObj>
              </mc:Choice>
              <mc:Fallback>
                <p:oleObj name="Bitmap Image" r:id="rId4" imgW="2505425" imgH="2685714"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565401"/>
                        <a:ext cx="3024188" cy="246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TW">
                <a:ea typeface="新細明體" pitchFamily="18" charset="-120"/>
              </a:rPr>
              <a:t>Web : A shifting universe</a:t>
            </a:r>
            <a:endParaRPr lang="en-US" altLang="zh-TW">
              <a:latin typeface="CMR10" charset="0"/>
              <a:ea typeface="新細明體" pitchFamily="18" charset="-120"/>
            </a:endParaRPr>
          </a:p>
        </p:txBody>
      </p:sp>
      <p:sp>
        <p:nvSpPr>
          <p:cNvPr id="45059" name="Rectangle 3"/>
          <p:cNvSpPr>
            <a:spLocks noGrp="1" noChangeArrowheads="1"/>
          </p:cNvSpPr>
          <p:nvPr>
            <p:ph idx="1"/>
          </p:nvPr>
        </p:nvSpPr>
        <p:spPr/>
        <p:txBody>
          <a:bodyPr/>
          <a:lstStyle/>
          <a:p>
            <a:r>
              <a:rPr lang="en-US" altLang="zh-TW">
                <a:ea typeface="新細明體" pitchFamily="18" charset="-120"/>
              </a:rPr>
              <a:t>Web</a:t>
            </a:r>
          </a:p>
          <a:p>
            <a:pPr lvl="1"/>
            <a:r>
              <a:rPr lang="en-US" altLang="zh-TW">
                <a:ea typeface="新細明體" pitchFamily="18" charset="-120"/>
              </a:rPr>
              <a:t>indefinitely growing</a:t>
            </a:r>
          </a:p>
          <a:p>
            <a:pPr lvl="1"/>
            <a:r>
              <a:rPr lang="en-US" altLang="zh-TW">
                <a:ea typeface="新細明體" pitchFamily="18" charset="-120"/>
              </a:rPr>
              <a:t>Non-textual content</a:t>
            </a:r>
          </a:p>
          <a:p>
            <a:pPr lvl="1"/>
            <a:r>
              <a:rPr lang="en-US" altLang="zh-TW">
                <a:ea typeface="新細明體" pitchFamily="18" charset="-120"/>
              </a:rPr>
              <a:t>Invisible keywords</a:t>
            </a:r>
          </a:p>
          <a:p>
            <a:pPr lvl="1"/>
            <a:r>
              <a:rPr lang="en-US" altLang="zh-TW">
                <a:ea typeface="新細明體" pitchFamily="18" charset="-120"/>
              </a:rPr>
              <a:t>Documents are not self-complete</a:t>
            </a:r>
          </a:p>
          <a:p>
            <a:pPr lvl="1"/>
            <a:r>
              <a:rPr lang="en-US" altLang="zh-TW">
                <a:ea typeface="新細明體" pitchFamily="18" charset="-120"/>
              </a:rPr>
              <a:t>Most web queries 2 words long.</a:t>
            </a:r>
          </a:p>
          <a:p>
            <a:r>
              <a:rPr lang="en-US" altLang="zh-TW">
                <a:ea typeface="新細明體" pitchFamily="18" charset="-120"/>
              </a:rPr>
              <a:t>Most important distinguishing feature</a:t>
            </a:r>
          </a:p>
          <a:p>
            <a:pPr lvl="1"/>
            <a:r>
              <a:rPr lang="en-US" altLang="zh-TW">
                <a:solidFill>
                  <a:srgbClr val="FF0000"/>
                </a:solidFill>
                <a:ea typeface="新細明體" pitchFamily="18" charset="-120"/>
              </a:rPr>
              <a:t>Hyperlinks</a:t>
            </a:r>
          </a:p>
        </p:txBody>
      </p:sp>
      <p:sp>
        <p:nvSpPr>
          <p:cNvPr id="4" name="Date Placeholder 3"/>
          <p:cNvSpPr>
            <a:spLocks noGrp="1"/>
          </p:cNvSpPr>
          <p:nvPr>
            <p:ph type="dt" sz="half" idx="10"/>
          </p:nvPr>
        </p:nvSpPr>
        <p:spPr/>
        <p:txBody>
          <a:bodyPr/>
          <a:lstStyle/>
          <a:p>
            <a:r>
              <a:rPr lang="zh-TW" altLang="en-US"/>
              <a:t>Mining the Web</a:t>
            </a:r>
            <a:endParaRPr lang="en-US" altLang="zh-TW"/>
          </a:p>
        </p:txBody>
      </p:sp>
      <p:sp>
        <p:nvSpPr>
          <p:cNvPr id="5" name="Footer Placeholder 4"/>
          <p:cNvSpPr>
            <a:spLocks noGrp="1"/>
          </p:cNvSpPr>
          <p:nvPr>
            <p:ph type="ftr" sz="quarter" idx="11"/>
          </p:nvPr>
        </p:nvSpPr>
        <p:spPr/>
        <p:txBody>
          <a:bodyPr/>
          <a:lstStyle/>
          <a:p>
            <a:r>
              <a:rPr lang="zh-TW" altLang="en-US"/>
              <a:t>Chakrabarti and Ramakrishnan</a:t>
            </a:r>
            <a:endParaRPr lang="en-US" altLang="zh-TW"/>
          </a:p>
        </p:txBody>
      </p:sp>
      <p:sp>
        <p:nvSpPr>
          <p:cNvPr id="6" name="Slide Number Placeholder 5"/>
          <p:cNvSpPr>
            <a:spLocks noGrp="1"/>
          </p:cNvSpPr>
          <p:nvPr>
            <p:ph type="sldNum" sz="quarter" idx="12"/>
          </p:nvPr>
        </p:nvSpPr>
        <p:spPr/>
        <p:txBody>
          <a:bodyPr/>
          <a:lstStyle/>
          <a:p>
            <a:fld id="{F080DF1C-36B0-43D1-AC99-609CA0F9BC93}" type="slidenum">
              <a:rPr lang="zh-TW" altLang="en-US"/>
              <a:pPr/>
              <a:t>3</a:t>
            </a:fld>
            <a:endParaRPr lang="en-US" altLang="zh-TW"/>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zh-TW" sz="3600">
                <a:ea typeface="新細明體" pitchFamily="18" charset="-120"/>
              </a:rPr>
              <a:t>HITS: Topic Distillation Process</a:t>
            </a:r>
          </a:p>
        </p:txBody>
      </p:sp>
      <p:sp>
        <p:nvSpPr>
          <p:cNvPr id="115715" name="Rectangle 3"/>
          <p:cNvSpPr>
            <a:spLocks noGrp="1" noChangeArrowheads="1"/>
          </p:cNvSpPr>
          <p:nvPr>
            <p:ph sz="half" idx="1"/>
          </p:nvPr>
        </p:nvSpPr>
        <p:spPr>
          <a:xfrm>
            <a:off x="1752600" y="1981200"/>
            <a:ext cx="8686800" cy="2133600"/>
          </a:xfrm>
        </p:spPr>
        <p:txBody>
          <a:bodyPr>
            <a:normAutofit fontScale="92500" lnSpcReduction="20000"/>
          </a:bodyPr>
          <a:lstStyle/>
          <a:p>
            <a:pPr marL="533400" indent="-533400">
              <a:lnSpc>
                <a:spcPct val="90000"/>
              </a:lnSpc>
              <a:buFont typeface="Wingdings" panose="05000000000000000000" pitchFamily="2" charset="2"/>
              <a:buAutoNum type="arabicPeriod"/>
            </a:pPr>
            <a:r>
              <a:rPr lang="en-US" altLang="zh-TW" sz="2800">
                <a:ea typeface="新細明體" pitchFamily="18" charset="-120"/>
              </a:rPr>
              <a:t>Send query to a </a:t>
            </a:r>
            <a:r>
              <a:rPr lang="en-US" altLang="zh-TW" sz="2800">
                <a:solidFill>
                  <a:srgbClr val="FF0066"/>
                </a:solidFill>
                <a:ea typeface="新細明體" pitchFamily="18" charset="-120"/>
              </a:rPr>
              <a:t>text-based IR system</a:t>
            </a:r>
            <a:r>
              <a:rPr lang="en-US" altLang="zh-TW" sz="2800">
                <a:ea typeface="新細明體" pitchFamily="18" charset="-120"/>
              </a:rPr>
              <a:t> and obtain the root-set.</a:t>
            </a:r>
          </a:p>
          <a:p>
            <a:pPr marL="533400" indent="-533400">
              <a:lnSpc>
                <a:spcPct val="90000"/>
              </a:lnSpc>
              <a:buFont typeface="Wingdings" panose="05000000000000000000" pitchFamily="2" charset="2"/>
              <a:buAutoNum type="arabicPeriod"/>
            </a:pPr>
            <a:r>
              <a:rPr lang="en-US" altLang="zh-TW" sz="2800">
                <a:ea typeface="新細明體" pitchFamily="18" charset="-120"/>
              </a:rPr>
              <a:t>Expand the root-set by </a:t>
            </a:r>
            <a:r>
              <a:rPr lang="en-US" altLang="zh-TW" sz="2800">
                <a:solidFill>
                  <a:srgbClr val="FF0066"/>
                </a:solidFill>
                <a:ea typeface="新細明體" pitchFamily="18" charset="-120"/>
              </a:rPr>
              <a:t>radius one</a:t>
            </a:r>
            <a:r>
              <a:rPr lang="en-US" altLang="zh-TW" sz="2800">
                <a:ea typeface="新細明體" pitchFamily="18" charset="-120"/>
              </a:rPr>
              <a:t> to obtain an expanded graph.</a:t>
            </a:r>
          </a:p>
          <a:p>
            <a:pPr marL="533400" indent="-533400">
              <a:lnSpc>
                <a:spcPct val="90000"/>
              </a:lnSpc>
              <a:buFont typeface="Wingdings" panose="05000000000000000000" pitchFamily="2" charset="2"/>
              <a:buAutoNum type="arabicPeriod"/>
            </a:pPr>
            <a:r>
              <a:rPr lang="en-US" altLang="zh-TW" sz="2800">
                <a:ea typeface="新細明體" pitchFamily="18" charset="-120"/>
              </a:rPr>
              <a:t>Run power iterations on the hub and authority scores together.</a:t>
            </a:r>
          </a:p>
          <a:p>
            <a:pPr marL="533400" indent="-533400">
              <a:lnSpc>
                <a:spcPct val="90000"/>
              </a:lnSpc>
              <a:buFont typeface="Wingdings" panose="05000000000000000000" pitchFamily="2" charset="2"/>
              <a:buAutoNum type="arabicPeriod"/>
            </a:pPr>
            <a:r>
              <a:rPr lang="en-US" altLang="zh-TW" sz="2800">
                <a:ea typeface="新細明體" pitchFamily="18" charset="-120"/>
              </a:rPr>
              <a:t>Report top-ranking authorities and hubs</a:t>
            </a:r>
            <a:r>
              <a:rPr lang="en-US" altLang="zh-TW" sz="2000">
                <a:ea typeface="新細明體" pitchFamily="18" charset="-120"/>
              </a:rPr>
              <a:t>.</a:t>
            </a: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47909BE4-B048-47EA-B1E4-7B7E2CA4CAB3}" type="slidenum">
              <a:rPr lang="zh-TW" altLang="en-US"/>
              <a:pPr/>
              <a:t>30</a:t>
            </a:fld>
            <a:endParaRPr lang="en-US" altLang="zh-TW"/>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buFont typeface="Wingdings" panose="05000000000000000000" pitchFamily="2" charset="2"/>
              <a:buNone/>
            </a:pPr>
            <a:r>
              <a:rPr lang="en-US" altLang="zh-TW" sz="3600">
                <a:latin typeface="CMBX10" charset="0"/>
                <a:ea typeface="新細明體" pitchFamily="18" charset="-120"/>
              </a:rPr>
              <a:t>Higher order eigenvectors and clustering</a:t>
            </a:r>
          </a:p>
        </p:txBody>
      </p:sp>
      <p:sp>
        <p:nvSpPr>
          <p:cNvPr id="116739" name="Rectangle 3"/>
          <p:cNvSpPr>
            <a:spLocks noGrp="1" noChangeArrowheads="1"/>
          </p:cNvSpPr>
          <p:nvPr>
            <p:ph sz="half" idx="1"/>
          </p:nvPr>
        </p:nvSpPr>
        <p:spPr>
          <a:xfrm>
            <a:off x="1774825" y="1268413"/>
            <a:ext cx="8686800" cy="5410200"/>
          </a:xfrm>
        </p:spPr>
        <p:txBody>
          <a:bodyPr/>
          <a:lstStyle/>
          <a:p>
            <a:r>
              <a:rPr lang="en-US" altLang="zh-TW" sz="2400">
                <a:ea typeface="新細明體" pitchFamily="18" charset="-120"/>
              </a:rPr>
              <a:t>Ambiguous or polarized queries</a:t>
            </a:r>
          </a:p>
          <a:p>
            <a:pPr lvl="1">
              <a:buFont typeface="Wingdings" panose="05000000000000000000" pitchFamily="2" charset="2"/>
              <a:buChar char="§"/>
            </a:pPr>
            <a:r>
              <a:rPr lang="en-US" altLang="zh-TW" sz="2000">
                <a:ea typeface="新細明體" pitchFamily="18" charset="-120"/>
              </a:rPr>
              <a:t>Expanded set will contain few almost disconnected, link communities.</a:t>
            </a:r>
          </a:p>
          <a:p>
            <a:pPr lvl="1">
              <a:buFont typeface="Wingdings" panose="05000000000000000000" pitchFamily="2" charset="2"/>
              <a:buChar char="§"/>
            </a:pPr>
            <a:r>
              <a:rPr lang="en-US" altLang="zh-TW" sz="2000">
                <a:ea typeface="新細明體" pitchFamily="18" charset="-120"/>
              </a:rPr>
              <a:t>Dense bipartite sub-graphs in each community</a:t>
            </a:r>
          </a:p>
          <a:p>
            <a:pPr lvl="1">
              <a:buFont typeface="Wingdings" panose="05000000000000000000" pitchFamily="2" charset="2"/>
              <a:buChar char="§"/>
            </a:pPr>
            <a:r>
              <a:rPr lang="en-US" altLang="zh-TW" sz="2000">
                <a:ea typeface="新細明體" pitchFamily="18" charset="-120"/>
              </a:rPr>
              <a:t>Highest order eigenvectors</a:t>
            </a:r>
          </a:p>
          <a:p>
            <a:pPr lvl="2">
              <a:buFont typeface="Wingdings" panose="05000000000000000000" pitchFamily="2" charset="2"/>
              <a:buChar char="§"/>
            </a:pPr>
            <a:r>
              <a:rPr lang="en-US" altLang="zh-TW" sz="1800">
                <a:ea typeface="新細明體" pitchFamily="18" charset="-120"/>
              </a:rPr>
              <a:t>Reveal hubs and authorities in the largest component.</a:t>
            </a:r>
          </a:p>
          <a:p>
            <a:r>
              <a:rPr lang="en-US" altLang="zh-TW" sz="2400">
                <a:ea typeface="新細明體" pitchFamily="18" charset="-120"/>
              </a:rPr>
              <a:t>Solution</a:t>
            </a:r>
          </a:p>
          <a:p>
            <a:pPr lvl="1">
              <a:buFont typeface="Wingdings" panose="05000000000000000000" pitchFamily="2" charset="2"/>
              <a:buChar char="§"/>
            </a:pPr>
            <a:r>
              <a:rPr lang="en-US" altLang="zh-TW" sz="2000">
                <a:ea typeface="新細明體" pitchFamily="18" charset="-120"/>
              </a:rPr>
              <a:t>Find the principal eigenvectors of EE</a:t>
            </a:r>
            <a:r>
              <a:rPr lang="en-US" altLang="zh-TW" sz="2000" baseline="30000">
                <a:ea typeface="新細明體" pitchFamily="18" charset="-120"/>
              </a:rPr>
              <a:t>T</a:t>
            </a:r>
          </a:p>
          <a:p>
            <a:pPr lvl="1">
              <a:buFont typeface="Wingdings" panose="05000000000000000000" pitchFamily="2" charset="2"/>
              <a:buChar char="§"/>
            </a:pPr>
            <a:r>
              <a:rPr lang="en-US" altLang="zh-TW" sz="2000">
                <a:ea typeface="新細明體" pitchFamily="18" charset="-120"/>
              </a:rPr>
              <a:t>In each step of eigenvector power iteration, orthogonalize w.r.t larger eigenvectors</a:t>
            </a:r>
          </a:p>
          <a:p>
            <a:r>
              <a:rPr lang="en-US" altLang="zh-TW" sz="2400">
                <a:ea typeface="新細明體" pitchFamily="18" charset="-120"/>
              </a:rPr>
              <a:t>Higher-order eigenvectors reveal clusters in the query graph structure.</a:t>
            </a:r>
          </a:p>
          <a:p>
            <a:pPr lvl="1">
              <a:buFont typeface="Wingdings" panose="05000000000000000000" pitchFamily="2" charset="2"/>
              <a:buChar char="§"/>
            </a:pPr>
            <a:r>
              <a:rPr lang="en-US" altLang="zh-TW" sz="2000">
                <a:ea typeface="新細明體" pitchFamily="18" charset="-120"/>
              </a:rPr>
              <a:t>Bring out community clustering graphically for queries matching multiple link communities.</a:t>
            </a: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B70DC3F6-2FC4-4ABB-9081-BDF298FBCAEC}" type="slidenum">
              <a:rPr lang="zh-TW" altLang="en-US"/>
              <a:pPr/>
              <a:t>31</a:t>
            </a:fld>
            <a:endParaRPr lang="en-US" altLang="zh-TW"/>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endParaRPr lang="zh-TW" altLang="en-US">
              <a:ea typeface="新細明體" pitchFamily="18" charset="-120"/>
            </a:endParaRPr>
          </a:p>
        </p:txBody>
      </p:sp>
      <p:sp>
        <p:nvSpPr>
          <p:cNvPr id="262147" name="Rectangle 3"/>
          <p:cNvSpPr>
            <a:spLocks noGrp="1" noChangeArrowheads="1"/>
          </p:cNvSpPr>
          <p:nvPr>
            <p:ph sz="half" idx="1"/>
          </p:nvPr>
        </p:nvSpPr>
        <p:spPr>
          <a:xfrm>
            <a:off x="1981200" y="1066800"/>
            <a:ext cx="8229600" cy="5410200"/>
          </a:xfrm>
        </p:spPr>
        <p:txBody>
          <a:bodyPr/>
          <a:lstStyle/>
          <a:p>
            <a:pPr marL="533400" indent="-533400">
              <a:buFont typeface="Wingdings" panose="05000000000000000000" pitchFamily="2" charset="2"/>
              <a:buAutoNum type="arabicPeriod"/>
            </a:pPr>
            <a:r>
              <a:rPr lang="en-US" altLang="zh-TW" sz="2800" b="1">
                <a:ea typeface="新細明體" pitchFamily="18" charset="-120"/>
              </a:rPr>
              <a:t>while </a:t>
            </a:r>
            <a:r>
              <a:rPr lang="en-US" altLang="zh-TW" sz="2800">
                <a:ea typeface="新細明體" pitchFamily="18" charset="-120"/>
              </a:rPr>
              <a:t>X does not converge </a:t>
            </a:r>
            <a:r>
              <a:rPr lang="en-US" altLang="zh-TW" sz="2800" b="1">
                <a:ea typeface="新細明體" pitchFamily="18" charset="-120"/>
              </a:rPr>
              <a:t>do</a:t>
            </a:r>
          </a:p>
          <a:p>
            <a:pPr marL="533400" indent="-533400">
              <a:buFont typeface="Wingdings" panose="05000000000000000000" pitchFamily="2" charset="2"/>
              <a:buAutoNum type="arabicPeriod"/>
            </a:pPr>
            <a:r>
              <a:rPr lang="en-US" altLang="zh-TW" sz="2800">
                <a:ea typeface="新細明體" pitchFamily="18" charset="-120"/>
              </a:rPr>
              <a:t>     </a:t>
            </a:r>
          </a:p>
          <a:p>
            <a:pPr marL="533400" indent="-533400">
              <a:buFont typeface="Wingdings" panose="05000000000000000000" pitchFamily="2" charset="2"/>
              <a:buAutoNum type="arabicPeriod"/>
            </a:pPr>
            <a:r>
              <a:rPr lang="en-US" altLang="zh-TW" sz="2800" b="1">
                <a:ea typeface="新細明體" pitchFamily="18" charset="-120"/>
              </a:rPr>
              <a:t>    for</a:t>
            </a:r>
            <a:r>
              <a:rPr lang="en-US" altLang="zh-TW" sz="2800">
                <a:ea typeface="新細明體" pitchFamily="18" charset="-120"/>
              </a:rPr>
              <a:t> i = 1,2….. </a:t>
            </a:r>
            <a:r>
              <a:rPr lang="en-US" altLang="zh-TW" sz="2800" b="1">
                <a:ea typeface="新細明體" pitchFamily="18" charset="-120"/>
              </a:rPr>
              <a:t>do</a:t>
            </a:r>
          </a:p>
          <a:p>
            <a:pPr marL="533400" indent="-533400">
              <a:buFont typeface="Wingdings" panose="05000000000000000000" pitchFamily="2" charset="2"/>
              <a:buAutoNum type="arabicPeriod"/>
            </a:pPr>
            <a:r>
              <a:rPr lang="en-US" altLang="zh-TW" sz="2800">
                <a:ea typeface="新細明體" pitchFamily="18" charset="-120"/>
              </a:rPr>
              <a:t>         </a:t>
            </a:r>
            <a:r>
              <a:rPr lang="en-US" altLang="zh-TW" sz="2800" b="1">
                <a:ea typeface="新細明體" pitchFamily="18" charset="-120"/>
              </a:rPr>
              <a:t>for</a:t>
            </a:r>
            <a:r>
              <a:rPr lang="en-US" altLang="zh-TW" sz="2800">
                <a:ea typeface="新細明體" pitchFamily="18" charset="-120"/>
              </a:rPr>
              <a:t> j = 1,2…… i-1 </a:t>
            </a:r>
            <a:r>
              <a:rPr lang="en-US" altLang="zh-TW" sz="2800" b="1">
                <a:ea typeface="新細明體" pitchFamily="18" charset="-120"/>
              </a:rPr>
              <a:t>do</a:t>
            </a:r>
          </a:p>
          <a:p>
            <a:pPr marL="533400" indent="-533400">
              <a:buFont typeface="Wingdings" panose="05000000000000000000" pitchFamily="2" charset="2"/>
              <a:buAutoNum type="arabicPeriod"/>
            </a:pPr>
            <a:r>
              <a:rPr lang="en-US" altLang="zh-TW" sz="2800" b="1">
                <a:ea typeface="新細明體" pitchFamily="18" charset="-120"/>
              </a:rPr>
              <a:t> </a:t>
            </a:r>
          </a:p>
          <a:p>
            <a:pPr marL="533400" indent="-533400">
              <a:buFont typeface="Wingdings" panose="05000000000000000000" pitchFamily="2" charset="2"/>
              <a:buAutoNum type="arabicPeriod"/>
            </a:pPr>
            <a:r>
              <a:rPr lang="en-US" altLang="zh-TW" sz="2800">
                <a:ea typeface="新細明體" pitchFamily="18" charset="-120"/>
              </a:rPr>
              <a:t>         </a:t>
            </a:r>
            <a:r>
              <a:rPr lang="en-US" altLang="zh-TW" sz="2800" b="1">
                <a:ea typeface="新細明體" pitchFamily="18" charset="-120"/>
              </a:rPr>
              <a:t>end for</a:t>
            </a:r>
          </a:p>
          <a:p>
            <a:pPr marL="533400" indent="-533400">
              <a:buFont typeface="Wingdings" panose="05000000000000000000" pitchFamily="2" charset="2"/>
              <a:buAutoNum type="arabicPeriod"/>
            </a:pPr>
            <a:r>
              <a:rPr lang="en-US" altLang="zh-TW" sz="2800">
                <a:ea typeface="新細明體" pitchFamily="18" charset="-120"/>
              </a:rPr>
              <a:t>         normalize X(i) to unit L</a:t>
            </a:r>
            <a:r>
              <a:rPr lang="en-US" altLang="zh-TW" sz="2800" baseline="-25000">
                <a:ea typeface="新細明體" pitchFamily="18" charset="-120"/>
              </a:rPr>
              <a:t>2</a:t>
            </a:r>
            <a:r>
              <a:rPr lang="en-US" altLang="zh-TW" sz="2800">
                <a:ea typeface="新細明體" pitchFamily="18" charset="-120"/>
              </a:rPr>
              <a:t> norm</a:t>
            </a:r>
          </a:p>
          <a:p>
            <a:pPr marL="533400" indent="-533400">
              <a:buFont typeface="Wingdings" panose="05000000000000000000" pitchFamily="2" charset="2"/>
              <a:buAutoNum type="arabicPeriod"/>
            </a:pPr>
            <a:r>
              <a:rPr lang="en-US" altLang="zh-TW" sz="2800" b="1">
                <a:ea typeface="新細明體" pitchFamily="18" charset="-120"/>
              </a:rPr>
              <a:t>      end for</a:t>
            </a:r>
          </a:p>
          <a:p>
            <a:pPr marL="533400" indent="-533400">
              <a:buFont typeface="Wingdings" panose="05000000000000000000" pitchFamily="2" charset="2"/>
              <a:buAutoNum type="arabicPeriod"/>
            </a:pPr>
            <a:r>
              <a:rPr lang="en-US" altLang="zh-TW" sz="2800" b="1">
                <a:ea typeface="新細明體" pitchFamily="18" charset="-120"/>
              </a:rPr>
              <a:t>end while</a:t>
            </a:r>
          </a:p>
        </p:txBody>
      </p:sp>
      <p:sp>
        <p:nvSpPr>
          <p:cNvPr id="8"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9"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10" name="Slide Number Placeholder 6"/>
          <p:cNvSpPr>
            <a:spLocks noGrp="1"/>
          </p:cNvSpPr>
          <p:nvPr>
            <p:ph type="sldNum" sz="quarter" idx="12"/>
          </p:nvPr>
        </p:nvSpPr>
        <p:spPr>
          <a:xfrm>
            <a:off x="8610600" y="6356350"/>
            <a:ext cx="2743200" cy="365125"/>
          </a:xfrm>
        </p:spPr>
        <p:txBody>
          <a:bodyPr/>
          <a:lstStyle/>
          <a:p>
            <a:fld id="{C4DEF89E-4481-45D1-9B1A-E6BB66E5DF6B}" type="slidenum">
              <a:rPr lang="zh-TW" altLang="en-US"/>
              <a:pPr/>
              <a:t>32</a:t>
            </a:fld>
            <a:endParaRPr lang="en-US" altLang="zh-TW"/>
          </a:p>
        </p:txBody>
      </p:sp>
      <p:graphicFrame>
        <p:nvGraphicFramePr>
          <p:cNvPr id="262149" name="Object 5"/>
          <p:cNvGraphicFramePr>
            <a:graphicFrameLocks noChangeAspect="1"/>
          </p:cNvGraphicFramePr>
          <p:nvPr/>
        </p:nvGraphicFramePr>
        <p:xfrm>
          <a:off x="3902076" y="3213101"/>
          <a:ext cx="6765925" cy="365125"/>
        </p:xfrm>
        <a:graphic>
          <a:graphicData uri="http://schemas.openxmlformats.org/presentationml/2006/ole">
            <mc:AlternateContent xmlns:mc="http://schemas.openxmlformats.org/markup-compatibility/2006">
              <mc:Choice xmlns:v="urn:schemas-microsoft-com:vml" Requires="v">
                <p:oleObj spid="_x0000_s262160" name="方程式" r:id="rId4" imgW="3530520" imgH="190440" progId="Equation.3">
                  <p:embed/>
                </p:oleObj>
              </mc:Choice>
              <mc:Fallback>
                <p:oleObj name="方程式" r:id="rId4" imgW="3530520" imgH="1904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076" y="3213101"/>
                        <a:ext cx="67659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50" name="Object 6"/>
          <p:cNvGraphicFramePr>
            <a:graphicFrameLocks noChangeAspect="1"/>
          </p:cNvGraphicFramePr>
          <p:nvPr/>
        </p:nvGraphicFramePr>
        <p:xfrm>
          <a:off x="3000376" y="1700214"/>
          <a:ext cx="1101725" cy="282575"/>
        </p:xfrm>
        <a:graphic>
          <a:graphicData uri="http://schemas.openxmlformats.org/presentationml/2006/ole">
            <mc:AlternateContent xmlns:mc="http://schemas.openxmlformats.org/markup-compatibility/2006">
              <mc:Choice xmlns:v="urn:schemas-microsoft-com:vml" Requires="v">
                <p:oleObj spid="_x0000_s262161" name="方程式" r:id="rId6" imgW="596880" imgH="152280" progId="Equation.3">
                  <p:embed/>
                </p:oleObj>
              </mc:Choice>
              <mc:Fallback>
                <p:oleObj name="方程式" r:id="rId6" imgW="596880" imgH="15228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0376" y="1700214"/>
                        <a:ext cx="1101725"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2152" name="Line 8"/>
          <p:cNvSpPr>
            <a:spLocks noChangeShapeType="1"/>
          </p:cNvSpPr>
          <p:nvPr/>
        </p:nvSpPr>
        <p:spPr bwMode="auto">
          <a:xfrm>
            <a:off x="3648076" y="1989139"/>
            <a:ext cx="1223963" cy="7143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53" name="Text Box 9"/>
          <p:cNvSpPr txBox="1">
            <a:spLocks noChangeArrowheads="1"/>
          </p:cNvSpPr>
          <p:nvPr/>
        </p:nvSpPr>
        <p:spPr bwMode="auto">
          <a:xfrm>
            <a:off x="4943476" y="1700213"/>
            <a:ext cx="714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solidFill>
                  <a:srgbClr val="FF0066"/>
                </a:solidFill>
                <a:ea typeface="新細明體" pitchFamily="18" charset="-120"/>
              </a:rPr>
              <a:t>E</a:t>
            </a:r>
            <a:r>
              <a:rPr lang="en-US" altLang="zh-TW" baseline="30000">
                <a:solidFill>
                  <a:srgbClr val="FF0066"/>
                </a:solidFill>
                <a:ea typeface="新細明體" pitchFamily="18" charset="-120"/>
              </a:rPr>
              <a:t>T</a:t>
            </a:r>
            <a:r>
              <a:rPr lang="en-US" altLang="zh-TW">
                <a:solidFill>
                  <a:srgbClr val="FF0066"/>
                </a:solidFill>
                <a:ea typeface="新細明體" pitchFamily="18" charset="-120"/>
              </a:rPr>
              <a:t>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buFont typeface="Wingdings" panose="05000000000000000000" pitchFamily="2" charset="2"/>
              <a:buNone/>
            </a:pPr>
            <a:r>
              <a:rPr lang="en-US" altLang="zh-TW" sz="3200">
                <a:ea typeface="新細明體" pitchFamily="18" charset="-120"/>
              </a:rPr>
              <a:t>Relation between HITS, PageRank and LSI</a:t>
            </a:r>
          </a:p>
        </p:txBody>
      </p:sp>
      <p:sp>
        <p:nvSpPr>
          <p:cNvPr id="118787" name="Rectangle 3"/>
          <p:cNvSpPr>
            <a:spLocks noGrp="1" noChangeArrowheads="1"/>
          </p:cNvSpPr>
          <p:nvPr>
            <p:ph type="body" sz="half" idx="1"/>
          </p:nvPr>
        </p:nvSpPr>
        <p:spPr>
          <a:xfrm>
            <a:off x="1981200" y="1066800"/>
            <a:ext cx="8147050" cy="5410200"/>
          </a:xfrm>
        </p:spPr>
        <p:txBody>
          <a:bodyPr/>
          <a:lstStyle/>
          <a:p>
            <a:r>
              <a:rPr lang="en-US" altLang="zh-TW" sz="2800">
                <a:ea typeface="新細明體" pitchFamily="18" charset="-120"/>
              </a:rPr>
              <a:t>Singular value decomposition (SVD)</a:t>
            </a:r>
          </a:p>
          <a:p>
            <a:endParaRPr lang="en-US" altLang="zh-TW" sz="2800">
              <a:ea typeface="新細明體" pitchFamily="18" charset="-120"/>
            </a:endParaRPr>
          </a:p>
          <a:p>
            <a:endParaRPr lang="en-US" altLang="zh-TW" sz="2800">
              <a:ea typeface="新細明體" pitchFamily="18" charset="-120"/>
            </a:endParaRPr>
          </a:p>
          <a:p>
            <a:r>
              <a:rPr lang="en-US" altLang="zh-TW" sz="2800">
                <a:ea typeface="新細明體" pitchFamily="18" charset="-120"/>
              </a:rPr>
              <a:t>HITS algorithm = running SVD on the hyperlink relation (source, target)</a:t>
            </a:r>
          </a:p>
          <a:p>
            <a:r>
              <a:rPr lang="en-US" altLang="zh-TW" sz="2800">
                <a:ea typeface="新細明體" pitchFamily="18" charset="-120"/>
              </a:rPr>
              <a:t>LSI algorithm = running SVD on the relation (term, document).</a:t>
            </a:r>
          </a:p>
          <a:p>
            <a:r>
              <a:rPr lang="en-US" altLang="zh-TW" sz="2800">
                <a:ea typeface="新細明體" pitchFamily="18" charset="-120"/>
              </a:rPr>
              <a:t>PageRank on root set R gives same ranking as the ranking of hubs as given by HITS</a:t>
            </a:r>
          </a:p>
        </p:txBody>
      </p:sp>
      <p:graphicFrame>
        <p:nvGraphicFramePr>
          <p:cNvPr id="118788" name="Object 4"/>
          <p:cNvGraphicFramePr>
            <a:graphicFrameLocks noGrp="1" noChangeAspect="1"/>
          </p:cNvGraphicFramePr>
          <p:nvPr>
            <p:ph sz="half" idx="2"/>
          </p:nvPr>
        </p:nvGraphicFramePr>
        <p:xfrm>
          <a:off x="2428875" y="1628775"/>
          <a:ext cx="7477125" cy="938213"/>
        </p:xfrm>
        <a:graphic>
          <a:graphicData uri="http://schemas.openxmlformats.org/presentationml/2006/ole">
            <mc:AlternateContent xmlns:mc="http://schemas.openxmlformats.org/markup-compatibility/2006">
              <mc:Choice xmlns:v="urn:schemas-microsoft-com:vml" Requires="v">
                <p:oleObj spid="_x0000_s118793" name="方程式" r:id="rId4" imgW="3340080" imgH="419040" progId="Equation.3">
                  <p:embed/>
                </p:oleObj>
              </mc:Choice>
              <mc:Fallback>
                <p:oleObj name="方程式" r:id="rId4" imgW="3340080" imgH="4190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8875" y="1628775"/>
                        <a:ext cx="7477125"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Date Placeholder 4"/>
          <p:cNvSpPr>
            <a:spLocks noGrp="1"/>
          </p:cNvSpPr>
          <p:nvPr>
            <p:ph type="dt" sz="half" idx="10"/>
          </p:nvPr>
        </p:nvSpPr>
        <p:spPr/>
        <p:txBody>
          <a:bodyPr/>
          <a:lstStyle/>
          <a:p>
            <a:r>
              <a:rPr lang="zh-TW" altLang="en-US"/>
              <a:t>Mining the Web</a:t>
            </a:r>
            <a:endParaRPr lang="en-US" altLang="zh-TW"/>
          </a:p>
        </p:txBody>
      </p:sp>
      <p:sp>
        <p:nvSpPr>
          <p:cNvPr id="6" name="Footer Placeholder 5"/>
          <p:cNvSpPr>
            <a:spLocks noGrp="1"/>
          </p:cNvSpPr>
          <p:nvPr>
            <p:ph type="ftr" sz="quarter" idx="11"/>
          </p:nvPr>
        </p:nvSpPr>
        <p:spPr/>
        <p:txBody>
          <a:bodyPr/>
          <a:lstStyle/>
          <a:p>
            <a:r>
              <a:rPr lang="zh-TW" altLang="en-US"/>
              <a:t>Chakrabarti and Ramakrishnan</a:t>
            </a:r>
            <a:endParaRPr lang="en-US" altLang="zh-TW"/>
          </a:p>
        </p:txBody>
      </p:sp>
      <p:sp>
        <p:nvSpPr>
          <p:cNvPr id="7" name="Slide Number Placeholder 6"/>
          <p:cNvSpPr>
            <a:spLocks noGrp="1"/>
          </p:cNvSpPr>
          <p:nvPr>
            <p:ph type="sldNum" sz="quarter" idx="12"/>
          </p:nvPr>
        </p:nvSpPr>
        <p:spPr/>
        <p:txBody>
          <a:bodyPr/>
          <a:lstStyle/>
          <a:p>
            <a:fld id="{A821F551-0DD5-4A8B-918C-5A3E36CA2FB0}" type="slidenum">
              <a:rPr lang="zh-TW" altLang="en-US"/>
              <a:pPr/>
              <a:t>33</a:t>
            </a:fld>
            <a:endParaRPr lang="en-US" altLang="zh-TW"/>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zh-TW">
                <a:ea typeface="新細明體" pitchFamily="18" charset="-120"/>
              </a:rPr>
              <a:t>HITS: Applications</a:t>
            </a:r>
          </a:p>
        </p:txBody>
      </p:sp>
      <p:sp>
        <p:nvSpPr>
          <p:cNvPr id="119811" name="Rectangle 3"/>
          <p:cNvSpPr>
            <a:spLocks noGrp="1" noChangeArrowheads="1"/>
          </p:cNvSpPr>
          <p:nvPr>
            <p:ph sz="half" idx="1"/>
          </p:nvPr>
        </p:nvSpPr>
        <p:spPr>
          <a:xfrm>
            <a:off x="1981200" y="1340077"/>
            <a:ext cx="8229600" cy="5410200"/>
          </a:xfrm>
        </p:spPr>
        <p:txBody>
          <a:bodyPr/>
          <a:lstStyle/>
          <a:p>
            <a:r>
              <a:rPr lang="en-US" altLang="zh-TW" sz="2800" dirty="0">
                <a:ea typeface="新細明體" pitchFamily="18" charset="-120"/>
              </a:rPr>
              <a:t>Clever model </a:t>
            </a:r>
            <a:r>
              <a:rPr lang="en-US" altLang="zh-TW" sz="2400" dirty="0">
                <a:solidFill>
                  <a:srgbClr val="FF0000"/>
                </a:solidFill>
                <a:ea typeface="新細明體" pitchFamily="18" charset="-120"/>
              </a:rPr>
              <a:t>[http://www.almaden.ibm.com/cs/k53/clever.html]</a:t>
            </a:r>
            <a:endParaRPr lang="en-US" altLang="zh-TW" sz="2800" dirty="0">
              <a:ea typeface="新細明體" pitchFamily="18" charset="-120"/>
            </a:endParaRPr>
          </a:p>
          <a:p>
            <a:r>
              <a:rPr lang="en-US" altLang="zh-TW" sz="2800" dirty="0">
                <a:ea typeface="新細明體" pitchFamily="18" charset="-120"/>
              </a:rPr>
              <a:t>Fine-grained ranking </a:t>
            </a:r>
            <a:r>
              <a:rPr lang="en-US" altLang="zh-TW" sz="2400" dirty="0">
                <a:solidFill>
                  <a:srgbClr val="FF0000"/>
                </a:solidFill>
                <a:ea typeface="新細明體" pitchFamily="18" charset="-120"/>
              </a:rPr>
              <a:t>[</a:t>
            </a:r>
            <a:r>
              <a:rPr lang="en-US" altLang="zh-TW" sz="2400" dirty="0" err="1">
                <a:solidFill>
                  <a:srgbClr val="FF0000"/>
                </a:solidFill>
                <a:ea typeface="新細明體" pitchFamily="18" charset="-120"/>
              </a:rPr>
              <a:t>Soumen</a:t>
            </a:r>
            <a:r>
              <a:rPr lang="en-US" altLang="zh-TW" sz="2400" dirty="0">
                <a:solidFill>
                  <a:srgbClr val="FF0000"/>
                </a:solidFill>
                <a:ea typeface="新細明體" pitchFamily="18" charset="-120"/>
              </a:rPr>
              <a:t> WWW10]</a:t>
            </a:r>
            <a:endParaRPr lang="en-US" altLang="zh-TW" sz="2400" dirty="0">
              <a:ea typeface="新細明體" pitchFamily="18" charset="-120"/>
            </a:endParaRPr>
          </a:p>
          <a:p>
            <a:r>
              <a:rPr lang="en-US" altLang="zh-TW" sz="2800" dirty="0">
                <a:ea typeface="新細明體" pitchFamily="18" charset="-120"/>
              </a:rPr>
              <a:t>Query Sensitive retrieving </a:t>
            </a:r>
            <a:r>
              <a:rPr lang="en-US" altLang="zh-TW" sz="2400" dirty="0">
                <a:solidFill>
                  <a:srgbClr val="FF0000"/>
                </a:solidFill>
                <a:ea typeface="新細明體" pitchFamily="18" charset="-120"/>
              </a:rPr>
              <a:t>[Krishna Bharat SIGIR</a:t>
            </a:r>
            <a:r>
              <a:rPr lang="en-US" altLang="zh-TW" sz="2400" dirty="0">
                <a:solidFill>
                  <a:srgbClr val="FF0000"/>
                </a:solidFill>
                <a:latin typeface="Microsoft Sans Serif" panose="020B0604020202020204" pitchFamily="34" charset="0"/>
                <a:ea typeface="新細明體" pitchFamily="18" charset="-120"/>
              </a:rPr>
              <a:t>’</a:t>
            </a:r>
            <a:r>
              <a:rPr lang="en-US" altLang="zh-TW" sz="2400" dirty="0">
                <a:solidFill>
                  <a:srgbClr val="FF0000"/>
                </a:solidFill>
                <a:ea typeface="新細明體" pitchFamily="18" charset="-120"/>
              </a:rPr>
              <a:t>98]</a:t>
            </a:r>
            <a:endParaRPr lang="en-US" altLang="zh-TW" sz="2800" dirty="0">
              <a:ea typeface="新細明體" pitchFamily="18" charset="-120"/>
            </a:endParaRP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endParaRPr lang="en-US" altLang="zh-TW" dirty="0"/>
          </a:p>
        </p:txBody>
      </p:sp>
      <p:sp>
        <p:nvSpPr>
          <p:cNvPr id="6" name="Slide Number Placeholder 6"/>
          <p:cNvSpPr>
            <a:spLocks noGrp="1"/>
          </p:cNvSpPr>
          <p:nvPr>
            <p:ph type="sldNum" sz="quarter" idx="12"/>
          </p:nvPr>
        </p:nvSpPr>
        <p:spPr>
          <a:xfrm>
            <a:off x="8610600" y="6356350"/>
            <a:ext cx="2743200" cy="365125"/>
          </a:xfrm>
        </p:spPr>
        <p:txBody>
          <a:bodyPr/>
          <a:lstStyle/>
          <a:p>
            <a:fld id="{560AD960-A17E-4084-AEEB-DFD5918B2BEB}" type="slidenum">
              <a:rPr lang="zh-TW" altLang="en-US"/>
              <a:pPr/>
              <a:t>34</a:t>
            </a:fld>
            <a:endParaRPr lang="en-US" altLang="zh-TW"/>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TW">
                <a:ea typeface="新細明體" pitchFamily="18" charset="-120"/>
              </a:rPr>
              <a:t>PageRank vs HITS</a:t>
            </a:r>
          </a:p>
        </p:txBody>
      </p:sp>
      <p:sp>
        <p:nvSpPr>
          <p:cNvPr id="39939" name="Rectangle 3"/>
          <p:cNvSpPr>
            <a:spLocks noGrp="1" noChangeArrowheads="1"/>
          </p:cNvSpPr>
          <p:nvPr>
            <p:ph sz="half" idx="1"/>
          </p:nvPr>
        </p:nvSpPr>
        <p:spPr>
          <a:xfrm>
            <a:off x="2209801" y="990601"/>
            <a:ext cx="8143875" cy="5472113"/>
          </a:xfrm>
        </p:spPr>
        <p:txBody>
          <a:bodyPr/>
          <a:lstStyle/>
          <a:p>
            <a:r>
              <a:rPr lang="en-US" altLang="zh-TW" sz="2800">
                <a:ea typeface="新細明體" pitchFamily="18" charset="-120"/>
              </a:rPr>
              <a:t>PageRank advantage over HITS </a:t>
            </a:r>
          </a:p>
          <a:p>
            <a:pPr lvl="1"/>
            <a:r>
              <a:rPr lang="en-US" altLang="zh-TW" sz="2400">
                <a:ea typeface="新細明體" pitchFamily="18" charset="-120"/>
              </a:rPr>
              <a:t>Query-time cost is low</a:t>
            </a:r>
          </a:p>
          <a:p>
            <a:pPr lvl="2"/>
            <a:r>
              <a:rPr lang="en-US" altLang="zh-TW" sz="2000">
                <a:solidFill>
                  <a:srgbClr val="CC3300"/>
                </a:solidFill>
                <a:ea typeface="新細明體" pitchFamily="18" charset="-120"/>
              </a:rPr>
              <a:t>HITS: computes an eigenvector for every query</a:t>
            </a:r>
          </a:p>
          <a:p>
            <a:pPr lvl="1"/>
            <a:r>
              <a:rPr lang="en-US" altLang="zh-TW" sz="2400">
                <a:ea typeface="新細明體" pitchFamily="18" charset="-120"/>
              </a:rPr>
              <a:t>Less susceptible to localized link-spam</a:t>
            </a:r>
          </a:p>
          <a:p>
            <a:r>
              <a:rPr lang="en-US" altLang="zh-TW" sz="2800">
                <a:ea typeface="新細明體" pitchFamily="18" charset="-120"/>
              </a:rPr>
              <a:t>HITS advantage over PageRank</a:t>
            </a:r>
          </a:p>
          <a:p>
            <a:pPr lvl="1"/>
            <a:r>
              <a:rPr lang="en-US" altLang="zh-TW" sz="2400">
                <a:ea typeface="新細明體" pitchFamily="18" charset="-120"/>
              </a:rPr>
              <a:t>HITS ranking is </a:t>
            </a:r>
            <a:r>
              <a:rPr lang="en-US" altLang="zh-TW" sz="2400">
                <a:solidFill>
                  <a:srgbClr val="CC3300"/>
                </a:solidFill>
                <a:ea typeface="新細明體" pitchFamily="18" charset="-120"/>
              </a:rPr>
              <a:t>sensitive to query</a:t>
            </a:r>
          </a:p>
          <a:p>
            <a:pPr lvl="1"/>
            <a:r>
              <a:rPr lang="en-US" altLang="zh-TW" sz="2400">
                <a:ea typeface="新細明體" pitchFamily="18" charset="-120"/>
              </a:rPr>
              <a:t>HITS has notion of </a:t>
            </a:r>
            <a:r>
              <a:rPr lang="en-US" altLang="zh-TW" sz="2400">
                <a:solidFill>
                  <a:srgbClr val="CC3300"/>
                </a:solidFill>
                <a:ea typeface="新細明體" pitchFamily="18" charset="-120"/>
              </a:rPr>
              <a:t>hubs and authorities</a:t>
            </a:r>
            <a:r>
              <a:rPr lang="en-US" altLang="zh-TW" sz="2400">
                <a:ea typeface="新細明體" pitchFamily="18" charset="-120"/>
              </a:rPr>
              <a:t> </a:t>
            </a:r>
          </a:p>
          <a:p>
            <a:r>
              <a:rPr lang="en-US" altLang="zh-TW" sz="2800">
                <a:ea typeface="新細明體" pitchFamily="18" charset="-120"/>
              </a:rPr>
              <a:t>Topic-sensitive PageRanking </a:t>
            </a:r>
            <a:r>
              <a:rPr lang="en-US" altLang="zh-TW" sz="2400">
                <a:solidFill>
                  <a:srgbClr val="FF0000"/>
                </a:solidFill>
                <a:ea typeface="新細明體" pitchFamily="18" charset="-120"/>
              </a:rPr>
              <a:t>[Haveliwala WWW11]</a:t>
            </a:r>
          </a:p>
          <a:p>
            <a:pPr lvl="1"/>
            <a:r>
              <a:rPr lang="en-US" altLang="zh-TW" sz="2000">
                <a:ea typeface="新細明體" pitchFamily="18" charset="-120"/>
              </a:rPr>
              <a:t>Attempt to make PageRanking query sensitive</a:t>
            </a: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A862BA52-440A-432E-A59C-0BCEEACA9089}" type="slidenum">
              <a:rPr lang="zh-TW" altLang="en-US"/>
              <a:pPr/>
              <a:t>35</a:t>
            </a:fld>
            <a:endParaRPr lang="en-US" altLang="zh-TW"/>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TW">
                <a:latin typeface="CMBX12" charset="0"/>
                <a:ea typeface="新細明體" pitchFamily="18" charset="-120"/>
              </a:rPr>
              <a:t>Stochastic HITS</a:t>
            </a:r>
          </a:p>
        </p:txBody>
      </p:sp>
      <p:sp>
        <p:nvSpPr>
          <p:cNvPr id="120835" name="Rectangle 3"/>
          <p:cNvSpPr>
            <a:spLocks noGrp="1" noChangeArrowheads="1"/>
          </p:cNvSpPr>
          <p:nvPr>
            <p:ph sz="half" idx="1"/>
          </p:nvPr>
        </p:nvSpPr>
        <p:spPr>
          <a:xfrm>
            <a:off x="1981200" y="1066800"/>
            <a:ext cx="8229600" cy="5410200"/>
          </a:xfrm>
        </p:spPr>
        <p:txBody>
          <a:bodyPr/>
          <a:lstStyle/>
          <a:p>
            <a:r>
              <a:rPr lang="en-US" altLang="zh-TW" sz="2800">
                <a:ea typeface="新細明體" pitchFamily="18" charset="-120"/>
              </a:rPr>
              <a:t>HITS</a:t>
            </a:r>
          </a:p>
          <a:p>
            <a:pPr lvl="1"/>
            <a:r>
              <a:rPr lang="en-US" altLang="zh-TW" sz="2400">
                <a:ea typeface="新細明體" pitchFamily="18" charset="-120"/>
              </a:rPr>
              <a:t>Sensitive to local topology </a:t>
            </a:r>
          </a:p>
          <a:p>
            <a:pPr lvl="2"/>
            <a:r>
              <a:rPr lang="en-US" altLang="zh-TW" sz="2000">
                <a:ea typeface="新細明體" pitchFamily="18" charset="-120"/>
              </a:rPr>
              <a:t>E.g.: Edge splitting</a:t>
            </a:r>
          </a:p>
          <a:p>
            <a:pPr lvl="1"/>
            <a:r>
              <a:rPr lang="en-US" altLang="zh-TW" sz="2400">
                <a:ea typeface="新細明體" pitchFamily="18" charset="-120"/>
              </a:rPr>
              <a:t>Needs bipartite cores in the score reinforcement process.</a:t>
            </a:r>
          </a:p>
          <a:p>
            <a:pPr lvl="2"/>
            <a:r>
              <a:rPr lang="en-US" altLang="zh-TW" sz="2000">
                <a:ea typeface="新細明體" pitchFamily="18" charset="-120"/>
              </a:rPr>
              <a:t>smaller component finds absolutely no representation in the principal eigenvector</a:t>
            </a: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24B24AE7-B757-4C8C-AB86-54F444F50980}" type="slidenum">
              <a:rPr lang="zh-TW" altLang="en-US"/>
              <a:pPr/>
              <a:t>36</a:t>
            </a:fld>
            <a:endParaRPr lang="en-US" altLang="zh-TW"/>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847850" y="4876800"/>
            <a:ext cx="8820150" cy="838200"/>
          </a:xfrm>
        </p:spPr>
        <p:txBody>
          <a:bodyPr>
            <a:normAutofit fontScale="90000"/>
          </a:bodyPr>
          <a:lstStyle/>
          <a:p>
            <a:pPr algn="l">
              <a:buFont typeface="Wingdings" panose="05000000000000000000" pitchFamily="2" charset="2"/>
              <a:buNone/>
            </a:pPr>
            <a:r>
              <a:rPr lang="en-US" altLang="zh-TW" sz="2000">
                <a:solidFill>
                  <a:schemeClr val="tx1"/>
                </a:solidFill>
                <a:latin typeface="Arial" panose="020B0604020202020204" pitchFamily="34" charset="0"/>
                <a:ea typeface="新細明體" pitchFamily="18" charset="-120"/>
              </a:rPr>
              <a:t>(a) The principal eigenvector found by HITS favors larger bipartite cores</a:t>
            </a:r>
            <a:r>
              <a:rPr lang="en-US" altLang="zh-TW" sz="2000">
                <a:latin typeface="Arial" panose="020B0604020202020204" pitchFamily="34" charset="0"/>
                <a:ea typeface="新細明體" pitchFamily="18" charset="-120"/>
              </a:rPr>
              <a:t>. </a:t>
            </a:r>
            <a:br>
              <a:rPr lang="en-US" altLang="zh-TW" sz="2000">
                <a:latin typeface="Arial" panose="020B0604020202020204" pitchFamily="34" charset="0"/>
                <a:ea typeface="新細明體" pitchFamily="18" charset="-120"/>
              </a:rPr>
            </a:br>
            <a:r>
              <a:rPr lang="en-US" altLang="zh-TW" sz="2000">
                <a:solidFill>
                  <a:schemeClr val="tx1"/>
                </a:solidFill>
                <a:latin typeface="Arial" panose="020B0604020202020204" pitchFamily="34" charset="0"/>
                <a:ea typeface="新細明體" pitchFamily="18" charset="-120"/>
              </a:rPr>
              <a:t>(b)</a:t>
            </a:r>
            <a:r>
              <a:rPr lang="en-US" altLang="zh-TW" sz="2000">
                <a:latin typeface="Arial" panose="020B0604020202020204" pitchFamily="34" charset="0"/>
                <a:ea typeface="新細明體" pitchFamily="18" charset="-120"/>
              </a:rPr>
              <a:t> </a:t>
            </a:r>
            <a:r>
              <a:rPr lang="en-US" altLang="zh-TW" sz="2000">
                <a:solidFill>
                  <a:schemeClr val="tx1"/>
                </a:solidFill>
                <a:latin typeface="Arial" panose="020B0604020202020204" pitchFamily="34" charset="0"/>
                <a:ea typeface="新細明體" pitchFamily="18" charset="-120"/>
              </a:rPr>
              <a:t>Minor perturbations in the graph may have dramatic effects on HITS scores.</a:t>
            </a:r>
            <a:r>
              <a:rPr lang="en-US" altLang="zh-TW" sz="2000">
                <a:latin typeface="Arial" panose="020B0604020202020204" pitchFamily="34" charset="0"/>
                <a:ea typeface="新細明體" pitchFamily="18" charset="-120"/>
              </a:rPr>
              <a:t/>
            </a:r>
            <a:br>
              <a:rPr lang="en-US" altLang="zh-TW" sz="2000">
                <a:latin typeface="Arial" panose="020B0604020202020204" pitchFamily="34" charset="0"/>
                <a:ea typeface="新細明體" pitchFamily="18" charset="-120"/>
              </a:rPr>
            </a:br>
            <a:endParaRPr lang="en-US" altLang="zh-TW" sz="2000">
              <a:latin typeface="Arial" panose="020B0604020202020204" pitchFamily="34" charset="0"/>
              <a:ea typeface="新細明體" pitchFamily="18" charset="-120"/>
            </a:endParaRPr>
          </a:p>
        </p:txBody>
      </p:sp>
      <p:graphicFrame>
        <p:nvGraphicFramePr>
          <p:cNvPr id="117763" name="Object 3"/>
          <p:cNvGraphicFramePr>
            <a:graphicFrameLocks noGrp="1" noChangeAspect="1"/>
          </p:cNvGraphicFramePr>
          <p:nvPr>
            <p:ph sz="half" idx="1"/>
          </p:nvPr>
        </p:nvGraphicFramePr>
        <p:xfrm>
          <a:off x="1752600" y="914400"/>
          <a:ext cx="8532813" cy="2435225"/>
        </p:xfrm>
        <a:graphic>
          <a:graphicData uri="http://schemas.openxmlformats.org/presentationml/2006/ole">
            <mc:AlternateContent xmlns:mc="http://schemas.openxmlformats.org/markup-compatibility/2006">
              <mc:Choice xmlns:v="urn:schemas-microsoft-com:vml" Requires="v">
                <p:oleObj spid="_x0000_s117768" name="Bitmap Image" r:id="rId4" imgW="5772956" imgH="1647619" progId="Paint.Picture">
                  <p:embed/>
                </p:oleObj>
              </mc:Choice>
              <mc:Fallback>
                <p:oleObj name="Bitmap Image" r:id="rId4" imgW="5772956" imgH="1647619" progId="Paint.Picture">
                  <p:embed/>
                  <p:pic>
                    <p:nvPicPr>
                      <p:cNvPr id="0" name="Object 3"/>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1752600" y="914400"/>
                        <a:ext cx="8532813" cy="2435225"/>
                      </a:xfrm>
                      <a:prstGeom prst="rect">
                        <a:avLst/>
                      </a:prstGeom>
                    </p:spPr>
                  </p:pic>
                </p:oleObj>
              </mc:Fallback>
            </mc:AlternateContent>
          </a:graphicData>
        </a:graphic>
      </p:graphicFrame>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19D08095-BA1B-4DF6-9F98-C33CF40BB2AF}" type="slidenum">
              <a:rPr lang="zh-TW" altLang="en-US"/>
              <a:pPr/>
              <a:t>37</a:t>
            </a:fld>
            <a:endParaRPr lang="en-US" altLang="zh-TW"/>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zh-TW" altLang="en-US">
                <a:ea typeface="新細明體" pitchFamily="18" charset="-120"/>
              </a:rPr>
              <a:t> </a:t>
            </a:r>
            <a:r>
              <a:rPr lang="en-US" altLang="zh-TW">
                <a:latin typeface="CMBX12" charset="0"/>
                <a:ea typeface="新細明體" pitchFamily="18" charset="-120"/>
              </a:rPr>
              <a:t>Stochastic HITS (SALSA)</a:t>
            </a:r>
            <a:endParaRPr lang="en-US" altLang="zh-TW">
              <a:ea typeface="新細明體" pitchFamily="18" charset="-120"/>
            </a:endParaRPr>
          </a:p>
        </p:txBody>
      </p:sp>
      <p:sp>
        <p:nvSpPr>
          <p:cNvPr id="264195" name="Rectangle 3"/>
          <p:cNvSpPr>
            <a:spLocks noGrp="1" noChangeArrowheads="1"/>
          </p:cNvSpPr>
          <p:nvPr>
            <p:ph type="body" sz="half" idx="1"/>
          </p:nvPr>
        </p:nvSpPr>
        <p:spPr>
          <a:xfrm>
            <a:off x="1981200" y="1066800"/>
            <a:ext cx="8362950" cy="5410200"/>
          </a:xfrm>
        </p:spPr>
        <p:txBody>
          <a:bodyPr/>
          <a:lstStyle/>
          <a:p>
            <a:pPr>
              <a:lnSpc>
                <a:spcPct val="90000"/>
              </a:lnSpc>
            </a:pPr>
            <a:r>
              <a:rPr lang="en-US" altLang="zh-TW" sz="2400">
                <a:ea typeface="新細明體" pitchFamily="18" charset="-120"/>
              </a:rPr>
              <a:t>PageRank</a:t>
            </a:r>
          </a:p>
          <a:p>
            <a:pPr lvl="1">
              <a:lnSpc>
                <a:spcPct val="90000"/>
              </a:lnSpc>
            </a:pPr>
            <a:r>
              <a:rPr lang="en-US" altLang="zh-TW" sz="2000">
                <a:ea typeface="新細明體" pitchFamily="18" charset="-120"/>
              </a:rPr>
              <a:t>Random jump ensures some positive scores for all nodes.</a:t>
            </a:r>
          </a:p>
          <a:p>
            <a:pPr>
              <a:lnSpc>
                <a:spcPct val="90000"/>
              </a:lnSpc>
            </a:pPr>
            <a:r>
              <a:rPr lang="en-US" altLang="zh-TW" sz="2400">
                <a:ea typeface="新細明體" pitchFamily="18" charset="-120"/>
              </a:rPr>
              <a:t>Proposal: SALSA (stochastic algorithm for link structure analysis)</a:t>
            </a:r>
          </a:p>
          <a:p>
            <a:pPr>
              <a:lnSpc>
                <a:spcPct val="90000"/>
              </a:lnSpc>
            </a:pPr>
            <a:r>
              <a:rPr lang="en-US" altLang="zh-TW" sz="2400">
                <a:ea typeface="新細明體" pitchFamily="18" charset="-120"/>
              </a:rPr>
              <a:t>Cast bipartite reinforcement in the random surfer framework.</a:t>
            </a:r>
          </a:p>
          <a:p>
            <a:pPr>
              <a:lnSpc>
                <a:spcPct val="90000"/>
              </a:lnSpc>
            </a:pPr>
            <a:r>
              <a:rPr lang="en-US" altLang="zh-TW" sz="2400">
                <a:ea typeface="新細明體" pitchFamily="18" charset="-120"/>
              </a:rPr>
              <a:t>Introduce </a:t>
            </a:r>
            <a:r>
              <a:rPr lang="en-US" altLang="zh-TW" sz="2400" i="1">
                <a:ea typeface="新細明體" pitchFamily="18" charset="-120"/>
              </a:rPr>
              <a:t>authority-to-authority</a:t>
            </a:r>
            <a:r>
              <a:rPr lang="en-US" altLang="zh-TW" sz="2400">
                <a:ea typeface="新細明體" pitchFamily="18" charset="-120"/>
              </a:rPr>
              <a:t> and </a:t>
            </a:r>
            <a:r>
              <a:rPr lang="en-US" altLang="zh-TW" sz="2400" i="1">
                <a:ea typeface="新細明體" pitchFamily="18" charset="-120"/>
              </a:rPr>
              <a:t>hub-to-hub</a:t>
            </a:r>
            <a:r>
              <a:rPr lang="en-US" altLang="zh-TW" sz="2400">
                <a:ea typeface="新細明體" pitchFamily="18" charset="-120"/>
              </a:rPr>
              <a:t> transitions through a random surfer specification</a:t>
            </a:r>
          </a:p>
          <a:p>
            <a:pPr lvl="1">
              <a:lnSpc>
                <a:spcPct val="90000"/>
              </a:lnSpc>
              <a:buFontTx/>
              <a:buAutoNum type="arabicPeriod"/>
            </a:pPr>
            <a:r>
              <a:rPr lang="en-US" altLang="zh-TW" sz="2000">
                <a:ea typeface="新細明體" pitchFamily="18" charset="-120"/>
              </a:rPr>
              <a:t>At a node v, the random surfer chooses an in-link (i.e., an incoming edge (u,v)) uniformly at random and moves to u</a:t>
            </a:r>
          </a:p>
          <a:p>
            <a:pPr lvl="1">
              <a:lnSpc>
                <a:spcPct val="90000"/>
              </a:lnSpc>
              <a:buFontTx/>
              <a:buAutoNum type="arabicPeriod"/>
            </a:pPr>
            <a:r>
              <a:rPr lang="en-US" altLang="zh-TW" sz="2000">
                <a:ea typeface="新細明體" pitchFamily="18" charset="-120"/>
              </a:rPr>
              <a:t>From u, the surfer takes a random forward link (u,w) uniformly at random.</a:t>
            </a:r>
          </a:p>
          <a:p>
            <a:pPr>
              <a:lnSpc>
                <a:spcPct val="90000"/>
              </a:lnSpc>
            </a:pPr>
            <a:r>
              <a:rPr lang="en-US" altLang="zh-TW" sz="2400">
                <a:ea typeface="新細明體" pitchFamily="18" charset="-120"/>
              </a:rPr>
              <a:t>Transition probability from </a:t>
            </a:r>
            <a:r>
              <a:rPr lang="en-US" altLang="zh-TW" sz="2400" i="1">
                <a:ea typeface="新細明體" pitchFamily="18" charset="-120"/>
              </a:rPr>
              <a:t>v</a:t>
            </a:r>
            <a:r>
              <a:rPr lang="en-US" altLang="zh-TW" sz="2400">
                <a:ea typeface="新細明體" pitchFamily="18" charset="-120"/>
              </a:rPr>
              <a:t> to</a:t>
            </a:r>
            <a:r>
              <a:rPr lang="en-US" altLang="zh-TW" sz="2400" i="1">
                <a:ea typeface="新細明體" pitchFamily="18" charset="-120"/>
              </a:rPr>
              <a:t> w</a:t>
            </a:r>
          </a:p>
          <a:p>
            <a:pPr lvl="1">
              <a:lnSpc>
                <a:spcPct val="90000"/>
              </a:lnSpc>
            </a:pPr>
            <a:endParaRPr lang="en-US" altLang="zh-TW" sz="2000">
              <a:ea typeface="新細明體" pitchFamily="18" charset="-120"/>
            </a:endParaRPr>
          </a:p>
        </p:txBody>
      </p:sp>
      <p:graphicFrame>
        <p:nvGraphicFramePr>
          <p:cNvPr id="264197" name="Object 5"/>
          <p:cNvGraphicFramePr>
            <a:graphicFrameLocks noGrp="1" noChangeAspect="1"/>
          </p:cNvGraphicFramePr>
          <p:nvPr>
            <p:ph sz="half" idx="2"/>
          </p:nvPr>
        </p:nvGraphicFramePr>
        <p:xfrm>
          <a:off x="3000375" y="5589588"/>
          <a:ext cx="5183188" cy="801687"/>
        </p:xfrm>
        <a:graphic>
          <a:graphicData uri="http://schemas.openxmlformats.org/presentationml/2006/ole">
            <mc:AlternateContent xmlns:mc="http://schemas.openxmlformats.org/markup-compatibility/2006">
              <mc:Choice xmlns:v="urn:schemas-microsoft-com:vml" Requires="v">
                <p:oleObj spid="_x0000_s264219" name="方程式" r:id="rId4" imgW="2463480" imgH="380880" progId="Equation.3">
                  <p:embed/>
                </p:oleObj>
              </mc:Choice>
              <mc:Fallback>
                <p:oleObj name="方程式" r:id="rId4" imgW="2463480" imgH="38088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75" y="5589588"/>
                        <a:ext cx="5183188"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Date Placeholder 4"/>
          <p:cNvSpPr>
            <a:spLocks noGrp="1"/>
          </p:cNvSpPr>
          <p:nvPr>
            <p:ph type="dt" sz="half" idx="10"/>
          </p:nvPr>
        </p:nvSpPr>
        <p:spPr/>
        <p:txBody>
          <a:bodyPr/>
          <a:lstStyle/>
          <a:p>
            <a:r>
              <a:rPr lang="zh-TW" altLang="en-US"/>
              <a:t>Mining the Web</a:t>
            </a:r>
            <a:endParaRPr lang="en-US" altLang="zh-TW"/>
          </a:p>
        </p:txBody>
      </p:sp>
      <p:sp>
        <p:nvSpPr>
          <p:cNvPr id="23" name="Footer Placeholder 5"/>
          <p:cNvSpPr>
            <a:spLocks noGrp="1"/>
          </p:cNvSpPr>
          <p:nvPr>
            <p:ph type="ftr" sz="quarter" idx="11"/>
          </p:nvPr>
        </p:nvSpPr>
        <p:spPr/>
        <p:txBody>
          <a:bodyPr/>
          <a:lstStyle/>
          <a:p>
            <a:r>
              <a:rPr lang="zh-TW" altLang="en-US"/>
              <a:t>Chakrabarti and Ramakrishnan</a:t>
            </a:r>
            <a:endParaRPr lang="en-US" altLang="zh-TW"/>
          </a:p>
        </p:txBody>
      </p:sp>
      <p:sp>
        <p:nvSpPr>
          <p:cNvPr id="24" name="Slide Number Placeholder 6"/>
          <p:cNvSpPr>
            <a:spLocks noGrp="1"/>
          </p:cNvSpPr>
          <p:nvPr>
            <p:ph type="sldNum" sz="quarter" idx="12"/>
          </p:nvPr>
        </p:nvSpPr>
        <p:spPr/>
        <p:txBody>
          <a:bodyPr/>
          <a:lstStyle/>
          <a:p>
            <a:fld id="{95411BF7-C73E-4498-B017-7E38F6F96E65}" type="slidenum">
              <a:rPr lang="zh-TW" altLang="en-US"/>
              <a:pPr/>
              <a:t>38</a:t>
            </a:fld>
            <a:endParaRPr lang="en-US" altLang="zh-TW"/>
          </a:p>
        </p:txBody>
      </p:sp>
      <p:sp>
        <p:nvSpPr>
          <p:cNvPr id="264199" name="Oval 7"/>
          <p:cNvSpPr>
            <a:spLocks noChangeArrowheads="1"/>
          </p:cNvSpPr>
          <p:nvPr/>
        </p:nvSpPr>
        <p:spPr bwMode="auto">
          <a:xfrm>
            <a:off x="8975726" y="5157788"/>
            <a:ext cx="144463"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00" name="Oval 8"/>
          <p:cNvSpPr>
            <a:spLocks noChangeArrowheads="1"/>
          </p:cNvSpPr>
          <p:nvPr/>
        </p:nvSpPr>
        <p:spPr bwMode="auto">
          <a:xfrm>
            <a:off x="8328026" y="5516563"/>
            <a:ext cx="144463"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01" name="Oval 9"/>
          <p:cNvSpPr>
            <a:spLocks noChangeArrowheads="1"/>
          </p:cNvSpPr>
          <p:nvPr/>
        </p:nvSpPr>
        <p:spPr bwMode="auto">
          <a:xfrm>
            <a:off x="8975726" y="5516563"/>
            <a:ext cx="144463"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02" name="Oval 10"/>
          <p:cNvSpPr>
            <a:spLocks noChangeArrowheads="1"/>
          </p:cNvSpPr>
          <p:nvPr/>
        </p:nvSpPr>
        <p:spPr bwMode="auto">
          <a:xfrm>
            <a:off x="9767888" y="5516563"/>
            <a:ext cx="144462"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03" name="Oval 11"/>
          <p:cNvSpPr>
            <a:spLocks noChangeArrowheads="1"/>
          </p:cNvSpPr>
          <p:nvPr/>
        </p:nvSpPr>
        <p:spPr bwMode="auto">
          <a:xfrm>
            <a:off x="8975726" y="5876926"/>
            <a:ext cx="144463" cy="1444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04" name="Line 12"/>
          <p:cNvSpPr>
            <a:spLocks noChangeShapeType="1"/>
          </p:cNvSpPr>
          <p:nvPr/>
        </p:nvSpPr>
        <p:spPr bwMode="auto">
          <a:xfrm flipV="1">
            <a:off x="8401051" y="5229225"/>
            <a:ext cx="574675" cy="28733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05" name="Line 13"/>
          <p:cNvSpPr>
            <a:spLocks noChangeShapeType="1"/>
          </p:cNvSpPr>
          <p:nvPr/>
        </p:nvSpPr>
        <p:spPr bwMode="auto">
          <a:xfrm>
            <a:off x="8472489" y="5589588"/>
            <a:ext cx="503237"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06" name="Line 14"/>
          <p:cNvSpPr>
            <a:spLocks noChangeShapeType="1"/>
          </p:cNvSpPr>
          <p:nvPr/>
        </p:nvSpPr>
        <p:spPr bwMode="auto">
          <a:xfrm>
            <a:off x="8472489" y="5661025"/>
            <a:ext cx="503237" cy="2159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07" name="Line 15"/>
          <p:cNvSpPr>
            <a:spLocks noChangeShapeType="1"/>
          </p:cNvSpPr>
          <p:nvPr/>
        </p:nvSpPr>
        <p:spPr bwMode="auto">
          <a:xfrm>
            <a:off x="9120188" y="5229225"/>
            <a:ext cx="647700"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08" name="Line 16"/>
          <p:cNvSpPr>
            <a:spLocks noChangeShapeType="1"/>
          </p:cNvSpPr>
          <p:nvPr/>
        </p:nvSpPr>
        <p:spPr bwMode="auto">
          <a:xfrm>
            <a:off x="9120188" y="5589588"/>
            <a:ext cx="5762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09" name="Line 17"/>
          <p:cNvSpPr>
            <a:spLocks noChangeShapeType="1"/>
          </p:cNvSpPr>
          <p:nvPr/>
        </p:nvSpPr>
        <p:spPr bwMode="auto">
          <a:xfrm flipV="1">
            <a:off x="9120188" y="5661026"/>
            <a:ext cx="64770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10" name="Text Box 18"/>
          <p:cNvSpPr txBox="1">
            <a:spLocks noChangeArrowheads="1"/>
          </p:cNvSpPr>
          <p:nvPr/>
        </p:nvSpPr>
        <p:spPr bwMode="auto">
          <a:xfrm>
            <a:off x="8256588" y="5084764"/>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ea typeface="新細明體" pitchFamily="18" charset="-120"/>
              </a:rPr>
              <a:t>v</a:t>
            </a:r>
          </a:p>
        </p:txBody>
      </p:sp>
      <p:sp>
        <p:nvSpPr>
          <p:cNvPr id="264211" name="Text Box 19"/>
          <p:cNvSpPr txBox="1">
            <a:spLocks noChangeArrowheads="1"/>
          </p:cNvSpPr>
          <p:nvPr/>
        </p:nvSpPr>
        <p:spPr bwMode="auto">
          <a:xfrm>
            <a:off x="9840913" y="5445126"/>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ea typeface="新細明體" pitchFamily="18" charset="-120"/>
              </a:rPr>
              <a:t>w</a:t>
            </a:r>
          </a:p>
        </p:txBody>
      </p:sp>
      <p:sp>
        <p:nvSpPr>
          <p:cNvPr id="264212" name="Text Box 20"/>
          <p:cNvSpPr txBox="1">
            <a:spLocks noChangeArrowheads="1"/>
          </p:cNvSpPr>
          <p:nvPr/>
        </p:nvSpPr>
        <p:spPr bwMode="auto">
          <a:xfrm>
            <a:off x="9120189" y="5084764"/>
            <a:ext cx="4667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ea typeface="新細明體" pitchFamily="18" charset="-120"/>
              </a:rPr>
              <a:t>u1</a:t>
            </a:r>
          </a:p>
          <a:p>
            <a:r>
              <a:rPr lang="en-US" altLang="zh-TW" sz="2000">
                <a:ea typeface="新細明體" pitchFamily="18" charset="-120"/>
              </a:rPr>
              <a:t>u2</a:t>
            </a:r>
          </a:p>
          <a:p>
            <a:r>
              <a:rPr lang="en-US" altLang="zh-TW" sz="2000">
                <a:ea typeface="新細明體" pitchFamily="18" charset="-120"/>
              </a:rPr>
              <a:t>u3</a:t>
            </a:r>
          </a:p>
        </p:txBody>
      </p:sp>
      <p:sp>
        <p:nvSpPr>
          <p:cNvPr id="264213" name="Line 21"/>
          <p:cNvSpPr>
            <a:spLocks noChangeShapeType="1"/>
          </p:cNvSpPr>
          <p:nvPr/>
        </p:nvSpPr>
        <p:spPr bwMode="auto">
          <a:xfrm>
            <a:off x="7967663" y="5300663"/>
            <a:ext cx="360362"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14" name="Line 22"/>
          <p:cNvSpPr>
            <a:spLocks noChangeShapeType="1"/>
          </p:cNvSpPr>
          <p:nvPr/>
        </p:nvSpPr>
        <p:spPr bwMode="auto">
          <a:xfrm flipV="1">
            <a:off x="7967664" y="5589589"/>
            <a:ext cx="288925" cy="714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15" name="Line 23"/>
          <p:cNvSpPr>
            <a:spLocks noChangeShapeType="1"/>
          </p:cNvSpPr>
          <p:nvPr/>
        </p:nvSpPr>
        <p:spPr bwMode="auto">
          <a:xfrm flipV="1">
            <a:off x="8183563" y="5661025"/>
            <a:ext cx="144462"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zh-TW">
                <a:ea typeface="新細明體" pitchFamily="18" charset="-120"/>
              </a:rPr>
              <a:t>HITS: </a:t>
            </a:r>
            <a:r>
              <a:rPr lang="en-US" altLang="zh-TW">
                <a:latin typeface="CMTI10" charset="0"/>
                <a:ea typeface="新細明體" pitchFamily="18" charset="-120"/>
              </a:rPr>
              <a:t>Stability</a:t>
            </a:r>
            <a:endParaRPr lang="en-US" altLang="zh-TW">
              <a:latin typeface="CMR10" charset="0"/>
              <a:ea typeface="新細明體" pitchFamily="18" charset="-120"/>
            </a:endParaRPr>
          </a:p>
        </p:txBody>
      </p:sp>
      <p:sp>
        <p:nvSpPr>
          <p:cNvPr id="125955" name="Rectangle 3"/>
          <p:cNvSpPr>
            <a:spLocks noGrp="1" noChangeArrowheads="1"/>
          </p:cNvSpPr>
          <p:nvPr>
            <p:ph sz="half" idx="1"/>
          </p:nvPr>
        </p:nvSpPr>
        <p:spPr>
          <a:xfrm>
            <a:off x="1981200" y="1066800"/>
            <a:ext cx="8153400" cy="5410200"/>
          </a:xfrm>
        </p:spPr>
        <p:txBody>
          <a:bodyPr/>
          <a:lstStyle/>
          <a:p>
            <a:r>
              <a:rPr lang="en-US" altLang="zh-TW" sz="2800">
                <a:ea typeface="新細明體" pitchFamily="18" charset="-120"/>
              </a:rPr>
              <a:t>HITS</a:t>
            </a:r>
          </a:p>
          <a:p>
            <a:pPr lvl="1"/>
            <a:r>
              <a:rPr lang="en-US" altLang="zh-TW" sz="2400">
                <a:ea typeface="新細明體" pitchFamily="18" charset="-120"/>
              </a:rPr>
              <a:t>Long-range reinforcement</a:t>
            </a:r>
          </a:p>
          <a:p>
            <a:pPr lvl="1"/>
            <a:r>
              <a:rPr lang="en-US" altLang="zh-TW" sz="2400">
                <a:ea typeface="新細明體" pitchFamily="18" charset="-120"/>
              </a:rPr>
              <a:t>Bad for stability</a:t>
            </a:r>
          </a:p>
          <a:p>
            <a:pPr lvl="2"/>
            <a:r>
              <a:rPr lang="en-US" altLang="zh-TW" sz="2000">
                <a:ea typeface="新細明體" pitchFamily="18" charset="-120"/>
              </a:rPr>
              <a:t>Random erasure of a small fraction of nodes/edges can seriously alter the ranks of hubs and authorities.</a:t>
            </a:r>
          </a:p>
          <a:p>
            <a:r>
              <a:rPr lang="en-US" altLang="zh-TW" sz="2800">
                <a:ea typeface="新細明體" pitchFamily="18" charset="-120"/>
              </a:rPr>
              <a:t>PageRank</a:t>
            </a:r>
          </a:p>
          <a:p>
            <a:pPr lvl="1"/>
            <a:r>
              <a:rPr lang="en-US" altLang="zh-TW" sz="2400">
                <a:ea typeface="新細明體" pitchFamily="18" charset="-120"/>
              </a:rPr>
              <a:t>More stable to such perturbations,</a:t>
            </a:r>
          </a:p>
          <a:p>
            <a:pPr lvl="2"/>
            <a:r>
              <a:rPr lang="en-US" altLang="zh-TW" sz="2000">
                <a:ea typeface="新細明體" pitchFamily="18" charset="-120"/>
              </a:rPr>
              <a:t>Reason : random jumps</a:t>
            </a:r>
          </a:p>
          <a:p>
            <a:r>
              <a:rPr lang="en-US" altLang="zh-TW" sz="2800">
                <a:ea typeface="新細明體" pitchFamily="18" charset="-120"/>
              </a:rPr>
              <a:t>HITS as a </a:t>
            </a:r>
            <a:r>
              <a:rPr lang="en-US" altLang="zh-TW" sz="2800">
                <a:solidFill>
                  <a:srgbClr val="CC3300"/>
                </a:solidFill>
                <a:ea typeface="新細明體" pitchFamily="18" charset="-120"/>
              </a:rPr>
              <a:t>bi-directional random walk</a:t>
            </a: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B46F42E2-3726-4D95-B20C-1D314EAD84E1}" type="slidenum">
              <a:rPr lang="zh-TW" altLang="en-US"/>
              <a:pPr/>
              <a:t>39</a:t>
            </a:fld>
            <a:endParaRPr lang="en-US" altLang="zh-TW"/>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TW">
                <a:ea typeface="新細明體" pitchFamily="18" charset="-120"/>
              </a:rPr>
              <a:t>Social Network analysis</a:t>
            </a:r>
          </a:p>
        </p:txBody>
      </p:sp>
      <p:sp>
        <p:nvSpPr>
          <p:cNvPr id="46083" name="Rectangle 3"/>
          <p:cNvSpPr>
            <a:spLocks noGrp="1" noChangeArrowheads="1"/>
          </p:cNvSpPr>
          <p:nvPr>
            <p:ph idx="1"/>
          </p:nvPr>
        </p:nvSpPr>
        <p:spPr/>
        <p:txBody>
          <a:bodyPr>
            <a:normAutofit fontScale="92500" lnSpcReduction="10000"/>
          </a:bodyPr>
          <a:lstStyle/>
          <a:p>
            <a:pPr>
              <a:lnSpc>
                <a:spcPct val="90000"/>
              </a:lnSpc>
            </a:pPr>
            <a:r>
              <a:rPr lang="en-US" altLang="zh-TW" sz="2800">
                <a:ea typeface="新細明體" pitchFamily="18" charset="-120"/>
              </a:rPr>
              <a:t>Web as a hyperlink graph</a:t>
            </a:r>
          </a:p>
          <a:p>
            <a:pPr lvl="1">
              <a:lnSpc>
                <a:spcPct val="90000"/>
              </a:lnSpc>
            </a:pPr>
            <a:r>
              <a:rPr lang="en-US" altLang="zh-TW" sz="2400">
                <a:ea typeface="新細明體" pitchFamily="18" charset="-120"/>
              </a:rPr>
              <a:t>evolves organically,</a:t>
            </a:r>
          </a:p>
          <a:p>
            <a:pPr lvl="1">
              <a:lnSpc>
                <a:spcPct val="90000"/>
              </a:lnSpc>
            </a:pPr>
            <a:r>
              <a:rPr lang="en-US" altLang="zh-TW" sz="2400">
                <a:ea typeface="新細明體" pitchFamily="18" charset="-120"/>
              </a:rPr>
              <a:t>No central coordination,</a:t>
            </a:r>
          </a:p>
          <a:p>
            <a:pPr lvl="1">
              <a:lnSpc>
                <a:spcPct val="90000"/>
              </a:lnSpc>
            </a:pPr>
            <a:r>
              <a:rPr lang="en-US" altLang="zh-TW" sz="2400">
                <a:ea typeface="新細明體" pitchFamily="18" charset="-120"/>
              </a:rPr>
              <a:t>Yet shows </a:t>
            </a:r>
            <a:r>
              <a:rPr lang="en-US" altLang="zh-TW" sz="2400">
                <a:solidFill>
                  <a:srgbClr val="CC3300"/>
                </a:solidFill>
                <a:ea typeface="新細明體" pitchFamily="18" charset="-120"/>
              </a:rPr>
              <a:t>global and local properties</a:t>
            </a:r>
          </a:p>
          <a:p>
            <a:pPr>
              <a:lnSpc>
                <a:spcPct val="90000"/>
              </a:lnSpc>
            </a:pPr>
            <a:r>
              <a:rPr lang="en-US" altLang="zh-TW" sz="2800">
                <a:ea typeface="新細明體" pitchFamily="18" charset="-120"/>
              </a:rPr>
              <a:t>Social network analysis </a:t>
            </a:r>
          </a:p>
          <a:p>
            <a:pPr lvl="1">
              <a:lnSpc>
                <a:spcPct val="90000"/>
              </a:lnSpc>
            </a:pPr>
            <a:r>
              <a:rPr lang="en-US" altLang="zh-TW" sz="2400">
                <a:ea typeface="新細明體" pitchFamily="18" charset="-120"/>
              </a:rPr>
              <a:t>Well established long before the Web (1950-1980)</a:t>
            </a:r>
          </a:p>
          <a:p>
            <a:pPr lvl="1">
              <a:lnSpc>
                <a:spcPct val="90000"/>
              </a:lnSpc>
            </a:pPr>
            <a:r>
              <a:rPr lang="en-US" altLang="zh-TW" sz="2400">
                <a:solidFill>
                  <a:srgbClr val="CC3300"/>
                </a:solidFill>
                <a:ea typeface="新細明體" pitchFamily="18" charset="-120"/>
              </a:rPr>
              <a:t>Popularity</a:t>
            </a:r>
            <a:r>
              <a:rPr lang="en-US" altLang="zh-TW" sz="2400">
                <a:ea typeface="新細明體" pitchFamily="18" charset="-120"/>
              </a:rPr>
              <a:t> estimation for queries</a:t>
            </a:r>
          </a:p>
          <a:p>
            <a:pPr lvl="1">
              <a:lnSpc>
                <a:spcPct val="90000"/>
              </a:lnSpc>
            </a:pPr>
            <a:r>
              <a:rPr lang="en-US" altLang="zh-TW" sz="2400">
                <a:ea typeface="新細明體" pitchFamily="18" charset="-120"/>
              </a:rPr>
              <a:t>Measurements on Web and the reach of search engines</a:t>
            </a:r>
          </a:p>
          <a:p>
            <a:pPr>
              <a:lnSpc>
                <a:spcPct val="90000"/>
              </a:lnSpc>
            </a:pPr>
            <a:r>
              <a:rPr lang="en-US" altLang="zh-TW" sz="2800">
                <a:ea typeface="新細明體" pitchFamily="18" charset="-120"/>
              </a:rPr>
              <a:t>Meanwhile, Vannevar Bush's proposed </a:t>
            </a:r>
            <a:r>
              <a:rPr lang="en-US" altLang="zh-TW" sz="2800">
                <a:solidFill>
                  <a:srgbClr val="CC3300"/>
                </a:solidFill>
                <a:ea typeface="新細明體" pitchFamily="18" charset="-120"/>
              </a:rPr>
              <a:t>hypermedium: </a:t>
            </a:r>
            <a:r>
              <a:rPr lang="en-US" altLang="zh-TW" sz="2800" b="1" i="1">
                <a:solidFill>
                  <a:srgbClr val="CC3300"/>
                </a:solidFill>
                <a:ea typeface="新細明體" pitchFamily="18" charset="-120"/>
              </a:rPr>
              <a:t>Memex</a:t>
            </a:r>
          </a:p>
          <a:p>
            <a:pPr>
              <a:lnSpc>
                <a:spcPct val="90000"/>
              </a:lnSpc>
            </a:pPr>
            <a:r>
              <a:rPr lang="en-US" altLang="zh-TW" sz="2800">
                <a:ea typeface="新細明體" pitchFamily="18" charset="-120"/>
              </a:rPr>
              <a:t>Web : An example of social network</a:t>
            </a:r>
          </a:p>
        </p:txBody>
      </p:sp>
      <p:sp>
        <p:nvSpPr>
          <p:cNvPr id="4" name="Date Placeholder 3"/>
          <p:cNvSpPr>
            <a:spLocks noGrp="1"/>
          </p:cNvSpPr>
          <p:nvPr>
            <p:ph type="dt" sz="half" idx="10"/>
          </p:nvPr>
        </p:nvSpPr>
        <p:spPr/>
        <p:txBody>
          <a:bodyPr/>
          <a:lstStyle/>
          <a:p>
            <a:r>
              <a:rPr lang="zh-TW" altLang="en-US"/>
              <a:t>Mining the Web</a:t>
            </a:r>
            <a:endParaRPr lang="en-US" altLang="zh-TW"/>
          </a:p>
        </p:txBody>
      </p:sp>
      <p:sp>
        <p:nvSpPr>
          <p:cNvPr id="5" name="Footer Placeholder 4"/>
          <p:cNvSpPr>
            <a:spLocks noGrp="1"/>
          </p:cNvSpPr>
          <p:nvPr>
            <p:ph type="ftr" sz="quarter" idx="11"/>
          </p:nvPr>
        </p:nvSpPr>
        <p:spPr/>
        <p:txBody>
          <a:bodyPr/>
          <a:lstStyle/>
          <a:p>
            <a:r>
              <a:rPr lang="zh-TW" altLang="en-US"/>
              <a:t>Chakrabarti and Ramakrishnan</a:t>
            </a:r>
            <a:endParaRPr lang="en-US" altLang="zh-TW"/>
          </a:p>
        </p:txBody>
      </p:sp>
      <p:sp>
        <p:nvSpPr>
          <p:cNvPr id="6" name="Slide Number Placeholder 5"/>
          <p:cNvSpPr>
            <a:spLocks noGrp="1"/>
          </p:cNvSpPr>
          <p:nvPr>
            <p:ph type="sldNum" sz="quarter" idx="12"/>
          </p:nvPr>
        </p:nvSpPr>
        <p:spPr/>
        <p:txBody>
          <a:bodyPr/>
          <a:lstStyle/>
          <a:p>
            <a:fld id="{8E7A28BC-A23E-4FC1-846C-41343C65D53C}" type="slidenum">
              <a:rPr lang="zh-TW" altLang="en-US"/>
              <a:pPr/>
              <a:t>4</a:t>
            </a:fld>
            <a:endParaRPr lang="en-US" altLang="zh-TW"/>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2027238" y="0"/>
            <a:ext cx="8640762" cy="838200"/>
          </a:xfrm>
        </p:spPr>
        <p:txBody>
          <a:bodyPr>
            <a:normAutofit fontScale="90000"/>
          </a:bodyPr>
          <a:lstStyle/>
          <a:p>
            <a:r>
              <a:rPr lang="en-US" altLang="zh-TW">
                <a:latin typeface="Arial" panose="020B0604020202020204" pitchFamily="34" charset="0"/>
                <a:ea typeface="新細明體" pitchFamily="18" charset="-120"/>
              </a:rPr>
              <a:t>HITS as a bi-directional random walk</a:t>
            </a:r>
          </a:p>
        </p:txBody>
      </p:sp>
      <p:sp>
        <p:nvSpPr>
          <p:cNvPr id="129027" name="Rectangle 3"/>
          <p:cNvSpPr>
            <a:spLocks noGrp="1" noChangeArrowheads="1"/>
          </p:cNvSpPr>
          <p:nvPr>
            <p:ph sz="half" idx="1"/>
          </p:nvPr>
        </p:nvSpPr>
        <p:spPr>
          <a:xfrm>
            <a:off x="1752600" y="765176"/>
            <a:ext cx="8686800" cy="5711825"/>
          </a:xfrm>
        </p:spPr>
        <p:txBody>
          <a:bodyPr/>
          <a:lstStyle/>
          <a:p>
            <a:pPr>
              <a:lnSpc>
                <a:spcPct val="90000"/>
              </a:lnSpc>
            </a:pPr>
            <a:r>
              <a:rPr lang="en-US" altLang="zh-TW" sz="2800">
                <a:ea typeface="新細明體" pitchFamily="18" charset="-120"/>
              </a:rPr>
              <a:t>At time step t at node v,</a:t>
            </a:r>
          </a:p>
          <a:p>
            <a:pPr lvl="1">
              <a:lnSpc>
                <a:spcPct val="90000"/>
              </a:lnSpc>
            </a:pPr>
            <a:r>
              <a:rPr lang="en-US" altLang="zh-TW" sz="2400">
                <a:ea typeface="新細明體" pitchFamily="18" charset="-120"/>
              </a:rPr>
              <a:t>with probability d, the surfer jumps to a node in the base set uniformly at random</a:t>
            </a:r>
          </a:p>
          <a:p>
            <a:pPr lvl="1">
              <a:lnSpc>
                <a:spcPct val="90000"/>
              </a:lnSpc>
            </a:pPr>
            <a:r>
              <a:rPr lang="en-US" altLang="zh-TW" sz="2400">
                <a:ea typeface="新細明體" pitchFamily="18" charset="-120"/>
              </a:rPr>
              <a:t>with the remaining probability 1–d </a:t>
            </a:r>
          </a:p>
          <a:p>
            <a:pPr lvl="2">
              <a:lnSpc>
                <a:spcPct val="90000"/>
              </a:lnSpc>
            </a:pPr>
            <a:r>
              <a:rPr lang="en-US" altLang="zh-TW" sz="2000">
                <a:ea typeface="新細明體" pitchFamily="18" charset="-120"/>
              </a:rPr>
              <a:t>If t is odd, surfer takes a random out-link from v</a:t>
            </a:r>
          </a:p>
          <a:p>
            <a:pPr lvl="2">
              <a:lnSpc>
                <a:spcPct val="90000"/>
              </a:lnSpc>
            </a:pPr>
            <a:r>
              <a:rPr lang="en-US" altLang="zh-TW" sz="2000">
                <a:ea typeface="新細明體" pitchFamily="18" charset="-120"/>
              </a:rPr>
              <a:t>It t is even, surfer goes backwards on a random in-link leading to v</a:t>
            </a:r>
          </a:p>
          <a:p>
            <a:pPr>
              <a:lnSpc>
                <a:spcPct val="90000"/>
              </a:lnSpc>
            </a:pPr>
            <a:r>
              <a:rPr lang="en-US" altLang="zh-TW" sz="2800">
                <a:ea typeface="新細明體" pitchFamily="18" charset="-120"/>
              </a:rPr>
              <a:t>HITS with random jump</a:t>
            </a:r>
          </a:p>
          <a:p>
            <a:pPr lvl="1">
              <a:lnSpc>
                <a:spcPct val="90000"/>
              </a:lnSpc>
            </a:pPr>
            <a:r>
              <a:rPr lang="en-US" altLang="zh-TW" sz="2400">
                <a:ea typeface="新細明體" pitchFamily="18" charset="-120"/>
              </a:rPr>
              <a:t>Shown by [Ng et al] to </a:t>
            </a:r>
          </a:p>
          <a:p>
            <a:pPr lvl="2">
              <a:lnSpc>
                <a:spcPct val="90000"/>
              </a:lnSpc>
            </a:pPr>
            <a:r>
              <a:rPr lang="en-US" altLang="zh-TW" sz="2000">
                <a:ea typeface="新細明體" pitchFamily="18" charset="-120"/>
              </a:rPr>
              <a:t>Have better stability in the face of small changes in the hyperlink graph</a:t>
            </a:r>
          </a:p>
          <a:p>
            <a:pPr lvl="2">
              <a:lnSpc>
                <a:spcPct val="90000"/>
              </a:lnSpc>
            </a:pPr>
            <a:r>
              <a:rPr lang="en-US" altLang="zh-TW" sz="2000">
                <a:ea typeface="新細明體" pitchFamily="18" charset="-120"/>
              </a:rPr>
              <a:t>Improve stability as d is increased. </a:t>
            </a:r>
          </a:p>
          <a:p>
            <a:pPr>
              <a:lnSpc>
                <a:spcPct val="90000"/>
              </a:lnSpc>
            </a:pPr>
            <a:r>
              <a:rPr lang="en-US" altLang="zh-TW" sz="2800">
                <a:ea typeface="新細明體" pitchFamily="18" charset="-120"/>
              </a:rPr>
              <a:t>Pending…</a:t>
            </a:r>
          </a:p>
          <a:p>
            <a:pPr lvl="1">
              <a:lnSpc>
                <a:spcPct val="90000"/>
              </a:lnSpc>
            </a:pPr>
            <a:r>
              <a:rPr lang="en-US" altLang="zh-TW" sz="2400">
                <a:ea typeface="新細明體" pitchFamily="18" charset="-120"/>
              </a:rPr>
              <a:t>Setting d based on the graph structure alone.</a:t>
            </a:r>
          </a:p>
          <a:p>
            <a:pPr lvl="1">
              <a:lnSpc>
                <a:spcPct val="90000"/>
              </a:lnSpc>
            </a:pPr>
            <a:r>
              <a:rPr lang="en-US" altLang="zh-TW" sz="2400">
                <a:ea typeface="新細明體" pitchFamily="18" charset="-120"/>
              </a:rPr>
              <a:t>Reconciling </a:t>
            </a:r>
            <a:r>
              <a:rPr lang="en-US" altLang="zh-TW" sz="2400">
                <a:solidFill>
                  <a:srgbClr val="CC3300"/>
                </a:solidFill>
                <a:ea typeface="新細明體" pitchFamily="18" charset="-120"/>
              </a:rPr>
              <a:t>page content</a:t>
            </a:r>
            <a:r>
              <a:rPr lang="en-US" altLang="zh-TW" sz="2400">
                <a:ea typeface="新細明體" pitchFamily="18" charset="-120"/>
              </a:rPr>
              <a:t> into graph models</a:t>
            </a: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998CE164-5F2A-4D99-B476-CF610FE9A63D}" type="slidenum">
              <a:rPr lang="zh-TW" altLang="en-US"/>
              <a:pPr/>
              <a:t>40</a:t>
            </a:fld>
            <a:endParaRPr lang="en-US" altLang="zh-TW"/>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normAutofit fontScale="90000"/>
          </a:bodyPr>
          <a:lstStyle/>
          <a:p>
            <a:r>
              <a:rPr lang="en-US" altLang="zh-TW">
                <a:latin typeface="CMBX12" charset="0"/>
                <a:ea typeface="新細明體" pitchFamily="18" charset="-120"/>
              </a:rPr>
              <a:t>Shortcomings of the coarse-grained graph model</a:t>
            </a:r>
          </a:p>
        </p:txBody>
      </p:sp>
      <p:sp>
        <p:nvSpPr>
          <p:cNvPr id="130054" name="Rectangle 6"/>
          <p:cNvSpPr>
            <a:spLocks noGrp="1" noChangeArrowheads="1"/>
          </p:cNvSpPr>
          <p:nvPr>
            <p:ph sz="half" idx="1"/>
          </p:nvPr>
        </p:nvSpPr>
        <p:spPr>
          <a:xfrm>
            <a:off x="1905000" y="1219200"/>
            <a:ext cx="8229600" cy="5410200"/>
          </a:xfrm>
        </p:spPr>
        <p:txBody>
          <a:bodyPr/>
          <a:lstStyle/>
          <a:p>
            <a:pPr>
              <a:lnSpc>
                <a:spcPct val="90000"/>
              </a:lnSpc>
            </a:pPr>
            <a:r>
              <a:rPr lang="en-US" altLang="zh-TW">
                <a:ea typeface="新細明體" pitchFamily="18" charset="-120"/>
              </a:rPr>
              <a:t>No notice of </a:t>
            </a:r>
          </a:p>
          <a:p>
            <a:pPr lvl="1">
              <a:lnSpc>
                <a:spcPct val="90000"/>
              </a:lnSpc>
            </a:pPr>
            <a:r>
              <a:rPr lang="en-US" altLang="zh-TW">
                <a:ea typeface="新細明體" pitchFamily="18" charset="-120"/>
              </a:rPr>
              <a:t>The </a:t>
            </a:r>
            <a:r>
              <a:rPr lang="en-US" altLang="zh-TW">
                <a:solidFill>
                  <a:srgbClr val="CC3300"/>
                </a:solidFill>
                <a:ea typeface="新細明體" pitchFamily="18" charset="-120"/>
              </a:rPr>
              <a:t>text</a:t>
            </a:r>
            <a:r>
              <a:rPr lang="en-US" altLang="zh-TW">
                <a:ea typeface="新細明體" pitchFamily="18" charset="-120"/>
              </a:rPr>
              <a:t> on each page </a:t>
            </a:r>
          </a:p>
          <a:p>
            <a:pPr lvl="1">
              <a:lnSpc>
                <a:spcPct val="90000"/>
              </a:lnSpc>
            </a:pPr>
            <a:r>
              <a:rPr lang="en-US" altLang="zh-TW">
                <a:ea typeface="新細明體" pitchFamily="18" charset="-120"/>
              </a:rPr>
              <a:t>The </a:t>
            </a:r>
            <a:r>
              <a:rPr lang="en-US" altLang="zh-TW">
                <a:solidFill>
                  <a:srgbClr val="CC3300"/>
                </a:solidFill>
                <a:ea typeface="新細明體" pitchFamily="18" charset="-120"/>
              </a:rPr>
              <a:t>markup structure</a:t>
            </a:r>
            <a:r>
              <a:rPr lang="en-US" altLang="zh-TW">
                <a:ea typeface="新細明體" pitchFamily="18" charset="-120"/>
              </a:rPr>
              <a:t> on each page.</a:t>
            </a:r>
          </a:p>
          <a:p>
            <a:pPr>
              <a:lnSpc>
                <a:spcPct val="90000"/>
              </a:lnSpc>
            </a:pPr>
            <a:r>
              <a:rPr lang="en-US" altLang="zh-TW">
                <a:ea typeface="新細明體" pitchFamily="18" charset="-120"/>
              </a:rPr>
              <a:t>Human readers</a:t>
            </a:r>
          </a:p>
          <a:p>
            <a:pPr lvl="1">
              <a:lnSpc>
                <a:spcPct val="90000"/>
              </a:lnSpc>
            </a:pPr>
            <a:r>
              <a:rPr lang="en-US" altLang="zh-TW">
                <a:ea typeface="新細明體" pitchFamily="18" charset="-120"/>
              </a:rPr>
              <a:t>Unlike HITS or PageRank, </a:t>
            </a:r>
            <a:r>
              <a:rPr lang="en-US" altLang="zh-TW">
                <a:solidFill>
                  <a:srgbClr val="CC3300"/>
                </a:solidFill>
                <a:ea typeface="新細明體" pitchFamily="18" charset="-120"/>
              </a:rPr>
              <a:t>do not pay equal attention</a:t>
            </a:r>
            <a:r>
              <a:rPr lang="en-US" altLang="zh-TW">
                <a:ea typeface="新細明體" pitchFamily="18" charset="-120"/>
              </a:rPr>
              <a:t> to all the links on a page.</a:t>
            </a:r>
          </a:p>
          <a:p>
            <a:pPr lvl="1">
              <a:lnSpc>
                <a:spcPct val="90000"/>
              </a:lnSpc>
            </a:pPr>
            <a:r>
              <a:rPr lang="en-US" altLang="zh-TW">
                <a:ea typeface="新細明體" pitchFamily="18" charset="-120"/>
              </a:rPr>
              <a:t>Use </a:t>
            </a:r>
            <a:r>
              <a:rPr lang="en-US" altLang="zh-TW">
                <a:solidFill>
                  <a:srgbClr val="CC3300"/>
                </a:solidFill>
                <a:ea typeface="新細明體" pitchFamily="18" charset="-120"/>
              </a:rPr>
              <a:t>the position of text and links</a:t>
            </a:r>
            <a:r>
              <a:rPr lang="en-US" altLang="zh-TW">
                <a:ea typeface="新細明體" pitchFamily="18" charset="-120"/>
              </a:rPr>
              <a:t> to carefully judge where to click.</a:t>
            </a:r>
          </a:p>
          <a:p>
            <a:pPr lvl="1">
              <a:lnSpc>
                <a:spcPct val="90000"/>
              </a:lnSpc>
            </a:pPr>
            <a:r>
              <a:rPr lang="en-US" altLang="zh-TW">
                <a:ea typeface="新細明體" pitchFamily="18" charset="-120"/>
              </a:rPr>
              <a:t>Do hardly random surfing.</a:t>
            </a:r>
          </a:p>
          <a:p>
            <a:pPr>
              <a:lnSpc>
                <a:spcPct val="90000"/>
              </a:lnSpc>
            </a:pPr>
            <a:r>
              <a:rPr lang="en-US" altLang="zh-TW">
                <a:ea typeface="新細明體" pitchFamily="18" charset="-120"/>
              </a:rPr>
              <a:t>Fall prey to</a:t>
            </a:r>
          </a:p>
          <a:p>
            <a:pPr lvl="1">
              <a:lnSpc>
                <a:spcPct val="90000"/>
              </a:lnSpc>
            </a:pPr>
            <a:r>
              <a:rPr lang="en-US" altLang="zh-TW">
                <a:ea typeface="新細明體" pitchFamily="18" charset="-120"/>
              </a:rPr>
              <a:t>Many artifacts of Web authorship</a:t>
            </a: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F2A3DD27-F2DC-44C8-8CDC-0E9BC78A8935}" type="slidenum">
              <a:rPr lang="zh-TW" altLang="en-US"/>
              <a:pPr/>
              <a:t>41</a:t>
            </a:fld>
            <a:endParaRPr lang="en-US" altLang="zh-TW"/>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zh-TW">
                <a:latin typeface="CMBX12" charset="0"/>
                <a:ea typeface="新細明體" pitchFamily="18" charset="-120"/>
              </a:rPr>
              <a:t>Artifacts of Web authorship</a:t>
            </a:r>
          </a:p>
        </p:txBody>
      </p:sp>
      <p:sp>
        <p:nvSpPr>
          <p:cNvPr id="133123" name="Rectangle 3"/>
          <p:cNvSpPr>
            <a:spLocks noGrp="1" noChangeArrowheads="1"/>
          </p:cNvSpPr>
          <p:nvPr>
            <p:ph sz="half" idx="1"/>
          </p:nvPr>
        </p:nvSpPr>
        <p:spPr>
          <a:xfrm>
            <a:off x="1981200" y="1066800"/>
            <a:ext cx="8153400" cy="5410200"/>
          </a:xfrm>
        </p:spPr>
        <p:txBody>
          <a:bodyPr/>
          <a:lstStyle/>
          <a:p>
            <a:pPr>
              <a:lnSpc>
                <a:spcPct val="90000"/>
              </a:lnSpc>
            </a:pPr>
            <a:r>
              <a:rPr lang="en-US" altLang="zh-TW" sz="2800" dirty="0">
                <a:ea typeface="新細明體" pitchFamily="18" charset="-120"/>
              </a:rPr>
              <a:t>Central assumption in link-based ranking</a:t>
            </a:r>
          </a:p>
          <a:p>
            <a:pPr lvl="1">
              <a:lnSpc>
                <a:spcPct val="90000"/>
              </a:lnSpc>
            </a:pPr>
            <a:r>
              <a:rPr lang="en-US" altLang="zh-TW" sz="2400" dirty="0">
                <a:solidFill>
                  <a:srgbClr val="CC3300"/>
                </a:solidFill>
                <a:ea typeface="新細明體" pitchFamily="18" charset="-120"/>
              </a:rPr>
              <a:t>A hyperlink confers authority</a:t>
            </a:r>
            <a:r>
              <a:rPr lang="en-US" altLang="zh-TW" sz="2400" dirty="0">
                <a:ea typeface="新細明體" pitchFamily="18" charset="-120"/>
              </a:rPr>
              <a:t>.</a:t>
            </a:r>
          </a:p>
          <a:p>
            <a:pPr lvl="1">
              <a:lnSpc>
                <a:spcPct val="90000"/>
              </a:lnSpc>
            </a:pPr>
            <a:r>
              <a:rPr lang="en-US" altLang="zh-TW" sz="2400" dirty="0">
                <a:ea typeface="新細明體" pitchFamily="18" charset="-120"/>
              </a:rPr>
              <a:t>Holds only if the hyperlink was created as a result of editorial judgment.</a:t>
            </a:r>
          </a:p>
          <a:p>
            <a:pPr lvl="1">
              <a:lnSpc>
                <a:spcPct val="90000"/>
              </a:lnSpc>
            </a:pPr>
            <a:r>
              <a:rPr lang="en-US" altLang="zh-TW" sz="2400" dirty="0">
                <a:solidFill>
                  <a:srgbClr val="CC3300"/>
                </a:solidFill>
                <a:ea typeface="新細明體" pitchFamily="18" charset="-120"/>
              </a:rPr>
              <a:t>Largely the case with social networks in academic publications</a:t>
            </a:r>
            <a:r>
              <a:rPr lang="en-US" altLang="zh-TW" sz="2400" dirty="0">
                <a:ea typeface="新細明體" pitchFamily="18" charset="-120"/>
              </a:rPr>
              <a:t>.</a:t>
            </a:r>
          </a:p>
          <a:p>
            <a:pPr lvl="1">
              <a:lnSpc>
                <a:spcPct val="90000"/>
              </a:lnSpc>
            </a:pPr>
            <a:r>
              <a:rPr lang="en-US" altLang="zh-TW" sz="2400" dirty="0">
                <a:ea typeface="新細明體" pitchFamily="18" charset="-120"/>
              </a:rPr>
              <a:t>Assumption is being increasingly violated !!!</a:t>
            </a:r>
          </a:p>
          <a:p>
            <a:pPr>
              <a:lnSpc>
                <a:spcPct val="90000"/>
              </a:lnSpc>
            </a:pPr>
            <a:r>
              <a:rPr lang="en-US" altLang="zh-TW" sz="2800" dirty="0">
                <a:ea typeface="新細明體" pitchFamily="18" charset="-120"/>
              </a:rPr>
              <a:t>Reasons</a:t>
            </a:r>
          </a:p>
          <a:p>
            <a:pPr lvl="1">
              <a:lnSpc>
                <a:spcPct val="90000"/>
              </a:lnSpc>
            </a:pPr>
            <a:r>
              <a:rPr lang="en-US" altLang="zh-TW" sz="2400" dirty="0">
                <a:solidFill>
                  <a:srgbClr val="CC3300"/>
                </a:solidFill>
                <a:ea typeface="新細明體" pitchFamily="18" charset="-120"/>
              </a:rPr>
              <a:t>Pages generated by programs/templates/relational and semi-structured databases</a:t>
            </a:r>
          </a:p>
          <a:p>
            <a:pPr lvl="1">
              <a:lnSpc>
                <a:spcPct val="90000"/>
              </a:lnSpc>
            </a:pPr>
            <a:r>
              <a:rPr lang="en-US" altLang="zh-TW" sz="2400" dirty="0">
                <a:solidFill>
                  <a:srgbClr val="CC3300"/>
                </a:solidFill>
                <a:ea typeface="新細明體" pitchFamily="18" charset="-120"/>
              </a:rPr>
              <a:t>Company sites with mission to increase the number of search engine hits for customers.</a:t>
            </a:r>
          </a:p>
          <a:p>
            <a:pPr lvl="2">
              <a:lnSpc>
                <a:spcPct val="90000"/>
              </a:lnSpc>
            </a:pPr>
            <a:r>
              <a:rPr lang="en-US" altLang="zh-TW" sz="2000" dirty="0">
                <a:ea typeface="新細明體" pitchFamily="18" charset="-120"/>
              </a:rPr>
              <a:t>Stung irrelevant words in pages</a:t>
            </a:r>
          </a:p>
          <a:p>
            <a:pPr lvl="2">
              <a:lnSpc>
                <a:spcPct val="90000"/>
              </a:lnSpc>
            </a:pPr>
            <a:r>
              <a:rPr lang="en-US" altLang="zh-TW" sz="2000" dirty="0">
                <a:ea typeface="新細明體" pitchFamily="18" charset="-120"/>
              </a:rPr>
              <a:t>Linking up their customers in densely connected irrelevant cliques</a:t>
            </a:r>
          </a:p>
        </p:txBody>
      </p:sp>
      <p:sp>
        <p:nvSpPr>
          <p:cNvPr id="4" name="Date Placeholder 4"/>
          <p:cNvSpPr>
            <a:spLocks noGrp="1"/>
          </p:cNvSpPr>
          <p:nvPr>
            <p:ph type="dt" sz="half" idx="10"/>
          </p:nvPr>
        </p:nvSpPr>
        <p:spPr>
          <a:xfrm>
            <a:off x="838200" y="6356350"/>
            <a:ext cx="2743200" cy="365125"/>
          </a:xfrm>
        </p:spPr>
        <p:txBody>
          <a:bodyPr/>
          <a:lstStyle/>
          <a:p>
            <a:endParaRPr lang="en-US" altLang="zh-TW" dirty="0"/>
          </a:p>
        </p:txBody>
      </p:sp>
      <p:sp>
        <p:nvSpPr>
          <p:cNvPr id="5" name="Footer Placeholder 5"/>
          <p:cNvSpPr>
            <a:spLocks noGrp="1"/>
          </p:cNvSpPr>
          <p:nvPr>
            <p:ph type="ftr" sz="quarter" idx="11"/>
          </p:nvPr>
        </p:nvSpPr>
        <p:spPr>
          <a:xfrm>
            <a:off x="4038600" y="6356350"/>
            <a:ext cx="4114800" cy="365125"/>
          </a:xfrm>
        </p:spPr>
        <p:txBody>
          <a:bodyPr/>
          <a:lstStyle/>
          <a:p>
            <a:endParaRPr lang="en-US" altLang="zh-TW" dirty="0"/>
          </a:p>
        </p:txBody>
      </p:sp>
      <p:sp>
        <p:nvSpPr>
          <p:cNvPr id="6" name="Slide Number Placeholder 6"/>
          <p:cNvSpPr>
            <a:spLocks noGrp="1"/>
          </p:cNvSpPr>
          <p:nvPr>
            <p:ph type="sldNum" sz="quarter" idx="12"/>
          </p:nvPr>
        </p:nvSpPr>
        <p:spPr>
          <a:xfrm>
            <a:off x="8610600" y="6356350"/>
            <a:ext cx="2743200" cy="365125"/>
          </a:xfrm>
        </p:spPr>
        <p:txBody>
          <a:bodyPr/>
          <a:lstStyle/>
          <a:p>
            <a:fld id="{2369F6FD-D462-40FA-844F-A86DB92F3D51}" type="slidenum">
              <a:rPr lang="zh-TW" altLang="en-US"/>
              <a:pPr/>
              <a:t>42</a:t>
            </a:fld>
            <a:endParaRPr lang="en-US" altLang="zh-TW"/>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zh-TW">
                <a:latin typeface="CMBX12" charset="0"/>
                <a:ea typeface="新細明體" pitchFamily="18" charset="-120"/>
              </a:rPr>
              <a:t>Three manifestations of authoring idioms</a:t>
            </a:r>
          </a:p>
        </p:txBody>
      </p:sp>
      <p:sp>
        <p:nvSpPr>
          <p:cNvPr id="135171" name="Rectangle 3"/>
          <p:cNvSpPr>
            <a:spLocks noGrp="1" noChangeArrowheads="1"/>
          </p:cNvSpPr>
          <p:nvPr>
            <p:ph sz="half" idx="1"/>
          </p:nvPr>
        </p:nvSpPr>
        <p:spPr>
          <a:xfrm>
            <a:off x="1981200" y="1066800"/>
            <a:ext cx="8153400" cy="5410200"/>
          </a:xfrm>
        </p:spPr>
        <p:txBody>
          <a:bodyPr/>
          <a:lstStyle/>
          <a:p>
            <a:r>
              <a:rPr lang="en-US" altLang="zh-TW" sz="2800">
                <a:ea typeface="新細明體" pitchFamily="18" charset="-120"/>
              </a:rPr>
              <a:t>Nepotistic links</a:t>
            </a:r>
          </a:p>
          <a:p>
            <a:pPr lvl="1"/>
            <a:r>
              <a:rPr lang="en-US" altLang="zh-TW" sz="2400">
                <a:ea typeface="新細明體" pitchFamily="18" charset="-120"/>
              </a:rPr>
              <a:t>Same-site links </a:t>
            </a:r>
          </a:p>
          <a:p>
            <a:pPr lvl="1"/>
            <a:r>
              <a:rPr lang="en-US" altLang="zh-TW" sz="2400">
                <a:ea typeface="新細明體" pitchFamily="18" charset="-120"/>
              </a:rPr>
              <a:t>Two-site nepotism</a:t>
            </a:r>
          </a:p>
          <a:p>
            <a:pPr lvl="2"/>
            <a:r>
              <a:rPr lang="en-US" altLang="zh-TW" sz="2000">
                <a:ea typeface="新細明體" pitchFamily="18" charset="-120"/>
              </a:rPr>
              <a:t>A pair of Web sites artificially endorsing each other’s authority scores</a:t>
            </a:r>
          </a:p>
          <a:p>
            <a:r>
              <a:rPr lang="en-US" altLang="zh-TW" sz="2800">
                <a:ea typeface="新細明體" pitchFamily="18" charset="-120"/>
              </a:rPr>
              <a:t>Two-site nepotism</a:t>
            </a:r>
          </a:p>
          <a:p>
            <a:pPr lvl="1"/>
            <a:r>
              <a:rPr lang="en-US" altLang="zh-TW" sz="2400">
                <a:ea typeface="新細明體" pitchFamily="18" charset="-120"/>
              </a:rPr>
              <a:t>E.g.: In a site hosted on multiple servers</a:t>
            </a:r>
          </a:p>
          <a:p>
            <a:pPr lvl="1"/>
            <a:r>
              <a:rPr lang="en-US" altLang="zh-TW" sz="2400">
                <a:ea typeface="新細明體" pitchFamily="18" charset="-120"/>
              </a:rPr>
              <a:t>Use of the relative URLs w.r.t. a base URL (without mirroring)</a:t>
            </a:r>
          </a:p>
          <a:p>
            <a:r>
              <a:rPr lang="en-US" altLang="zh-TW" sz="2800">
                <a:ea typeface="新細明體" pitchFamily="18" charset="-120"/>
              </a:rPr>
              <a:t>Multi-host nepotism</a:t>
            </a:r>
          </a:p>
          <a:p>
            <a:pPr lvl="1"/>
            <a:r>
              <a:rPr lang="en-US" altLang="zh-TW" sz="2400">
                <a:ea typeface="新細明體" pitchFamily="18" charset="-120"/>
              </a:rPr>
              <a:t>Clique attacks</a:t>
            </a:r>
          </a:p>
        </p:txBody>
      </p:sp>
      <p:sp>
        <p:nvSpPr>
          <p:cNvPr id="4" name="Date Placeholder 4"/>
          <p:cNvSpPr>
            <a:spLocks noGrp="1"/>
          </p:cNvSpPr>
          <p:nvPr>
            <p:ph type="dt" sz="half" idx="10"/>
          </p:nvPr>
        </p:nvSpPr>
        <p:spPr>
          <a:xfrm>
            <a:off x="838200" y="6356350"/>
            <a:ext cx="2743200" cy="365125"/>
          </a:xfrm>
        </p:spPr>
        <p:txBody>
          <a:bodyPr/>
          <a:lstStyle/>
          <a:p>
            <a:endParaRPr lang="en-US" altLang="zh-TW" dirty="0"/>
          </a:p>
        </p:txBody>
      </p:sp>
      <p:sp>
        <p:nvSpPr>
          <p:cNvPr id="5" name="Footer Placeholder 5"/>
          <p:cNvSpPr>
            <a:spLocks noGrp="1"/>
          </p:cNvSpPr>
          <p:nvPr>
            <p:ph type="ftr" sz="quarter" idx="11"/>
          </p:nvPr>
        </p:nvSpPr>
        <p:spPr>
          <a:xfrm>
            <a:off x="4038600" y="6356350"/>
            <a:ext cx="4114800" cy="365125"/>
          </a:xfrm>
        </p:spPr>
        <p:txBody>
          <a:bodyPr/>
          <a:lstStyle/>
          <a:p>
            <a:endParaRPr lang="en-US" altLang="zh-TW" dirty="0"/>
          </a:p>
        </p:txBody>
      </p:sp>
      <p:sp>
        <p:nvSpPr>
          <p:cNvPr id="6" name="Slide Number Placeholder 6"/>
          <p:cNvSpPr>
            <a:spLocks noGrp="1"/>
          </p:cNvSpPr>
          <p:nvPr>
            <p:ph type="sldNum" sz="quarter" idx="12"/>
          </p:nvPr>
        </p:nvSpPr>
        <p:spPr>
          <a:xfrm>
            <a:off x="8610600" y="6356350"/>
            <a:ext cx="2743200" cy="365125"/>
          </a:xfrm>
        </p:spPr>
        <p:txBody>
          <a:bodyPr/>
          <a:lstStyle/>
          <a:p>
            <a:fld id="{7726CAA9-E0F8-449E-8BCA-B109C6DF3094}" type="slidenum">
              <a:rPr lang="zh-TW" altLang="en-US"/>
              <a:pPr/>
              <a:t>43</a:t>
            </a:fld>
            <a:endParaRPr lang="en-US" altLang="zh-TW"/>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zh-TW">
                <a:latin typeface="CMBX10" charset="0"/>
                <a:ea typeface="新細明體" pitchFamily="18" charset="-120"/>
              </a:rPr>
              <a:t>Clique attacks</a:t>
            </a:r>
            <a:endParaRPr lang="en-US" altLang="zh-TW">
              <a:latin typeface="CMBX12" charset="0"/>
              <a:ea typeface="新細明體" pitchFamily="18" charset="-120"/>
            </a:endParaRPr>
          </a:p>
        </p:txBody>
      </p:sp>
      <p:sp>
        <p:nvSpPr>
          <p:cNvPr id="136195" name="Rectangle 3"/>
          <p:cNvSpPr>
            <a:spLocks noGrp="1" noChangeArrowheads="1"/>
          </p:cNvSpPr>
          <p:nvPr>
            <p:ph sz="half" idx="1"/>
          </p:nvPr>
        </p:nvSpPr>
        <p:spPr>
          <a:xfrm>
            <a:off x="1981200" y="1066800"/>
            <a:ext cx="8153400" cy="5410200"/>
          </a:xfrm>
        </p:spPr>
        <p:txBody>
          <a:bodyPr/>
          <a:lstStyle/>
          <a:p>
            <a:r>
              <a:rPr lang="en-US" altLang="zh-TW" sz="2800">
                <a:ea typeface="新細明體" pitchFamily="18" charset="-120"/>
              </a:rPr>
              <a:t>Links to other sites with no semantic connection</a:t>
            </a:r>
          </a:p>
          <a:p>
            <a:pPr lvl="1"/>
            <a:r>
              <a:rPr lang="en-US" altLang="zh-TW" sz="2400">
                <a:ea typeface="新細明體" pitchFamily="18" charset="-120"/>
              </a:rPr>
              <a:t>Sites all hosted by a common business.</a:t>
            </a:r>
          </a:p>
          <a:p>
            <a:endParaRPr lang="zh-TW" altLang="en-US" sz="2800">
              <a:ea typeface="新細明體" pitchFamily="18" charset="-120"/>
            </a:endParaRPr>
          </a:p>
        </p:txBody>
      </p:sp>
      <p:sp>
        <p:nvSpPr>
          <p:cNvPr id="5"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6"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7" name="Slide Number Placeholder 6"/>
          <p:cNvSpPr>
            <a:spLocks noGrp="1"/>
          </p:cNvSpPr>
          <p:nvPr>
            <p:ph type="sldNum" sz="quarter" idx="12"/>
          </p:nvPr>
        </p:nvSpPr>
        <p:spPr>
          <a:xfrm>
            <a:off x="8610600" y="6356350"/>
            <a:ext cx="2743200" cy="365125"/>
          </a:xfrm>
        </p:spPr>
        <p:txBody>
          <a:bodyPr/>
          <a:lstStyle/>
          <a:p>
            <a:fld id="{43196447-361F-4364-BC12-D194F0E8AB0A}" type="slidenum">
              <a:rPr lang="zh-TW" altLang="en-US"/>
              <a:pPr/>
              <a:t>44</a:t>
            </a:fld>
            <a:endParaRPr lang="en-US" altLang="zh-TW"/>
          </a:p>
        </p:txBody>
      </p:sp>
      <p:graphicFrame>
        <p:nvGraphicFramePr>
          <p:cNvPr id="136196" name="Object 4"/>
          <p:cNvGraphicFramePr>
            <a:graphicFrameLocks noChangeAspect="1"/>
          </p:cNvGraphicFramePr>
          <p:nvPr/>
        </p:nvGraphicFramePr>
        <p:xfrm>
          <a:off x="3276601" y="2362201"/>
          <a:ext cx="5605463" cy="3063875"/>
        </p:xfrm>
        <a:graphic>
          <a:graphicData uri="http://schemas.openxmlformats.org/presentationml/2006/ole">
            <mc:AlternateContent xmlns:mc="http://schemas.openxmlformats.org/markup-compatibility/2006">
              <mc:Choice xmlns:v="urn:schemas-microsoft-com:vml" Requires="v">
                <p:oleObj spid="_x0000_s136200" name="Bitmap Image" r:id="rId4" imgW="4200000" imgH="2295238" progId="Paint.Picture">
                  <p:embed/>
                </p:oleObj>
              </mc:Choice>
              <mc:Fallback>
                <p:oleObj name="Bitmap Image" r:id="rId4" imgW="4200000" imgH="2295238" progId="Paint.Picture">
                  <p:embed/>
                  <p:pic>
                    <p:nvPicPr>
                      <p:cNvPr id="0" name="Object 4"/>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3276601" y="2362201"/>
                        <a:ext cx="5605463"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ltLang="zh-TW">
                <a:latin typeface="CMBX10" charset="0"/>
                <a:ea typeface="新細明體" pitchFamily="18" charset="-120"/>
              </a:rPr>
              <a:t>Clique attacks</a:t>
            </a:r>
            <a:endParaRPr lang="en-US" altLang="zh-TW">
              <a:latin typeface="CMR10" charset="0"/>
              <a:ea typeface="新細明體" pitchFamily="18" charset="-120"/>
            </a:endParaRPr>
          </a:p>
        </p:txBody>
      </p:sp>
      <p:sp>
        <p:nvSpPr>
          <p:cNvPr id="267267" name="Rectangle 3"/>
          <p:cNvSpPr>
            <a:spLocks noGrp="1" noChangeArrowheads="1"/>
          </p:cNvSpPr>
          <p:nvPr>
            <p:ph sz="half" idx="1"/>
          </p:nvPr>
        </p:nvSpPr>
        <p:spPr>
          <a:xfrm>
            <a:off x="1981200" y="1066800"/>
            <a:ext cx="8305800" cy="5410200"/>
          </a:xfrm>
        </p:spPr>
        <p:txBody>
          <a:bodyPr/>
          <a:lstStyle/>
          <a:p>
            <a:r>
              <a:rPr lang="en-US" altLang="zh-TW" sz="2800">
                <a:ea typeface="新細明體" pitchFamily="18" charset="-120"/>
              </a:rPr>
              <a:t>Clique Attacks</a:t>
            </a:r>
          </a:p>
          <a:p>
            <a:pPr lvl="1"/>
            <a:r>
              <a:rPr lang="en-US" altLang="zh-TW" sz="2400">
                <a:solidFill>
                  <a:srgbClr val="CC3300"/>
                </a:solidFill>
                <a:ea typeface="新細明體" pitchFamily="18" charset="-120"/>
              </a:rPr>
              <a:t>Sites forming a densely/completely connected graph</a:t>
            </a:r>
            <a:r>
              <a:rPr lang="en-US" altLang="zh-TW" sz="2400">
                <a:ea typeface="新細明體" pitchFamily="18" charset="-120"/>
              </a:rPr>
              <a:t>,</a:t>
            </a:r>
          </a:p>
          <a:p>
            <a:pPr lvl="1"/>
            <a:r>
              <a:rPr lang="en-US" altLang="zh-TW" sz="2400">
                <a:ea typeface="新細明體" pitchFamily="18" charset="-120"/>
              </a:rPr>
              <a:t>URLs sharing sub-strings but mapping to different IP addresses.</a:t>
            </a:r>
          </a:p>
          <a:p>
            <a:r>
              <a:rPr lang="en-US" altLang="zh-TW" sz="2800">
                <a:ea typeface="新細明體" pitchFamily="18" charset="-120"/>
              </a:rPr>
              <a:t>HITS and PageRank can fall prey to clique attacks</a:t>
            </a:r>
          </a:p>
          <a:p>
            <a:pPr lvl="1"/>
            <a:r>
              <a:rPr lang="en-US" altLang="zh-TW" sz="2400">
                <a:ea typeface="新細明體" pitchFamily="18" charset="-120"/>
              </a:rPr>
              <a:t>Tuning d in PageRank to reduce the effect</a:t>
            </a: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7517E66B-13F5-403C-B5BF-8515BF59F6F3}" type="slidenum">
              <a:rPr lang="zh-TW" altLang="en-US"/>
              <a:pPr/>
              <a:t>45</a:t>
            </a:fld>
            <a:endParaRPr lang="en-US" altLang="zh-TW"/>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zh-TW">
                <a:latin typeface="CMBX12" charset="0"/>
                <a:ea typeface="新細明體" pitchFamily="18" charset="-120"/>
              </a:rPr>
              <a:t>Mixed hubs</a:t>
            </a:r>
          </a:p>
        </p:txBody>
      </p:sp>
      <p:sp>
        <p:nvSpPr>
          <p:cNvPr id="137219" name="Rectangle 3"/>
          <p:cNvSpPr>
            <a:spLocks noGrp="1" noChangeArrowheads="1"/>
          </p:cNvSpPr>
          <p:nvPr>
            <p:ph sz="half" idx="1"/>
          </p:nvPr>
        </p:nvSpPr>
        <p:spPr>
          <a:xfrm>
            <a:off x="1981200" y="1066800"/>
            <a:ext cx="8153400" cy="5410200"/>
          </a:xfrm>
        </p:spPr>
        <p:txBody>
          <a:bodyPr/>
          <a:lstStyle/>
          <a:p>
            <a:r>
              <a:rPr lang="en-US" altLang="zh-TW" sz="2800">
                <a:ea typeface="新細明體" pitchFamily="18" charset="-120"/>
              </a:rPr>
              <a:t>Result of decoupling the user's query from the link-based ranking strategy</a:t>
            </a:r>
          </a:p>
          <a:p>
            <a:r>
              <a:rPr lang="en-US" altLang="zh-TW" sz="2800">
                <a:ea typeface="新細明體" pitchFamily="18" charset="-120"/>
              </a:rPr>
              <a:t>Hard to distinguish from a clique attack</a:t>
            </a:r>
          </a:p>
          <a:p>
            <a:r>
              <a:rPr lang="en-US" altLang="zh-TW" sz="2800">
                <a:ea typeface="新細明體" pitchFamily="18" charset="-120"/>
              </a:rPr>
              <a:t>More frequent than clique attacks.</a:t>
            </a:r>
          </a:p>
          <a:p>
            <a:r>
              <a:rPr lang="en-US" altLang="zh-TW" sz="2800">
                <a:ea typeface="新細明體" pitchFamily="18" charset="-120"/>
              </a:rPr>
              <a:t>Problem for both HITS and PageRank,</a:t>
            </a:r>
          </a:p>
          <a:p>
            <a:pPr lvl="1"/>
            <a:r>
              <a:rPr lang="en-US" altLang="zh-TW" sz="2400">
                <a:ea typeface="新細明體" pitchFamily="18" charset="-120"/>
              </a:rPr>
              <a:t>Neither algorithm discriminates between outlinks on a page.</a:t>
            </a:r>
          </a:p>
          <a:p>
            <a:pPr lvl="1"/>
            <a:r>
              <a:rPr lang="en-US" altLang="zh-TW" sz="2400">
                <a:ea typeface="新細明體" pitchFamily="18" charset="-120"/>
              </a:rPr>
              <a:t>PageRank may succeed by query-time filtering of keywords</a:t>
            </a:r>
          </a:p>
          <a:p>
            <a:r>
              <a:rPr lang="en-US" altLang="zh-TW" sz="2800" b="1">
                <a:ea typeface="新細明體" pitchFamily="18" charset="-120"/>
              </a:rPr>
              <a:t>Example</a:t>
            </a:r>
          </a:p>
          <a:p>
            <a:pPr lvl="1"/>
            <a:r>
              <a:rPr lang="en-US" altLang="zh-TW" sz="2400">
                <a:ea typeface="新細明體" pitchFamily="18" charset="-120"/>
              </a:rPr>
              <a:t>Links about Shakespeare embedded in a page about British and Irish literary figures in general</a:t>
            </a:r>
            <a:endParaRPr lang="en-US" altLang="zh-TW" sz="2400" b="1">
              <a:ea typeface="新細明體" pitchFamily="18" charset="-120"/>
            </a:endParaRP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624039C7-A336-4841-8F2A-2EF540148540}" type="slidenum">
              <a:rPr lang="zh-TW" altLang="en-US"/>
              <a:pPr/>
              <a:t>46</a:t>
            </a:fld>
            <a:endParaRPr lang="en-US" altLang="zh-TW"/>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TW">
                <a:latin typeface="CMBX12" charset="0"/>
                <a:ea typeface="新細明體" pitchFamily="18" charset="-120"/>
              </a:rPr>
              <a:t>Topic contamination and drift</a:t>
            </a:r>
          </a:p>
        </p:txBody>
      </p:sp>
      <p:sp>
        <p:nvSpPr>
          <p:cNvPr id="138243" name="Rectangle 3"/>
          <p:cNvSpPr>
            <a:spLocks noGrp="1" noChangeArrowheads="1"/>
          </p:cNvSpPr>
          <p:nvPr>
            <p:ph sz="half" idx="1"/>
          </p:nvPr>
        </p:nvSpPr>
        <p:spPr>
          <a:xfrm>
            <a:off x="1981200" y="1066800"/>
            <a:ext cx="8153400" cy="5410200"/>
          </a:xfrm>
        </p:spPr>
        <p:txBody>
          <a:bodyPr/>
          <a:lstStyle/>
          <a:p>
            <a:r>
              <a:rPr lang="en-US" altLang="zh-TW" sz="2800">
                <a:solidFill>
                  <a:srgbClr val="CC3300"/>
                </a:solidFill>
                <a:ea typeface="新細明體" pitchFamily="18" charset="-120"/>
              </a:rPr>
              <a:t>Need for expansion</a:t>
            </a:r>
            <a:r>
              <a:rPr lang="en-US" altLang="zh-TW" sz="2800">
                <a:ea typeface="新細明體" pitchFamily="18" charset="-120"/>
              </a:rPr>
              <a:t> step in HITS</a:t>
            </a:r>
          </a:p>
          <a:p>
            <a:pPr lvl="1"/>
            <a:r>
              <a:rPr lang="en-US" altLang="zh-TW" sz="2400">
                <a:ea typeface="新細明體" pitchFamily="18" charset="-120"/>
              </a:rPr>
              <a:t>Recall-enhancement </a:t>
            </a:r>
          </a:p>
          <a:p>
            <a:pPr lvl="1"/>
            <a:r>
              <a:rPr lang="en-US" altLang="zh-TW" sz="2400">
                <a:ea typeface="新細明體" pitchFamily="18" charset="-120"/>
              </a:rPr>
              <a:t>E.g.: Netscape's Navigator and Communicator pages, which avoid a boring description like `browser' for their products.</a:t>
            </a:r>
          </a:p>
          <a:p>
            <a:r>
              <a:rPr lang="en-US" altLang="zh-TW" sz="2800">
                <a:ea typeface="新細明體" pitchFamily="18" charset="-120"/>
              </a:rPr>
              <a:t>Radius-one expansion step of HITS would include nodes of two types</a:t>
            </a:r>
          </a:p>
          <a:p>
            <a:pPr lvl="1"/>
            <a:r>
              <a:rPr lang="en-US" altLang="zh-TW" sz="2400">
                <a:ea typeface="新細明體" pitchFamily="18" charset="-120"/>
              </a:rPr>
              <a:t>Inadequately represented authorities</a:t>
            </a:r>
          </a:p>
          <a:p>
            <a:pPr lvl="1"/>
            <a:r>
              <a:rPr lang="en-US" altLang="zh-TW" sz="2400">
                <a:ea typeface="新細明體" pitchFamily="18" charset="-120"/>
              </a:rPr>
              <a:t>Unnecessary millions of hubs</a:t>
            </a: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02D1DEDF-D357-495A-8FA9-C1D3F1C4577D}" type="slidenum">
              <a:rPr lang="zh-TW" altLang="en-US"/>
              <a:pPr/>
              <a:t>47</a:t>
            </a:fld>
            <a:endParaRPr lang="en-US" altLang="zh-TW"/>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zh-TW">
                <a:latin typeface="CMBX12" charset="0"/>
                <a:ea typeface="新細明體" pitchFamily="18" charset="-120"/>
              </a:rPr>
              <a:t>Topic Contamination</a:t>
            </a:r>
          </a:p>
        </p:txBody>
      </p:sp>
      <p:sp>
        <p:nvSpPr>
          <p:cNvPr id="139267" name="Rectangle 3"/>
          <p:cNvSpPr>
            <a:spLocks noGrp="1" noChangeArrowheads="1"/>
          </p:cNvSpPr>
          <p:nvPr>
            <p:ph sz="half" idx="1"/>
          </p:nvPr>
        </p:nvSpPr>
        <p:spPr>
          <a:xfrm>
            <a:off x="1981200" y="1066800"/>
            <a:ext cx="8153400" cy="5410200"/>
          </a:xfrm>
        </p:spPr>
        <p:txBody>
          <a:bodyPr/>
          <a:lstStyle/>
          <a:p>
            <a:r>
              <a:rPr lang="en-US" altLang="zh-TW" sz="2800">
                <a:ea typeface="新細明體" pitchFamily="18" charset="-120"/>
              </a:rPr>
              <a:t>Topic Generalization</a:t>
            </a:r>
          </a:p>
          <a:p>
            <a:pPr lvl="1"/>
            <a:r>
              <a:rPr lang="en-US" altLang="zh-TW" sz="2400">
                <a:ea typeface="新細明體" pitchFamily="18" charset="-120"/>
              </a:rPr>
              <a:t>Boost in </a:t>
            </a:r>
            <a:r>
              <a:rPr lang="en-US" altLang="zh-TW" sz="2400">
                <a:solidFill>
                  <a:srgbClr val="CC3300"/>
                </a:solidFill>
                <a:ea typeface="新細明體" pitchFamily="18" charset="-120"/>
              </a:rPr>
              <a:t>recall</a:t>
            </a:r>
            <a:r>
              <a:rPr lang="en-US" altLang="zh-TW" sz="2400">
                <a:ea typeface="新細明體" pitchFamily="18" charset="-120"/>
              </a:rPr>
              <a:t> at the price of precision.</a:t>
            </a:r>
          </a:p>
          <a:p>
            <a:pPr lvl="1"/>
            <a:r>
              <a:rPr lang="en-US" altLang="zh-TW" sz="2400">
                <a:solidFill>
                  <a:srgbClr val="CC3300"/>
                </a:solidFill>
                <a:ea typeface="新細明體" pitchFamily="18" charset="-120"/>
              </a:rPr>
              <a:t>Locality</a:t>
            </a:r>
            <a:r>
              <a:rPr lang="en-US" altLang="zh-TW" sz="2400">
                <a:ea typeface="新細明體" pitchFamily="18" charset="-120"/>
              </a:rPr>
              <a:t> used by HITS to construct root set, works in a very short radius (max 1)</a:t>
            </a:r>
          </a:p>
          <a:p>
            <a:pPr lvl="1"/>
            <a:r>
              <a:rPr lang="en-US" altLang="zh-TW" sz="2400">
                <a:ea typeface="新細明體" pitchFamily="18" charset="-120"/>
              </a:rPr>
              <a:t>Even at radius one, severe contamination of root if pages relevant to query are linked to a broader, densely linked topic </a:t>
            </a:r>
          </a:p>
          <a:p>
            <a:pPr lvl="2"/>
            <a:r>
              <a:rPr lang="en-US" altLang="zh-TW" sz="2000">
                <a:ea typeface="新細明體" pitchFamily="18" charset="-120"/>
              </a:rPr>
              <a:t>Eg: Query “Movie Awards”</a:t>
            </a:r>
          </a:p>
          <a:p>
            <a:pPr lvl="2"/>
            <a:r>
              <a:rPr lang="en-US" altLang="zh-TW" sz="2000">
                <a:ea typeface="新細明體" pitchFamily="18" charset="-120"/>
              </a:rPr>
              <a:t>Result: hub and authority vectors have large components about </a:t>
            </a:r>
            <a:r>
              <a:rPr lang="en-US" altLang="zh-TW" sz="2000">
                <a:solidFill>
                  <a:srgbClr val="CC3300"/>
                </a:solidFill>
                <a:ea typeface="新細明體" pitchFamily="18" charset="-120"/>
              </a:rPr>
              <a:t>movies</a:t>
            </a:r>
            <a:r>
              <a:rPr lang="en-US" altLang="zh-TW" sz="2000">
                <a:ea typeface="新細明體" pitchFamily="18" charset="-120"/>
              </a:rPr>
              <a:t> rather than </a:t>
            </a:r>
            <a:r>
              <a:rPr lang="en-US" altLang="zh-TW" sz="2000">
                <a:solidFill>
                  <a:srgbClr val="CC3300"/>
                </a:solidFill>
                <a:ea typeface="新細明體" pitchFamily="18" charset="-120"/>
              </a:rPr>
              <a:t>movie awards</a:t>
            </a:r>
            <a:r>
              <a:rPr lang="en-US" altLang="zh-TW" sz="2000">
                <a:ea typeface="新細明體" pitchFamily="18" charset="-120"/>
              </a:rPr>
              <a:t>.</a:t>
            </a: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B0B33EFB-404C-4DB4-8B2C-82B5E43BBF01}" type="slidenum">
              <a:rPr lang="zh-TW" altLang="en-US"/>
              <a:pPr/>
              <a:t>48</a:t>
            </a:fld>
            <a:endParaRPr lang="en-US" altLang="zh-TW"/>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zh-TW">
                <a:latin typeface="CMBX12" charset="0"/>
                <a:ea typeface="新細明體" pitchFamily="18" charset="-120"/>
              </a:rPr>
              <a:t>Topic Drift</a:t>
            </a:r>
          </a:p>
        </p:txBody>
      </p:sp>
      <p:sp>
        <p:nvSpPr>
          <p:cNvPr id="140291" name="Rectangle 3"/>
          <p:cNvSpPr>
            <a:spLocks noGrp="1" noChangeArrowheads="1"/>
          </p:cNvSpPr>
          <p:nvPr>
            <p:ph sz="half" idx="1"/>
          </p:nvPr>
        </p:nvSpPr>
        <p:spPr>
          <a:xfrm>
            <a:off x="1981200" y="1066800"/>
            <a:ext cx="8153400" cy="5410200"/>
          </a:xfrm>
        </p:spPr>
        <p:txBody>
          <a:bodyPr/>
          <a:lstStyle/>
          <a:p>
            <a:r>
              <a:rPr lang="en-US" altLang="zh-TW" sz="2400">
                <a:solidFill>
                  <a:srgbClr val="CC3300"/>
                </a:solidFill>
                <a:ea typeface="新細明體" pitchFamily="18" charset="-120"/>
              </a:rPr>
              <a:t>Popular sites</a:t>
            </a:r>
            <a:r>
              <a:rPr lang="en-US" altLang="zh-TW" sz="2400">
                <a:ea typeface="新細明體" pitchFamily="18" charset="-120"/>
              </a:rPr>
              <a:t> raise to the top </a:t>
            </a:r>
          </a:p>
          <a:p>
            <a:pPr lvl="1"/>
            <a:r>
              <a:rPr lang="en-US" altLang="zh-TW" sz="2000">
                <a:ea typeface="新細明體" pitchFamily="18" charset="-120"/>
              </a:rPr>
              <a:t>In PageRank (workaround by relative weights)</a:t>
            </a:r>
          </a:p>
          <a:p>
            <a:pPr lvl="2"/>
            <a:r>
              <a:rPr lang="en-US" altLang="zh-TW" sz="1800">
                <a:ea typeface="新細明體" pitchFamily="18" charset="-120"/>
              </a:rPr>
              <a:t>OR</a:t>
            </a:r>
          </a:p>
          <a:p>
            <a:pPr lvl="1"/>
            <a:r>
              <a:rPr lang="en-US" altLang="zh-TW" sz="2000">
                <a:ea typeface="新細明體" pitchFamily="18" charset="-120"/>
              </a:rPr>
              <a:t>once they enter the expanded graph of HITS</a:t>
            </a:r>
          </a:p>
          <a:p>
            <a:pPr lvl="1"/>
            <a:r>
              <a:rPr lang="en-US" altLang="zh-TW" sz="2000">
                <a:ea typeface="新細明體" pitchFamily="18" charset="-120"/>
              </a:rPr>
              <a:t>Example: </a:t>
            </a:r>
          </a:p>
          <a:p>
            <a:pPr lvl="2"/>
            <a:r>
              <a:rPr lang="en-US" altLang="zh-TW" sz="1800">
                <a:ea typeface="新細明體" pitchFamily="18" charset="-120"/>
              </a:rPr>
              <a:t>pages on many topics are within a couple of links of [popular sites like Netscape and Internet Explorer]</a:t>
            </a:r>
          </a:p>
          <a:p>
            <a:pPr lvl="2"/>
            <a:r>
              <a:rPr lang="en-US" altLang="zh-TW" sz="1800">
                <a:ea typeface="新細明體" pitchFamily="18" charset="-120"/>
              </a:rPr>
              <a:t>Result: the popular sites get higher rank than the required sites</a:t>
            </a:r>
          </a:p>
          <a:p>
            <a:r>
              <a:rPr lang="en-US" altLang="zh-TW" sz="2400">
                <a:ea typeface="新細明體" pitchFamily="18" charset="-120"/>
              </a:rPr>
              <a:t>Ad-hoc fix:</a:t>
            </a:r>
          </a:p>
          <a:p>
            <a:pPr lvl="1"/>
            <a:r>
              <a:rPr lang="en-US" altLang="zh-TW" sz="2000">
                <a:solidFill>
                  <a:srgbClr val="CC3300"/>
                </a:solidFill>
                <a:ea typeface="新細明體" pitchFamily="18" charset="-120"/>
              </a:rPr>
              <a:t>list known `stop-sites'</a:t>
            </a:r>
          </a:p>
          <a:p>
            <a:pPr lvl="1"/>
            <a:r>
              <a:rPr lang="en-US" altLang="zh-TW" sz="2000">
                <a:solidFill>
                  <a:srgbClr val="CC3300"/>
                </a:solidFill>
                <a:ea typeface="新細明體" pitchFamily="18" charset="-120"/>
              </a:rPr>
              <a:t>Problem: notion of a `stop-site' is often context-dependent</a:t>
            </a:r>
            <a:r>
              <a:rPr lang="en-US" altLang="zh-TW" sz="2000">
                <a:ea typeface="新細明體" pitchFamily="18" charset="-120"/>
              </a:rPr>
              <a:t>.</a:t>
            </a:r>
          </a:p>
          <a:p>
            <a:pPr lvl="1"/>
            <a:r>
              <a:rPr lang="en-US" altLang="zh-TW" sz="2000">
                <a:ea typeface="新細明體" pitchFamily="18" charset="-120"/>
              </a:rPr>
              <a:t>Example : </a:t>
            </a:r>
          </a:p>
          <a:p>
            <a:pPr lvl="2"/>
            <a:r>
              <a:rPr lang="en-US" altLang="zh-TW" sz="1800">
                <a:ea typeface="新細明體" pitchFamily="18" charset="-120"/>
              </a:rPr>
              <a:t>for the query “java”, http://www.java.sun.com/ is a highly desirable site. </a:t>
            </a:r>
          </a:p>
          <a:p>
            <a:pPr lvl="2"/>
            <a:r>
              <a:rPr lang="en-US" altLang="zh-TW" sz="1800">
                <a:ea typeface="新細明體" pitchFamily="18" charset="-120"/>
              </a:rPr>
              <a:t>For a narrower query like “swing” it is too general.</a:t>
            </a: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A88D3AF2-581E-4408-B7B1-4DECACE20F6C}" type="slidenum">
              <a:rPr lang="zh-TW" altLang="en-US"/>
              <a:pPr/>
              <a:t>49</a:t>
            </a:fld>
            <a:endParaRPr lang="en-US" altLang="zh-TW"/>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TW">
                <a:ea typeface="新細明體" pitchFamily="18" charset="-120"/>
              </a:rPr>
              <a:t>Social Network </a:t>
            </a:r>
          </a:p>
        </p:txBody>
      </p:sp>
      <p:sp>
        <p:nvSpPr>
          <p:cNvPr id="48131" name="Rectangle 3"/>
          <p:cNvSpPr>
            <a:spLocks noGrp="1" noChangeArrowheads="1"/>
          </p:cNvSpPr>
          <p:nvPr>
            <p:ph idx="1"/>
          </p:nvPr>
        </p:nvSpPr>
        <p:spPr/>
        <p:txBody>
          <a:bodyPr/>
          <a:lstStyle/>
          <a:p>
            <a:r>
              <a:rPr lang="en-US" altLang="zh-TW" dirty="0">
                <a:ea typeface="新細明體" pitchFamily="18" charset="-120"/>
              </a:rPr>
              <a:t>Properties related to </a:t>
            </a:r>
            <a:r>
              <a:rPr lang="en-US" altLang="zh-TW" dirty="0">
                <a:solidFill>
                  <a:srgbClr val="FF0000"/>
                </a:solidFill>
                <a:ea typeface="新細明體" pitchFamily="18" charset="-120"/>
              </a:rPr>
              <a:t>connectivity</a:t>
            </a:r>
            <a:r>
              <a:rPr lang="en-US" altLang="zh-TW" dirty="0">
                <a:ea typeface="新細明體" pitchFamily="18" charset="-120"/>
              </a:rPr>
              <a:t> and </a:t>
            </a:r>
            <a:r>
              <a:rPr lang="en-US" altLang="zh-TW" dirty="0">
                <a:solidFill>
                  <a:srgbClr val="FF0000"/>
                </a:solidFill>
                <a:ea typeface="新細明體" pitchFamily="18" charset="-120"/>
              </a:rPr>
              <a:t>distances</a:t>
            </a:r>
            <a:r>
              <a:rPr lang="en-US" altLang="zh-TW" dirty="0">
                <a:ea typeface="新細明體" pitchFamily="18" charset="-120"/>
              </a:rPr>
              <a:t> in graphs</a:t>
            </a:r>
          </a:p>
          <a:p>
            <a:r>
              <a:rPr lang="en-US" altLang="zh-TW" dirty="0">
                <a:ea typeface="新細明體" pitchFamily="18" charset="-120"/>
              </a:rPr>
              <a:t>Applications </a:t>
            </a:r>
          </a:p>
          <a:p>
            <a:pPr lvl="1"/>
            <a:r>
              <a:rPr lang="en-US" altLang="zh-TW" dirty="0" smtClean="0">
                <a:ea typeface="新細明體" pitchFamily="18" charset="-120"/>
              </a:rPr>
              <a:t>Epidemiology, </a:t>
            </a:r>
            <a:r>
              <a:rPr lang="en-US" altLang="zh-TW" dirty="0">
                <a:ea typeface="新細明體" pitchFamily="18" charset="-120"/>
              </a:rPr>
              <a:t>espionage </a:t>
            </a:r>
            <a:r>
              <a:rPr lang="en-US" altLang="zh-TW" dirty="0" smtClean="0">
                <a:ea typeface="新細明體" pitchFamily="18" charset="-120"/>
              </a:rPr>
              <a:t>,</a:t>
            </a:r>
            <a:endParaRPr lang="en-US" altLang="zh-TW" dirty="0">
              <a:ea typeface="新細明體" pitchFamily="18" charset="-120"/>
            </a:endParaRPr>
          </a:p>
          <a:p>
            <a:pPr lvl="2"/>
            <a:r>
              <a:rPr lang="en-US" altLang="zh-TW" dirty="0">
                <a:ea typeface="新細明體" pitchFamily="18" charset="-120"/>
              </a:rPr>
              <a:t>Identifying a few nodes to be removed to significantly increase average path length between pairs of nodes.</a:t>
            </a:r>
          </a:p>
          <a:p>
            <a:pPr lvl="1"/>
            <a:r>
              <a:rPr lang="en-US" altLang="zh-TW" dirty="0">
                <a:ea typeface="新細明體" pitchFamily="18" charset="-120"/>
              </a:rPr>
              <a:t>Citation analysis</a:t>
            </a:r>
          </a:p>
          <a:p>
            <a:pPr lvl="2"/>
            <a:r>
              <a:rPr lang="en-US" altLang="zh-TW" dirty="0">
                <a:ea typeface="新細明體" pitchFamily="18" charset="-120"/>
              </a:rPr>
              <a:t>Identifying influential or central papers.</a:t>
            </a:r>
          </a:p>
        </p:txBody>
      </p:sp>
      <p:sp>
        <p:nvSpPr>
          <p:cNvPr id="4" name="Date Placeholder 3"/>
          <p:cNvSpPr>
            <a:spLocks noGrp="1"/>
          </p:cNvSpPr>
          <p:nvPr>
            <p:ph type="dt" sz="half" idx="10"/>
          </p:nvPr>
        </p:nvSpPr>
        <p:spPr/>
        <p:txBody>
          <a:bodyPr/>
          <a:lstStyle/>
          <a:p>
            <a:r>
              <a:rPr lang="zh-TW" altLang="en-US"/>
              <a:t>Mining the Web</a:t>
            </a:r>
            <a:endParaRPr lang="en-US" altLang="zh-TW"/>
          </a:p>
        </p:txBody>
      </p:sp>
      <p:sp>
        <p:nvSpPr>
          <p:cNvPr id="5" name="Footer Placeholder 4"/>
          <p:cNvSpPr>
            <a:spLocks noGrp="1"/>
          </p:cNvSpPr>
          <p:nvPr>
            <p:ph type="ftr" sz="quarter" idx="11"/>
          </p:nvPr>
        </p:nvSpPr>
        <p:spPr/>
        <p:txBody>
          <a:bodyPr/>
          <a:lstStyle/>
          <a:p>
            <a:r>
              <a:rPr lang="zh-TW" altLang="en-US"/>
              <a:t>Chakrabarti and Ramakrishnan</a:t>
            </a:r>
            <a:endParaRPr lang="en-US" altLang="zh-TW"/>
          </a:p>
        </p:txBody>
      </p:sp>
      <p:sp>
        <p:nvSpPr>
          <p:cNvPr id="6" name="Slide Number Placeholder 5"/>
          <p:cNvSpPr>
            <a:spLocks noGrp="1"/>
          </p:cNvSpPr>
          <p:nvPr>
            <p:ph type="sldNum" sz="quarter" idx="12"/>
          </p:nvPr>
        </p:nvSpPr>
        <p:spPr/>
        <p:txBody>
          <a:bodyPr/>
          <a:lstStyle/>
          <a:p>
            <a:fld id="{2DB3CC64-03A1-422C-ACF0-EBF2245B8E13}" type="slidenum">
              <a:rPr lang="zh-TW" altLang="en-US"/>
              <a:pPr/>
              <a:t>5</a:t>
            </a:fld>
            <a:endParaRPr lang="en-US" altLang="zh-TW"/>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zh-TW">
                <a:latin typeface="CMBX12" charset="0"/>
                <a:ea typeface="新細明體" pitchFamily="18" charset="-120"/>
              </a:rPr>
              <a:t>Enhanced models and techniques</a:t>
            </a:r>
          </a:p>
        </p:txBody>
      </p:sp>
      <p:sp>
        <p:nvSpPr>
          <p:cNvPr id="141315" name="Rectangle 3"/>
          <p:cNvSpPr>
            <a:spLocks noGrp="1" noChangeArrowheads="1"/>
          </p:cNvSpPr>
          <p:nvPr>
            <p:ph sz="half" idx="1"/>
          </p:nvPr>
        </p:nvSpPr>
        <p:spPr>
          <a:xfrm>
            <a:off x="1981200" y="1412876"/>
            <a:ext cx="8153400" cy="5064125"/>
          </a:xfrm>
        </p:spPr>
        <p:txBody>
          <a:bodyPr/>
          <a:lstStyle/>
          <a:p>
            <a:r>
              <a:rPr lang="en-US" altLang="zh-TW" sz="2800">
                <a:ea typeface="新細明體" pitchFamily="18" charset="-120"/>
              </a:rPr>
              <a:t>Using </a:t>
            </a:r>
            <a:r>
              <a:rPr lang="en-US" altLang="zh-TW" sz="2800">
                <a:solidFill>
                  <a:srgbClr val="CC3300"/>
                </a:solidFill>
                <a:ea typeface="新細明體" pitchFamily="18" charset="-120"/>
              </a:rPr>
              <a:t>text </a:t>
            </a:r>
            <a:r>
              <a:rPr lang="en-US" altLang="zh-TW" sz="2800">
                <a:ea typeface="新細明體" pitchFamily="18" charset="-120"/>
              </a:rPr>
              <a:t>and</a:t>
            </a:r>
            <a:r>
              <a:rPr lang="en-US" altLang="zh-TW" sz="2800">
                <a:solidFill>
                  <a:srgbClr val="CC3300"/>
                </a:solidFill>
                <a:ea typeface="新細明體" pitchFamily="18" charset="-120"/>
              </a:rPr>
              <a:t> markup</a:t>
            </a:r>
            <a:r>
              <a:rPr lang="en-US" altLang="zh-TW" sz="2800">
                <a:ea typeface="新細明體" pitchFamily="18" charset="-120"/>
              </a:rPr>
              <a:t> conjointly with </a:t>
            </a:r>
            <a:r>
              <a:rPr lang="en-US" altLang="zh-TW" sz="2800">
                <a:solidFill>
                  <a:srgbClr val="CC3300"/>
                </a:solidFill>
                <a:ea typeface="新細明體" pitchFamily="18" charset="-120"/>
              </a:rPr>
              <a:t>hyperlink</a:t>
            </a:r>
            <a:r>
              <a:rPr lang="en-US" altLang="zh-TW" sz="2800">
                <a:ea typeface="新細明體" pitchFamily="18" charset="-120"/>
              </a:rPr>
              <a:t> information</a:t>
            </a:r>
          </a:p>
          <a:p>
            <a:r>
              <a:rPr lang="en-US" altLang="zh-TW" sz="2800">
                <a:ea typeface="新細明體" pitchFamily="18" charset="-120"/>
              </a:rPr>
              <a:t>Modeling HTML pages at a </a:t>
            </a:r>
            <a:r>
              <a:rPr lang="en-US" altLang="zh-TW" sz="2800">
                <a:solidFill>
                  <a:srgbClr val="CC3300"/>
                </a:solidFill>
                <a:ea typeface="新細明體" pitchFamily="18" charset="-120"/>
              </a:rPr>
              <a:t>finer level</a:t>
            </a:r>
            <a:r>
              <a:rPr lang="en-US" altLang="zh-TW" sz="2800">
                <a:ea typeface="新細明體" pitchFamily="18" charset="-120"/>
              </a:rPr>
              <a:t> of detail,</a:t>
            </a:r>
          </a:p>
          <a:p>
            <a:r>
              <a:rPr lang="en-US" altLang="zh-TW" sz="2800">
                <a:ea typeface="新細明體" pitchFamily="18" charset="-120"/>
              </a:rPr>
              <a:t>Enhanced </a:t>
            </a:r>
            <a:r>
              <a:rPr lang="en-US" altLang="zh-TW" sz="2800">
                <a:solidFill>
                  <a:srgbClr val="CC3300"/>
                </a:solidFill>
                <a:ea typeface="新細明體" pitchFamily="18" charset="-120"/>
              </a:rPr>
              <a:t>prestige ranking</a:t>
            </a:r>
            <a:r>
              <a:rPr lang="en-US" altLang="zh-TW" sz="2800">
                <a:ea typeface="新細明體" pitchFamily="18" charset="-120"/>
              </a:rPr>
              <a:t> algorithms.</a:t>
            </a: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FFAF4AC0-68B4-410C-86CA-ECBA5A0F791E}" type="slidenum">
              <a:rPr lang="zh-TW" altLang="en-US"/>
              <a:pPr/>
              <a:t>50</a:t>
            </a:fld>
            <a:endParaRPr lang="en-US" altLang="zh-TW"/>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TW">
                <a:latin typeface="CMBX12" charset="0"/>
                <a:ea typeface="新細明體" pitchFamily="18" charset="-120"/>
              </a:rPr>
              <a:t>Avoiding two-party nepotism</a:t>
            </a:r>
          </a:p>
        </p:txBody>
      </p:sp>
      <p:sp>
        <p:nvSpPr>
          <p:cNvPr id="142339" name="Rectangle 3"/>
          <p:cNvSpPr>
            <a:spLocks noGrp="1" noChangeArrowheads="1"/>
          </p:cNvSpPr>
          <p:nvPr>
            <p:ph sz="half" idx="1"/>
          </p:nvPr>
        </p:nvSpPr>
        <p:spPr>
          <a:xfrm>
            <a:off x="1981200" y="1066800"/>
            <a:ext cx="8153400" cy="5410200"/>
          </a:xfrm>
        </p:spPr>
        <p:txBody>
          <a:bodyPr/>
          <a:lstStyle/>
          <a:p>
            <a:r>
              <a:rPr lang="en-US" altLang="zh-TW" sz="2800">
                <a:solidFill>
                  <a:srgbClr val="CC3300"/>
                </a:solidFill>
                <a:ea typeface="新細明體" pitchFamily="18" charset="-120"/>
              </a:rPr>
              <a:t>A site, not a page, should be the unit of voting power</a:t>
            </a:r>
            <a:r>
              <a:rPr lang="en-US" altLang="zh-TW" sz="2800">
                <a:ea typeface="新細明體" pitchFamily="18" charset="-120"/>
              </a:rPr>
              <a:t> [Bharat and Henzinger]</a:t>
            </a:r>
          </a:p>
          <a:p>
            <a:pPr lvl="1"/>
            <a:r>
              <a:rPr lang="en-US" altLang="zh-TW" sz="2400">
                <a:ea typeface="新細明體" pitchFamily="18" charset="-120"/>
              </a:rPr>
              <a:t>If k pages on a single host link to a target page, these edges are assigned a weight of 1/k.</a:t>
            </a:r>
          </a:p>
          <a:p>
            <a:pPr lvl="1"/>
            <a:r>
              <a:rPr lang="en-US" altLang="zh-TW" sz="2400">
                <a:ea typeface="新細明體" pitchFamily="18" charset="-120"/>
              </a:rPr>
              <a:t>Change from a zero-one matrix to one with zeroes and positive real numbers.</a:t>
            </a:r>
          </a:p>
          <a:p>
            <a:pPr lvl="1"/>
            <a:r>
              <a:rPr lang="en-US" altLang="zh-TW" sz="2400">
                <a:ea typeface="新細明體" pitchFamily="18" charset="-120"/>
              </a:rPr>
              <a:t>All eigenvectors are guaranteed to be real</a:t>
            </a:r>
          </a:p>
          <a:p>
            <a:pPr lvl="1"/>
            <a:r>
              <a:rPr lang="en-US" altLang="zh-TW" sz="2400">
                <a:ea typeface="新細明體" pitchFamily="18" charset="-120"/>
              </a:rPr>
              <a:t>Volunteers judged the output to be superior to unweighted HITS. </a:t>
            </a:r>
            <a:r>
              <a:rPr lang="en-US" altLang="zh-TW" sz="2400">
                <a:solidFill>
                  <a:schemeClr val="accent1"/>
                </a:solidFill>
                <a:ea typeface="新細明體" pitchFamily="18" charset="-120"/>
              </a:rPr>
              <a:t>[Bharat and Henzinger]</a:t>
            </a:r>
            <a:r>
              <a:rPr lang="en-US" altLang="zh-TW" sz="2400">
                <a:ea typeface="新細明體" pitchFamily="18" charset="-120"/>
              </a:rPr>
              <a:t> </a:t>
            </a:r>
          </a:p>
          <a:p>
            <a:r>
              <a:rPr lang="en-US" altLang="zh-TW" sz="2800">
                <a:ea typeface="新細明體" pitchFamily="18" charset="-120"/>
              </a:rPr>
              <a:t>Another unexplored approach</a:t>
            </a:r>
          </a:p>
          <a:p>
            <a:pPr lvl="1"/>
            <a:r>
              <a:rPr lang="en-US" altLang="zh-TW" sz="2400">
                <a:ea typeface="新細明體" pitchFamily="18" charset="-120"/>
              </a:rPr>
              <a:t>model pages as getting endorsed by sites, not single pages</a:t>
            </a:r>
          </a:p>
          <a:p>
            <a:pPr lvl="1"/>
            <a:r>
              <a:rPr lang="en-US" altLang="zh-TW" sz="2400">
                <a:ea typeface="新細明體" pitchFamily="18" charset="-120"/>
              </a:rPr>
              <a:t>compute prestige for sites as well</a:t>
            </a: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344DCC0C-DEE0-4526-978F-45D986E104FE}" type="slidenum">
              <a:rPr lang="zh-TW" altLang="en-US"/>
              <a:pPr/>
              <a:t>51</a:t>
            </a:fld>
            <a:endParaRPr lang="en-US" altLang="zh-TW"/>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1919288" y="0"/>
            <a:ext cx="8229600" cy="838200"/>
          </a:xfrm>
        </p:spPr>
        <p:txBody>
          <a:bodyPr/>
          <a:lstStyle/>
          <a:p>
            <a:r>
              <a:rPr lang="en-US" altLang="zh-TW">
                <a:latin typeface="CMBX12" charset="0"/>
                <a:ea typeface="新細明體" pitchFamily="18" charset="-120"/>
              </a:rPr>
              <a:t>Outlier elimination</a:t>
            </a:r>
          </a:p>
        </p:txBody>
      </p:sp>
      <p:sp>
        <p:nvSpPr>
          <p:cNvPr id="143363" name="Rectangle 3"/>
          <p:cNvSpPr>
            <a:spLocks noGrp="1" noChangeArrowheads="1"/>
          </p:cNvSpPr>
          <p:nvPr>
            <p:ph sz="half" idx="1"/>
          </p:nvPr>
        </p:nvSpPr>
        <p:spPr>
          <a:xfrm>
            <a:off x="1981201" y="836614"/>
            <a:ext cx="8507413" cy="5640387"/>
          </a:xfrm>
        </p:spPr>
        <p:txBody>
          <a:bodyPr/>
          <a:lstStyle/>
          <a:p>
            <a:r>
              <a:rPr lang="en-US" altLang="zh-TW" sz="2400">
                <a:ea typeface="新細明體" pitchFamily="18" charset="-120"/>
              </a:rPr>
              <a:t>Observations</a:t>
            </a:r>
          </a:p>
          <a:p>
            <a:pPr lvl="1"/>
            <a:r>
              <a:rPr lang="en-US" altLang="zh-TW" sz="2000">
                <a:ea typeface="新細明體" pitchFamily="18" charset="-120"/>
              </a:rPr>
              <a:t>Keyword search engine responses are largely relevant to the query</a:t>
            </a:r>
          </a:p>
          <a:p>
            <a:pPr lvl="1"/>
            <a:r>
              <a:rPr lang="en-US" altLang="zh-TW" sz="2000">
                <a:ea typeface="新細明體" pitchFamily="18" charset="-120"/>
              </a:rPr>
              <a:t>The expanded graph gets contaminated by </a:t>
            </a:r>
            <a:r>
              <a:rPr lang="en-US" altLang="zh-TW" sz="2000">
                <a:solidFill>
                  <a:srgbClr val="CC3300"/>
                </a:solidFill>
                <a:ea typeface="新細明體" pitchFamily="18" charset="-120"/>
              </a:rPr>
              <a:t>indiscriminate expansion of links</a:t>
            </a:r>
          </a:p>
          <a:p>
            <a:r>
              <a:rPr lang="en-US" altLang="zh-TW" sz="2400">
                <a:solidFill>
                  <a:srgbClr val="CC3300"/>
                </a:solidFill>
                <a:ea typeface="新細明體" pitchFamily="18" charset="-120"/>
              </a:rPr>
              <a:t>Content-based control</a:t>
            </a:r>
            <a:r>
              <a:rPr lang="en-US" altLang="zh-TW" sz="2400">
                <a:ea typeface="新細明體" pitchFamily="18" charset="-120"/>
              </a:rPr>
              <a:t> of root set expansion</a:t>
            </a:r>
          </a:p>
          <a:p>
            <a:pPr lvl="1"/>
            <a:r>
              <a:rPr lang="en-US" altLang="zh-TW" sz="2000">
                <a:ea typeface="新細明體" pitchFamily="18" charset="-120"/>
              </a:rPr>
              <a:t>Compute the term vectors of the documents in the root-set (using TFIDF)</a:t>
            </a:r>
          </a:p>
          <a:p>
            <a:pPr lvl="1"/>
            <a:r>
              <a:rPr lang="en-US" altLang="zh-TW" sz="2000">
                <a:ea typeface="新細明體" pitchFamily="18" charset="-120"/>
              </a:rPr>
              <a:t>Compute the centroid of      these vectors.</a:t>
            </a:r>
          </a:p>
          <a:p>
            <a:pPr lvl="1"/>
            <a:r>
              <a:rPr lang="en-US" altLang="zh-TW" sz="2000">
                <a:ea typeface="新細明體" pitchFamily="18" charset="-120"/>
              </a:rPr>
              <a:t>During link-expansion, </a:t>
            </a:r>
            <a:r>
              <a:rPr lang="en-US" altLang="zh-TW" sz="2000">
                <a:solidFill>
                  <a:srgbClr val="CC3300"/>
                </a:solidFill>
                <a:ea typeface="新細明體" pitchFamily="18" charset="-120"/>
              </a:rPr>
              <a:t>discard any page v that is too dissimilar to</a:t>
            </a:r>
            <a:r>
              <a:rPr lang="en-US" altLang="zh-TW" sz="2000">
                <a:ea typeface="新細明體" pitchFamily="18" charset="-120"/>
              </a:rPr>
              <a:t>   </a:t>
            </a:r>
          </a:p>
          <a:p>
            <a:r>
              <a:rPr lang="en-US" altLang="zh-TW" sz="2400">
                <a:ea typeface="新細明體" pitchFamily="18" charset="-120"/>
              </a:rPr>
              <a:t>How far to expand ?</a:t>
            </a:r>
          </a:p>
          <a:p>
            <a:pPr lvl="1"/>
            <a:r>
              <a:rPr lang="en-US" altLang="zh-TW" sz="2000">
                <a:ea typeface="新細明體" pitchFamily="18" charset="-120"/>
              </a:rPr>
              <a:t>Centroid will gradually drift,</a:t>
            </a:r>
          </a:p>
          <a:p>
            <a:pPr lvl="1"/>
            <a:r>
              <a:rPr lang="en-US" altLang="zh-TW" sz="2000">
                <a:ea typeface="新細明體" pitchFamily="18" charset="-120"/>
              </a:rPr>
              <a:t>In HITS, expansion to a </a:t>
            </a:r>
            <a:r>
              <a:rPr lang="en-US" altLang="zh-TW" sz="2000">
                <a:solidFill>
                  <a:srgbClr val="CC3300"/>
                </a:solidFill>
                <a:ea typeface="新細明體" pitchFamily="18" charset="-120"/>
              </a:rPr>
              <a:t>radius more than one</a:t>
            </a:r>
            <a:r>
              <a:rPr lang="en-US" altLang="zh-TW" sz="2000">
                <a:ea typeface="新細明體" pitchFamily="18" charset="-120"/>
              </a:rPr>
              <a:t> could be disastrous.</a:t>
            </a:r>
          </a:p>
        </p:txBody>
      </p:sp>
      <p:sp>
        <p:nvSpPr>
          <p:cNvPr id="6"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7"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8" name="Slide Number Placeholder 6"/>
          <p:cNvSpPr>
            <a:spLocks noGrp="1"/>
          </p:cNvSpPr>
          <p:nvPr>
            <p:ph type="sldNum" sz="quarter" idx="12"/>
          </p:nvPr>
        </p:nvSpPr>
        <p:spPr>
          <a:xfrm>
            <a:off x="8610600" y="6356350"/>
            <a:ext cx="2743200" cy="365125"/>
          </a:xfrm>
        </p:spPr>
        <p:txBody>
          <a:bodyPr/>
          <a:lstStyle/>
          <a:p>
            <a:fld id="{93A71CE5-5CF9-44E2-ABD4-77E439520542}" type="slidenum">
              <a:rPr lang="zh-TW" altLang="en-US"/>
              <a:pPr/>
              <a:t>52</a:t>
            </a:fld>
            <a:endParaRPr lang="en-US" altLang="zh-TW"/>
          </a:p>
        </p:txBody>
      </p:sp>
      <p:graphicFrame>
        <p:nvGraphicFramePr>
          <p:cNvPr id="143364" name="Object 4"/>
          <p:cNvGraphicFramePr>
            <a:graphicFrameLocks noChangeAspect="1"/>
          </p:cNvGraphicFramePr>
          <p:nvPr/>
        </p:nvGraphicFramePr>
        <p:xfrm>
          <a:off x="5591175" y="3429000"/>
          <a:ext cx="293688" cy="317500"/>
        </p:xfrm>
        <a:graphic>
          <a:graphicData uri="http://schemas.openxmlformats.org/presentationml/2006/ole">
            <mc:AlternateContent xmlns:mc="http://schemas.openxmlformats.org/markup-compatibility/2006">
              <mc:Choice xmlns:v="urn:schemas-microsoft-com:vml" Requires="v">
                <p:oleObj spid="_x0000_s143372" name="Equation" r:id="rId4" imgW="152280" imgH="164880" progId="Equation.3">
                  <p:embed/>
                </p:oleObj>
              </mc:Choice>
              <mc:Fallback>
                <p:oleObj name="Equation" r:id="rId4" imgW="152280" imgH="1648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1175" y="3429000"/>
                        <a:ext cx="293688"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65" name="Object 5"/>
          <p:cNvGraphicFramePr>
            <a:graphicFrameLocks noChangeAspect="1"/>
          </p:cNvGraphicFramePr>
          <p:nvPr/>
        </p:nvGraphicFramePr>
        <p:xfrm>
          <a:off x="10128250" y="3789363"/>
          <a:ext cx="293688" cy="317500"/>
        </p:xfrm>
        <a:graphic>
          <a:graphicData uri="http://schemas.openxmlformats.org/presentationml/2006/ole">
            <mc:AlternateContent xmlns:mc="http://schemas.openxmlformats.org/markup-compatibility/2006">
              <mc:Choice xmlns:v="urn:schemas-microsoft-com:vml" Requires="v">
                <p:oleObj spid="_x0000_s143373" name="Equation" r:id="rId6" imgW="152280" imgH="164880" progId="Equation.3">
                  <p:embed/>
                </p:oleObj>
              </mc:Choice>
              <mc:Fallback>
                <p:oleObj name="Equation" r:id="rId6" imgW="152280" imgH="16488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8250" y="3789363"/>
                        <a:ext cx="293688"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zh-TW">
                <a:latin typeface="CMBX12" charset="0"/>
                <a:ea typeface="新細明體" pitchFamily="18" charset="-120"/>
              </a:rPr>
              <a:t>Exploiting anchor text</a:t>
            </a:r>
          </a:p>
        </p:txBody>
      </p:sp>
      <p:sp>
        <p:nvSpPr>
          <p:cNvPr id="144387" name="Rectangle 3"/>
          <p:cNvSpPr>
            <a:spLocks noGrp="1" noChangeArrowheads="1"/>
          </p:cNvSpPr>
          <p:nvPr>
            <p:ph sz="half" idx="1"/>
          </p:nvPr>
        </p:nvSpPr>
        <p:spPr>
          <a:xfrm>
            <a:off x="1981201" y="1066800"/>
            <a:ext cx="8435975" cy="5410200"/>
          </a:xfrm>
        </p:spPr>
        <p:txBody>
          <a:bodyPr/>
          <a:lstStyle/>
          <a:p>
            <a:r>
              <a:rPr lang="en-US" altLang="zh-TW" sz="2800">
                <a:ea typeface="新細明體" pitchFamily="18" charset="-120"/>
              </a:rPr>
              <a:t>A single step for </a:t>
            </a:r>
          </a:p>
          <a:p>
            <a:pPr lvl="1"/>
            <a:r>
              <a:rPr lang="en-US" altLang="zh-TW" sz="2400">
                <a:ea typeface="新細明體" pitchFamily="18" charset="-120"/>
              </a:rPr>
              <a:t>Initial mapping from a keyword query to a root-set</a:t>
            </a:r>
          </a:p>
          <a:p>
            <a:pPr lvl="1"/>
            <a:r>
              <a:rPr lang="en-US" altLang="zh-TW" sz="2400">
                <a:ea typeface="新細明體" pitchFamily="18" charset="-120"/>
              </a:rPr>
              <a:t>Graph expansion</a:t>
            </a:r>
          </a:p>
          <a:p>
            <a:r>
              <a:rPr lang="en-US" altLang="zh-TW" sz="2800">
                <a:ea typeface="新細明體" pitchFamily="18" charset="-120"/>
              </a:rPr>
              <a:t>Each page in the root-set is a </a:t>
            </a:r>
            <a:r>
              <a:rPr lang="en-US" altLang="zh-TW" sz="2800">
                <a:solidFill>
                  <a:srgbClr val="CC3300"/>
                </a:solidFill>
                <a:ea typeface="新細明體" pitchFamily="18" charset="-120"/>
              </a:rPr>
              <a:t>nested graph</a:t>
            </a:r>
            <a:r>
              <a:rPr lang="en-US" altLang="zh-TW" sz="2800">
                <a:ea typeface="新細明體" pitchFamily="18" charset="-120"/>
              </a:rPr>
              <a:t> which is a chain of “</a:t>
            </a:r>
            <a:r>
              <a:rPr lang="en-US" altLang="zh-TW" sz="2800">
                <a:solidFill>
                  <a:srgbClr val="CC3300"/>
                </a:solidFill>
                <a:ea typeface="新細明體" pitchFamily="18" charset="-120"/>
              </a:rPr>
              <a:t>micro-nodes</a:t>
            </a:r>
            <a:r>
              <a:rPr lang="en-US" altLang="zh-TW" sz="2800">
                <a:ea typeface="新細明體" pitchFamily="18" charset="-120"/>
              </a:rPr>
              <a:t>”</a:t>
            </a:r>
          </a:p>
          <a:p>
            <a:pPr lvl="1"/>
            <a:r>
              <a:rPr lang="en-US" altLang="zh-TW" sz="2400">
                <a:ea typeface="新細明體" pitchFamily="18" charset="-120"/>
              </a:rPr>
              <a:t>Micro-node is either </a:t>
            </a:r>
          </a:p>
          <a:p>
            <a:pPr lvl="2"/>
            <a:r>
              <a:rPr lang="en-US" altLang="zh-TW" sz="2000">
                <a:ea typeface="新細明體" pitchFamily="18" charset="-120"/>
              </a:rPr>
              <a:t>A </a:t>
            </a:r>
            <a:r>
              <a:rPr lang="en-US" altLang="zh-TW" sz="2000">
                <a:solidFill>
                  <a:srgbClr val="CC3300"/>
                </a:solidFill>
                <a:ea typeface="新細明體" pitchFamily="18" charset="-120"/>
              </a:rPr>
              <a:t>textual token</a:t>
            </a:r>
            <a:r>
              <a:rPr lang="en-US" altLang="zh-TW" sz="2000">
                <a:ea typeface="新細明體" pitchFamily="18" charset="-120"/>
              </a:rPr>
              <a:t> OR</a:t>
            </a:r>
          </a:p>
          <a:p>
            <a:pPr lvl="2"/>
            <a:r>
              <a:rPr lang="en-US" altLang="zh-TW" sz="2000">
                <a:ea typeface="新細明體" pitchFamily="18" charset="-120"/>
              </a:rPr>
              <a:t>An outbound </a:t>
            </a:r>
            <a:r>
              <a:rPr lang="en-US" altLang="zh-TW" sz="2000">
                <a:solidFill>
                  <a:srgbClr val="CC3300"/>
                </a:solidFill>
                <a:ea typeface="新細明體" pitchFamily="18" charset="-120"/>
              </a:rPr>
              <a:t>hyperlink</a:t>
            </a:r>
            <a:r>
              <a:rPr lang="en-US" altLang="zh-TW" sz="2000">
                <a:ea typeface="新細明體" pitchFamily="18" charset="-120"/>
              </a:rPr>
              <a:t>.</a:t>
            </a:r>
          </a:p>
          <a:p>
            <a:pPr lvl="1"/>
            <a:r>
              <a:rPr lang="en-US" altLang="zh-TW" sz="2400">
                <a:ea typeface="新細明體" pitchFamily="18" charset="-120"/>
              </a:rPr>
              <a:t>Query tokens are called activated</a:t>
            </a:r>
          </a:p>
          <a:p>
            <a:r>
              <a:rPr lang="en-US" altLang="zh-TW" sz="2800">
                <a:ea typeface="新細明體" pitchFamily="18" charset="-120"/>
              </a:rPr>
              <a:t>Pages outside the root-set are not fetched, but…..</a:t>
            </a:r>
          </a:p>
          <a:p>
            <a:pPr lvl="1"/>
            <a:r>
              <a:rPr lang="en-US" altLang="zh-TW" sz="2400">
                <a:solidFill>
                  <a:srgbClr val="CC3300"/>
                </a:solidFill>
                <a:ea typeface="新細明體" pitchFamily="18" charset="-120"/>
              </a:rPr>
              <a:t>URLs outside the root-set are rated</a:t>
            </a:r>
            <a:r>
              <a:rPr lang="en-US" altLang="zh-TW" sz="2400">
                <a:ea typeface="新細明體" pitchFamily="18" charset="-120"/>
              </a:rPr>
              <a:t> (Rank and File algorithm)</a:t>
            </a: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F8FBD856-5E3B-4F29-B8B2-DCAB515D9073}" type="slidenum">
              <a:rPr lang="zh-TW" altLang="en-US"/>
              <a:pPr/>
              <a:t>53</a:t>
            </a:fld>
            <a:endParaRPr lang="en-US" altLang="zh-TW"/>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1992313" y="5229225"/>
            <a:ext cx="8229600" cy="533400"/>
          </a:xfrm>
        </p:spPr>
        <p:txBody>
          <a:bodyPr>
            <a:normAutofit fontScale="90000"/>
          </a:bodyPr>
          <a:lstStyle/>
          <a:p>
            <a:r>
              <a:rPr lang="en-US" altLang="zh-TW" sz="2000">
                <a:solidFill>
                  <a:schemeClr val="tx1"/>
                </a:solidFill>
                <a:latin typeface="Arial" panose="020B0604020202020204" pitchFamily="34" charset="0"/>
                <a:ea typeface="新細明體" pitchFamily="18" charset="-120"/>
              </a:rPr>
              <a:t>A simple ranking scheme based on evidence from words near anchors.</a:t>
            </a:r>
          </a:p>
        </p:txBody>
      </p:sp>
      <p:graphicFrame>
        <p:nvGraphicFramePr>
          <p:cNvPr id="253955" name="Object 3"/>
          <p:cNvGraphicFramePr>
            <a:graphicFrameLocks noGrp="1" noChangeAspect="1"/>
          </p:cNvGraphicFramePr>
          <p:nvPr>
            <p:ph sz="half" idx="1"/>
          </p:nvPr>
        </p:nvGraphicFramePr>
        <p:xfrm>
          <a:off x="1828800" y="304800"/>
          <a:ext cx="8153400" cy="4591050"/>
        </p:xfrm>
        <a:graphic>
          <a:graphicData uri="http://schemas.openxmlformats.org/presentationml/2006/ole">
            <mc:AlternateContent xmlns:mc="http://schemas.openxmlformats.org/markup-compatibility/2006">
              <mc:Choice xmlns:v="urn:schemas-microsoft-com:vml" Requires="v">
                <p:oleObj spid="_x0000_s253960" name="Bitmap Image" r:id="rId4" imgW="4753639" imgH="2676899" progId="Paint.Picture">
                  <p:embed/>
                </p:oleObj>
              </mc:Choice>
              <mc:Fallback>
                <p:oleObj name="Bitmap Image" r:id="rId4" imgW="4753639" imgH="2676899" progId="Paint.Picture">
                  <p:embed/>
                  <p:pic>
                    <p:nvPicPr>
                      <p:cNvPr id="0" name="Object 3"/>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1828800" y="304800"/>
                        <a:ext cx="8153400" cy="4591050"/>
                      </a:xfrm>
                      <a:prstGeom prst="rect">
                        <a:avLst/>
                      </a:prstGeom>
                    </p:spPr>
                  </p:pic>
                </p:oleObj>
              </mc:Fallback>
            </mc:AlternateContent>
          </a:graphicData>
        </a:graphic>
      </p:graphicFrame>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196926A1-251F-4DBF-9821-3D49BF6AA8EA}" type="slidenum">
              <a:rPr lang="zh-TW" altLang="en-US"/>
              <a:pPr/>
              <a:t>54</a:t>
            </a:fld>
            <a:endParaRPr lang="en-US" altLang="zh-TW"/>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zh-TW">
                <a:latin typeface="Arial" panose="020B0604020202020204" pitchFamily="34" charset="0"/>
                <a:ea typeface="新細明體" pitchFamily="18" charset="-120"/>
              </a:rPr>
              <a:t>Rank-and-File Algorithm</a:t>
            </a:r>
          </a:p>
        </p:txBody>
      </p:sp>
      <p:sp>
        <p:nvSpPr>
          <p:cNvPr id="235523" name="Rectangle 3"/>
          <p:cNvSpPr>
            <a:spLocks noGrp="1" noChangeArrowheads="1"/>
          </p:cNvSpPr>
          <p:nvPr>
            <p:ph sz="half" idx="1"/>
          </p:nvPr>
        </p:nvSpPr>
        <p:spPr>
          <a:xfrm>
            <a:off x="1981200" y="1066800"/>
            <a:ext cx="8153400" cy="5410200"/>
          </a:xfrm>
        </p:spPr>
        <p:txBody>
          <a:bodyPr/>
          <a:lstStyle/>
          <a:p>
            <a:r>
              <a:rPr lang="en-US" altLang="zh-TW" sz="2800">
                <a:ea typeface="新細明體" pitchFamily="18" charset="-120"/>
              </a:rPr>
              <a:t>Map from URLs to integer counters</a:t>
            </a:r>
          </a:p>
          <a:p>
            <a:r>
              <a:rPr lang="en-US" altLang="zh-TW" sz="2800">
                <a:ea typeface="新細明體" pitchFamily="18" charset="-120"/>
              </a:rPr>
              <a:t>Initialize all to zeroes</a:t>
            </a:r>
          </a:p>
          <a:p>
            <a:r>
              <a:rPr lang="en-US" altLang="zh-TW" sz="2800">
                <a:ea typeface="新細明體" pitchFamily="18" charset="-120"/>
              </a:rPr>
              <a:t>For all outbound URLs which are within a </a:t>
            </a:r>
            <a:r>
              <a:rPr lang="en-US" altLang="zh-TW" sz="2800">
                <a:solidFill>
                  <a:srgbClr val="CC3300"/>
                </a:solidFill>
                <a:ea typeface="新細明體" pitchFamily="18" charset="-120"/>
              </a:rPr>
              <a:t>distance of k links</a:t>
            </a:r>
            <a:r>
              <a:rPr lang="en-US" altLang="zh-TW" sz="2800">
                <a:ea typeface="新細明體" pitchFamily="18" charset="-120"/>
              </a:rPr>
              <a:t> of any activated node.</a:t>
            </a:r>
          </a:p>
          <a:p>
            <a:pPr lvl="1"/>
            <a:r>
              <a:rPr lang="en-US" altLang="zh-TW" sz="2400">
                <a:ea typeface="新細明體" pitchFamily="18" charset="-120"/>
              </a:rPr>
              <a:t>for every activated node encountered, increase its counter by 1</a:t>
            </a:r>
          </a:p>
          <a:p>
            <a:r>
              <a:rPr lang="en-US" altLang="zh-TW" sz="2800">
                <a:ea typeface="新細明體" pitchFamily="18" charset="-120"/>
              </a:rPr>
              <a:t>End for</a:t>
            </a:r>
          </a:p>
          <a:p>
            <a:r>
              <a:rPr lang="en-US" altLang="zh-TW" sz="2800">
                <a:ea typeface="新細明體" pitchFamily="18" charset="-120"/>
              </a:rPr>
              <a:t>Sort the URLs in decreasing order of their counter values</a:t>
            </a:r>
          </a:p>
          <a:p>
            <a:r>
              <a:rPr lang="en-US" altLang="zh-TW" sz="2800">
                <a:ea typeface="新細明體" pitchFamily="18" charset="-120"/>
              </a:rPr>
              <a:t>Report the top-rated URLs.</a:t>
            </a: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CBBA2A77-2685-4476-A76E-C37EAA791668}" type="slidenum">
              <a:rPr lang="zh-TW" altLang="en-US"/>
              <a:pPr/>
              <a:t>55</a:t>
            </a:fld>
            <a:endParaRPr lang="en-US" altLang="zh-TW"/>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zh-TW">
                <a:latin typeface="CMBX12" charset="0"/>
                <a:ea typeface="新細明體" pitchFamily="18" charset="-120"/>
              </a:rPr>
              <a:t>Clever Project</a:t>
            </a:r>
          </a:p>
        </p:txBody>
      </p:sp>
      <p:sp>
        <p:nvSpPr>
          <p:cNvPr id="145411" name="Rectangle 3"/>
          <p:cNvSpPr>
            <a:spLocks noGrp="1" noChangeArrowheads="1"/>
          </p:cNvSpPr>
          <p:nvPr>
            <p:ph sz="half" idx="1"/>
          </p:nvPr>
        </p:nvSpPr>
        <p:spPr>
          <a:xfrm>
            <a:off x="1981200" y="1066800"/>
            <a:ext cx="8153400" cy="5410200"/>
          </a:xfrm>
        </p:spPr>
        <p:txBody>
          <a:bodyPr/>
          <a:lstStyle/>
          <a:p>
            <a:r>
              <a:rPr lang="en-US" altLang="zh-TW" sz="2400">
                <a:solidFill>
                  <a:srgbClr val="CC3300"/>
                </a:solidFill>
                <a:ea typeface="新細明體" pitchFamily="18" charset="-120"/>
              </a:rPr>
              <a:t>Combine HITS and Rank-and-File</a:t>
            </a:r>
          </a:p>
          <a:p>
            <a:r>
              <a:rPr lang="en-US" altLang="zh-TW" sz="2400">
                <a:ea typeface="新細明體" pitchFamily="18" charset="-120"/>
              </a:rPr>
              <a:t>Improve the simple one-step procedure by bringing power iterations back</a:t>
            </a:r>
          </a:p>
          <a:p>
            <a:pPr lvl="1"/>
            <a:r>
              <a:rPr lang="en-US" altLang="zh-TW" sz="2000">
                <a:ea typeface="新細明體" pitchFamily="18" charset="-120"/>
              </a:rPr>
              <a:t>Increase the weights of those hyperlinks whose source micro-nodes are `close' to query tokens.</a:t>
            </a:r>
          </a:p>
          <a:p>
            <a:r>
              <a:rPr lang="en-US" altLang="zh-TW" sz="2400">
                <a:ea typeface="新細明體" pitchFamily="18" charset="-120"/>
              </a:rPr>
              <a:t>Decay to reduce authority diffusion</a:t>
            </a:r>
          </a:p>
          <a:p>
            <a:pPr lvl="1"/>
            <a:r>
              <a:rPr lang="en-US" altLang="zh-TW" sz="2000">
                <a:ea typeface="新細明體" pitchFamily="18" charset="-120"/>
              </a:rPr>
              <a:t>Make the </a:t>
            </a:r>
            <a:r>
              <a:rPr lang="en-US" altLang="zh-TW" sz="2000">
                <a:solidFill>
                  <a:srgbClr val="CC3300"/>
                </a:solidFill>
                <a:ea typeface="新細明體" pitchFamily="18" charset="-120"/>
              </a:rPr>
              <a:t>activation window decay</a:t>
            </a:r>
            <a:r>
              <a:rPr lang="en-US" altLang="zh-TW" sz="2000">
                <a:ea typeface="新細明體" pitchFamily="18" charset="-120"/>
              </a:rPr>
              <a:t> continuously on either side of a query token</a:t>
            </a:r>
          </a:p>
          <a:p>
            <a:pPr lvl="1"/>
            <a:r>
              <a:rPr lang="en-US" altLang="zh-TW" sz="2000">
                <a:ea typeface="新細明體" pitchFamily="18" charset="-120"/>
              </a:rPr>
              <a:t>Example</a:t>
            </a:r>
          </a:p>
          <a:p>
            <a:pPr lvl="2"/>
            <a:r>
              <a:rPr lang="en-US" altLang="zh-TW" sz="1800">
                <a:ea typeface="新細明體" pitchFamily="18" charset="-120"/>
              </a:rPr>
              <a:t>Activation level of a URL v from page u = sum of contributions from all query terms near the HREF to v on u.</a:t>
            </a:r>
          </a:p>
          <a:p>
            <a:r>
              <a:rPr lang="en-US" altLang="zh-TW" sz="2400">
                <a:ea typeface="新細明體" pitchFamily="18" charset="-120"/>
              </a:rPr>
              <a:t>Works well !</a:t>
            </a:r>
          </a:p>
          <a:p>
            <a:pPr lvl="1"/>
            <a:r>
              <a:rPr lang="en-US" altLang="zh-TW" sz="2000">
                <a:ea typeface="新細明體" pitchFamily="18" charset="-120"/>
              </a:rPr>
              <a:t>not all multi-segment hubs will encourage systematic drift towards a fixed topic different from the query topic.</a:t>
            </a: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6EC6D128-47DC-475E-9559-FEE9DC271C69}" type="slidenum">
              <a:rPr lang="zh-TW" altLang="en-US"/>
              <a:pPr/>
              <a:t>56</a:t>
            </a:fld>
            <a:endParaRPr lang="en-US" altLang="zh-TW"/>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zh-TW">
                <a:latin typeface="CMBX12" charset="0"/>
                <a:ea typeface="新細明體" pitchFamily="18" charset="-120"/>
              </a:rPr>
              <a:t>Exploiting document markup structure</a:t>
            </a:r>
          </a:p>
        </p:txBody>
      </p:sp>
      <p:sp>
        <p:nvSpPr>
          <p:cNvPr id="146435" name="Rectangle 3"/>
          <p:cNvSpPr>
            <a:spLocks noGrp="1" noChangeArrowheads="1"/>
          </p:cNvSpPr>
          <p:nvPr>
            <p:ph sz="half" idx="1"/>
          </p:nvPr>
        </p:nvSpPr>
        <p:spPr>
          <a:xfrm>
            <a:off x="1981200" y="1066800"/>
            <a:ext cx="8153400" cy="5410200"/>
          </a:xfrm>
        </p:spPr>
        <p:txBody>
          <a:bodyPr/>
          <a:lstStyle/>
          <a:p>
            <a:pPr marL="533400" indent="-533400"/>
            <a:r>
              <a:rPr lang="en-US" altLang="zh-TW" sz="2800">
                <a:ea typeface="新細明體" pitchFamily="18" charset="-120"/>
              </a:rPr>
              <a:t>Multi-topic pages</a:t>
            </a:r>
          </a:p>
          <a:p>
            <a:pPr marL="914400" lvl="1" indent="-457200"/>
            <a:r>
              <a:rPr lang="en-US" altLang="zh-TW" sz="2400">
                <a:ea typeface="新細明體" pitchFamily="18" charset="-120"/>
              </a:rPr>
              <a:t>Clique-attack</a:t>
            </a:r>
          </a:p>
          <a:p>
            <a:pPr marL="914400" lvl="1" indent="-457200"/>
            <a:r>
              <a:rPr lang="en-US" altLang="zh-TW" sz="2400">
                <a:ea typeface="新細明體" pitchFamily="18" charset="-120"/>
              </a:rPr>
              <a:t>Mixed hubs</a:t>
            </a:r>
          </a:p>
          <a:p>
            <a:pPr marL="533400" indent="-533400"/>
            <a:r>
              <a:rPr lang="en-US" altLang="zh-TW" sz="2800">
                <a:ea typeface="新細明體" pitchFamily="18" charset="-120"/>
              </a:rPr>
              <a:t>Clues which help users </a:t>
            </a:r>
            <a:r>
              <a:rPr lang="en-US" altLang="zh-TW" sz="2800">
                <a:solidFill>
                  <a:srgbClr val="CC3300"/>
                </a:solidFill>
                <a:ea typeface="新細明體" pitchFamily="18" charset="-120"/>
              </a:rPr>
              <a:t>identify relevant zones on a multi-topic page</a:t>
            </a:r>
            <a:r>
              <a:rPr lang="en-US" altLang="zh-TW" sz="2800">
                <a:ea typeface="新細明體" pitchFamily="18" charset="-120"/>
              </a:rPr>
              <a:t>.</a:t>
            </a:r>
          </a:p>
          <a:p>
            <a:pPr marL="914400" lvl="1" indent="-457200">
              <a:buFontTx/>
              <a:buAutoNum type="arabicPeriod"/>
            </a:pPr>
            <a:r>
              <a:rPr lang="en-US" altLang="zh-TW" sz="2400">
                <a:ea typeface="新細明體" pitchFamily="18" charset="-120"/>
              </a:rPr>
              <a:t>The</a:t>
            </a:r>
            <a:r>
              <a:rPr lang="en-US" altLang="zh-TW" sz="2400">
                <a:solidFill>
                  <a:srgbClr val="CC3300"/>
                </a:solidFill>
                <a:ea typeface="新細明體" pitchFamily="18" charset="-120"/>
              </a:rPr>
              <a:t> text</a:t>
            </a:r>
            <a:r>
              <a:rPr lang="en-US" altLang="zh-TW" sz="2400">
                <a:ea typeface="新細明體" pitchFamily="18" charset="-120"/>
              </a:rPr>
              <a:t> in that zone</a:t>
            </a:r>
          </a:p>
          <a:p>
            <a:pPr marL="914400" lvl="1" indent="-457200">
              <a:buFontTx/>
              <a:buAutoNum type="arabicPeriod"/>
            </a:pPr>
            <a:r>
              <a:rPr lang="en-US" altLang="zh-TW" sz="2400">
                <a:solidFill>
                  <a:srgbClr val="CC3300"/>
                </a:solidFill>
                <a:ea typeface="新細明體" pitchFamily="18" charset="-120"/>
              </a:rPr>
              <a:t>Density of links</a:t>
            </a:r>
            <a:r>
              <a:rPr lang="en-US" altLang="zh-TW" sz="2400">
                <a:ea typeface="新細明體" pitchFamily="18" charset="-120"/>
              </a:rPr>
              <a:t> (in the zone) to relevant sites known to the user.</a:t>
            </a:r>
          </a:p>
          <a:p>
            <a:pPr marL="533400" indent="-533400"/>
            <a:r>
              <a:rPr lang="en-US" altLang="zh-TW" sz="2800">
                <a:ea typeface="新細明體" pitchFamily="18" charset="-120"/>
              </a:rPr>
              <a:t>Two approaches to DOM (document object model) segmentation</a:t>
            </a:r>
          </a:p>
          <a:p>
            <a:pPr marL="914400" lvl="1" indent="-457200"/>
            <a:r>
              <a:rPr lang="en-US" altLang="zh-TW" sz="2400">
                <a:ea typeface="新細明體" pitchFamily="18" charset="-120"/>
              </a:rPr>
              <a:t>Link based: DOMHITS</a:t>
            </a:r>
          </a:p>
          <a:p>
            <a:pPr marL="914400" lvl="1" indent="-457200"/>
            <a:r>
              <a:rPr lang="en-US" altLang="zh-TW" sz="2400">
                <a:ea typeface="新細明體" pitchFamily="18" charset="-120"/>
              </a:rPr>
              <a:t>Text + link based : DOMTextHITS</a:t>
            </a: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7CBAAD62-C4BC-405A-95C5-E54007C52341}" type="slidenum">
              <a:rPr lang="zh-TW" altLang="en-US"/>
              <a:pPr/>
              <a:t>57</a:t>
            </a:fld>
            <a:endParaRPr lang="en-US" altLang="zh-TW"/>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US" altLang="zh-TW">
                <a:latin typeface="Arial" panose="020B0604020202020204" pitchFamily="34" charset="0"/>
                <a:ea typeface="新細明體" pitchFamily="18" charset="-120"/>
              </a:rPr>
              <a:t>Document Object Model</a:t>
            </a:r>
          </a:p>
        </p:txBody>
      </p:sp>
      <p:sp>
        <p:nvSpPr>
          <p:cNvPr id="294915" name="Rectangle 3"/>
          <p:cNvSpPr>
            <a:spLocks noGrp="1" noChangeArrowheads="1"/>
          </p:cNvSpPr>
          <p:nvPr>
            <p:ph type="body" sz="half" idx="1"/>
          </p:nvPr>
        </p:nvSpPr>
        <p:spPr/>
        <p:txBody>
          <a:bodyPr/>
          <a:lstStyle/>
          <a:p>
            <a:endParaRPr lang="en-US" altLang="zh-TW" sz="2800">
              <a:ea typeface="新細明體" pitchFamily="18" charset="-120"/>
            </a:endParaRPr>
          </a:p>
        </p:txBody>
      </p:sp>
      <p:pic>
        <p:nvPicPr>
          <p:cNvPr id="294916"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640014" y="1268414"/>
            <a:ext cx="7056437" cy="4829175"/>
          </a:xfrm>
          <a:noFill/>
          <a:ln/>
        </p:spPr>
      </p:pic>
      <p:sp>
        <p:nvSpPr>
          <p:cNvPr id="5" name="Date Placeholder 4"/>
          <p:cNvSpPr>
            <a:spLocks noGrp="1"/>
          </p:cNvSpPr>
          <p:nvPr>
            <p:ph type="dt" sz="half" idx="10"/>
          </p:nvPr>
        </p:nvSpPr>
        <p:spPr/>
        <p:txBody>
          <a:bodyPr/>
          <a:lstStyle/>
          <a:p>
            <a:r>
              <a:rPr lang="zh-TW" altLang="en-US"/>
              <a:t>Mining the Web</a:t>
            </a:r>
            <a:endParaRPr lang="en-US" altLang="zh-TW"/>
          </a:p>
        </p:txBody>
      </p:sp>
      <p:sp>
        <p:nvSpPr>
          <p:cNvPr id="6" name="Footer Placeholder 5"/>
          <p:cNvSpPr>
            <a:spLocks noGrp="1"/>
          </p:cNvSpPr>
          <p:nvPr>
            <p:ph type="ftr" sz="quarter" idx="11"/>
          </p:nvPr>
        </p:nvSpPr>
        <p:spPr/>
        <p:txBody>
          <a:bodyPr/>
          <a:lstStyle/>
          <a:p>
            <a:r>
              <a:rPr lang="zh-TW" altLang="en-US"/>
              <a:t>Chakrabarti and Ramakrishnan</a:t>
            </a:r>
            <a:endParaRPr lang="en-US" altLang="zh-TW"/>
          </a:p>
        </p:txBody>
      </p:sp>
      <p:sp>
        <p:nvSpPr>
          <p:cNvPr id="7" name="Slide Number Placeholder 6"/>
          <p:cNvSpPr>
            <a:spLocks noGrp="1"/>
          </p:cNvSpPr>
          <p:nvPr>
            <p:ph type="sldNum" sz="quarter" idx="12"/>
          </p:nvPr>
        </p:nvSpPr>
        <p:spPr/>
        <p:txBody>
          <a:bodyPr/>
          <a:lstStyle/>
          <a:p>
            <a:fld id="{3184AB78-3799-406B-8867-473731D64010}" type="slidenum">
              <a:rPr lang="zh-TW" altLang="en-US"/>
              <a:pPr/>
              <a:t>58</a:t>
            </a:fld>
            <a:endParaRPr lang="en-US" altLang="zh-TW"/>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zh-TW">
                <a:latin typeface="CMBX12" charset="0"/>
                <a:ea typeface="新細明體" pitchFamily="18" charset="-120"/>
              </a:rPr>
              <a:t>Text based DOM segmentation</a:t>
            </a:r>
          </a:p>
        </p:txBody>
      </p:sp>
      <p:sp>
        <p:nvSpPr>
          <p:cNvPr id="147459" name="Rectangle 3"/>
          <p:cNvSpPr>
            <a:spLocks noGrp="1" noChangeArrowheads="1"/>
          </p:cNvSpPr>
          <p:nvPr>
            <p:ph sz="half" idx="1"/>
          </p:nvPr>
        </p:nvSpPr>
        <p:spPr>
          <a:xfrm>
            <a:off x="1981201" y="1066800"/>
            <a:ext cx="8435975" cy="5410200"/>
          </a:xfrm>
        </p:spPr>
        <p:txBody>
          <a:bodyPr/>
          <a:lstStyle/>
          <a:p>
            <a:r>
              <a:rPr lang="en-US" altLang="zh-TW" sz="2800">
                <a:ea typeface="新細明體" pitchFamily="18" charset="-120"/>
              </a:rPr>
              <a:t>Problem</a:t>
            </a:r>
          </a:p>
          <a:p>
            <a:pPr lvl="1"/>
            <a:r>
              <a:rPr lang="en-US" altLang="zh-TW" sz="2400">
                <a:ea typeface="新細明體" pitchFamily="18" charset="-120"/>
              </a:rPr>
              <a:t>Depending on direct syntactic matches between </a:t>
            </a:r>
            <a:r>
              <a:rPr lang="en-US" altLang="zh-TW" sz="2400">
                <a:solidFill>
                  <a:srgbClr val="CC3300"/>
                </a:solidFill>
                <a:ea typeface="新細明體" pitchFamily="18" charset="-120"/>
              </a:rPr>
              <a:t>query terms and the text in DOM sub-trees</a:t>
            </a:r>
            <a:r>
              <a:rPr lang="en-US" altLang="zh-TW" sz="2400">
                <a:ea typeface="新細明體" pitchFamily="18" charset="-120"/>
              </a:rPr>
              <a:t> can be unreliable.</a:t>
            </a:r>
          </a:p>
          <a:p>
            <a:pPr lvl="1"/>
            <a:r>
              <a:rPr lang="en-US" altLang="zh-TW" sz="2400">
                <a:ea typeface="新細明體" pitchFamily="18" charset="-120"/>
              </a:rPr>
              <a:t>Example : </a:t>
            </a:r>
          </a:p>
          <a:p>
            <a:pPr lvl="2"/>
            <a:r>
              <a:rPr lang="en-US" altLang="zh-TW" sz="2000">
                <a:ea typeface="新細明體" pitchFamily="18" charset="-120"/>
              </a:rPr>
              <a:t>Query = Japanese car maker</a:t>
            </a:r>
          </a:p>
          <a:p>
            <a:pPr lvl="2"/>
            <a:r>
              <a:rPr lang="en-US" altLang="zh-TW" sz="2000">
                <a:ea typeface="新細明體" pitchFamily="18" charset="-120"/>
              </a:rPr>
              <a:t>http://www.honda.com/ and http://www.toyota.com/ rarely use query words; they instead use just the names of the companies</a:t>
            </a:r>
          </a:p>
          <a:p>
            <a:r>
              <a:rPr lang="en-US" altLang="zh-TW" sz="2800">
                <a:ea typeface="新細明體" pitchFamily="18" charset="-120"/>
              </a:rPr>
              <a:t>Solution</a:t>
            </a:r>
          </a:p>
          <a:p>
            <a:pPr lvl="1"/>
            <a:r>
              <a:rPr lang="en-US" altLang="zh-TW" sz="2400">
                <a:solidFill>
                  <a:srgbClr val="CC3300"/>
                </a:solidFill>
                <a:ea typeface="新細明體" pitchFamily="18" charset="-120"/>
              </a:rPr>
              <a:t>Measure the vector-space similarity (like B&amp;H) between the root set centroid and the text in the DOM sub-tree</a:t>
            </a:r>
            <a:r>
              <a:rPr lang="en-US" altLang="zh-TW" sz="2400">
                <a:ea typeface="新細明體" pitchFamily="18" charset="-120"/>
              </a:rPr>
              <a:t> </a:t>
            </a:r>
          </a:p>
          <a:p>
            <a:pPr lvl="2"/>
            <a:r>
              <a:rPr lang="en-US" altLang="zh-TW" sz="2000">
                <a:ea typeface="新細明體" pitchFamily="18" charset="-120"/>
              </a:rPr>
              <a:t>Text considered only below frontier of differentiation</a:t>
            </a:r>
          </a:p>
          <a:p>
            <a:pPr lvl="1"/>
            <a:r>
              <a:rPr lang="en-US" altLang="zh-TW" sz="2400">
                <a:ea typeface="新細明體" pitchFamily="18" charset="-120"/>
              </a:rPr>
              <a:t>associate u with this score.</a:t>
            </a: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A5BC50E1-157F-4B10-9543-8A2BD5E13446}" type="slidenum">
              <a:rPr lang="zh-TW" altLang="en-US"/>
              <a:pPr/>
              <a:t>59</a:t>
            </a:fld>
            <a:endParaRPr lang="en-US" altLang="zh-TW"/>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TW">
                <a:ea typeface="新細明體" pitchFamily="18" charset="-120"/>
              </a:rPr>
              <a:t>Hyperlink graph analysis</a:t>
            </a:r>
          </a:p>
        </p:txBody>
      </p:sp>
      <p:sp>
        <p:nvSpPr>
          <p:cNvPr id="29699" name="Rectangle 3"/>
          <p:cNvSpPr>
            <a:spLocks noGrp="1" noChangeArrowheads="1"/>
          </p:cNvSpPr>
          <p:nvPr>
            <p:ph idx="1"/>
          </p:nvPr>
        </p:nvSpPr>
        <p:spPr/>
        <p:txBody>
          <a:bodyPr/>
          <a:lstStyle/>
          <a:p>
            <a:r>
              <a:rPr lang="en-US" altLang="zh-TW">
                <a:ea typeface="新細明體" pitchFamily="18" charset="-120"/>
              </a:rPr>
              <a:t>Hypermedia is a </a:t>
            </a:r>
            <a:r>
              <a:rPr lang="en-US" altLang="zh-TW">
                <a:solidFill>
                  <a:srgbClr val="FF0000"/>
                </a:solidFill>
                <a:ea typeface="新細明體" pitchFamily="18" charset="-120"/>
              </a:rPr>
              <a:t>social network</a:t>
            </a:r>
          </a:p>
          <a:p>
            <a:pPr lvl="1"/>
            <a:r>
              <a:rPr lang="en-US" altLang="zh-TW">
                <a:ea typeface="新細明體" pitchFamily="18" charset="-120"/>
              </a:rPr>
              <a:t>Telephoned, advised, co-authored, paid</a:t>
            </a:r>
          </a:p>
          <a:p>
            <a:r>
              <a:rPr lang="en-US" altLang="zh-TW">
                <a:ea typeface="新細明體" pitchFamily="18" charset="-120"/>
              </a:rPr>
              <a:t>Social network theory (cf. Wasserman &amp; Faust)</a:t>
            </a:r>
          </a:p>
          <a:p>
            <a:pPr lvl="1"/>
            <a:r>
              <a:rPr lang="en-US" altLang="zh-TW">
                <a:ea typeface="新細明體" pitchFamily="18" charset="-120"/>
              </a:rPr>
              <a:t>Extensive research applying graph notions</a:t>
            </a:r>
          </a:p>
          <a:p>
            <a:pPr lvl="1"/>
            <a:r>
              <a:rPr lang="en-US" altLang="zh-TW">
                <a:solidFill>
                  <a:srgbClr val="FF0000"/>
                </a:solidFill>
                <a:ea typeface="新細明體" pitchFamily="18" charset="-120"/>
              </a:rPr>
              <a:t>Centrality </a:t>
            </a:r>
            <a:r>
              <a:rPr lang="en-US" altLang="zh-TW">
                <a:ea typeface="新細明體" pitchFamily="18" charset="-120"/>
              </a:rPr>
              <a:t>and</a:t>
            </a:r>
            <a:r>
              <a:rPr lang="en-US" altLang="zh-TW">
                <a:solidFill>
                  <a:srgbClr val="FF0000"/>
                </a:solidFill>
                <a:ea typeface="新細明體" pitchFamily="18" charset="-120"/>
              </a:rPr>
              <a:t> prestige</a:t>
            </a:r>
          </a:p>
          <a:p>
            <a:pPr lvl="1"/>
            <a:r>
              <a:rPr lang="en-US" altLang="zh-TW">
                <a:solidFill>
                  <a:srgbClr val="FF0000"/>
                </a:solidFill>
                <a:ea typeface="新細明體" pitchFamily="18" charset="-120"/>
              </a:rPr>
              <a:t>Co-citation (relevance judgment)</a:t>
            </a:r>
          </a:p>
          <a:p>
            <a:r>
              <a:rPr lang="en-US" altLang="zh-TW">
                <a:ea typeface="新細明體" pitchFamily="18" charset="-120"/>
              </a:rPr>
              <a:t>Applications</a:t>
            </a:r>
          </a:p>
          <a:p>
            <a:pPr lvl="1"/>
            <a:r>
              <a:rPr lang="en-US" altLang="zh-TW">
                <a:ea typeface="新細明體" pitchFamily="18" charset="-120"/>
              </a:rPr>
              <a:t>Web search: HITS, Google, CLEVER</a:t>
            </a:r>
          </a:p>
          <a:p>
            <a:pPr lvl="1"/>
            <a:r>
              <a:rPr lang="en-US" altLang="zh-TW">
                <a:ea typeface="新細明體" pitchFamily="18" charset="-120"/>
              </a:rPr>
              <a:t>Classification and topic distillation</a:t>
            </a:r>
          </a:p>
        </p:txBody>
      </p:sp>
      <p:sp>
        <p:nvSpPr>
          <p:cNvPr id="4" name="Date Placeholder 3"/>
          <p:cNvSpPr>
            <a:spLocks noGrp="1"/>
          </p:cNvSpPr>
          <p:nvPr>
            <p:ph type="dt" sz="half" idx="10"/>
          </p:nvPr>
        </p:nvSpPr>
        <p:spPr/>
        <p:txBody>
          <a:bodyPr/>
          <a:lstStyle/>
          <a:p>
            <a:r>
              <a:rPr lang="zh-TW" altLang="en-US"/>
              <a:t>Mining the Web</a:t>
            </a:r>
            <a:endParaRPr lang="en-US" altLang="zh-TW"/>
          </a:p>
        </p:txBody>
      </p:sp>
      <p:sp>
        <p:nvSpPr>
          <p:cNvPr id="5" name="Footer Placeholder 4"/>
          <p:cNvSpPr>
            <a:spLocks noGrp="1"/>
          </p:cNvSpPr>
          <p:nvPr>
            <p:ph type="ftr" sz="quarter" idx="11"/>
          </p:nvPr>
        </p:nvSpPr>
        <p:spPr/>
        <p:txBody>
          <a:bodyPr/>
          <a:lstStyle/>
          <a:p>
            <a:r>
              <a:rPr lang="zh-TW" altLang="en-US"/>
              <a:t>Chakrabarti and Ramakrishnan</a:t>
            </a:r>
            <a:endParaRPr lang="en-US" altLang="zh-TW"/>
          </a:p>
        </p:txBody>
      </p:sp>
      <p:sp>
        <p:nvSpPr>
          <p:cNvPr id="6" name="Slide Number Placeholder 5"/>
          <p:cNvSpPr>
            <a:spLocks noGrp="1"/>
          </p:cNvSpPr>
          <p:nvPr>
            <p:ph type="sldNum" sz="quarter" idx="12"/>
          </p:nvPr>
        </p:nvSpPr>
        <p:spPr/>
        <p:txBody>
          <a:bodyPr/>
          <a:lstStyle/>
          <a:p>
            <a:fld id="{6DFE01C7-4FB9-4B26-A049-0671F0589D1C}" type="slidenum">
              <a:rPr lang="zh-TW" altLang="en-US"/>
              <a:pPr/>
              <a:t>6</a:t>
            </a:fld>
            <a:endParaRPr lang="en-US" altLang="zh-TW"/>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US" altLang="zh-TW">
                <a:latin typeface="Arial" panose="020B0604020202020204" pitchFamily="34" charset="0"/>
                <a:ea typeface="新細明體" pitchFamily="18" charset="-120"/>
              </a:rPr>
              <a:t>Frontier of Differentiation</a:t>
            </a:r>
          </a:p>
        </p:txBody>
      </p:sp>
      <p:sp>
        <p:nvSpPr>
          <p:cNvPr id="293891" name="Rectangle 3"/>
          <p:cNvSpPr>
            <a:spLocks noGrp="1" noChangeArrowheads="1"/>
          </p:cNvSpPr>
          <p:nvPr>
            <p:ph type="body" sz="half" idx="1"/>
          </p:nvPr>
        </p:nvSpPr>
        <p:spPr>
          <a:xfrm>
            <a:off x="1981200" y="1066800"/>
            <a:ext cx="8147050" cy="5410200"/>
          </a:xfrm>
        </p:spPr>
        <p:txBody>
          <a:bodyPr/>
          <a:lstStyle/>
          <a:p>
            <a:r>
              <a:rPr lang="en-US" altLang="zh-TW" sz="2800">
                <a:ea typeface="新細明體" pitchFamily="18" charset="-120"/>
              </a:rPr>
              <a:t>Question: How to find it ?</a:t>
            </a:r>
          </a:p>
          <a:p>
            <a:r>
              <a:rPr lang="en-US" altLang="zh-TW" sz="2800">
                <a:ea typeface="新細明體" pitchFamily="18" charset="-120"/>
              </a:rPr>
              <a:t>Proposal: generative model for the text embedded in the DOM tree.</a:t>
            </a:r>
          </a:p>
          <a:p>
            <a:pPr lvl="1"/>
            <a:r>
              <a:rPr lang="en-US" altLang="zh-TW" sz="2400">
                <a:solidFill>
                  <a:srgbClr val="CC3300"/>
                </a:solidFill>
                <a:ea typeface="新細明體" pitchFamily="18" charset="-120"/>
              </a:rPr>
              <a:t>Micro-documents</a:t>
            </a:r>
            <a:r>
              <a:rPr lang="en-US" altLang="zh-TW" sz="2400">
                <a:ea typeface="新細明體" pitchFamily="18" charset="-120"/>
              </a:rPr>
              <a:t> </a:t>
            </a:r>
          </a:p>
          <a:p>
            <a:pPr lvl="2"/>
            <a:r>
              <a:rPr lang="en-US" altLang="zh-TW" sz="2000">
                <a:ea typeface="新細明體" pitchFamily="18" charset="-120"/>
              </a:rPr>
              <a:t>E.g. text between &lt;A&gt; and &lt;/A&gt; or &lt;P&gt; and &lt;/P&gt;</a:t>
            </a:r>
          </a:p>
          <a:p>
            <a:pPr lvl="1"/>
            <a:r>
              <a:rPr lang="en-US" altLang="zh-TW" sz="2400">
                <a:solidFill>
                  <a:srgbClr val="CC3300"/>
                </a:solidFill>
                <a:ea typeface="新細明體" pitchFamily="18" charset="-120"/>
              </a:rPr>
              <a:t>Internal node</a:t>
            </a:r>
          </a:p>
          <a:p>
            <a:pPr lvl="2"/>
            <a:r>
              <a:rPr lang="en-US" altLang="zh-TW" sz="2000">
                <a:ea typeface="新細明體" pitchFamily="18" charset="-120"/>
              </a:rPr>
              <a:t>Collection of micro-documents</a:t>
            </a:r>
          </a:p>
          <a:p>
            <a:pPr lvl="2"/>
            <a:r>
              <a:rPr lang="en-US" altLang="zh-TW" sz="2000">
                <a:ea typeface="新細明體" pitchFamily="18" charset="-120"/>
              </a:rPr>
              <a:t>Represent term distribution as </a:t>
            </a:r>
            <a:r>
              <a:rPr lang="en-US" altLang="zh-TW" sz="2000">
                <a:ea typeface="新細明體" pitchFamily="18" charset="-120"/>
                <a:sym typeface="Symbol" panose="05050102010706020507" pitchFamily="18" charset="2"/>
              </a:rPr>
              <a:t></a:t>
            </a:r>
          </a:p>
          <a:p>
            <a:r>
              <a:rPr lang="en-US" altLang="zh-TW" sz="2800">
                <a:ea typeface="新細明體" pitchFamily="18" charset="-120"/>
              </a:rPr>
              <a:t>Goal: </a:t>
            </a:r>
          </a:p>
          <a:p>
            <a:pPr lvl="1"/>
            <a:r>
              <a:rPr lang="en-US" altLang="zh-TW" sz="2400">
                <a:ea typeface="新細明體" pitchFamily="18" charset="-120"/>
              </a:rPr>
              <a:t>Given a DOM sub-tree with root node u decide if it is `pure' or `mixed'</a:t>
            </a:r>
          </a:p>
        </p:txBody>
      </p:sp>
      <p:sp>
        <p:nvSpPr>
          <p:cNvPr id="4" name="Date Placeholder 4"/>
          <p:cNvSpPr>
            <a:spLocks noGrp="1"/>
          </p:cNvSpPr>
          <p:nvPr>
            <p:ph type="dt" sz="half" idx="10"/>
          </p:nvPr>
        </p:nvSpPr>
        <p:spPr/>
        <p:txBody>
          <a:bodyPr/>
          <a:lstStyle/>
          <a:p>
            <a:r>
              <a:rPr lang="zh-TW" altLang="en-US"/>
              <a:t>Mining the Web</a:t>
            </a:r>
            <a:endParaRPr lang="en-US" altLang="zh-TW"/>
          </a:p>
        </p:txBody>
      </p:sp>
      <p:sp>
        <p:nvSpPr>
          <p:cNvPr id="5" name="Footer Placeholder 5"/>
          <p:cNvSpPr>
            <a:spLocks noGrp="1"/>
          </p:cNvSpPr>
          <p:nvPr>
            <p:ph type="ftr" sz="quarter" idx="11"/>
          </p:nvPr>
        </p:nvSpPr>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p:txBody>
          <a:bodyPr/>
          <a:lstStyle/>
          <a:p>
            <a:fld id="{64C3FFFE-63E0-4915-ABA0-7BC874A0F2F3}" type="slidenum">
              <a:rPr lang="zh-TW" altLang="en-US"/>
              <a:pPr/>
              <a:t>60</a:t>
            </a:fld>
            <a:endParaRPr lang="en-US" altLang="zh-TW"/>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normAutofit fontScale="90000"/>
          </a:bodyPr>
          <a:lstStyle/>
          <a:p>
            <a:r>
              <a:rPr lang="en-US" altLang="zh-TW">
                <a:latin typeface="Arial" panose="020B0604020202020204" pitchFamily="34" charset="0"/>
                <a:ea typeface="新細明體" pitchFamily="18" charset="-120"/>
              </a:rPr>
              <a:t>A general greedy algorithm for differentiation</a:t>
            </a:r>
          </a:p>
        </p:txBody>
      </p:sp>
      <p:sp>
        <p:nvSpPr>
          <p:cNvPr id="149507" name="Rectangle 3"/>
          <p:cNvSpPr>
            <a:spLocks noGrp="1" noChangeArrowheads="1"/>
          </p:cNvSpPr>
          <p:nvPr>
            <p:ph sz="half" idx="1"/>
          </p:nvPr>
        </p:nvSpPr>
        <p:spPr>
          <a:xfrm>
            <a:off x="1981200" y="1341438"/>
            <a:ext cx="8153400" cy="5135562"/>
          </a:xfrm>
        </p:spPr>
        <p:txBody>
          <a:bodyPr/>
          <a:lstStyle/>
          <a:p>
            <a:r>
              <a:rPr lang="en-US" altLang="zh-TW" sz="2800">
                <a:ea typeface="新細明體" pitchFamily="18" charset="-120"/>
              </a:rPr>
              <a:t>Start at the root : </a:t>
            </a:r>
          </a:p>
          <a:p>
            <a:pPr lvl="1"/>
            <a:r>
              <a:rPr lang="en-US" altLang="zh-TW" sz="2400">
                <a:ea typeface="新細明體" pitchFamily="18" charset="-120"/>
              </a:rPr>
              <a:t>If (a single term distribution        suffices to generate the micro-documents in T</a:t>
            </a:r>
            <a:r>
              <a:rPr lang="en-US" altLang="zh-TW" sz="2400" baseline="-25000">
                <a:ea typeface="新細明體" pitchFamily="18" charset="-120"/>
              </a:rPr>
              <a:t>u</a:t>
            </a:r>
            <a:r>
              <a:rPr lang="en-US" altLang="zh-TW" sz="2400">
                <a:ea typeface="新細明體" pitchFamily="18" charset="-120"/>
              </a:rPr>
              <a:t>)</a:t>
            </a:r>
          </a:p>
          <a:p>
            <a:pPr lvl="2"/>
            <a:r>
              <a:rPr lang="en-US" altLang="zh-TW" sz="2000">
                <a:ea typeface="新細明體" pitchFamily="18" charset="-120"/>
              </a:rPr>
              <a:t>Prune the tree at u.</a:t>
            </a:r>
          </a:p>
          <a:p>
            <a:pPr lvl="1"/>
            <a:r>
              <a:rPr lang="en-US" altLang="zh-TW" sz="2400">
                <a:ea typeface="新細明體" pitchFamily="18" charset="-120"/>
              </a:rPr>
              <a:t>Else </a:t>
            </a:r>
          </a:p>
          <a:p>
            <a:pPr lvl="2"/>
            <a:r>
              <a:rPr lang="en-US" altLang="zh-TW" sz="2000">
                <a:ea typeface="新細明體" pitchFamily="18" charset="-120"/>
              </a:rPr>
              <a:t>Expand the tree at u (since each child v of u has a different term distribution)</a:t>
            </a:r>
          </a:p>
          <a:p>
            <a:r>
              <a:rPr lang="en-US" altLang="zh-TW" sz="2800">
                <a:ea typeface="新細明體" pitchFamily="18" charset="-120"/>
              </a:rPr>
              <a:t>Continue expansion until no further expansion is profitable (using some cost measure)</a:t>
            </a:r>
          </a:p>
        </p:txBody>
      </p:sp>
      <p:sp>
        <p:nvSpPr>
          <p:cNvPr id="5"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6"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7" name="Slide Number Placeholder 6"/>
          <p:cNvSpPr>
            <a:spLocks noGrp="1"/>
          </p:cNvSpPr>
          <p:nvPr>
            <p:ph type="sldNum" sz="quarter" idx="12"/>
          </p:nvPr>
        </p:nvSpPr>
        <p:spPr>
          <a:xfrm>
            <a:off x="8610600" y="6356350"/>
            <a:ext cx="2743200" cy="365125"/>
          </a:xfrm>
        </p:spPr>
        <p:txBody>
          <a:bodyPr/>
          <a:lstStyle/>
          <a:p>
            <a:fld id="{CF25173B-3464-43A9-A180-19A72B320124}" type="slidenum">
              <a:rPr lang="zh-TW" altLang="en-US"/>
              <a:pPr/>
              <a:t>61</a:t>
            </a:fld>
            <a:endParaRPr lang="en-US" altLang="zh-TW"/>
          </a:p>
        </p:txBody>
      </p:sp>
      <p:graphicFrame>
        <p:nvGraphicFramePr>
          <p:cNvPr id="149508" name="Object 4"/>
          <p:cNvGraphicFramePr>
            <a:graphicFrameLocks noChangeAspect="1"/>
          </p:cNvGraphicFramePr>
          <p:nvPr/>
        </p:nvGraphicFramePr>
        <p:xfrm>
          <a:off x="6600825" y="1844676"/>
          <a:ext cx="363538" cy="504825"/>
        </p:xfrm>
        <a:graphic>
          <a:graphicData uri="http://schemas.openxmlformats.org/presentationml/2006/ole">
            <mc:AlternateContent xmlns:mc="http://schemas.openxmlformats.org/markup-compatibility/2006">
              <mc:Choice xmlns:v="urn:schemas-microsoft-com:vml" Requires="v">
                <p:oleObj spid="_x0000_s149512" name="Equation" r:id="rId4" imgW="164880" imgH="228600" progId="Equation.3">
                  <p:embed/>
                </p:oleObj>
              </mc:Choice>
              <mc:Fallback>
                <p:oleObj name="Equation" r:id="rId4" imgW="16488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0825" y="1844676"/>
                        <a:ext cx="36353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normAutofit fontScale="90000"/>
          </a:bodyPr>
          <a:lstStyle/>
          <a:p>
            <a:r>
              <a:rPr lang="en-US" altLang="zh-TW" b="1">
                <a:latin typeface="Arial" panose="020B0604020202020204" pitchFamily="34" charset="0"/>
                <a:ea typeface="新細明體" pitchFamily="18" charset="-120"/>
              </a:rPr>
              <a:t>A cost measure: </a:t>
            </a:r>
            <a:r>
              <a:rPr lang="en-US" altLang="zh-TW">
                <a:latin typeface="Arial" panose="020B0604020202020204" pitchFamily="34" charset="0"/>
                <a:ea typeface="新細明體" pitchFamily="18" charset="-120"/>
              </a:rPr>
              <a:t>Minimum Description Length (MDL)</a:t>
            </a:r>
            <a:endParaRPr lang="en-US" altLang="zh-TW" b="1">
              <a:latin typeface="Arial" panose="020B0604020202020204" pitchFamily="34" charset="0"/>
              <a:ea typeface="新細明體" pitchFamily="18" charset="-120"/>
            </a:endParaRPr>
          </a:p>
        </p:txBody>
      </p:sp>
      <p:sp>
        <p:nvSpPr>
          <p:cNvPr id="151555" name="Rectangle 3"/>
          <p:cNvSpPr>
            <a:spLocks noGrp="1" noChangeArrowheads="1"/>
          </p:cNvSpPr>
          <p:nvPr>
            <p:ph type="body" sz="half" idx="1"/>
          </p:nvPr>
        </p:nvSpPr>
        <p:spPr>
          <a:xfrm>
            <a:off x="1981201" y="1484314"/>
            <a:ext cx="8075613" cy="4992687"/>
          </a:xfrm>
        </p:spPr>
        <p:txBody>
          <a:bodyPr/>
          <a:lstStyle/>
          <a:p>
            <a:r>
              <a:rPr lang="en-US" altLang="zh-TW" sz="2800">
                <a:solidFill>
                  <a:srgbClr val="CC3300"/>
                </a:solidFill>
                <a:ea typeface="新細明體" pitchFamily="18" charset="-120"/>
              </a:rPr>
              <a:t>Model cost</a:t>
            </a:r>
            <a:r>
              <a:rPr lang="en-US" altLang="zh-TW" sz="2800">
                <a:ea typeface="新細明體" pitchFamily="18" charset="-120"/>
              </a:rPr>
              <a:t> and </a:t>
            </a:r>
            <a:r>
              <a:rPr lang="en-US" altLang="zh-TW" sz="2800">
                <a:solidFill>
                  <a:srgbClr val="CC3300"/>
                </a:solidFill>
                <a:ea typeface="新細明體" pitchFamily="18" charset="-120"/>
              </a:rPr>
              <a:t>data cost</a:t>
            </a:r>
          </a:p>
          <a:p>
            <a:r>
              <a:rPr lang="en-US" altLang="zh-TW" sz="2800">
                <a:ea typeface="新細明體" pitchFamily="18" charset="-120"/>
              </a:rPr>
              <a:t>Model cost at DOM node u :  </a:t>
            </a:r>
          </a:p>
          <a:p>
            <a:pPr lvl="1"/>
            <a:r>
              <a:rPr lang="en-US" altLang="zh-TW" sz="2400">
                <a:ea typeface="新細明體" pitchFamily="18" charset="-120"/>
              </a:rPr>
              <a:t>Number of bits needed to represent the parameters of u encoded w.r.t. some prior distribution                on the parameters</a:t>
            </a:r>
          </a:p>
          <a:p>
            <a:pPr lvl="1"/>
            <a:endParaRPr lang="en-US" altLang="zh-TW" sz="2400">
              <a:ea typeface="新細明體" pitchFamily="18" charset="-120"/>
            </a:endParaRPr>
          </a:p>
          <a:p>
            <a:r>
              <a:rPr lang="en-US" altLang="zh-TW" sz="2800">
                <a:ea typeface="新細明體" pitchFamily="18" charset="-120"/>
              </a:rPr>
              <a:t>Data cost at node u : </a:t>
            </a:r>
          </a:p>
          <a:p>
            <a:pPr lvl="1"/>
            <a:r>
              <a:rPr lang="en-US" altLang="zh-TW" sz="2400">
                <a:ea typeface="新細明體" pitchFamily="18" charset="-120"/>
              </a:rPr>
              <a:t>Cost of encoding all the micro-documents in the subtree T</a:t>
            </a:r>
            <a:r>
              <a:rPr lang="en-US" altLang="zh-TW" sz="2400" baseline="-25000">
                <a:ea typeface="新細明體" pitchFamily="18" charset="-120"/>
              </a:rPr>
              <a:t>u</a:t>
            </a:r>
            <a:r>
              <a:rPr lang="en-US" altLang="zh-TW" sz="2400">
                <a:ea typeface="新細明體" pitchFamily="18" charset="-120"/>
              </a:rPr>
              <a:t> rooted at u </a:t>
            </a:r>
            <a:r>
              <a:rPr lang="en-US" altLang="zh-TW" sz="2400" i="1">
                <a:ea typeface="新細明體" pitchFamily="18" charset="-120"/>
              </a:rPr>
              <a:t>w.r.t</a:t>
            </a:r>
            <a:r>
              <a:rPr lang="en-US" altLang="zh-TW" sz="2400">
                <a:ea typeface="新細明體" pitchFamily="18" charset="-120"/>
              </a:rPr>
              <a:t>. the model     at u</a:t>
            </a:r>
          </a:p>
        </p:txBody>
      </p:sp>
      <p:graphicFrame>
        <p:nvGraphicFramePr>
          <p:cNvPr id="151560" name="Object 8"/>
          <p:cNvGraphicFramePr>
            <a:graphicFrameLocks noGrp="1" noChangeAspect="1"/>
          </p:cNvGraphicFramePr>
          <p:nvPr>
            <p:ph sz="half" idx="2"/>
          </p:nvPr>
        </p:nvGraphicFramePr>
        <p:xfrm>
          <a:off x="6888163" y="1989138"/>
          <a:ext cx="2160587" cy="533400"/>
        </p:xfrm>
        <a:graphic>
          <a:graphicData uri="http://schemas.openxmlformats.org/presentationml/2006/ole">
            <mc:AlternateContent xmlns:mc="http://schemas.openxmlformats.org/markup-compatibility/2006">
              <mc:Choice xmlns:v="urn:schemas-microsoft-com:vml" Requires="v">
                <p:oleObj spid="_x0000_s151577" name="Equation" r:id="rId4" imgW="927000" imgH="228600" progId="Equation.3">
                  <p:embed/>
                </p:oleObj>
              </mc:Choice>
              <mc:Fallback>
                <p:oleObj name="Equation" r:id="rId4" imgW="927000" imgH="2286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8163" y="1989138"/>
                        <a:ext cx="21605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Date Placeholder 4"/>
          <p:cNvSpPr>
            <a:spLocks noGrp="1"/>
          </p:cNvSpPr>
          <p:nvPr>
            <p:ph type="dt" sz="half" idx="10"/>
          </p:nvPr>
        </p:nvSpPr>
        <p:spPr/>
        <p:txBody>
          <a:bodyPr/>
          <a:lstStyle/>
          <a:p>
            <a:r>
              <a:rPr lang="zh-TW" altLang="en-US"/>
              <a:t>Mining the Web</a:t>
            </a:r>
            <a:endParaRPr lang="en-US" altLang="zh-TW"/>
          </a:p>
        </p:txBody>
      </p:sp>
      <p:sp>
        <p:nvSpPr>
          <p:cNvPr id="10" name="Footer Placeholder 5"/>
          <p:cNvSpPr>
            <a:spLocks noGrp="1"/>
          </p:cNvSpPr>
          <p:nvPr>
            <p:ph type="ftr" sz="quarter" idx="11"/>
          </p:nvPr>
        </p:nvSpPr>
        <p:spPr/>
        <p:txBody>
          <a:bodyPr/>
          <a:lstStyle/>
          <a:p>
            <a:r>
              <a:rPr lang="zh-TW" altLang="en-US"/>
              <a:t>Chakrabarti and Ramakrishnan</a:t>
            </a:r>
            <a:endParaRPr lang="en-US" altLang="zh-TW"/>
          </a:p>
        </p:txBody>
      </p:sp>
      <p:sp>
        <p:nvSpPr>
          <p:cNvPr id="11" name="Slide Number Placeholder 6"/>
          <p:cNvSpPr>
            <a:spLocks noGrp="1"/>
          </p:cNvSpPr>
          <p:nvPr>
            <p:ph type="sldNum" sz="quarter" idx="12"/>
          </p:nvPr>
        </p:nvSpPr>
        <p:spPr/>
        <p:txBody>
          <a:bodyPr/>
          <a:lstStyle/>
          <a:p>
            <a:fld id="{8E755491-E977-4F1B-B727-74816A6B991B}" type="slidenum">
              <a:rPr lang="zh-TW" altLang="en-US"/>
              <a:pPr/>
              <a:t>62</a:t>
            </a:fld>
            <a:endParaRPr lang="en-US" altLang="zh-TW"/>
          </a:p>
        </p:txBody>
      </p:sp>
      <p:graphicFrame>
        <p:nvGraphicFramePr>
          <p:cNvPr id="151556" name="Object 4"/>
          <p:cNvGraphicFramePr>
            <a:graphicFrameLocks noChangeAspect="1"/>
          </p:cNvGraphicFramePr>
          <p:nvPr/>
        </p:nvGraphicFramePr>
        <p:xfrm>
          <a:off x="8543925" y="2852739"/>
          <a:ext cx="1150938" cy="433387"/>
        </p:xfrm>
        <a:graphic>
          <a:graphicData uri="http://schemas.openxmlformats.org/presentationml/2006/ole">
            <mc:AlternateContent xmlns:mc="http://schemas.openxmlformats.org/markup-compatibility/2006">
              <mc:Choice xmlns:v="urn:schemas-microsoft-com:vml" Requires="v">
                <p:oleObj spid="_x0000_s151578" name="Equation" r:id="rId6" imgW="609480" imgH="228600" progId="Equation.3">
                  <p:embed/>
                </p:oleObj>
              </mc:Choice>
              <mc:Fallback>
                <p:oleObj name="Equation" r:id="rId6" imgW="609480" imgH="228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43925" y="2852739"/>
                        <a:ext cx="1150938"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557" name="Object 5"/>
          <p:cNvGraphicFramePr>
            <a:graphicFrameLocks noChangeAspect="1"/>
          </p:cNvGraphicFramePr>
          <p:nvPr/>
        </p:nvGraphicFramePr>
        <p:xfrm>
          <a:off x="5448300" y="3284538"/>
          <a:ext cx="304800" cy="304800"/>
        </p:xfrm>
        <a:graphic>
          <a:graphicData uri="http://schemas.openxmlformats.org/presentationml/2006/ole">
            <mc:AlternateContent xmlns:mc="http://schemas.openxmlformats.org/markup-compatibility/2006">
              <mc:Choice xmlns:v="urn:schemas-microsoft-com:vml" Requires="v">
                <p:oleObj spid="_x0000_s151579" name="Equation" r:id="rId8" imgW="139680" imgH="139680" progId="Equation.3">
                  <p:embed/>
                </p:oleObj>
              </mc:Choice>
              <mc:Fallback>
                <p:oleObj name="Equation" r:id="rId8" imgW="139680" imgH="13968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48300" y="328453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558" name="Object 6"/>
          <p:cNvGraphicFramePr>
            <a:graphicFrameLocks noChangeAspect="1"/>
          </p:cNvGraphicFramePr>
          <p:nvPr/>
        </p:nvGraphicFramePr>
        <p:xfrm>
          <a:off x="5951538" y="4005263"/>
          <a:ext cx="2305050" cy="749300"/>
        </p:xfrm>
        <a:graphic>
          <a:graphicData uri="http://schemas.openxmlformats.org/presentationml/2006/ole">
            <mc:AlternateContent xmlns:mc="http://schemas.openxmlformats.org/markup-compatibility/2006">
              <mc:Choice xmlns:v="urn:schemas-microsoft-com:vml" Requires="v">
                <p:oleObj spid="_x0000_s151580" name="方程式" r:id="rId10" imgW="939600" imgH="304560" progId="Equation.3">
                  <p:embed/>
                </p:oleObj>
              </mc:Choice>
              <mc:Fallback>
                <p:oleObj name="方程式" r:id="rId10" imgW="939600" imgH="30456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51538" y="4005263"/>
                        <a:ext cx="230505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559" name="Object 7"/>
          <p:cNvGraphicFramePr>
            <a:graphicFrameLocks noChangeAspect="1"/>
          </p:cNvGraphicFramePr>
          <p:nvPr/>
        </p:nvGraphicFramePr>
        <p:xfrm>
          <a:off x="7967664" y="4941888"/>
          <a:ext cx="384175" cy="533400"/>
        </p:xfrm>
        <a:graphic>
          <a:graphicData uri="http://schemas.openxmlformats.org/presentationml/2006/ole">
            <mc:AlternateContent xmlns:mc="http://schemas.openxmlformats.org/markup-compatibility/2006">
              <mc:Choice xmlns:v="urn:schemas-microsoft-com:vml" Requires="v">
                <p:oleObj spid="_x0000_s151581" name="Equation" r:id="rId12" imgW="164880" imgH="228600" progId="Equation.3">
                  <p:embed/>
                </p:oleObj>
              </mc:Choice>
              <mc:Fallback>
                <p:oleObj name="Equation" r:id="rId12" imgW="164880" imgH="228600"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67664" y="4941888"/>
                        <a:ext cx="3841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ltLang="zh-TW">
                <a:latin typeface="Arial" panose="020B0604020202020204" pitchFamily="34" charset="0"/>
                <a:ea typeface="新細明體" pitchFamily="18" charset="-120"/>
              </a:rPr>
              <a:t>Greedy DOM segmentation using MDL</a:t>
            </a:r>
          </a:p>
        </p:txBody>
      </p:sp>
      <p:sp>
        <p:nvSpPr>
          <p:cNvPr id="150531" name="Rectangle 3"/>
          <p:cNvSpPr>
            <a:spLocks noGrp="1" noChangeArrowheads="1"/>
          </p:cNvSpPr>
          <p:nvPr>
            <p:ph sz="half" idx="1"/>
          </p:nvPr>
        </p:nvSpPr>
        <p:spPr>
          <a:xfrm>
            <a:off x="1981200" y="1268414"/>
            <a:ext cx="8153400" cy="5208587"/>
          </a:xfrm>
        </p:spPr>
        <p:txBody>
          <a:bodyPr>
            <a:normAutofit lnSpcReduction="10000"/>
          </a:bodyPr>
          <a:lstStyle/>
          <a:p>
            <a:pPr marL="457200" indent="-457200">
              <a:buFont typeface="Wingdings" panose="05000000000000000000" pitchFamily="2" charset="2"/>
              <a:buAutoNum type="arabicPeriod"/>
            </a:pPr>
            <a:r>
              <a:rPr lang="en-US" altLang="zh-TW" sz="2400">
                <a:ea typeface="新細明體" pitchFamily="18" charset="-120"/>
              </a:rPr>
              <a:t>Input: DOM tree of an HTML page</a:t>
            </a:r>
          </a:p>
          <a:p>
            <a:pPr marL="457200" indent="-457200">
              <a:buFont typeface="Wingdings" panose="05000000000000000000" pitchFamily="2" charset="2"/>
              <a:buAutoNum type="arabicPeriod"/>
            </a:pPr>
            <a:r>
              <a:rPr lang="en-US" altLang="zh-TW" sz="2400">
                <a:ea typeface="新細明體" pitchFamily="18" charset="-120"/>
              </a:rPr>
              <a:t>initialize frontier F to the DOM root node</a:t>
            </a:r>
          </a:p>
          <a:p>
            <a:pPr marL="457200" indent="-457200">
              <a:buFont typeface="Wingdings" panose="05000000000000000000" pitchFamily="2" charset="2"/>
              <a:buAutoNum type="arabicPeriod"/>
            </a:pPr>
            <a:r>
              <a:rPr lang="en-US" altLang="zh-TW" sz="2400">
                <a:ea typeface="新細明體" pitchFamily="18" charset="-120"/>
              </a:rPr>
              <a:t>while local improvement to code length possible do</a:t>
            </a:r>
          </a:p>
          <a:p>
            <a:pPr marL="457200" indent="-457200">
              <a:buFont typeface="Wingdings" panose="05000000000000000000" pitchFamily="2" charset="2"/>
              <a:buAutoNum type="arabicPeriod"/>
            </a:pPr>
            <a:r>
              <a:rPr lang="en-US" altLang="zh-TW" sz="2400">
                <a:ea typeface="新細明體" pitchFamily="18" charset="-120"/>
              </a:rPr>
              <a:t>          pick from F an internal node u with children {v}</a:t>
            </a:r>
          </a:p>
          <a:p>
            <a:pPr marL="457200" indent="-457200">
              <a:buFont typeface="Wingdings" panose="05000000000000000000" pitchFamily="2" charset="2"/>
              <a:buAutoNum type="arabicPeriod"/>
            </a:pPr>
            <a:r>
              <a:rPr lang="en-US" altLang="zh-TW" sz="2400">
                <a:ea typeface="新細明體" pitchFamily="18" charset="-120"/>
              </a:rPr>
              <a:t>          </a:t>
            </a:r>
            <a:r>
              <a:rPr lang="en-US" altLang="zh-TW" sz="2400">
                <a:solidFill>
                  <a:srgbClr val="CC3300"/>
                </a:solidFill>
                <a:ea typeface="新細明體" pitchFamily="18" charset="-120"/>
              </a:rPr>
              <a:t>find the cost of pruning at u (model cost)</a:t>
            </a:r>
          </a:p>
          <a:p>
            <a:pPr marL="457200" indent="-457200">
              <a:buFont typeface="Wingdings" panose="05000000000000000000" pitchFamily="2" charset="2"/>
              <a:buAutoNum type="arabicPeriod"/>
            </a:pPr>
            <a:r>
              <a:rPr lang="en-US" altLang="zh-TW" sz="2400">
                <a:solidFill>
                  <a:srgbClr val="CC3300"/>
                </a:solidFill>
                <a:ea typeface="新細明體" pitchFamily="18" charset="-120"/>
              </a:rPr>
              <a:t>          find the cost of expanding u to all v (data cost)</a:t>
            </a:r>
          </a:p>
          <a:p>
            <a:pPr marL="457200" indent="-457200">
              <a:buFont typeface="Wingdings" panose="05000000000000000000" pitchFamily="2" charset="2"/>
              <a:buAutoNum type="arabicPeriod"/>
            </a:pPr>
            <a:r>
              <a:rPr lang="en-US" altLang="zh-TW" sz="2400">
                <a:ea typeface="新細明體" pitchFamily="18" charset="-120"/>
              </a:rPr>
              <a:t>          </a:t>
            </a:r>
            <a:r>
              <a:rPr lang="en-US" altLang="zh-TW" sz="2400" b="1">
                <a:ea typeface="新細明體" pitchFamily="18" charset="-120"/>
              </a:rPr>
              <a:t>if </a:t>
            </a:r>
            <a:r>
              <a:rPr lang="en-US" altLang="zh-TW" sz="2400">
                <a:ea typeface="新細明體" pitchFamily="18" charset="-120"/>
              </a:rPr>
              <a:t>expanding is better then</a:t>
            </a:r>
          </a:p>
          <a:p>
            <a:pPr marL="457200" indent="-457200">
              <a:buFont typeface="Wingdings" panose="05000000000000000000" pitchFamily="2" charset="2"/>
              <a:buAutoNum type="arabicPeriod"/>
            </a:pPr>
            <a:r>
              <a:rPr lang="en-US" altLang="zh-TW" sz="2400">
                <a:ea typeface="新細明體" pitchFamily="18" charset="-120"/>
              </a:rPr>
              <a:t>               remove u from F</a:t>
            </a:r>
          </a:p>
          <a:p>
            <a:pPr marL="457200" indent="-457200">
              <a:buFont typeface="Wingdings" panose="05000000000000000000" pitchFamily="2" charset="2"/>
              <a:buAutoNum type="arabicPeriod"/>
            </a:pPr>
            <a:r>
              <a:rPr lang="en-US" altLang="zh-TW" sz="2400">
                <a:ea typeface="新細明體" pitchFamily="18" charset="-120"/>
              </a:rPr>
              <a:t>               insert all v into F</a:t>
            </a:r>
          </a:p>
          <a:p>
            <a:pPr marL="457200" indent="-457200">
              <a:buFont typeface="Wingdings" panose="05000000000000000000" pitchFamily="2" charset="2"/>
              <a:buAutoNum type="arabicPeriod"/>
            </a:pPr>
            <a:r>
              <a:rPr lang="en-US" altLang="zh-TW" sz="2400">
                <a:ea typeface="新細明體" pitchFamily="18" charset="-120"/>
              </a:rPr>
              <a:t>        </a:t>
            </a:r>
            <a:r>
              <a:rPr lang="en-US" altLang="zh-TW" sz="2400" b="1">
                <a:ea typeface="新細明體" pitchFamily="18" charset="-120"/>
              </a:rPr>
              <a:t>end if</a:t>
            </a:r>
          </a:p>
          <a:p>
            <a:pPr marL="457200" indent="-457200">
              <a:buFont typeface="Wingdings" panose="05000000000000000000" pitchFamily="2" charset="2"/>
              <a:buAutoNum type="arabicPeriod"/>
            </a:pPr>
            <a:r>
              <a:rPr lang="en-US" altLang="zh-TW" sz="2400" b="1">
                <a:ea typeface="新細明體" pitchFamily="18" charset="-120"/>
              </a:rPr>
              <a:t>end while</a:t>
            </a: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023B67CD-E4B8-45F9-BF32-A5FE95A31CD7}" type="slidenum">
              <a:rPr lang="zh-TW" altLang="en-US"/>
              <a:pPr/>
              <a:t>63</a:t>
            </a:fld>
            <a:endParaRPr lang="en-US" altLang="zh-TW"/>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normAutofit fontScale="90000"/>
          </a:bodyPr>
          <a:lstStyle/>
          <a:p>
            <a:r>
              <a:rPr lang="en-US" altLang="zh-TW">
                <a:latin typeface="Arial" panose="020B0604020202020204" pitchFamily="34" charset="0"/>
                <a:ea typeface="新細明體" pitchFamily="18" charset="-120"/>
              </a:rPr>
              <a:t>Integrating segmentation into topic distillation</a:t>
            </a:r>
          </a:p>
        </p:txBody>
      </p:sp>
      <p:sp>
        <p:nvSpPr>
          <p:cNvPr id="152579" name="Rectangle 3"/>
          <p:cNvSpPr>
            <a:spLocks noGrp="1" noChangeArrowheads="1"/>
          </p:cNvSpPr>
          <p:nvPr>
            <p:ph sz="half" idx="1"/>
          </p:nvPr>
        </p:nvSpPr>
        <p:spPr>
          <a:xfrm>
            <a:off x="1981200" y="1412876"/>
            <a:ext cx="8153400" cy="5064125"/>
          </a:xfrm>
        </p:spPr>
        <p:txBody>
          <a:bodyPr/>
          <a:lstStyle/>
          <a:p>
            <a:r>
              <a:rPr lang="en-US" altLang="zh-TW" sz="2800">
                <a:solidFill>
                  <a:srgbClr val="CC3300"/>
                </a:solidFill>
                <a:ea typeface="新細明體" pitchFamily="18" charset="-120"/>
              </a:rPr>
              <a:t>Asymmetry between hubs and authorities</a:t>
            </a:r>
          </a:p>
          <a:p>
            <a:pPr lvl="1"/>
            <a:r>
              <a:rPr lang="en-US" altLang="zh-TW" sz="2400">
                <a:ea typeface="新細明體" pitchFamily="18" charset="-120"/>
              </a:rPr>
              <a:t>Reflected in hyperlinks</a:t>
            </a:r>
          </a:p>
          <a:p>
            <a:pPr lvl="1"/>
            <a:r>
              <a:rPr lang="en-US" altLang="zh-TW" sz="2400">
                <a:ea typeface="新細明體" pitchFamily="18" charset="-120"/>
              </a:rPr>
              <a:t>Hyperlinks to a remote host almost always points to the DOM root of the target page</a:t>
            </a:r>
          </a:p>
          <a:p>
            <a:r>
              <a:rPr lang="en-US" altLang="zh-TW" sz="2800">
                <a:ea typeface="新細明體" pitchFamily="18" charset="-120"/>
              </a:rPr>
              <a:t>Goal: </a:t>
            </a:r>
          </a:p>
          <a:p>
            <a:pPr lvl="1"/>
            <a:r>
              <a:rPr lang="en-US" altLang="zh-TW" sz="2400">
                <a:ea typeface="新細明體" pitchFamily="18" charset="-120"/>
              </a:rPr>
              <a:t>use </a:t>
            </a:r>
            <a:r>
              <a:rPr lang="en-US" altLang="zh-TW" sz="2400">
                <a:solidFill>
                  <a:srgbClr val="CC3300"/>
                </a:solidFill>
                <a:ea typeface="新細明體" pitchFamily="18" charset="-120"/>
              </a:rPr>
              <a:t>DOM segmentation</a:t>
            </a:r>
            <a:r>
              <a:rPr lang="en-US" altLang="zh-TW" sz="2400">
                <a:ea typeface="新細明體" pitchFamily="18" charset="-120"/>
              </a:rPr>
              <a:t> to contain the extent of </a:t>
            </a:r>
            <a:r>
              <a:rPr lang="en-US" altLang="zh-TW" sz="2400">
                <a:solidFill>
                  <a:srgbClr val="CC3300"/>
                </a:solidFill>
                <a:ea typeface="新細明體" pitchFamily="18" charset="-120"/>
              </a:rPr>
              <a:t>authority diffusion</a:t>
            </a:r>
            <a:r>
              <a:rPr lang="en-US" altLang="zh-TW" sz="2400">
                <a:ea typeface="新細明體" pitchFamily="18" charset="-120"/>
              </a:rPr>
              <a:t> between co-cited pages v</a:t>
            </a:r>
            <a:r>
              <a:rPr lang="en-US" altLang="zh-TW" sz="2400" baseline="-25000">
                <a:ea typeface="新細明體" pitchFamily="18" charset="-120"/>
              </a:rPr>
              <a:t>1</a:t>
            </a:r>
            <a:r>
              <a:rPr lang="en-US" altLang="zh-TW" sz="2400">
                <a:ea typeface="新細明體" pitchFamily="18" charset="-120"/>
              </a:rPr>
              <a:t>, v</a:t>
            </a:r>
            <a:r>
              <a:rPr lang="en-US" altLang="zh-TW" sz="2400" baseline="-25000">
                <a:ea typeface="新細明體" pitchFamily="18" charset="-120"/>
              </a:rPr>
              <a:t>2</a:t>
            </a:r>
            <a:r>
              <a:rPr lang="en-US" altLang="zh-TW" sz="2400">
                <a:ea typeface="新細明體" pitchFamily="18" charset="-120"/>
              </a:rPr>
              <a:t>…. through a multi-topic hub u.</a:t>
            </a:r>
          </a:p>
          <a:p>
            <a:r>
              <a:rPr lang="en-US" altLang="zh-TW" sz="2800">
                <a:solidFill>
                  <a:srgbClr val="CC3300"/>
                </a:solidFill>
                <a:ea typeface="新細明體" pitchFamily="18" charset="-120"/>
              </a:rPr>
              <a:t>Represent u not as a single node</a:t>
            </a:r>
          </a:p>
          <a:p>
            <a:pPr lvl="1"/>
            <a:r>
              <a:rPr lang="en-US" altLang="zh-TW" sz="2400">
                <a:ea typeface="新細明體" pitchFamily="18" charset="-120"/>
              </a:rPr>
              <a:t>But with one node for each segmented sub-trees of u</a:t>
            </a:r>
          </a:p>
          <a:p>
            <a:pPr lvl="1"/>
            <a:r>
              <a:rPr lang="en-US" altLang="zh-TW" sz="2400">
                <a:ea typeface="新細明體" pitchFamily="18" charset="-120"/>
              </a:rPr>
              <a:t>Disaggregate the hub score of u</a:t>
            </a: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E8F2264E-0C27-443E-B5BF-7AB5E2C9B969}" type="slidenum">
              <a:rPr lang="zh-TW" altLang="en-US"/>
              <a:pPr/>
              <a:t>64</a:t>
            </a:fld>
            <a:endParaRPr lang="en-US" altLang="zh-TW"/>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zh-TW">
                <a:latin typeface="CMBX10" charset="0"/>
                <a:ea typeface="新細明體" pitchFamily="18" charset="-120"/>
              </a:rPr>
              <a:t>Fine-grained topic distillation</a:t>
            </a:r>
          </a:p>
        </p:txBody>
      </p:sp>
      <p:sp>
        <p:nvSpPr>
          <p:cNvPr id="153603" name="Rectangle 3"/>
          <p:cNvSpPr>
            <a:spLocks noGrp="1" noChangeArrowheads="1"/>
          </p:cNvSpPr>
          <p:nvPr>
            <p:ph sz="half" idx="1"/>
          </p:nvPr>
        </p:nvSpPr>
        <p:spPr>
          <a:xfrm>
            <a:off x="1981200" y="1066800"/>
            <a:ext cx="8153400" cy="5410200"/>
          </a:xfrm>
        </p:spPr>
        <p:txBody>
          <a:bodyPr>
            <a:normAutofit fontScale="85000" lnSpcReduction="20000"/>
          </a:bodyPr>
          <a:lstStyle/>
          <a:p>
            <a:pPr marL="457200" indent="-457200">
              <a:lnSpc>
                <a:spcPct val="90000"/>
              </a:lnSpc>
              <a:buFont typeface="Wingdings" panose="05000000000000000000" pitchFamily="2" charset="2"/>
              <a:buAutoNum type="arabicPeriod"/>
            </a:pPr>
            <a:r>
              <a:rPr lang="en-US" altLang="zh-TW" sz="2400">
                <a:solidFill>
                  <a:srgbClr val="000000"/>
                </a:solidFill>
                <a:ea typeface="新細明體" pitchFamily="18" charset="-120"/>
              </a:rPr>
              <a:t>collect G</a:t>
            </a:r>
            <a:r>
              <a:rPr lang="en-US" altLang="zh-TW" sz="2400" baseline="-25000">
                <a:solidFill>
                  <a:srgbClr val="000000"/>
                </a:solidFill>
                <a:ea typeface="新細明體" pitchFamily="18" charset="-120"/>
              </a:rPr>
              <a:t>q</a:t>
            </a:r>
            <a:r>
              <a:rPr lang="en-US" altLang="zh-TW" sz="2400">
                <a:solidFill>
                  <a:srgbClr val="000000"/>
                </a:solidFill>
                <a:ea typeface="新細明體" pitchFamily="18" charset="-120"/>
              </a:rPr>
              <a:t> for the query q</a:t>
            </a:r>
          </a:p>
          <a:p>
            <a:pPr marL="457200" indent="-457200">
              <a:lnSpc>
                <a:spcPct val="90000"/>
              </a:lnSpc>
              <a:buFont typeface="Wingdings" panose="05000000000000000000" pitchFamily="2" charset="2"/>
              <a:buAutoNum type="arabicPeriod"/>
            </a:pPr>
            <a:r>
              <a:rPr lang="en-US" altLang="zh-TW" sz="2400">
                <a:solidFill>
                  <a:srgbClr val="CC3300"/>
                </a:solidFill>
                <a:ea typeface="新細明體" pitchFamily="18" charset="-120"/>
              </a:rPr>
              <a:t>construct the fine-grained graph from G</a:t>
            </a:r>
            <a:r>
              <a:rPr lang="en-US" altLang="zh-TW" sz="2400" baseline="-25000">
                <a:solidFill>
                  <a:srgbClr val="CC3300"/>
                </a:solidFill>
                <a:ea typeface="新細明體" pitchFamily="18" charset="-120"/>
              </a:rPr>
              <a:t>q</a:t>
            </a:r>
          </a:p>
          <a:p>
            <a:pPr marL="457200" indent="-457200">
              <a:lnSpc>
                <a:spcPct val="90000"/>
              </a:lnSpc>
              <a:buFont typeface="Wingdings" panose="05000000000000000000" pitchFamily="2" charset="2"/>
              <a:buAutoNum type="arabicPeriod"/>
            </a:pPr>
            <a:r>
              <a:rPr lang="en-US" altLang="zh-TW" sz="2400">
                <a:solidFill>
                  <a:srgbClr val="000000"/>
                </a:solidFill>
                <a:ea typeface="新細明體" pitchFamily="18" charset="-120"/>
              </a:rPr>
              <a:t>set all hub and authority scores to zero</a:t>
            </a:r>
          </a:p>
          <a:p>
            <a:pPr marL="457200" indent="-457200">
              <a:lnSpc>
                <a:spcPct val="90000"/>
              </a:lnSpc>
              <a:buFont typeface="Wingdings" panose="05000000000000000000" pitchFamily="2" charset="2"/>
              <a:buAutoNum type="arabicPeriod"/>
            </a:pPr>
            <a:r>
              <a:rPr lang="en-US" altLang="zh-TW" sz="2400" b="1">
                <a:solidFill>
                  <a:srgbClr val="000000"/>
                </a:solidFill>
                <a:ea typeface="新細明體" pitchFamily="18" charset="-120"/>
              </a:rPr>
              <a:t>for</a:t>
            </a:r>
            <a:r>
              <a:rPr lang="en-US" altLang="zh-TW" sz="2400">
                <a:solidFill>
                  <a:srgbClr val="000000"/>
                </a:solidFill>
                <a:ea typeface="新細明體" pitchFamily="18" charset="-120"/>
              </a:rPr>
              <a:t> each page u in the root set do</a:t>
            </a:r>
          </a:p>
          <a:p>
            <a:pPr marL="457200" indent="-457200">
              <a:lnSpc>
                <a:spcPct val="90000"/>
              </a:lnSpc>
              <a:buFont typeface="Wingdings" panose="05000000000000000000" pitchFamily="2" charset="2"/>
              <a:buAutoNum type="arabicPeriod"/>
            </a:pPr>
            <a:r>
              <a:rPr lang="en-US" altLang="zh-TW" sz="2400">
                <a:solidFill>
                  <a:srgbClr val="000000"/>
                </a:solidFill>
                <a:ea typeface="新細明體" pitchFamily="18" charset="-120"/>
              </a:rPr>
              <a:t>        locate the DOM root </a:t>
            </a:r>
            <a:r>
              <a:rPr lang="en-US" altLang="zh-TW" sz="2400" i="1">
                <a:solidFill>
                  <a:srgbClr val="000000"/>
                </a:solidFill>
                <a:ea typeface="新細明體" pitchFamily="18" charset="-120"/>
              </a:rPr>
              <a:t>r</a:t>
            </a:r>
            <a:r>
              <a:rPr lang="en-US" altLang="zh-TW" sz="2400" i="1" baseline="-25000">
                <a:solidFill>
                  <a:srgbClr val="000000"/>
                </a:solidFill>
                <a:ea typeface="新細明體" pitchFamily="18" charset="-120"/>
              </a:rPr>
              <a:t>u</a:t>
            </a:r>
            <a:r>
              <a:rPr lang="en-US" altLang="zh-TW" sz="2400">
                <a:solidFill>
                  <a:srgbClr val="000000"/>
                </a:solidFill>
                <a:ea typeface="新細明體" pitchFamily="18" charset="-120"/>
              </a:rPr>
              <a:t> of </a:t>
            </a:r>
            <a:r>
              <a:rPr lang="en-US" altLang="zh-TW" sz="2400" i="1">
                <a:solidFill>
                  <a:srgbClr val="000000"/>
                </a:solidFill>
                <a:ea typeface="新細明體" pitchFamily="18" charset="-120"/>
              </a:rPr>
              <a:t>u</a:t>
            </a:r>
          </a:p>
          <a:p>
            <a:pPr marL="457200" indent="-457200">
              <a:lnSpc>
                <a:spcPct val="90000"/>
              </a:lnSpc>
              <a:buFont typeface="Wingdings" panose="05000000000000000000" pitchFamily="2" charset="2"/>
              <a:buAutoNum type="arabicPeriod"/>
            </a:pPr>
            <a:r>
              <a:rPr lang="en-US" altLang="zh-TW" sz="2400">
                <a:solidFill>
                  <a:srgbClr val="000000"/>
                </a:solidFill>
                <a:ea typeface="新細明體" pitchFamily="18" charset="-120"/>
              </a:rPr>
              <a:t>        set  </a:t>
            </a:r>
          </a:p>
          <a:p>
            <a:pPr marL="457200" indent="-457200">
              <a:lnSpc>
                <a:spcPct val="90000"/>
              </a:lnSpc>
              <a:buFont typeface="Wingdings" panose="05000000000000000000" pitchFamily="2" charset="2"/>
              <a:buAutoNum type="arabicPeriod"/>
            </a:pPr>
            <a:r>
              <a:rPr lang="en-US" altLang="zh-TW" sz="2400" b="1">
                <a:solidFill>
                  <a:srgbClr val="000000"/>
                </a:solidFill>
                <a:ea typeface="新細明體" pitchFamily="18" charset="-120"/>
              </a:rPr>
              <a:t>end for</a:t>
            </a:r>
          </a:p>
          <a:p>
            <a:pPr marL="457200" indent="-457200">
              <a:lnSpc>
                <a:spcPct val="90000"/>
              </a:lnSpc>
              <a:buFont typeface="Wingdings" panose="05000000000000000000" pitchFamily="2" charset="2"/>
              <a:buAutoNum type="arabicPeriod"/>
            </a:pPr>
            <a:r>
              <a:rPr lang="en-US" altLang="zh-TW" sz="2400" b="1">
                <a:solidFill>
                  <a:srgbClr val="000000"/>
                </a:solidFill>
                <a:ea typeface="新細明體" pitchFamily="18" charset="-120"/>
              </a:rPr>
              <a:t>while</a:t>
            </a:r>
            <a:r>
              <a:rPr lang="en-US" altLang="zh-TW" sz="2400">
                <a:solidFill>
                  <a:srgbClr val="000000"/>
                </a:solidFill>
                <a:ea typeface="新細明體" pitchFamily="18" charset="-120"/>
              </a:rPr>
              <a:t> scores have not stabilized do</a:t>
            </a:r>
          </a:p>
          <a:p>
            <a:pPr marL="457200" indent="-457200">
              <a:lnSpc>
                <a:spcPct val="90000"/>
              </a:lnSpc>
              <a:buFont typeface="Wingdings" panose="05000000000000000000" pitchFamily="2" charset="2"/>
              <a:buAutoNum type="arabicPeriod"/>
            </a:pPr>
            <a:r>
              <a:rPr lang="en-US" altLang="zh-TW" sz="2400">
                <a:solidFill>
                  <a:srgbClr val="000000"/>
                </a:solidFill>
                <a:ea typeface="新細明體" pitchFamily="18" charset="-120"/>
              </a:rPr>
              <a:t>      perform the                transfer</a:t>
            </a:r>
          </a:p>
          <a:p>
            <a:pPr marL="457200" indent="-457200">
              <a:lnSpc>
                <a:spcPct val="90000"/>
              </a:lnSpc>
              <a:buFont typeface="Wingdings" panose="05000000000000000000" pitchFamily="2" charset="2"/>
              <a:buAutoNum type="arabicPeriod"/>
            </a:pPr>
            <a:r>
              <a:rPr lang="en-US" altLang="zh-TW" sz="2400">
                <a:solidFill>
                  <a:srgbClr val="FF0000"/>
                </a:solidFill>
                <a:ea typeface="新細明體" pitchFamily="18" charset="-120"/>
              </a:rPr>
              <a:t>    </a:t>
            </a:r>
            <a:r>
              <a:rPr lang="en-US" altLang="zh-TW" sz="2400">
                <a:solidFill>
                  <a:srgbClr val="CC3300"/>
                </a:solidFill>
                <a:ea typeface="新細明體" pitchFamily="18" charset="-120"/>
              </a:rPr>
              <a:t> segment hubs into “micro hubs"</a:t>
            </a:r>
          </a:p>
          <a:p>
            <a:pPr marL="457200" indent="-457200">
              <a:lnSpc>
                <a:spcPct val="90000"/>
              </a:lnSpc>
              <a:buFont typeface="Wingdings" panose="05000000000000000000" pitchFamily="2" charset="2"/>
              <a:buAutoNum type="arabicPeriod"/>
            </a:pPr>
            <a:r>
              <a:rPr lang="en-US" altLang="zh-TW" sz="2400">
                <a:solidFill>
                  <a:srgbClr val="CC3300"/>
                </a:solidFill>
                <a:ea typeface="新細明體" pitchFamily="18" charset="-120"/>
              </a:rPr>
              <a:t>     aggregate and redistribute hub scores</a:t>
            </a:r>
          </a:p>
          <a:p>
            <a:pPr marL="457200" indent="-457200">
              <a:lnSpc>
                <a:spcPct val="90000"/>
              </a:lnSpc>
              <a:buFont typeface="Wingdings" panose="05000000000000000000" pitchFamily="2" charset="2"/>
              <a:buAutoNum type="arabicPeriod"/>
            </a:pPr>
            <a:r>
              <a:rPr lang="en-US" altLang="zh-TW" sz="2400">
                <a:solidFill>
                  <a:srgbClr val="000000"/>
                </a:solidFill>
                <a:ea typeface="新細明體" pitchFamily="18" charset="-120"/>
              </a:rPr>
              <a:t>     perform the                 transfer</a:t>
            </a:r>
          </a:p>
          <a:p>
            <a:pPr marL="457200" indent="-457200">
              <a:lnSpc>
                <a:spcPct val="90000"/>
              </a:lnSpc>
              <a:buFont typeface="Wingdings" panose="05000000000000000000" pitchFamily="2" charset="2"/>
              <a:buAutoNum type="arabicPeriod"/>
            </a:pPr>
            <a:r>
              <a:rPr lang="en-US" altLang="zh-TW" sz="2400">
                <a:solidFill>
                  <a:srgbClr val="000000"/>
                </a:solidFill>
                <a:ea typeface="新細明體" pitchFamily="18" charset="-120"/>
              </a:rPr>
              <a:t>     normalize a</a:t>
            </a:r>
          </a:p>
          <a:p>
            <a:pPr marL="457200" indent="-457200">
              <a:lnSpc>
                <a:spcPct val="90000"/>
              </a:lnSpc>
              <a:buFont typeface="Wingdings" panose="05000000000000000000" pitchFamily="2" charset="2"/>
              <a:buAutoNum type="arabicPeriod"/>
            </a:pPr>
            <a:r>
              <a:rPr lang="en-US" altLang="zh-TW" sz="2400" b="1">
                <a:solidFill>
                  <a:srgbClr val="000000"/>
                </a:solidFill>
                <a:ea typeface="新細明體" pitchFamily="18" charset="-120"/>
              </a:rPr>
              <a:t>end while</a:t>
            </a:r>
            <a:endParaRPr lang="en-US" altLang="zh-TW" sz="2400">
              <a:ea typeface="新細明體" pitchFamily="18" charset="-120"/>
            </a:endParaRPr>
          </a:p>
        </p:txBody>
      </p:sp>
      <p:sp>
        <p:nvSpPr>
          <p:cNvPr id="7"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8"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9" name="Slide Number Placeholder 6"/>
          <p:cNvSpPr>
            <a:spLocks noGrp="1"/>
          </p:cNvSpPr>
          <p:nvPr>
            <p:ph type="sldNum" sz="quarter" idx="12"/>
          </p:nvPr>
        </p:nvSpPr>
        <p:spPr>
          <a:xfrm>
            <a:off x="8610600" y="6356350"/>
            <a:ext cx="2743200" cy="365125"/>
          </a:xfrm>
        </p:spPr>
        <p:txBody>
          <a:bodyPr/>
          <a:lstStyle/>
          <a:p>
            <a:fld id="{05E09B3C-E59F-4F25-828D-3287C4F7F632}" type="slidenum">
              <a:rPr lang="zh-TW" altLang="en-US"/>
              <a:pPr/>
              <a:t>65</a:t>
            </a:fld>
            <a:endParaRPr lang="en-US" altLang="zh-TW"/>
          </a:p>
        </p:txBody>
      </p:sp>
      <p:graphicFrame>
        <p:nvGraphicFramePr>
          <p:cNvPr id="153604" name="Object 4"/>
          <p:cNvGraphicFramePr>
            <a:graphicFrameLocks noChangeAspect="1"/>
          </p:cNvGraphicFramePr>
          <p:nvPr/>
        </p:nvGraphicFramePr>
        <p:xfrm>
          <a:off x="3792538" y="3068638"/>
          <a:ext cx="1008062" cy="571500"/>
        </p:xfrm>
        <a:graphic>
          <a:graphicData uri="http://schemas.openxmlformats.org/presentationml/2006/ole">
            <mc:AlternateContent xmlns:mc="http://schemas.openxmlformats.org/markup-compatibility/2006">
              <mc:Choice xmlns:v="urn:schemas-microsoft-com:vml" Requires="v">
                <p:oleObj spid="_x0000_s153616" name="方程式" r:id="rId4" imgW="380880" imgH="215640" progId="Equation.3">
                  <p:embed/>
                </p:oleObj>
              </mc:Choice>
              <mc:Fallback>
                <p:oleObj name="方程式" r:id="rId4" imgW="380880" imgH="215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538" y="3068638"/>
                        <a:ext cx="100806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05" name="Object 5"/>
          <p:cNvGraphicFramePr>
            <a:graphicFrameLocks noChangeAspect="1"/>
          </p:cNvGraphicFramePr>
          <p:nvPr/>
        </p:nvGraphicFramePr>
        <p:xfrm>
          <a:off x="4727575" y="4292600"/>
          <a:ext cx="1079500" cy="369888"/>
        </p:xfrm>
        <a:graphic>
          <a:graphicData uri="http://schemas.openxmlformats.org/presentationml/2006/ole">
            <mc:AlternateContent xmlns:mc="http://schemas.openxmlformats.org/markup-compatibility/2006">
              <mc:Choice xmlns:v="urn:schemas-microsoft-com:vml" Requires="v">
                <p:oleObj spid="_x0000_s153617" name="Equation" r:id="rId6" imgW="520560" imgH="177480" progId="Equation.3">
                  <p:embed/>
                </p:oleObj>
              </mc:Choice>
              <mc:Fallback>
                <p:oleObj name="Equation" r:id="rId6" imgW="520560" imgH="17748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7575" y="4292600"/>
                        <a:ext cx="10795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06" name="Object 6"/>
          <p:cNvGraphicFramePr>
            <a:graphicFrameLocks noChangeAspect="1"/>
          </p:cNvGraphicFramePr>
          <p:nvPr/>
        </p:nvGraphicFramePr>
        <p:xfrm>
          <a:off x="4583113" y="5445125"/>
          <a:ext cx="1225550" cy="419100"/>
        </p:xfrm>
        <a:graphic>
          <a:graphicData uri="http://schemas.openxmlformats.org/presentationml/2006/ole">
            <mc:AlternateContent xmlns:mc="http://schemas.openxmlformats.org/markup-compatibility/2006">
              <mc:Choice xmlns:v="urn:schemas-microsoft-com:vml" Requires="v">
                <p:oleObj spid="_x0000_s153618" name="Equation" r:id="rId8" imgW="596880" imgH="203040" progId="Equation.3">
                  <p:embed/>
                </p:oleObj>
              </mc:Choice>
              <mc:Fallback>
                <p:oleObj name="Equation" r:id="rId8" imgW="596880" imgH="20304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83113" y="5445125"/>
                        <a:ext cx="122555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2135188" y="5516563"/>
            <a:ext cx="8229600" cy="838200"/>
          </a:xfrm>
        </p:spPr>
        <p:txBody>
          <a:bodyPr>
            <a:normAutofit fontScale="90000"/>
          </a:bodyPr>
          <a:lstStyle/>
          <a:p>
            <a:pPr algn="l"/>
            <a:r>
              <a:rPr lang="en-US" altLang="zh-TW" sz="1800">
                <a:solidFill>
                  <a:schemeClr val="tx1"/>
                </a:solidFill>
                <a:latin typeface="Arial" panose="020B0604020202020204" pitchFamily="34" charset="0"/>
                <a:ea typeface="新細明體" pitchFamily="18" charset="-120"/>
              </a:rPr>
              <a:t>To prevent unwanted authority diffusion, we aggregate hub scores the frontier (no complete aggregation up to the DOM root) followed by propagation to the leaf nodes. Internal DOM nodes are involved only in the steps marked segment and aggregate.</a:t>
            </a:r>
            <a:r>
              <a:rPr lang="en-US" altLang="zh-TW" sz="2400">
                <a:solidFill>
                  <a:schemeClr val="tx1"/>
                </a:solidFill>
                <a:latin typeface="CMR10" charset="0"/>
                <a:ea typeface="新細明體" pitchFamily="18" charset="-120"/>
              </a:rPr>
              <a:t/>
            </a:r>
            <a:br>
              <a:rPr lang="en-US" altLang="zh-TW" sz="2400">
                <a:solidFill>
                  <a:schemeClr val="tx1"/>
                </a:solidFill>
                <a:latin typeface="CMR10" charset="0"/>
                <a:ea typeface="新細明體" pitchFamily="18" charset="-120"/>
              </a:rPr>
            </a:br>
            <a:endParaRPr lang="en-US" altLang="zh-TW" sz="2400">
              <a:solidFill>
                <a:schemeClr val="tx1"/>
              </a:solidFill>
              <a:latin typeface="CMR10" charset="0"/>
              <a:ea typeface="新細明體" pitchFamily="18" charset="-120"/>
            </a:endParaRPr>
          </a:p>
        </p:txBody>
      </p:sp>
      <p:graphicFrame>
        <p:nvGraphicFramePr>
          <p:cNvPr id="268291" name="Object 3"/>
          <p:cNvGraphicFramePr>
            <a:graphicFrameLocks noGrp="1" noChangeAspect="1"/>
          </p:cNvGraphicFramePr>
          <p:nvPr>
            <p:ph sz="half" idx="1"/>
          </p:nvPr>
        </p:nvGraphicFramePr>
        <p:xfrm>
          <a:off x="3652838" y="228600"/>
          <a:ext cx="4816475" cy="4929188"/>
        </p:xfrm>
        <a:graphic>
          <a:graphicData uri="http://schemas.openxmlformats.org/presentationml/2006/ole">
            <mc:AlternateContent xmlns:mc="http://schemas.openxmlformats.org/markup-compatibility/2006">
              <mc:Choice xmlns:v="urn:schemas-microsoft-com:vml" Requires="v">
                <p:oleObj spid="_x0000_s268296" name="Bitmap Image" r:id="rId4" imgW="2857899" imgH="2924583" progId="Paint.Picture">
                  <p:embed/>
                </p:oleObj>
              </mc:Choice>
              <mc:Fallback>
                <p:oleObj name="Bitmap Image" r:id="rId4" imgW="2857899" imgH="2924583" progId="Paint.Picture">
                  <p:embed/>
                  <p:pic>
                    <p:nvPicPr>
                      <p:cNvPr id="0" name="Object 3"/>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3652838" y="228600"/>
                        <a:ext cx="4816475" cy="4929188"/>
                      </a:xfrm>
                      <a:prstGeom prst="rect">
                        <a:avLst/>
                      </a:prstGeom>
                    </p:spPr>
                  </p:pic>
                </p:oleObj>
              </mc:Fallback>
            </mc:AlternateContent>
          </a:graphicData>
        </a:graphic>
      </p:graphicFrame>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7750BDBD-61EF-49ED-899B-5B8439EA03CA}" type="slidenum">
              <a:rPr lang="zh-TW" altLang="en-US"/>
              <a:pPr/>
              <a:t>66</a:t>
            </a:fld>
            <a:endParaRPr lang="en-US" altLang="zh-TW"/>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zh-TW">
                <a:latin typeface="CMBX12" charset="0"/>
                <a:ea typeface="新細明體" pitchFamily="18" charset="-120"/>
              </a:rPr>
              <a:t>Fine grained vs Coarse grained</a:t>
            </a:r>
          </a:p>
        </p:txBody>
      </p:sp>
      <p:sp>
        <p:nvSpPr>
          <p:cNvPr id="154627" name="Rectangle 3"/>
          <p:cNvSpPr>
            <a:spLocks noGrp="1" noChangeArrowheads="1"/>
          </p:cNvSpPr>
          <p:nvPr>
            <p:ph sz="half" idx="1"/>
          </p:nvPr>
        </p:nvSpPr>
        <p:spPr>
          <a:xfrm>
            <a:off x="1981200" y="1066800"/>
            <a:ext cx="8153400" cy="5410200"/>
          </a:xfrm>
        </p:spPr>
        <p:txBody>
          <a:bodyPr/>
          <a:lstStyle/>
          <a:p>
            <a:r>
              <a:rPr lang="en-US" altLang="zh-TW" sz="2800">
                <a:ea typeface="新細明體" pitchFamily="18" charset="-120"/>
              </a:rPr>
              <a:t>Initialization</a:t>
            </a:r>
          </a:p>
          <a:p>
            <a:pPr lvl="1"/>
            <a:r>
              <a:rPr lang="en-US" altLang="zh-TW" sz="2400">
                <a:ea typeface="新細明體" pitchFamily="18" charset="-120"/>
              </a:rPr>
              <a:t>Only the </a:t>
            </a:r>
            <a:r>
              <a:rPr lang="en-US" altLang="zh-TW" sz="2400">
                <a:solidFill>
                  <a:srgbClr val="CC3300"/>
                </a:solidFill>
                <a:ea typeface="新細明體" pitchFamily="18" charset="-120"/>
              </a:rPr>
              <a:t>DOM tree roots of root set nodes</a:t>
            </a:r>
            <a:r>
              <a:rPr lang="en-US" altLang="zh-TW" sz="2400">
                <a:ea typeface="新細明體" pitchFamily="18" charset="-120"/>
              </a:rPr>
              <a:t> have a non-zero authority score</a:t>
            </a:r>
          </a:p>
          <a:p>
            <a:r>
              <a:rPr lang="en-US" altLang="zh-TW" sz="2800">
                <a:ea typeface="新細明體" pitchFamily="18" charset="-120"/>
              </a:rPr>
              <a:t>Authority diffuses from root set only if </a:t>
            </a:r>
          </a:p>
          <a:p>
            <a:pPr lvl="1"/>
            <a:r>
              <a:rPr lang="en-US" altLang="zh-TW" sz="2400">
                <a:ea typeface="新細明體" pitchFamily="18" charset="-120"/>
              </a:rPr>
              <a:t>The connecting hub regions are trusted to be relevant to the query.</a:t>
            </a:r>
          </a:p>
          <a:p>
            <a:r>
              <a:rPr lang="en-US" altLang="zh-TW" sz="2800">
                <a:ea typeface="新細明體" pitchFamily="18" charset="-120"/>
              </a:rPr>
              <a:t>Only steps that involve internal DOM nodes.</a:t>
            </a:r>
          </a:p>
          <a:p>
            <a:pPr lvl="1"/>
            <a:r>
              <a:rPr lang="en-US" altLang="zh-TW" sz="2400">
                <a:solidFill>
                  <a:srgbClr val="CC3300"/>
                </a:solidFill>
                <a:ea typeface="新細明體" pitchFamily="18" charset="-120"/>
              </a:rPr>
              <a:t>Segment</a:t>
            </a:r>
            <a:r>
              <a:rPr lang="en-US" altLang="zh-TW" sz="2400">
                <a:ea typeface="新細明體" pitchFamily="18" charset="-120"/>
              </a:rPr>
              <a:t> and </a:t>
            </a:r>
            <a:r>
              <a:rPr lang="en-US" altLang="zh-TW" sz="2400">
                <a:solidFill>
                  <a:srgbClr val="CC3300"/>
                </a:solidFill>
                <a:ea typeface="新細明體" pitchFamily="18" charset="-120"/>
              </a:rPr>
              <a:t>aggregate</a:t>
            </a:r>
          </a:p>
          <a:p>
            <a:r>
              <a:rPr lang="en-US" altLang="zh-TW" sz="2800">
                <a:ea typeface="新細明體" pitchFamily="18" charset="-120"/>
              </a:rPr>
              <a:t>At the end…</a:t>
            </a:r>
          </a:p>
          <a:p>
            <a:pPr lvl="1"/>
            <a:r>
              <a:rPr lang="en-US" altLang="zh-TW" sz="2400">
                <a:ea typeface="新細明體" pitchFamily="18" charset="-120"/>
              </a:rPr>
              <a:t>only DOM roots have positive authority scores</a:t>
            </a:r>
          </a:p>
          <a:p>
            <a:pPr lvl="1"/>
            <a:r>
              <a:rPr lang="en-US" altLang="zh-TW" sz="2400">
                <a:ea typeface="新細明體" pitchFamily="18" charset="-120"/>
              </a:rPr>
              <a:t>only DOM leaves (HREFs) have positive hub scores</a:t>
            </a: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0A8C4C3D-EC22-46B7-9BF7-C3E31C656494}" type="slidenum">
              <a:rPr lang="zh-TW" altLang="en-US"/>
              <a:pPr/>
              <a:t>67</a:t>
            </a:fld>
            <a:endParaRPr lang="en-US" altLang="zh-TW"/>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zh-TW">
                <a:latin typeface="CMBX12" charset="0"/>
                <a:ea typeface="新細明體" pitchFamily="18" charset="-120"/>
              </a:rPr>
              <a:t>Text + link based DOM segmentation</a:t>
            </a:r>
          </a:p>
        </p:txBody>
      </p:sp>
      <p:sp>
        <p:nvSpPr>
          <p:cNvPr id="155651" name="Rectangle 3"/>
          <p:cNvSpPr>
            <a:spLocks noGrp="1" noChangeArrowheads="1"/>
          </p:cNvSpPr>
          <p:nvPr>
            <p:ph sz="half" idx="1"/>
          </p:nvPr>
        </p:nvSpPr>
        <p:spPr>
          <a:xfrm>
            <a:off x="1981200" y="1066800"/>
            <a:ext cx="8153400" cy="5410200"/>
          </a:xfrm>
        </p:spPr>
        <p:txBody>
          <a:bodyPr/>
          <a:lstStyle/>
          <a:p>
            <a:r>
              <a:rPr lang="en-US" altLang="zh-TW" sz="2800">
                <a:solidFill>
                  <a:srgbClr val="CC3300"/>
                </a:solidFill>
                <a:ea typeface="新細明體" pitchFamily="18" charset="-120"/>
              </a:rPr>
              <a:t>Out-links to known authorities</a:t>
            </a:r>
            <a:r>
              <a:rPr lang="en-US" altLang="zh-TW" sz="2800">
                <a:ea typeface="新細明體" pitchFamily="18" charset="-120"/>
              </a:rPr>
              <a:t> can also help segment a hub.</a:t>
            </a:r>
          </a:p>
          <a:p>
            <a:pPr lvl="1"/>
            <a:r>
              <a:rPr lang="en-US" altLang="zh-TW" sz="2400" b="1">
                <a:ea typeface="新細明體" pitchFamily="18" charset="-120"/>
              </a:rPr>
              <a:t>if </a:t>
            </a:r>
            <a:r>
              <a:rPr lang="en-US" altLang="zh-TW" sz="2400">
                <a:ea typeface="新細明體" pitchFamily="18" charset="-120"/>
              </a:rPr>
              <a:t>(all large leaf hub scores are concentrated in one sub-tree of a hub DOM)</a:t>
            </a:r>
          </a:p>
          <a:p>
            <a:pPr lvl="2"/>
            <a:r>
              <a:rPr lang="en-US" altLang="zh-TW" sz="2000">
                <a:ea typeface="新細明體" pitchFamily="18" charset="-120"/>
              </a:rPr>
              <a:t>limit authority reinforcement to this sub-tree.</a:t>
            </a:r>
          </a:p>
          <a:p>
            <a:pPr lvl="1"/>
            <a:r>
              <a:rPr lang="en-US" altLang="zh-TW" sz="2400" b="1">
                <a:ea typeface="新細明體" pitchFamily="18" charset="-120"/>
              </a:rPr>
              <a:t>end if</a:t>
            </a:r>
          </a:p>
          <a:p>
            <a:r>
              <a:rPr lang="en-US" altLang="zh-TW" sz="2800">
                <a:ea typeface="新細明體" pitchFamily="18" charset="-120"/>
              </a:rPr>
              <a:t>DOM segmentation with different </a:t>
            </a:r>
            <a:r>
              <a:rPr lang="en-US" altLang="zh-TW" sz="2800" i="1">
                <a:ea typeface="新細明體" pitchFamily="18" charset="-120"/>
                <a:sym typeface="Symbol" panose="05050102010706020507" pitchFamily="18" charset="2"/>
              </a:rPr>
              <a:t></a:t>
            </a:r>
            <a:r>
              <a:rPr lang="en-US" altLang="zh-TW" sz="2800">
                <a:ea typeface="新細明體" pitchFamily="18" charset="-120"/>
              </a:rPr>
              <a:t> and </a:t>
            </a:r>
            <a:r>
              <a:rPr lang="en-US" altLang="zh-TW" sz="2800" i="1">
                <a:ea typeface="新細明體" pitchFamily="18" charset="-120"/>
                <a:sym typeface="Symbol" panose="05050102010706020507" pitchFamily="18" charset="2"/>
              </a:rPr>
              <a:t></a:t>
            </a:r>
            <a:endParaRPr lang="en-US" altLang="zh-TW" sz="2800" i="1">
              <a:ea typeface="新細明體" pitchFamily="18" charset="-120"/>
            </a:endParaRPr>
          </a:p>
          <a:p>
            <a:pPr lvl="1"/>
            <a:r>
              <a:rPr lang="en-US" altLang="zh-TW" sz="2400">
                <a:solidFill>
                  <a:srgbClr val="CC3300"/>
                </a:solidFill>
                <a:ea typeface="新細明體" pitchFamily="18" charset="-120"/>
              </a:rPr>
              <a:t>DOMHITS:</a:t>
            </a:r>
            <a:r>
              <a:rPr lang="en-US" altLang="zh-TW" sz="2400">
                <a:ea typeface="新細明體" pitchFamily="18" charset="-120"/>
              </a:rPr>
              <a:t> hub-score-based segmentation</a:t>
            </a:r>
          </a:p>
          <a:p>
            <a:pPr lvl="1"/>
            <a:r>
              <a:rPr lang="en-US" altLang="zh-TW" sz="2400">
                <a:solidFill>
                  <a:srgbClr val="CC3300"/>
                </a:solidFill>
                <a:ea typeface="新細明體" pitchFamily="18" charset="-120"/>
              </a:rPr>
              <a:t>DOMTextHITS:</a:t>
            </a:r>
            <a:r>
              <a:rPr lang="en-US" altLang="zh-TW" sz="2400">
                <a:solidFill>
                  <a:schemeClr val="accent1"/>
                </a:solidFill>
                <a:ea typeface="新細明體" pitchFamily="18" charset="-120"/>
              </a:rPr>
              <a:t> </a:t>
            </a:r>
            <a:r>
              <a:rPr lang="en-US" altLang="zh-TW" sz="2400">
                <a:ea typeface="新細明體" pitchFamily="18" charset="-120"/>
              </a:rPr>
              <a:t>combining clues from text and hub scores</a:t>
            </a:r>
          </a:p>
          <a:p>
            <a:pPr lvl="2"/>
            <a:r>
              <a:rPr lang="en-US" altLang="zh-TW" sz="2000">
                <a:ea typeface="新細明體" pitchFamily="18" charset="-120"/>
              </a:rPr>
              <a:t>      = a joint distribution combining text and hub scores </a:t>
            </a:r>
          </a:p>
          <a:p>
            <a:pPr lvl="3"/>
            <a:r>
              <a:rPr lang="en-US" altLang="zh-TW" sz="1800">
                <a:ea typeface="新細明體" pitchFamily="18" charset="-120"/>
              </a:rPr>
              <a:t>OR</a:t>
            </a:r>
          </a:p>
          <a:p>
            <a:pPr lvl="2"/>
            <a:r>
              <a:rPr lang="en-US" altLang="zh-TW" sz="2000">
                <a:ea typeface="新細明體" pitchFamily="18" charset="-120"/>
              </a:rPr>
              <a:t>Pick the shallowest frontier</a:t>
            </a:r>
          </a:p>
        </p:txBody>
      </p:sp>
      <p:sp>
        <p:nvSpPr>
          <p:cNvPr id="5"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6"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7" name="Slide Number Placeholder 6"/>
          <p:cNvSpPr>
            <a:spLocks noGrp="1"/>
          </p:cNvSpPr>
          <p:nvPr>
            <p:ph type="sldNum" sz="quarter" idx="12"/>
          </p:nvPr>
        </p:nvSpPr>
        <p:spPr>
          <a:xfrm>
            <a:off x="8610600" y="6356350"/>
            <a:ext cx="2743200" cy="365125"/>
          </a:xfrm>
        </p:spPr>
        <p:txBody>
          <a:bodyPr/>
          <a:lstStyle/>
          <a:p>
            <a:fld id="{9B691923-4B8B-4ADF-95DB-484342979C2A}" type="slidenum">
              <a:rPr lang="zh-TW" altLang="en-US"/>
              <a:pPr/>
              <a:t>68</a:t>
            </a:fld>
            <a:endParaRPr lang="en-US" altLang="zh-TW"/>
          </a:p>
        </p:txBody>
      </p:sp>
      <p:graphicFrame>
        <p:nvGraphicFramePr>
          <p:cNvPr id="155652" name="Object 4"/>
          <p:cNvGraphicFramePr>
            <a:graphicFrameLocks noChangeAspect="1"/>
          </p:cNvGraphicFramePr>
          <p:nvPr/>
        </p:nvGraphicFramePr>
        <p:xfrm>
          <a:off x="3276600" y="5410201"/>
          <a:ext cx="211138" cy="339725"/>
        </p:xfrm>
        <a:graphic>
          <a:graphicData uri="http://schemas.openxmlformats.org/presentationml/2006/ole">
            <mc:AlternateContent xmlns:mc="http://schemas.openxmlformats.org/markup-compatibility/2006">
              <mc:Choice xmlns:v="urn:schemas-microsoft-com:vml" Requires="v">
                <p:oleObj spid="_x0000_s155656" name="Equation" r:id="rId4" imgW="126720" imgH="203040" progId="Equation.3">
                  <p:embed/>
                </p:oleObj>
              </mc:Choice>
              <mc:Fallback>
                <p:oleObj name="Equation" r:id="rId4" imgW="126720" imgH="2030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5410201"/>
                        <a:ext cx="211138"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altLang="zh-TW">
                <a:latin typeface="CMBX12" charset="0"/>
                <a:ea typeface="新細明體" pitchFamily="18" charset="-120"/>
              </a:rPr>
              <a:t>Topic Distillation: Evaluation</a:t>
            </a:r>
            <a:endParaRPr lang="zh-TW" altLang="en-US">
              <a:latin typeface="CMBX12" charset="0"/>
              <a:ea typeface="新細明體" pitchFamily="18" charset="-120"/>
            </a:endParaRPr>
          </a:p>
        </p:txBody>
      </p:sp>
      <p:sp>
        <p:nvSpPr>
          <p:cNvPr id="286723" name="Rectangle 3"/>
          <p:cNvSpPr>
            <a:spLocks noGrp="1" noChangeArrowheads="1"/>
          </p:cNvSpPr>
          <p:nvPr>
            <p:ph idx="1"/>
          </p:nvPr>
        </p:nvSpPr>
        <p:spPr>
          <a:xfrm>
            <a:off x="1981200" y="1268414"/>
            <a:ext cx="8229600" cy="5208587"/>
          </a:xfrm>
        </p:spPr>
        <p:txBody>
          <a:bodyPr/>
          <a:lstStyle/>
          <a:p>
            <a:r>
              <a:rPr lang="en-US" altLang="zh-TW" sz="4400">
                <a:ea typeface="新細明體" pitchFamily="18" charset="-120"/>
              </a:rPr>
              <a:t>Unlike IR evaluation</a:t>
            </a:r>
          </a:p>
          <a:p>
            <a:pPr lvl="1"/>
            <a:r>
              <a:rPr lang="en-US" altLang="zh-TW" sz="3600">
                <a:ea typeface="新細明體" pitchFamily="18" charset="-120"/>
              </a:rPr>
              <a:t>Largely based on an </a:t>
            </a:r>
            <a:r>
              <a:rPr lang="en-US" altLang="zh-TW" sz="3600">
                <a:solidFill>
                  <a:srgbClr val="CC3300"/>
                </a:solidFill>
                <a:ea typeface="新細明體" pitchFamily="18" charset="-120"/>
              </a:rPr>
              <a:t>empirical and subjective notion of authority</a:t>
            </a:r>
            <a:r>
              <a:rPr lang="en-US" altLang="zh-TW" sz="3600">
                <a:ea typeface="新細明體" pitchFamily="18" charset="-120"/>
              </a:rPr>
              <a:t>.</a:t>
            </a:r>
            <a:endParaRPr lang="zh-TW" altLang="en-US" sz="3600">
              <a:ea typeface="新細明體" pitchFamily="18" charset="-120"/>
            </a:endParaRPr>
          </a:p>
        </p:txBody>
      </p:sp>
      <p:sp>
        <p:nvSpPr>
          <p:cNvPr id="4" name="Date Placeholder 3"/>
          <p:cNvSpPr>
            <a:spLocks noGrp="1"/>
          </p:cNvSpPr>
          <p:nvPr>
            <p:ph type="dt" sz="half" idx="10"/>
          </p:nvPr>
        </p:nvSpPr>
        <p:spPr/>
        <p:txBody>
          <a:bodyPr/>
          <a:lstStyle/>
          <a:p>
            <a:r>
              <a:rPr lang="zh-TW" altLang="en-US"/>
              <a:t>Mining the Web</a:t>
            </a:r>
            <a:endParaRPr lang="en-US" altLang="zh-TW"/>
          </a:p>
        </p:txBody>
      </p:sp>
      <p:sp>
        <p:nvSpPr>
          <p:cNvPr id="5" name="Footer Placeholder 4"/>
          <p:cNvSpPr>
            <a:spLocks noGrp="1"/>
          </p:cNvSpPr>
          <p:nvPr>
            <p:ph type="ftr" sz="quarter" idx="11"/>
          </p:nvPr>
        </p:nvSpPr>
        <p:spPr/>
        <p:txBody>
          <a:bodyPr/>
          <a:lstStyle/>
          <a:p>
            <a:r>
              <a:rPr lang="zh-TW" altLang="en-US"/>
              <a:t>Chakrabarti and Ramakrishnan</a:t>
            </a:r>
            <a:endParaRPr lang="en-US" altLang="zh-TW"/>
          </a:p>
        </p:txBody>
      </p:sp>
      <p:sp>
        <p:nvSpPr>
          <p:cNvPr id="6" name="Slide Number Placeholder 5"/>
          <p:cNvSpPr>
            <a:spLocks noGrp="1"/>
          </p:cNvSpPr>
          <p:nvPr>
            <p:ph type="sldNum" sz="quarter" idx="12"/>
          </p:nvPr>
        </p:nvSpPr>
        <p:spPr/>
        <p:txBody>
          <a:bodyPr/>
          <a:lstStyle/>
          <a:p>
            <a:fld id="{79EB18E0-D079-4771-8921-B700D2D2994D}" type="slidenum">
              <a:rPr lang="zh-TW" altLang="en-US"/>
              <a:pPr/>
              <a:t>69</a:t>
            </a:fld>
            <a:endParaRPr lang="en-US" altLang="zh-TW"/>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TW">
                <a:ea typeface="新細明體" pitchFamily="18" charset="-120"/>
              </a:rPr>
              <a:t>Exploiting link structure</a:t>
            </a:r>
          </a:p>
        </p:txBody>
      </p:sp>
      <p:sp>
        <p:nvSpPr>
          <p:cNvPr id="8195" name="Rectangle 3"/>
          <p:cNvSpPr>
            <a:spLocks noGrp="1" noChangeArrowheads="1"/>
          </p:cNvSpPr>
          <p:nvPr>
            <p:ph idx="1"/>
          </p:nvPr>
        </p:nvSpPr>
        <p:spPr/>
        <p:txBody>
          <a:bodyPr/>
          <a:lstStyle/>
          <a:p>
            <a:r>
              <a:rPr lang="en-US" altLang="zh-TW">
                <a:ea typeface="新細明體" pitchFamily="18" charset="-120"/>
              </a:rPr>
              <a:t>Ranking search results</a:t>
            </a:r>
          </a:p>
          <a:p>
            <a:pPr lvl="1"/>
            <a:r>
              <a:rPr lang="en-US" altLang="zh-TW">
                <a:ea typeface="新細明體" pitchFamily="18" charset="-120"/>
              </a:rPr>
              <a:t>Keyword queries not selective enough</a:t>
            </a:r>
          </a:p>
          <a:p>
            <a:pPr lvl="1"/>
            <a:r>
              <a:rPr lang="en-US" altLang="zh-TW">
                <a:ea typeface="新細明體" pitchFamily="18" charset="-120"/>
              </a:rPr>
              <a:t>Use graph notions of popularity/prestige</a:t>
            </a:r>
          </a:p>
          <a:p>
            <a:pPr lvl="1"/>
            <a:r>
              <a:rPr lang="en-US" altLang="zh-TW">
                <a:solidFill>
                  <a:srgbClr val="FF0000"/>
                </a:solidFill>
                <a:ea typeface="新細明體" pitchFamily="18" charset="-120"/>
              </a:rPr>
              <a:t>PageRank and HITS</a:t>
            </a:r>
          </a:p>
          <a:p>
            <a:r>
              <a:rPr lang="en-US" altLang="zh-TW">
                <a:ea typeface="新細明體" pitchFamily="18" charset="-120"/>
              </a:rPr>
              <a:t>Supervised and unsupervised learning</a:t>
            </a:r>
          </a:p>
          <a:p>
            <a:pPr lvl="1"/>
            <a:r>
              <a:rPr lang="en-US" altLang="zh-TW">
                <a:ea typeface="新細明體" pitchFamily="18" charset="-120"/>
              </a:rPr>
              <a:t>Hyperlinks and content are strongly correlated</a:t>
            </a:r>
          </a:p>
          <a:p>
            <a:pPr lvl="1"/>
            <a:r>
              <a:rPr lang="en-US" altLang="zh-TW">
                <a:ea typeface="新細明體" pitchFamily="18" charset="-120"/>
              </a:rPr>
              <a:t>Learn to approximate joint distribution</a:t>
            </a:r>
          </a:p>
          <a:p>
            <a:pPr lvl="1"/>
            <a:r>
              <a:rPr lang="en-US" altLang="zh-TW">
                <a:ea typeface="新細明體" pitchFamily="18" charset="-120"/>
              </a:rPr>
              <a:t>Learn discriminants given labels</a:t>
            </a:r>
          </a:p>
        </p:txBody>
      </p:sp>
      <p:sp>
        <p:nvSpPr>
          <p:cNvPr id="4" name="Date Placeholder 3"/>
          <p:cNvSpPr>
            <a:spLocks noGrp="1"/>
          </p:cNvSpPr>
          <p:nvPr>
            <p:ph type="dt" sz="half" idx="10"/>
          </p:nvPr>
        </p:nvSpPr>
        <p:spPr/>
        <p:txBody>
          <a:bodyPr/>
          <a:lstStyle/>
          <a:p>
            <a:r>
              <a:rPr lang="zh-TW" altLang="en-US"/>
              <a:t>Mining the Web</a:t>
            </a:r>
            <a:endParaRPr lang="en-US" altLang="zh-TW"/>
          </a:p>
        </p:txBody>
      </p:sp>
      <p:sp>
        <p:nvSpPr>
          <p:cNvPr id="5" name="Footer Placeholder 4"/>
          <p:cNvSpPr>
            <a:spLocks noGrp="1"/>
          </p:cNvSpPr>
          <p:nvPr>
            <p:ph type="ftr" sz="quarter" idx="11"/>
          </p:nvPr>
        </p:nvSpPr>
        <p:spPr/>
        <p:txBody>
          <a:bodyPr/>
          <a:lstStyle/>
          <a:p>
            <a:r>
              <a:rPr lang="zh-TW" altLang="en-US"/>
              <a:t>Chakrabarti and Ramakrishnan</a:t>
            </a:r>
            <a:endParaRPr lang="en-US" altLang="zh-TW"/>
          </a:p>
        </p:txBody>
      </p:sp>
      <p:sp>
        <p:nvSpPr>
          <p:cNvPr id="6" name="Slide Number Placeholder 5"/>
          <p:cNvSpPr>
            <a:spLocks noGrp="1"/>
          </p:cNvSpPr>
          <p:nvPr>
            <p:ph type="sldNum" sz="quarter" idx="12"/>
          </p:nvPr>
        </p:nvSpPr>
        <p:spPr/>
        <p:txBody>
          <a:bodyPr/>
          <a:lstStyle/>
          <a:p>
            <a:fld id="{638FA897-A9AC-46E3-9793-E5EB8BF01671}" type="slidenum">
              <a:rPr lang="zh-TW" altLang="en-US"/>
              <a:pPr/>
              <a:t>7</a:t>
            </a:fld>
            <a:endParaRPr lang="en-US" altLang="zh-TW"/>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9315" name="Object 3"/>
          <p:cNvGraphicFramePr>
            <a:graphicFrameLocks noGrp="1" noChangeAspect="1"/>
          </p:cNvGraphicFramePr>
          <p:nvPr>
            <p:ph sz="half" idx="1"/>
          </p:nvPr>
        </p:nvGraphicFramePr>
        <p:xfrm>
          <a:off x="3773488" y="228600"/>
          <a:ext cx="4676775" cy="5334000"/>
        </p:xfrm>
        <a:graphic>
          <a:graphicData uri="http://schemas.openxmlformats.org/presentationml/2006/ole">
            <mc:AlternateContent xmlns:mc="http://schemas.openxmlformats.org/markup-compatibility/2006">
              <mc:Choice xmlns:v="urn:schemas-microsoft-com:vml" Requires="v">
                <p:oleObj spid="_x0000_s269323" name="Bitmap Image" r:id="rId4" imgW="4067743" imgH="4638095" progId="Paint.Picture">
                  <p:embed/>
                </p:oleObj>
              </mc:Choice>
              <mc:Fallback>
                <p:oleObj name="Bitmap Image" r:id="rId4" imgW="4067743" imgH="4638095"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3488" y="228600"/>
                        <a:ext cx="4676775" cy="5334000"/>
                      </a:xfrm>
                      <a:prstGeom prst="rect">
                        <a:avLst/>
                      </a:prstGeom>
                    </p:spPr>
                  </p:pic>
                </p:oleObj>
              </mc:Fallback>
            </mc:AlternateContent>
          </a:graphicData>
        </a:graphic>
      </p:graphicFrame>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B9459B29-806B-41DB-A909-16FA24631334}" type="slidenum">
              <a:rPr lang="zh-TW" altLang="en-US"/>
              <a:pPr/>
              <a:t>70</a:t>
            </a:fld>
            <a:endParaRPr lang="en-US" altLang="zh-TW"/>
          </a:p>
        </p:txBody>
      </p:sp>
      <p:sp>
        <p:nvSpPr>
          <p:cNvPr id="269318" name="Text Box 6"/>
          <p:cNvSpPr txBox="1">
            <a:spLocks noChangeArrowheads="1"/>
          </p:cNvSpPr>
          <p:nvPr/>
        </p:nvSpPr>
        <p:spPr bwMode="auto">
          <a:xfrm>
            <a:off x="1828801" y="5715001"/>
            <a:ext cx="866616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400">
                <a:solidFill>
                  <a:srgbClr val="FF0066"/>
                </a:solidFill>
                <a:latin typeface="Arial" panose="020B0604020202020204" pitchFamily="34" charset="0"/>
                <a:ea typeface="新細明體" pitchFamily="18" charset="-120"/>
              </a:rPr>
              <a:t>For six test topics (Harvard, cryptography, English literature, skiing, optimization and  operations research) </a:t>
            </a:r>
          </a:p>
          <a:p>
            <a:r>
              <a:rPr lang="en-US" altLang="zh-TW" sz="1400">
                <a:solidFill>
                  <a:srgbClr val="FF0066"/>
                </a:solidFill>
                <a:latin typeface="Arial" panose="020B0604020202020204" pitchFamily="34" charset="0"/>
                <a:ea typeface="新細明體" pitchFamily="18" charset="-120"/>
              </a:rPr>
              <a:t>HITS shows relative insensitivity to the root set size r and the number of iterations i. In each case the y-axis </a:t>
            </a:r>
          </a:p>
          <a:p>
            <a:r>
              <a:rPr lang="en-US" altLang="zh-TW" sz="1400">
                <a:solidFill>
                  <a:srgbClr val="FF0066"/>
                </a:solidFill>
                <a:latin typeface="Arial" panose="020B0604020202020204" pitchFamily="34" charset="0"/>
                <a:ea typeface="新細明體" pitchFamily="18" charset="-120"/>
              </a:rPr>
              <a:t>shows the overlap between the top 10 hubs and authorities and the “ground truth” obtained by using r = 200 and i = 50.</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0339" name="Object 3"/>
          <p:cNvGraphicFramePr>
            <a:graphicFrameLocks noGrp="1" noChangeAspect="1"/>
          </p:cNvGraphicFramePr>
          <p:nvPr>
            <p:ph sz="half" idx="1"/>
          </p:nvPr>
        </p:nvGraphicFramePr>
        <p:xfrm>
          <a:off x="2362200" y="304800"/>
          <a:ext cx="7467600" cy="4819650"/>
        </p:xfrm>
        <a:graphic>
          <a:graphicData uri="http://schemas.openxmlformats.org/presentationml/2006/ole">
            <mc:AlternateContent xmlns:mc="http://schemas.openxmlformats.org/markup-compatibility/2006">
              <mc:Choice xmlns:v="urn:schemas-microsoft-com:vml" Requires="v">
                <p:oleObj spid="_x0000_s270345" name="Bitmap Image" r:id="rId4" imgW="4780952" imgH="3086531" progId="Paint.Picture">
                  <p:embed/>
                </p:oleObj>
              </mc:Choice>
              <mc:Fallback>
                <p:oleObj name="Bitmap Image" r:id="rId4" imgW="4780952" imgH="3086531" progId="Paint.Picture">
                  <p:embed/>
                  <p:pic>
                    <p:nvPicPr>
                      <p:cNvPr id="0" name="Object 3"/>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2362200" y="304800"/>
                        <a:ext cx="7467600" cy="4819650"/>
                      </a:xfrm>
                      <a:prstGeom prst="rect">
                        <a:avLst/>
                      </a:prstGeom>
                    </p:spPr>
                  </p:pic>
                </p:oleObj>
              </mc:Fallback>
            </mc:AlternateContent>
          </a:graphicData>
        </a:graphic>
      </p:graphicFrame>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C7016137-429D-4EE0-80C8-21768CADD09A}" type="slidenum">
              <a:rPr lang="zh-TW" altLang="en-US"/>
              <a:pPr/>
              <a:t>71</a:t>
            </a:fld>
            <a:endParaRPr lang="en-US" altLang="zh-TW"/>
          </a:p>
        </p:txBody>
      </p:sp>
      <p:sp>
        <p:nvSpPr>
          <p:cNvPr id="270341" name="Text Box 5"/>
          <p:cNvSpPr txBox="1">
            <a:spLocks noChangeArrowheads="1"/>
          </p:cNvSpPr>
          <p:nvPr/>
        </p:nvSpPr>
        <p:spPr bwMode="auto">
          <a:xfrm>
            <a:off x="1919288" y="5084764"/>
            <a:ext cx="859555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400" b="1">
                <a:solidFill>
                  <a:srgbClr val="FF0066"/>
                </a:solidFill>
                <a:latin typeface="Arial" panose="020B0604020202020204" pitchFamily="34" charset="0"/>
                <a:ea typeface="新細明體" pitchFamily="18" charset="-120"/>
              </a:rPr>
              <a:t>Link-based ranking beats a traditional text-based IR system</a:t>
            </a:r>
            <a:r>
              <a:rPr lang="en-US" altLang="zh-TW" sz="1400">
                <a:solidFill>
                  <a:srgbClr val="FF0066"/>
                </a:solidFill>
                <a:latin typeface="Arial" panose="020B0604020202020204" pitchFamily="34" charset="0"/>
                <a:ea typeface="新細明體" pitchFamily="18" charset="-120"/>
              </a:rPr>
              <a:t> by a clear margin for Web workloads. </a:t>
            </a:r>
          </a:p>
          <a:p>
            <a:r>
              <a:rPr lang="en-US" altLang="zh-TW" sz="1400">
                <a:solidFill>
                  <a:srgbClr val="FF0066"/>
                </a:solidFill>
                <a:latin typeface="Arial" panose="020B0604020202020204" pitchFamily="34" charset="0"/>
                <a:ea typeface="新細明體" pitchFamily="18" charset="-120"/>
              </a:rPr>
              <a:t>100 queries were evaluated. The x-axis shows the smallest rank where a relevant page was found and the</a:t>
            </a:r>
          </a:p>
          <a:p>
            <a:r>
              <a:rPr lang="en-US" altLang="zh-TW" sz="1400">
                <a:solidFill>
                  <a:srgbClr val="FF0066"/>
                </a:solidFill>
                <a:latin typeface="Arial" panose="020B0604020202020204" pitchFamily="34" charset="0"/>
                <a:ea typeface="新細明體" pitchFamily="18" charset="-120"/>
              </a:rPr>
              <a:t> y-axis shows how many out of the 100 queries were satisfied at that rank. </a:t>
            </a:r>
          </a:p>
          <a:p>
            <a:r>
              <a:rPr lang="en-US" altLang="zh-TW" sz="1400">
                <a:solidFill>
                  <a:srgbClr val="FF0066"/>
                </a:solidFill>
                <a:latin typeface="Arial" panose="020B0604020202020204" pitchFamily="34" charset="0"/>
                <a:ea typeface="新細明體" pitchFamily="18" charset="-120"/>
              </a:rPr>
              <a:t>A standard TFIDF ranking engine is compared with four well-known Web search engines </a:t>
            </a:r>
          </a:p>
          <a:p>
            <a:r>
              <a:rPr lang="en-US" altLang="zh-TW" sz="1400">
                <a:solidFill>
                  <a:srgbClr val="FF0066"/>
                </a:solidFill>
                <a:latin typeface="Arial" panose="020B0604020202020204" pitchFamily="34" charset="0"/>
                <a:ea typeface="新細明體" pitchFamily="18" charset="-120"/>
              </a:rPr>
              <a:t>(Raging, Lycos, Google, and Excite). Their identities have been withheld in this chart by</a:t>
            </a:r>
            <a:r>
              <a:rPr lang="en-US" altLang="zh-TW" sz="1400">
                <a:latin typeface="Arial" panose="020B0604020202020204" pitchFamily="34" charset="0"/>
                <a:ea typeface="新細明體" pitchFamily="18" charset="-120"/>
              </a:rPr>
              <a:t> </a:t>
            </a:r>
            <a:r>
              <a:rPr lang="en-US" altLang="zh-TW" sz="1400">
                <a:solidFill>
                  <a:schemeClr val="accent1"/>
                </a:solidFill>
                <a:latin typeface="Arial" panose="020B0604020202020204" pitchFamily="34" charset="0"/>
                <a:ea typeface="新細明體" pitchFamily="18" charset="-120"/>
              </a:rPr>
              <a:t>[Singhal et al]</a:t>
            </a:r>
            <a:r>
              <a:rPr lang="en-US" altLang="zh-TW" sz="1400">
                <a:latin typeface="Arial" panose="020B0604020202020204" pitchFamily="34" charset="0"/>
                <a:ea typeface="新細明體" pitchFamily="18" charset="-120"/>
              </a:rPr>
              <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363" name="Object 3"/>
          <p:cNvGraphicFramePr>
            <a:graphicFrameLocks noGrp="1" noChangeAspect="1"/>
          </p:cNvGraphicFramePr>
          <p:nvPr>
            <p:ph sz="half" idx="1"/>
          </p:nvPr>
        </p:nvGraphicFramePr>
        <p:xfrm>
          <a:off x="1905000" y="685800"/>
          <a:ext cx="8229600" cy="4648200"/>
        </p:xfrm>
        <a:graphic>
          <a:graphicData uri="http://schemas.openxmlformats.org/presentationml/2006/ole">
            <mc:AlternateContent xmlns:mc="http://schemas.openxmlformats.org/markup-compatibility/2006">
              <mc:Choice xmlns:v="urn:schemas-microsoft-com:vml" Requires="v">
                <p:oleObj spid="_x0000_s271370" name="Bitmap Image" r:id="rId4" imgW="5934903" imgH="3352381" progId="Paint.Picture">
                  <p:embed/>
                </p:oleObj>
              </mc:Choice>
              <mc:Fallback>
                <p:oleObj name="Bitmap Image" r:id="rId4" imgW="5934903" imgH="3352381" progId="Paint.Picture">
                  <p:embed/>
                  <p:pic>
                    <p:nvPicPr>
                      <p:cNvPr id="0" name="Object 3"/>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1905000" y="685800"/>
                        <a:ext cx="8229600" cy="4648200"/>
                      </a:xfrm>
                      <a:prstGeom prst="rect">
                        <a:avLst/>
                      </a:prstGeom>
                    </p:spPr>
                  </p:pic>
                </p:oleObj>
              </mc:Fallback>
            </mc:AlternateContent>
          </a:graphicData>
        </a:graphic>
      </p:graphicFrame>
      <p:sp>
        <p:nvSpPr>
          <p:cNvPr id="5"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6"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7" name="Slide Number Placeholder 6"/>
          <p:cNvSpPr>
            <a:spLocks noGrp="1"/>
          </p:cNvSpPr>
          <p:nvPr>
            <p:ph type="sldNum" sz="quarter" idx="12"/>
          </p:nvPr>
        </p:nvSpPr>
        <p:spPr>
          <a:xfrm>
            <a:off x="8610600" y="6356350"/>
            <a:ext cx="2743200" cy="365125"/>
          </a:xfrm>
        </p:spPr>
        <p:txBody>
          <a:bodyPr/>
          <a:lstStyle/>
          <a:p>
            <a:fld id="{5AD34E6B-A99C-4F42-97D1-DBA6C273E141}" type="slidenum">
              <a:rPr lang="zh-TW" altLang="en-US"/>
              <a:pPr/>
              <a:t>72</a:t>
            </a:fld>
            <a:endParaRPr lang="en-US" altLang="zh-TW"/>
          </a:p>
        </p:txBody>
      </p:sp>
      <p:sp>
        <p:nvSpPr>
          <p:cNvPr id="271365" name="Text Box 5"/>
          <p:cNvSpPr txBox="1">
            <a:spLocks noChangeArrowheads="1"/>
          </p:cNvSpPr>
          <p:nvPr/>
        </p:nvSpPr>
        <p:spPr bwMode="auto">
          <a:xfrm>
            <a:off x="1965325" y="544671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TW" altLang="en-US">
              <a:ea typeface="新細明體" pitchFamily="18" charset="-120"/>
            </a:endParaRPr>
          </a:p>
        </p:txBody>
      </p:sp>
      <p:sp>
        <p:nvSpPr>
          <p:cNvPr id="271366" name="Text Box 6"/>
          <p:cNvSpPr txBox="1">
            <a:spLocks noChangeArrowheads="1"/>
          </p:cNvSpPr>
          <p:nvPr/>
        </p:nvSpPr>
        <p:spPr bwMode="auto">
          <a:xfrm>
            <a:off x="1981201" y="5410201"/>
            <a:ext cx="814387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400">
                <a:solidFill>
                  <a:srgbClr val="FF0066"/>
                </a:solidFill>
                <a:latin typeface="Arial" panose="020B0604020202020204" pitchFamily="34" charset="0"/>
                <a:ea typeface="新細明體" pitchFamily="18" charset="-120"/>
              </a:rPr>
              <a:t>In studies conducted in 1998 over 26 queries and 37 volunteers, Clever reported better authorities than Yahoo!, </a:t>
            </a:r>
          </a:p>
          <a:p>
            <a:r>
              <a:rPr lang="en-US" altLang="zh-TW" sz="1400">
                <a:solidFill>
                  <a:srgbClr val="FF0066"/>
                </a:solidFill>
                <a:latin typeface="Arial" panose="020B0604020202020204" pitchFamily="34" charset="0"/>
                <a:ea typeface="新細明體" pitchFamily="18" charset="-120"/>
              </a:rPr>
              <a:t>which in turn was better than Alta Vista. </a:t>
            </a:r>
          </a:p>
          <a:p>
            <a:r>
              <a:rPr lang="en-US" altLang="zh-TW" sz="1400">
                <a:solidFill>
                  <a:srgbClr val="FF0066"/>
                </a:solidFill>
                <a:latin typeface="Arial" panose="020B0604020202020204" pitchFamily="34" charset="0"/>
                <a:ea typeface="新細明體" pitchFamily="18" charset="-120"/>
              </a:rPr>
              <a:t>Since then most search engines have incorporated some notion of  link-based ranking.</a:t>
            </a:r>
          </a:p>
          <a:p>
            <a:endParaRPr lang="zh-TW" altLang="en-US" sz="1400">
              <a:solidFill>
                <a:srgbClr val="FF0066"/>
              </a:solidFill>
              <a:latin typeface="Arial" panose="020B0604020202020204" pitchFamily="34" charset="0"/>
              <a:ea typeface="新細明體" pitchFamily="18" charset="-12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2387" name="Object 3"/>
          <p:cNvGraphicFramePr>
            <a:graphicFrameLocks noGrp="1" noChangeAspect="1"/>
          </p:cNvGraphicFramePr>
          <p:nvPr>
            <p:ph sz="half" idx="1"/>
          </p:nvPr>
        </p:nvGraphicFramePr>
        <p:xfrm>
          <a:off x="2438400" y="228600"/>
          <a:ext cx="7386638" cy="5145088"/>
        </p:xfrm>
        <a:graphic>
          <a:graphicData uri="http://schemas.openxmlformats.org/presentationml/2006/ole">
            <mc:AlternateContent xmlns:mc="http://schemas.openxmlformats.org/markup-compatibility/2006">
              <mc:Choice xmlns:v="urn:schemas-microsoft-com:vml" Requires="v">
                <p:oleObj spid="_x0000_s272393" name="Bitmap Image" r:id="rId4" imgW="2980952" imgH="2076740" progId="Paint.Picture">
                  <p:embed/>
                </p:oleObj>
              </mc:Choice>
              <mc:Fallback>
                <p:oleObj name="Bitmap Image" r:id="rId4" imgW="2980952" imgH="2076740" progId="Paint.Picture">
                  <p:embed/>
                  <p:pic>
                    <p:nvPicPr>
                      <p:cNvPr id="0" name="Object 3"/>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2438400" y="228600"/>
                        <a:ext cx="7386638" cy="5145088"/>
                      </a:xfrm>
                      <a:prstGeom prst="rect">
                        <a:avLst/>
                      </a:prstGeom>
                    </p:spPr>
                  </p:pic>
                </p:oleObj>
              </mc:Fallback>
            </mc:AlternateContent>
          </a:graphicData>
        </a:graphic>
      </p:graphicFrame>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E5778D94-8F0B-4AED-B54B-33B3688FAD90}" type="slidenum">
              <a:rPr lang="zh-TW" altLang="en-US"/>
              <a:pPr/>
              <a:t>73</a:t>
            </a:fld>
            <a:endParaRPr lang="en-US" altLang="zh-TW"/>
          </a:p>
        </p:txBody>
      </p:sp>
      <p:sp>
        <p:nvSpPr>
          <p:cNvPr id="272389" name="Text Box 5"/>
          <p:cNvSpPr txBox="1">
            <a:spLocks noChangeArrowheads="1"/>
          </p:cNvSpPr>
          <p:nvPr/>
        </p:nvSpPr>
        <p:spPr bwMode="auto">
          <a:xfrm>
            <a:off x="1992314" y="5589588"/>
            <a:ext cx="810183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400">
                <a:solidFill>
                  <a:srgbClr val="FF0066"/>
                </a:solidFill>
                <a:latin typeface="Arial" panose="020B0604020202020204" pitchFamily="34" charset="0"/>
                <a:ea typeface="新細明體" pitchFamily="18" charset="-120"/>
              </a:rPr>
              <a:t>B&amp;H improves visibly beyond the precision offered by HITS. (“Auth5”  means the top five authorities </a:t>
            </a:r>
          </a:p>
          <a:p>
            <a:r>
              <a:rPr lang="en-US" altLang="zh-TW" sz="1400">
                <a:solidFill>
                  <a:srgbClr val="FF0066"/>
                </a:solidFill>
                <a:latin typeface="Arial" panose="020B0604020202020204" pitchFamily="34" charset="0"/>
                <a:ea typeface="新細明體" pitchFamily="18" charset="-120"/>
              </a:rPr>
              <a:t>were evaluated.) Edge weighting against two-site nepotism already helps, and outlier elimination</a:t>
            </a:r>
          </a:p>
          <a:p>
            <a:r>
              <a:rPr lang="en-US" altLang="zh-TW" sz="1400">
                <a:solidFill>
                  <a:srgbClr val="FF0066"/>
                </a:solidFill>
                <a:latin typeface="Arial" panose="020B0604020202020204" pitchFamily="34" charset="0"/>
                <a:ea typeface="新細明體" pitchFamily="18" charset="-120"/>
              </a:rPr>
              <a:t> improves the results further.</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3411" name="Object 3"/>
          <p:cNvGraphicFramePr>
            <a:graphicFrameLocks noGrp="1" noChangeAspect="1"/>
          </p:cNvGraphicFramePr>
          <p:nvPr>
            <p:ph sz="half" idx="1"/>
          </p:nvPr>
        </p:nvGraphicFramePr>
        <p:xfrm>
          <a:off x="1981200" y="1017588"/>
          <a:ext cx="8151813" cy="3983037"/>
        </p:xfrm>
        <a:graphic>
          <a:graphicData uri="http://schemas.openxmlformats.org/presentationml/2006/ole">
            <mc:AlternateContent xmlns:mc="http://schemas.openxmlformats.org/markup-compatibility/2006">
              <mc:Choice xmlns:v="urn:schemas-microsoft-com:vml" Requires="v">
                <p:oleObj spid="_x0000_s273417" name="Bitmap Image" r:id="rId4" imgW="3761905" imgH="1838095" progId="Paint.Picture">
                  <p:embed/>
                </p:oleObj>
              </mc:Choice>
              <mc:Fallback>
                <p:oleObj name="Bitmap Image" r:id="rId4" imgW="3761905" imgH="1838095" progId="Paint.Picture">
                  <p:embed/>
                  <p:pic>
                    <p:nvPicPr>
                      <p:cNvPr id="0" name="Object 3"/>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1981200" y="1017588"/>
                        <a:ext cx="8151813" cy="3983037"/>
                      </a:xfrm>
                      <a:prstGeom prst="rect">
                        <a:avLst/>
                      </a:prstGeom>
                    </p:spPr>
                  </p:pic>
                </p:oleObj>
              </mc:Fallback>
            </mc:AlternateContent>
          </a:graphicData>
        </a:graphic>
      </p:graphicFrame>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AFF35FE1-CC5C-4F2D-9DA9-CAD5857A664B}" type="slidenum">
              <a:rPr lang="zh-TW" altLang="en-US"/>
              <a:pPr/>
              <a:t>74</a:t>
            </a:fld>
            <a:endParaRPr lang="en-US" altLang="zh-TW"/>
          </a:p>
        </p:txBody>
      </p:sp>
      <p:sp>
        <p:nvSpPr>
          <p:cNvPr id="273413" name="Text Box 5"/>
          <p:cNvSpPr txBox="1">
            <a:spLocks noChangeArrowheads="1"/>
          </p:cNvSpPr>
          <p:nvPr/>
        </p:nvSpPr>
        <p:spPr bwMode="auto">
          <a:xfrm>
            <a:off x="2133600" y="5410200"/>
            <a:ext cx="8016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400">
                <a:solidFill>
                  <a:srgbClr val="FF0066"/>
                </a:solidFill>
                <a:latin typeface="Arial" panose="020B0604020202020204" pitchFamily="34" charset="0"/>
                <a:ea typeface="新細明體" pitchFamily="18" charset="-120"/>
              </a:rPr>
              <a:t>Top authorities reported by DomTextHits have the highest probability of being relevant</a:t>
            </a:r>
          </a:p>
          <a:p>
            <a:r>
              <a:rPr lang="en-US" altLang="zh-TW" sz="1400">
                <a:solidFill>
                  <a:srgbClr val="FF0066"/>
                </a:solidFill>
                <a:latin typeface="Arial" panose="020B0604020202020204" pitchFamily="34" charset="0"/>
                <a:ea typeface="新細明體" pitchFamily="18" charset="-120"/>
              </a:rPr>
              <a:t>to the Dmoz topic whose samples were used as the root set, followed by DomHits and finally HITS.</a:t>
            </a:r>
          </a:p>
          <a:p>
            <a:r>
              <a:rPr lang="en-US" altLang="zh-TW" sz="1400">
                <a:solidFill>
                  <a:srgbClr val="FF0066"/>
                </a:solidFill>
                <a:latin typeface="Arial" panose="020B0604020202020204" pitchFamily="34" charset="0"/>
                <a:ea typeface="新細明體" pitchFamily="18" charset="-120"/>
              </a:rPr>
              <a:t>This means that topic drift is smallest in DomTextHits.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4435" name="Object 3"/>
          <p:cNvGraphicFramePr>
            <a:graphicFrameLocks noGrp="1" noChangeAspect="1"/>
          </p:cNvGraphicFramePr>
          <p:nvPr>
            <p:ph sz="half" idx="1"/>
          </p:nvPr>
        </p:nvGraphicFramePr>
        <p:xfrm>
          <a:off x="1981200" y="1751013"/>
          <a:ext cx="8229600" cy="2365375"/>
        </p:xfrm>
        <a:graphic>
          <a:graphicData uri="http://schemas.openxmlformats.org/presentationml/2006/ole">
            <mc:AlternateContent xmlns:mc="http://schemas.openxmlformats.org/markup-compatibility/2006">
              <mc:Choice xmlns:v="urn:schemas-microsoft-com:vml" Requires="v">
                <p:oleObj spid="_x0000_s274441" name="Bitmap Image" r:id="rId4" imgW="7323810" imgH="2104762" progId="Paint.Picture">
                  <p:embed/>
                </p:oleObj>
              </mc:Choice>
              <mc:Fallback>
                <p:oleObj name="Bitmap Image" r:id="rId4" imgW="7323810" imgH="2104762" progId="Paint.Picture">
                  <p:embed/>
                  <p:pic>
                    <p:nvPicPr>
                      <p:cNvPr id="0" name="Object 3"/>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1981200" y="1751013"/>
                        <a:ext cx="8229600" cy="2365375"/>
                      </a:xfrm>
                      <a:prstGeom prst="rect">
                        <a:avLst/>
                      </a:prstGeom>
                    </p:spPr>
                  </p:pic>
                </p:oleObj>
              </mc:Fallback>
            </mc:AlternateContent>
          </a:graphicData>
        </a:graphic>
      </p:graphicFrame>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82B87160-66BB-4CE3-BCBD-8CF8C8B37454}" type="slidenum">
              <a:rPr lang="zh-TW" altLang="en-US"/>
              <a:pPr/>
              <a:t>75</a:t>
            </a:fld>
            <a:endParaRPr lang="en-US" altLang="zh-TW"/>
          </a:p>
        </p:txBody>
      </p:sp>
      <p:sp>
        <p:nvSpPr>
          <p:cNvPr id="274437" name="Text Box 5"/>
          <p:cNvSpPr txBox="1">
            <a:spLocks noChangeArrowheads="1"/>
          </p:cNvSpPr>
          <p:nvPr/>
        </p:nvSpPr>
        <p:spPr bwMode="auto">
          <a:xfrm>
            <a:off x="2193925" y="4887914"/>
            <a:ext cx="806182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400">
                <a:solidFill>
                  <a:srgbClr val="FF0066"/>
                </a:solidFill>
                <a:latin typeface="Arial" panose="020B0604020202020204" pitchFamily="34" charset="0"/>
                <a:ea typeface="新細明體" pitchFamily="18" charset="-120"/>
              </a:rPr>
              <a:t>The number of nodes pruned vs. expanded may change significantly across iterations of</a:t>
            </a:r>
          </a:p>
          <a:p>
            <a:r>
              <a:rPr lang="en-US" altLang="zh-TW" sz="1400">
                <a:solidFill>
                  <a:srgbClr val="FF0066"/>
                </a:solidFill>
                <a:latin typeface="Arial" panose="020B0604020202020204" pitchFamily="34" charset="0"/>
                <a:ea typeface="新細明體" pitchFamily="18" charset="-120"/>
              </a:rPr>
              <a:t>DomHits, but stabilizes within 10-20 iterations. For base sets where there is no danger of drift, there</a:t>
            </a:r>
          </a:p>
          <a:p>
            <a:r>
              <a:rPr lang="en-US" altLang="zh-TW" sz="1400">
                <a:solidFill>
                  <a:srgbClr val="FF0066"/>
                </a:solidFill>
                <a:latin typeface="Arial" panose="020B0604020202020204" pitchFamily="34" charset="0"/>
                <a:ea typeface="新細明體" pitchFamily="18" charset="-120"/>
              </a:rPr>
              <a:t>is a controlled induction of new nodes into the response set owing to authority diffusion via relevant</a:t>
            </a:r>
          </a:p>
          <a:p>
            <a:r>
              <a:rPr lang="en-US" altLang="zh-TW" sz="1400">
                <a:solidFill>
                  <a:srgbClr val="FF0066"/>
                </a:solidFill>
                <a:latin typeface="Arial" panose="020B0604020202020204" pitchFamily="34" charset="0"/>
                <a:ea typeface="新細明體" pitchFamily="18" charset="-120"/>
              </a:rPr>
              <a:t>DOM sub-trees. In contrast, for queries which led HITS/B&amp;H to drift, DomHits continued to expand</a:t>
            </a:r>
          </a:p>
          <a:p>
            <a:r>
              <a:rPr lang="en-US" altLang="zh-TW" sz="1400">
                <a:solidFill>
                  <a:srgbClr val="FF0066"/>
                </a:solidFill>
                <a:latin typeface="Arial" panose="020B0604020202020204" pitchFamily="34" charset="0"/>
                <a:ea typeface="新細明體" pitchFamily="18" charset="-120"/>
              </a:rPr>
              <a:t>a relatively larger number of nodes in an attempt to suppress drift.</a:t>
            </a:r>
          </a:p>
          <a:p>
            <a:endParaRPr lang="en-US" altLang="zh-TW" sz="1400">
              <a:solidFill>
                <a:srgbClr val="FF0066"/>
              </a:solidFill>
              <a:latin typeface="Arial" panose="020B0604020202020204" pitchFamily="34" charset="0"/>
              <a:ea typeface="新細明體" pitchFamily="18" charset="-12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TW">
                <a:ea typeface="新細明體" pitchFamily="18" charset="-120"/>
              </a:rPr>
              <a:t>Aggregate Web structure</a:t>
            </a:r>
          </a:p>
        </p:txBody>
      </p:sp>
      <p:sp>
        <p:nvSpPr>
          <p:cNvPr id="7171" name="Rectangle 3"/>
          <p:cNvSpPr>
            <a:spLocks noGrp="1" noChangeArrowheads="1"/>
          </p:cNvSpPr>
          <p:nvPr>
            <p:ph idx="1"/>
          </p:nvPr>
        </p:nvSpPr>
        <p:spPr/>
        <p:txBody>
          <a:bodyPr/>
          <a:lstStyle/>
          <a:p>
            <a:r>
              <a:rPr lang="en-US" altLang="zh-TW" sz="2800">
                <a:ea typeface="新細明體" pitchFamily="18" charset="-120"/>
              </a:rPr>
              <a:t>Billions of nodes, average degree </a:t>
            </a:r>
            <a:r>
              <a:rPr lang="en-US" altLang="zh-TW" sz="2800">
                <a:ea typeface="新細明體" pitchFamily="18" charset="-120"/>
                <a:sym typeface="Symbol" panose="05050102010706020507" pitchFamily="18" charset="2"/>
              </a:rPr>
              <a:t> 10</a:t>
            </a:r>
          </a:p>
          <a:p>
            <a:r>
              <a:rPr lang="en-US" altLang="zh-TW" sz="2800">
                <a:ea typeface="新細明體" pitchFamily="18" charset="-120"/>
              </a:rPr>
              <a:t>Measuring regularities in Web structure</a:t>
            </a:r>
          </a:p>
          <a:p>
            <a:pPr lvl="1"/>
            <a:r>
              <a:rPr lang="en-US" altLang="zh-TW" sz="2400">
                <a:ea typeface="新細明體" pitchFamily="18" charset="-120"/>
                <a:sym typeface="Symbol" panose="05050102010706020507" pitchFamily="18" charset="2"/>
              </a:rPr>
              <a:t>In-degree and out-degree follows </a:t>
            </a:r>
            <a:r>
              <a:rPr lang="en-US" altLang="zh-TW" sz="2400" i="1">
                <a:ea typeface="新細明體" pitchFamily="18" charset="-120"/>
                <a:sym typeface="Symbol" panose="05050102010706020507" pitchFamily="18" charset="2"/>
              </a:rPr>
              <a:t>power-law</a:t>
            </a:r>
            <a:r>
              <a:rPr lang="en-US" altLang="zh-TW" sz="2400">
                <a:ea typeface="新細明體" pitchFamily="18" charset="-120"/>
                <a:sym typeface="Symbol" panose="05050102010706020507" pitchFamily="18" charset="2"/>
              </a:rPr>
              <a:t> distribution</a:t>
            </a:r>
          </a:p>
          <a:p>
            <a:pPr lvl="2"/>
            <a:r>
              <a:rPr lang="en-US" altLang="zh-TW" sz="2000">
                <a:ea typeface="新細明體" pitchFamily="18" charset="-120"/>
              </a:rPr>
              <a:t>Pr(degree is k) </a:t>
            </a:r>
            <a:r>
              <a:rPr lang="en-US" altLang="zh-TW" sz="2000">
                <a:ea typeface="新細明體" pitchFamily="18" charset="-120"/>
                <a:sym typeface="Symbol" panose="05050102010706020507" pitchFamily="18" charset="2"/>
              </a:rPr>
              <a:t> 1/</a:t>
            </a:r>
            <a:r>
              <a:rPr lang="en-US" altLang="zh-TW" sz="2000" i="1">
                <a:ea typeface="新細明體" pitchFamily="18" charset="-120"/>
                <a:sym typeface="Symbol" panose="05050102010706020507" pitchFamily="18" charset="2"/>
              </a:rPr>
              <a:t>k</a:t>
            </a:r>
            <a:r>
              <a:rPr lang="en-US" altLang="zh-TW" sz="2000" i="1" baseline="30000">
                <a:ea typeface="新細明體" pitchFamily="18" charset="-120"/>
                <a:sym typeface="Symbol" panose="05050102010706020507" pitchFamily="18" charset="2"/>
              </a:rPr>
              <a:t>x</a:t>
            </a:r>
            <a:r>
              <a:rPr lang="en-US" altLang="zh-TW" sz="2000">
                <a:ea typeface="新細明體" pitchFamily="18" charset="-120"/>
                <a:sym typeface="Symbol" panose="05050102010706020507" pitchFamily="18" charset="2"/>
              </a:rPr>
              <a:t>, where </a:t>
            </a:r>
            <a:r>
              <a:rPr lang="en-US" altLang="zh-TW" sz="2000" i="1">
                <a:ea typeface="新細明體" pitchFamily="18" charset="-120"/>
                <a:sym typeface="Symbol" panose="05050102010706020507" pitchFamily="18" charset="2"/>
              </a:rPr>
              <a:t>x</a:t>
            </a:r>
            <a:r>
              <a:rPr lang="en-US" altLang="zh-TW" sz="2000">
                <a:ea typeface="新細明體" pitchFamily="18" charset="-120"/>
                <a:sym typeface="Symbol" panose="05050102010706020507" pitchFamily="18" charset="2"/>
              </a:rPr>
              <a:t> is the </a:t>
            </a:r>
            <a:r>
              <a:rPr lang="en-US" altLang="zh-TW" sz="2000" i="1">
                <a:ea typeface="新細明體" pitchFamily="18" charset="-120"/>
                <a:sym typeface="Symbol" panose="05050102010706020507" pitchFamily="18" charset="2"/>
              </a:rPr>
              <a:t>power</a:t>
            </a:r>
          </a:p>
          <a:p>
            <a:pPr lvl="1"/>
            <a:r>
              <a:rPr lang="en-US" altLang="zh-TW" sz="2400">
                <a:ea typeface="新細明體" pitchFamily="18" charset="-120"/>
                <a:sym typeface="Symbol" panose="05050102010706020507" pitchFamily="18" charset="2"/>
              </a:rPr>
              <a:t>Property has been preserved barring small changes in power </a:t>
            </a:r>
            <a:r>
              <a:rPr lang="en-US" altLang="zh-TW" sz="2400" i="1">
                <a:ea typeface="新細明體" pitchFamily="18" charset="-120"/>
                <a:sym typeface="Symbol" panose="05050102010706020507" pitchFamily="18" charset="2"/>
              </a:rPr>
              <a:t>x</a:t>
            </a:r>
          </a:p>
          <a:p>
            <a:pPr lvl="1"/>
            <a:r>
              <a:rPr lang="en-US" altLang="zh-TW" sz="2400">
                <a:ea typeface="新細明體" pitchFamily="18" charset="-120"/>
                <a:sym typeface="Symbol" panose="05050102010706020507" pitchFamily="18" charset="2"/>
              </a:rPr>
              <a:t>Easy to fit data to these power-law distributions though !!!</a:t>
            </a:r>
            <a:endParaRPr lang="en-US" altLang="zh-TW" sz="2400" i="1">
              <a:ea typeface="新細明體" pitchFamily="18" charset="-120"/>
              <a:sym typeface="Symbol" panose="05050102010706020507" pitchFamily="18" charset="2"/>
            </a:endParaRPr>
          </a:p>
          <a:p>
            <a:r>
              <a:rPr lang="en-US" altLang="zh-TW" sz="2800">
                <a:ea typeface="新細明體" pitchFamily="18" charset="-120"/>
              </a:rPr>
              <a:t>Links highly non-random (clustered)</a:t>
            </a:r>
          </a:p>
          <a:p>
            <a:pPr lvl="1"/>
            <a:r>
              <a:rPr lang="en-US" altLang="zh-TW" sz="2400">
                <a:ea typeface="新細明體" pitchFamily="18" charset="-120"/>
              </a:rPr>
              <a:t>Web graph obviously not created by materializing edges independently at random.</a:t>
            </a:r>
          </a:p>
        </p:txBody>
      </p:sp>
      <p:sp>
        <p:nvSpPr>
          <p:cNvPr id="4" name="Date Placeholder 3"/>
          <p:cNvSpPr>
            <a:spLocks noGrp="1"/>
          </p:cNvSpPr>
          <p:nvPr>
            <p:ph type="dt" sz="half" idx="10"/>
          </p:nvPr>
        </p:nvSpPr>
        <p:spPr/>
        <p:txBody>
          <a:bodyPr/>
          <a:lstStyle/>
          <a:p>
            <a:r>
              <a:rPr lang="zh-TW" altLang="en-US"/>
              <a:t>Mining the Web</a:t>
            </a:r>
            <a:endParaRPr lang="en-US" altLang="zh-TW"/>
          </a:p>
        </p:txBody>
      </p:sp>
      <p:sp>
        <p:nvSpPr>
          <p:cNvPr id="5" name="Footer Placeholder 4"/>
          <p:cNvSpPr>
            <a:spLocks noGrp="1"/>
          </p:cNvSpPr>
          <p:nvPr>
            <p:ph type="ftr" sz="quarter" idx="11"/>
          </p:nvPr>
        </p:nvSpPr>
        <p:spPr/>
        <p:txBody>
          <a:bodyPr/>
          <a:lstStyle/>
          <a:p>
            <a:r>
              <a:rPr lang="zh-TW" altLang="en-US"/>
              <a:t>Chakrabarti and Ramakrishnan</a:t>
            </a:r>
            <a:endParaRPr lang="en-US" altLang="zh-TW"/>
          </a:p>
        </p:txBody>
      </p:sp>
      <p:sp>
        <p:nvSpPr>
          <p:cNvPr id="6" name="Slide Number Placeholder 5"/>
          <p:cNvSpPr>
            <a:spLocks noGrp="1"/>
          </p:cNvSpPr>
          <p:nvPr>
            <p:ph type="sldNum" sz="quarter" idx="12"/>
          </p:nvPr>
        </p:nvSpPr>
        <p:spPr/>
        <p:txBody>
          <a:bodyPr/>
          <a:lstStyle/>
          <a:p>
            <a:fld id="{F2F9E742-0B10-4D2C-8612-4FD9D86CA568}" type="slidenum">
              <a:rPr lang="zh-TW" altLang="en-US"/>
              <a:pPr/>
              <a:t>76</a:t>
            </a:fld>
            <a:endParaRPr lang="en-US" altLang="zh-TW"/>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zh-TW">
                <a:latin typeface="CMBX12" charset="0"/>
                <a:ea typeface="新細明體" pitchFamily="18" charset="-120"/>
              </a:rPr>
              <a:t>Measuring the Web : Early success</a:t>
            </a:r>
          </a:p>
        </p:txBody>
      </p:sp>
      <p:sp>
        <p:nvSpPr>
          <p:cNvPr id="157699" name="Rectangle 3"/>
          <p:cNvSpPr>
            <a:spLocks noGrp="1" noChangeArrowheads="1"/>
          </p:cNvSpPr>
          <p:nvPr>
            <p:ph sz="half" idx="1"/>
          </p:nvPr>
        </p:nvSpPr>
        <p:spPr>
          <a:xfrm>
            <a:off x="1981200" y="1066800"/>
            <a:ext cx="8153400" cy="5410200"/>
          </a:xfrm>
        </p:spPr>
        <p:txBody>
          <a:bodyPr/>
          <a:lstStyle/>
          <a:p>
            <a:r>
              <a:rPr lang="en-US" altLang="zh-TW" sz="2800">
                <a:ea typeface="新細明體" pitchFamily="18" charset="-120"/>
              </a:rPr>
              <a:t>Barabasi and others</a:t>
            </a:r>
          </a:p>
          <a:p>
            <a:r>
              <a:rPr lang="en-US" altLang="zh-TW" sz="2800">
                <a:ea typeface="新細明體" pitchFamily="18" charset="-120"/>
              </a:rPr>
              <a:t>model graph continually adds nodes</a:t>
            </a:r>
          </a:p>
          <a:p>
            <a:r>
              <a:rPr lang="en-US" altLang="zh-TW" sz="2800" i="1">
                <a:ea typeface="新細明體" pitchFamily="18" charset="-120"/>
              </a:rPr>
              <a:t>Preferential Attachment</a:t>
            </a:r>
          </a:p>
          <a:p>
            <a:pPr lvl="1"/>
            <a:r>
              <a:rPr lang="en-US" altLang="zh-TW" sz="2400">
                <a:ea typeface="新細明體" pitchFamily="18" charset="-120"/>
              </a:rPr>
              <a:t>Winners take all scenario</a:t>
            </a:r>
          </a:p>
          <a:p>
            <a:pPr lvl="1"/>
            <a:r>
              <a:rPr lang="en-US" altLang="zh-TW" sz="2400">
                <a:ea typeface="新細明體" pitchFamily="18" charset="-120"/>
              </a:rPr>
              <a:t>new node is linked to existing nodes </a:t>
            </a:r>
          </a:p>
          <a:p>
            <a:pPr lvl="2"/>
            <a:r>
              <a:rPr lang="en-US" altLang="zh-TW" sz="2000">
                <a:ea typeface="新細明體" pitchFamily="18" charset="-120"/>
              </a:rPr>
              <a:t>Not uniformly at random</a:t>
            </a:r>
          </a:p>
          <a:p>
            <a:pPr lvl="2"/>
            <a:r>
              <a:rPr lang="en-US" altLang="zh-TW" sz="2000">
                <a:ea typeface="新細明體" pitchFamily="18" charset="-120"/>
              </a:rPr>
              <a:t>But with higher probability to existing nodes that already have large degree</a:t>
            </a:r>
          </a:p>
          <a:p>
            <a:pPr lvl="1"/>
            <a:endParaRPr lang="en-US" altLang="zh-TW" sz="2400">
              <a:ea typeface="新細明體" pitchFamily="18" charset="-120"/>
            </a:endParaRPr>
          </a:p>
          <a:p>
            <a:endParaRPr lang="zh-TW" altLang="en-US" sz="2800">
              <a:latin typeface="CMBX12" charset="0"/>
              <a:ea typeface="新細明體" pitchFamily="18" charset="-120"/>
            </a:endParaRPr>
          </a:p>
        </p:txBody>
      </p:sp>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ECD8CAD9-5080-4992-AFB2-76DA0334E56B}" type="slidenum">
              <a:rPr lang="zh-TW" altLang="en-US"/>
              <a:pPr/>
              <a:t>77</a:t>
            </a:fld>
            <a:endParaRPr lang="en-US" altLang="zh-TW"/>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482" name="Object 2"/>
          <p:cNvGraphicFramePr>
            <a:graphicFrameLocks noGrp="1" noChangeAspect="1"/>
          </p:cNvGraphicFramePr>
          <p:nvPr>
            <p:ph sz="half" idx="1"/>
          </p:nvPr>
        </p:nvGraphicFramePr>
        <p:xfrm>
          <a:off x="1981200" y="1517650"/>
          <a:ext cx="8229600" cy="2984500"/>
        </p:xfrm>
        <a:graphic>
          <a:graphicData uri="http://schemas.openxmlformats.org/presentationml/2006/ole">
            <mc:AlternateContent xmlns:mc="http://schemas.openxmlformats.org/markup-compatibility/2006">
              <mc:Choice xmlns:v="urn:schemas-microsoft-com:vml" Requires="v">
                <p:oleObj spid="_x0000_s276487" name="Bitmap Image" r:id="rId4" imgW="6039693" imgH="2190476" progId="Paint.Picture">
                  <p:embed/>
                </p:oleObj>
              </mc:Choice>
              <mc:Fallback>
                <p:oleObj name="Bitmap Image" r:id="rId4" imgW="6039693" imgH="2190476" progId="Paint.Picture">
                  <p:embed/>
                  <p:pic>
                    <p:nvPicPr>
                      <p:cNvPr id="0" name="Object 2"/>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1981200" y="1517650"/>
                        <a:ext cx="8229600" cy="2984500"/>
                      </a:xfrm>
                      <a:prstGeom prst="rect">
                        <a:avLst/>
                      </a:prstGeom>
                    </p:spPr>
                  </p:pic>
                </p:oleObj>
              </mc:Fallback>
            </mc:AlternateContent>
          </a:graphicData>
        </a:graphic>
      </p:graphicFrame>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FBFC8251-D001-4D85-9379-CE821974D417}" type="slidenum">
              <a:rPr lang="zh-TW" altLang="en-US"/>
              <a:pPr/>
              <a:t>78</a:t>
            </a:fld>
            <a:endParaRPr lang="en-US" altLang="zh-TW"/>
          </a:p>
        </p:txBody>
      </p:sp>
      <p:sp>
        <p:nvSpPr>
          <p:cNvPr id="276483" name="Text Box 3"/>
          <p:cNvSpPr txBox="1">
            <a:spLocks noChangeArrowheads="1"/>
          </p:cNvSpPr>
          <p:nvPr/>
        </p:nvSpPr>
        <p:spPr bwMode="auto">
          <a:xfrm>
            <a:off x="1774825" y="5013326"/>
            <a:ext cx="8693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solidFill>
                  <a:srgbClr val="FF0066"/>
                </a:solidFill>
                <a:latin typeface="Arial" panose="020B0604020202020204" pitchFamily="34" charset="0"/>
                <a:ea typeface="新細明體" pitchFamily="18" charset="-120"/>
              </a:rPr>
              <a:t>The in- and out-degree of Web nodes closely follow power-law distributions.</a:t>
            </a:r>
          </a:p>
          <a:p>
            <a:endParaRPr lang="zh-TW" altLang="en-US" sz="2000">
              <a:solidFill>
                <a:srgbClr val="FF0066"/>
              </a:solidFill>
              <a:latin typeface="Arial" panose="020B0604020202020204" pitchFamily="34" charset="0"/>
              <a:ea typeface="新細明體" pitchFamily="18" charset="-12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1602" name="Object 2"/>
          <p:cNvGraphicFramePr>
            <a:graphicFrameLocks noGrp="1" noChangeAspect="1"/>
          </p:cNvGraphicFramePr>
          <p:nvPr>
            <p:ph sz="half" idx="1"/>
          </p:nvPr>
        </p:nvGraphicFramePr>
        <p:xfrm>
          <a:off x="2286000" y="228600"/>
          <a:ext cx="7456488" cy="4914900"/>
        </p:xfrm>
        <a:graphic>
          <a:graphicData uri="http://schemas.openxmlformats.org/presentationml/2006/ole">
            <mc:AlternateContent xmlns:mc="http://schemas.openxmlformats.org/markup-compatibility/2006">
              <mc:Choice xmlns:v="urn:schemas-microsoft-com:vml" Requires="v">
                <p:oleObj spid="_x0000_s281607" name="Bitmap Image" r:id="rId4" imgW="6314286" imgH="4161905" progId="Paint.Picture">
                  <p:embed/>
                </p:oleObj>
              </mc:Choice>
              <mc:Fallback>
                <p:oleObj name="Bitmap Image" r:id="rId4" imgW="6314286" imgH="4161905"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28600"/>
                        <a:ext cx="7456488" cy="4914900"/>
                      </a:xfrm>
                      <a:prstGeom prst="rect">
                        <a:avLst/>
                      </a:prstGeom>
                    </p:spPr>
                  </p:pic>
                </p:oleObj>
              </mc:Fallback>
            </mc:AlternateContent>
          </a:graphicData>
        </a:graphic>
      </p:graphicFrame>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15151053-6940-460D-83A9-6D8C9238A56D}" type="slidenum">
              <a:rPr lang="zh-TW" altLang="en-US"/>
              <a:pPr/>
              <a:t>79</a:t>
            </a:fld>
            <a:endParaRPr lang="en-US" altLang="zh-TW"/>
          </a:p>
        </p:txBody>
      </p:sp>
      <p:sp>
        <p:nvSpPr>
          <p:cNvPr id="281603" name="Text Box 3"/>
          <p:cNvSpPr txBox="1">
            <a:spLocks noChangeArrowheads="1"/>
          </p:cNvSpPr>
          <p:nvPr/>
        </p:nvSpPr>
        <p:spPr bwMode="auto">
          <a:xfrm>
            <a:off x="4724401" y="5330826"/>
            <a:ext cx="307090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solidFill>
                  <a:srgbClr val="FF0066"/>
                </a:solidFill>
                <a:latin typeface="Arial" panose="020B0604020202020204" pitchFamily="34" charset="0"/>
                <a:ea typeface="新細明體" pitchFamily="18" charset="-120"/>
              </a:rPr>
              <a:t>The Web is a bow-tie</a:t>
            </a:r>
          </a:p>
          <a:p>
            <a:endParaRPr lang="zh-TW" altLang="en-US">
              <a:solidFill>
                <a:srgbClr val="FF0066"/>
              </a:solidFill>
              <a:ea typeface="新細明體" pitchFamily="18"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TW">
                <a:ea typeface="新細明體" pitchFamily="18" charset="-120"/>
              </a:rPr>
              <a:t>Popularity or prestige</a:t>
            </a:r>
          </a:p>
        </p:txBody>
      </p:sp>
      <p:sp>
        <p:nvSpPr>
          <p:cNvPr id="9219" name="Rectangle 3"/>
          <p:cNvSpPr>
            <a:spLocks noGrp="1" noChangeArrowheads="1"/>
          </p:cNvSpPr>
          <p:nvPr>
            <p:ph idx="1"/>
          </p:nvPr>
        </p:nvSpPr>
        <p:spPr>
          <a:xfrm>
            <a:off x="1981200" y="1412876"/>
            <a:ext cx="8229600" cy="5064125"/>
          </a:xfrm>
        </p:spPr>
        <p:txBody>
          <a:bodyPr/>
          <a:lstStyle/>
          <a:p>
            <a:r>
              <a:rPr lang="en-US" altLang="zh-TW">
                <a:ea typeface="新細明體" pitchFamily="18" charset="-120"/>
              </a:rPr>
              <a:t>Seeley, 1949</a:t>
            </a:r>
          </a:p>
          <a:p>
            <a:r>
              <a:rPr lang="en-US" altLang="zh-TW">
                <a:ea typeface="新細明體" pitchFamily="18" charset="-120"/>
              </a:rPr>
              <a:t>Brin and Page, 1997</a:t>
            </a:r>
          </a:p>
          <a:p>
            <a:r>
              <a:rPr lang="en-US" altLang="zh-TW">
                <a:ea typeface="新細明體" pitchFamily="18" charset="-120"/>
              </a:rPr>
              <a:t>Kleinberg, 1997</a:t>
            </a:r>
          </a:p>
        </p:txBody>
      </p:sp>
      <p:sp>
        <p:nvSpPr>
          <p:cNvPr id="4" name="Date Placeholder 3"/>
          <p:cNvSpPr>
            <a:spLocks noGrp="1"/>
          </p:cNvSpPr>
          <p:nvPr>
            <p:ph type="dt" sz="half" idx="10"/>
          </p:nvPr>
        </p:nvSpPr>
        <p:spPr/>
        <p:txBody>
          <a:bodyPr/>
          <a:lstStyle/>
          <a:p>
            <a:r>
              <a:rPr lang="zh-TW" altLang="en-US"/>
              <a:t>Mining the Web</a:t>
            </a:r>
            <a:endParaRPr lang="en-US" altLang="zh-TW"/>
          </a:p>
        </p:txBody>
      </p:sp>
      <p:sp>
        <p:nvSpPr>
          <p:cNvPr id="5" name="Footer Placeholder 4"/>
          <p:cNvSpPr>
            <a:spLocks noGrp="1"/>
          </p:cNvSpPr>
          <p:nvPr>
            <p:ph type="ftr" sz="quarter" idx="11"/>
          </p:nvPr>
        </p:nvSpPr>
        <p:spPr/>
        <p:txBody>
          <a:bodyPr/>
          <a:lstStyle/>
          <a:p>
            <a:r>
              <a:rPr lang="zh-TW" altLang="en-US"/>
              <a:t>Chakrabarti and Ramakrishnan</a:t>
            </a:r>
            <a:endParaRPr lang="en-US" altLang="zh-TW"/>
          </a:p>
        </p:txBody>
      </p:sp>
      <p:sp>
        <p:nvSpPr>
          <p:cNvPr id="6" name="Slide Number Placeholder 5"/>
          <p:cNvSpPr>
            <a:spLocks noGrp="1"/>
          </p:cNvSpPr>
          <p:nvPr>
            <p:ph type="sldNum" sz="quarter" idx="12"/>
          </p:nvPr>
        </p:nvSpPr>
        <p:spPr/>
        <p:txBody>
          <a:bodyPr/>
          <a:lstStyle/>
          <a:p>
            <a:fld id="{C14E145E-E382-4B34-A7C8-431133F71193}" type="slidenum">
              <a:rPr lang="zh-TW" altLang="en-US"/>
              <a:pPr/>
              <a:t>8</a:t>
            </a:fld>
            <a:endParaRPr lang="en-US" altLang="zh-TW"/>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7506" name="Object 2"/>
          <p:cNvGraphicFramePr>
            <a:graphicFrameLocks noGrp="1" noChangeAspect="1"/>
          </p:cNvGraphicFramePr>
          <p:nvPr>
            <p:ph sz="half" idx="1"/>
          </p:nvPr>
        </p:nvGraphicFramePr>
        <p:xfrm>
          <a:off x="1982788" y="1828800"/>
          <a:ext cx="8226425" cy="1855788"/>
        </p:xfrm>
        <a:graphic>
          <a:graphicData uri="http://schemas.openxmlformats.org/presentationml/2006/ole">
            <mc:AlternateContent xmlns:mc="http://schemas.openxmlformats.org/markup-compatibility/2006">
              <mc:Choice xmlns:v="urn:schemas-microsoft-com:vml" Requires="v">
                <p:oleObj spid="_x0000_s277511" name="Bitmap Image" r:id="rId4" imgW="6714286" imgH="1514686" progId="Paint.Picture">
                  <p:embed/>
                </p:oleObj>
              </mc:Choice>
              <mc:Fallback>
                <p:oleObj name="Bitmap Image" r:id="rId4" imgW="6714286" imgH="1514686" progId="Paint.Picture">
                  <p:embed/>
                  <p:pic>
                    <p:nvPicPr>
                      <p:cNvPr id="0" name="Object 2"/>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1982788" y="1828800"/>
                        <a:ext cx="8226425" cy="1855788"/>
                      </a:xfrm>
                      <a:prstGeom prst="rect">
                        <a:avLst/>
                      </a:prstGeom>
                    </p:spPr>
                  </p:pic>
                </p:oleObj>
              </mc:Fallback>
            </mc:AlternateContent>
          </a:graphicData>
        </a:graphic>
      </p:graphicFrame>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B9AB0A78-C9C6-4984-86F3-DDE39154089F}" type="slidenum">
              <a:rPr lang="zh-TW" altLang="en-US"/>
              <a:pPr/>
              <a:t>80</a:t>
            </a:fld>
            <a:endParaRPr lang="en-US" altLang="zh-TW"/>
          </a:p>
        </p:txBody>
      </p:sp>
      <p:sp>
        <p:nvSpPr>
          <p:cNvPr id="277507" name="Text Box 3"/>
          <p:cNvSpPr txBox="1">
            <a:spLocks noChangeArrowheads="1"/>
          </p:cNvSpPr>
          <p:nvPr/>
        </p:nvSpPr>
        <p:spPr bwMode="auto">
          <a:xfrm>
            <a:off x="1774826" y="4149726"/>
            <a:ext cx="85328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solidFill>
                  <a:srgbClr val="FF0066"/>
                </a:solidFill>
                <a:latin typeface="Arial" panose="020B0604020202020204" pitchFamily="34" charset="0"/>
                <a:ea typeface="新細明體" pitchFamily="18" charset="-120"/>
              </a:rPr>
              <a:t>Random walks based on PageRank give sample distributions which are close to the true</a:t>
            </a:r>
          </a:p>
          <a:p>
            <a:r>
              <a:rPr lang="en-US" altLang="zh-TW" sz="1600">
                <a:solidFill>
                  <a:srgbClr val="FF0066"/>
                </a:solidFill>
                <a:latin typeface="Arial" panose="020B0604020202020204" pitchFamily="34" charset="0"/>
                <a:ea typeface="新細明體" pitchFamily="18" charset="-120"/>
              </a:rPr>
              <a:t>distribution used to generate the graph data, in terms of outdegree, indegree, and PageRank.</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8530" name="Object 2"/>
          <p:cNvGraphicFramePr>
            <a:graphicFrameLocks noGrp="1" noChangeAspect="1"/>
          </p:cNvGraphicFramePr>
          <p:nvPr>
            <p:ph sz="half" idx="1"/>
          </p:nvPr>
        </p:nvGraphicFramePr>
        <p:xfrm>
          <a:off x="3048000" y="304800"/>
          <a:ext cx="6502400" cy="5091113"/>
        </p:xfrm>
        <a:graphic>
          <a:graphicData uri="http://schemas.openxmlformats.org/presentationml/2006/ole">
            <mc:AlternateContent xmlns:mc="http://schemas.openxmlformats.org/markup-compatibility/2006">
              <mc:Choice xmlns:v="urn:schemas-microsoft-com:vml" Requires="v">
                <p:oleObj spid="_x0000_s278535" name="Bitmap Image" r:id="rId4" imgW="3685714" imgH="2886478" progId="Paint.Picture">
                  <p:embed/>
                </p:oleObj>
              </mc:Choice>
              <mc:Fallback>
                <p:oleObj name="Bitmap Image" r:id="rId4" imgW="3685714" imgH="2886478" progId="Paint.Picture">
                  <p:embed/>
                  <p:pic>
                    <p:nvPicPr>
                      <p:cNvPr id="0" name="Object 2"/>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3048000" y="304800"/>
                        <a:ext cx="6502400" cy="5091113"/>
                      </a:xfrm>
                      <a:prstGeom prst="rect">
                        <a:avLst/>
                      </a:prstGeom>
                    </p:spPr>
                  </p:pic>
                </p:oleObj>
              </mc:Fallback>
            </mc:AlternateContent>
          </a:graphicData>
        </a:graphic>
      </p:graphicFrame>
      <p:sp>
        <p:nvSpPr>
          <p:cNvPr id="4" name="Date Placeholder 4"/>
          <p:cNvSpPr>
            <a:spLocks noGrp="1"/>
          </p:cNvSpPr>
          <p:nvPr>
            <p:ph type="dt" sz="half" idx="10"/>
          </p:nvPr>
        </p:nvSpPr>
        <p:spPr>
          <a:xfrm>
            <a:off x="838200" y="6356350"/>
            <a:ext cx="2743200" cy="365125"/>
          </a:xfrm>
        </p:spPr>
        <p:txBody>
          <a:bodyPr/>
          <a:lstStyle/>
          <a:p>
            <a:r>
              <a:rPr lang="zh-TW" altLang="en-US"/>
              <a:t>Mining the Web</a:t>
            </a:r>
            <a:endParaRPr lang="en-US" altLang="zh-TW"/>
          </a:p>
        </p:txBody>
      </p:sp>
      <p:sp>
        <p:nvSpPr>
          <p:cNvPr id="5" name="Footer Placeholder 5"/>
          <p:cNvSpPr>
            <a:spLocks noGrp="1"/>
          </p:cNvSpPr>
          <p:nvPr>
            <p:ph type="ftr" sz="quarter" idx="11"/>
          </p:nvPr>
        </p:nvSpPr>
        <p:spPr>
          <a:xfrm>
            <a:off x="4038600" y="6356350"/>
            <a:ext cx="4114800" cy="365125"/>
          </a:xfrm>
        </p:spPr>
        <p:txBody>
          <a:bodyPr/>
          <a:lstStyle/>
          <a:p>
            <a:r>
              <a:rPr lang="zh-TW" altLang="en-US"/>
              <a:t>Chakrabarti and Ramakrishnan</a:t>
            </a:r>
            <a:endParaRPr lang="en-US" altLang="zh-TW"/>
          </a:p>
        </p:txBody>
      </p:sp>
      <p:sp>
        <p:nvSpPr>
          <p:cNvPr id="6" name="Slide Number Placeholder 6"/>
          <p:cNvSpPr>
            <a:spLocks noGrp="1"/>
          </p:cNvSpPr>
          <p:nvPr>
            <p:ph type="sldNum" sz="quarter" idx="12"/>
          </p:nvPr>
        </p:nvSpPr>
        <p:spPr>
          <a:xfrm>
            <a:off x="8610600" y="6356350"/>
            <a:ext cx="2743200" cy="365125"/>
          </a:xfrm>
        </p:spPr>
        <p:txBody>
          <a:bodyPr/>
          <a:lstStyle/>
          <a:p>
            <a:fld id="{22288EFB-9CCE-41F8-8A59-2606F8A9ECE6}" type="slidenum">
              <a:rPr lang="zh-TW" altLang="en-US"/>
              <a:pPr/>
              <a:t>81</a:t>
            </a:fld>
            <a:endParaRPr lang="en-US" altLang="zh-TW"/>
          </a:p>
        </p:txBody>
      </p:sp>
      <p:sp>
        <p:nvSpPr>
          <p:cNvPr id="278531" name="Text Box 3"/>
          <p:cNvSpPr txBox="1">
            <a:spLocks noChangeArrowheads="1"/>
          </p:cNvSpPr>
          <p:nvPr/>
        </p:nvSpPr>
        <p:spPr bwMode="auto">
          <a:xfrm>
            <a:off x="1992314" y="5373689"/>
            <a:ext cx="842833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400">
                <a:solidFill>
                  <a:srgbClr val="FF0066"/>
                </a:solidFill>
                <a:latin typeface="Arial" panose="020B0604020202020204" pitchFamily="34" charset="0"/>
                <a:ea typeface="新細明體" pitchFamily="18" charset="-120"/>
              </a:rPr>
              <a:t>Random walks performed by WebWalker give reasonably unbiased URL samples; when sampled URLs </a:t>
            </a:r>
          </a:p>
          <a:p>
            <a:r>
              <a:rPr lang="en-US" altLang="zh-TW" sz="1400">
                <a:solidFill>
                  <a:srgbClr val="FF0066"/>
                </a:solidFill>
                <a:latin typeface="Arial" panose="020B0604020202020204" pitchFamily="34" charset="0"/>
                <a:ea typeface="新細明體" pitchFamily="18" charset="-120"/>
              </a:rPr>
              <a:t>are bucketed along degree deciles in the complete data source, close to 10% of the sampled URLs fall </a:t>
            </a:r>
          </a:p>
          <a:p>
            <a:r>
              <a:rPr lang="en-US" altLang="zh-TW" sz="1400">
                <a:solidFill>
                  <a:srgbClr val="FF0066"/>
                </a:solidFill>
                <a:latin typeface="Arial" panose="020B0604020202020204" pitchFamily="34" charset="0"/>
                <a:ea typeface="新細明體" pitchFamily="18" charset="-120"/>
              </a:rPr>
              <a:t>into each bucket.</a:t>
            </a:r>
          </a:p>
          <a:p>
            <a:endParaRPr lang="zh-TW" altLang="en-US" sz="1400">
              <a:solidFill>
                <a:srgbClr val="FF0066"/>
              </a:solidFill>
              <a:latin typeface="Arial" panose="020B0604020202020204" pitchFamily="34" charset="0"/>
              <a:ea typeface="新細明體" pitchFamily="18" charset="-12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ltLang="zh-TW">
                <a:ea typeface="新細明體" pitchFamily="18" charset="-120"/>
              </a:rPr>
              <a:t>Mean field approximation</a:t>
            </a:r>
          </a:p>
        </p:txBody>
      </p:sp>
      <p:sp>
        <p:nvSpPr>
          <p:cNvPr id="260099" name="Rectangle 3"/>
          <p:cNvSpPr>
            <a:spLocks noGrp="1" noChangeArrowheads="1"/>
          </p:cNvSpPr>
          <p:nvPr>
            <p:ph idx="1"/>
          </p:nvPr>
        </p:nvSpPr>
        <p:spPr/>
        <p:txBody>
          <a:bodyPr/>
          <a:lstStyle/>
          <a:p>
            <a:r>
              <a:rPr lang="en-US" altLang="zh-TW">
                <a:ea typeface="新細明體" pitchFamily="18" charset="-120"/>
              </a:rPr>
              <a:t>Let node i be added at time ti</a:t>
            </a:r>
          </a:p>
          <a:p>
            <a:r>
              <a:rPr lang="en-US" altLang="zh-TW">
                <a:ea typeface="新細明體" pitchFamily="18" charset="-120"/>
              </a:rPr>
              <a:t>At time t</a:t>
            </a:r>
            <a:r>
              <a:rPr lang="en-US" altLang="zh-TW" baseline="-25000">
                <a:ea typeface="新細明體" pitchFamily="18" charset="-120"/>
              </a:rPr>
              <a:t>i</a:t>
            </a:r>
            <a:r>
              <a:rPr lang="en-US" altLang="zh-TW">
                <a:ea typeface="新細明體" pitchFamily="18" charset="-120"/>
              </a:rPr>
              <a:t>, degree of node i is m</a:t>
            </a:r>
          </a:p>
          <a:p>
            <a:r>
              <a:rPr lang="en-US" altLang="zh-TW">
                <a:ea typeface="新細明體" pitchFamily="18" charset="-120"/>
              </a:rPr>
              <a:t>At a later time t, it is between </a:t>
            </a:r>
          </a:p>
          <a:p>
            <a:pPr lvl="1"/>
            <a:r>
              <a:rPr lang="en-US" altLang="zh-TW">
                <a:ea typeface="新細明體" pitchFamily="18" charset="-120"/>
              </a:rPr>
              <a:t>m (no new nodes link to it), and</a:t>
            </a:r>
          </a:p>
          <a:p>
            <a:pPr lvl="1"/>
            <a:r>
              <a:rPr lang="en-US" altLang="zh-TW">
                <a:ea typeface="新細明體" pitchFamily="18" charset="-120"/>
              </a:rPr>
              <a:t>m(1 </a:t>
            </a:r>
            <a:r>
              <a:rPr lang="en-US" altLang="zh-TW">
                <a:ea typeface="新細明體" pitchFamily="18" charset="-120"/>
                <a:sym typeface="Symbol" panose="05050102010706020507" pitchFamily="18" charset="2"/>
              </a:rPr>
              <a:t></a:t>
            </a:r>
            <a:r>
              <a:rPr lang="en-US" altLang="zh-TW">
                <a:ea typeface="新細明體" pitchFamily="18" charset="-120"/>
              </a:rPr>
              <a:t> t </a:t>
            </a:r>
            <a:r>
              <a:rPr lang="en-US" altLang="zh-TW">
                <a:ea typeface="新細明體" pitchFamily="18" charset="-120"/>
                <a:cs typeface="Microsoft Sans Serif" panose="020B0604020202020204" pitchFamily="34" charset="0"/>
                <a:sym typeface="Symbol" panose="05050102010706020507" pitchFamily="18" charset="2"/>
              </a:rPr>
              <a:t></a:t>
            </a:r>
            <a:r>
              <a:rPr lang="en-US" altLang="zh-TW">
                <a:ea typeface="新細明體" pitchFamily="18" charset="-120"/>
                <a:cs typeface="Microsoft Sans Serif" panose="020B0604020202020204" pitchFamily="34" charset="0"/>
              </a:rPr>
              <a:t> </a:t>
            </a:r>
            <a:r>
              <a:rPr lang="en-US" altLang="zh-TW">
                <a:ea typeface="新細明體" pitchFamily="18" charset="-120"/>
              </a:rPr>
              <a:t>t</a:t>
            </a:r>
            <a:r>
              <a:rPr lang="en-US" altLang="zh-TW" baseline="-25000">
                <a:ea typeface="新細明體" pitchFamily="18" charset="-120"/>
              </a:rPr>
              <a:t>i</a:t>
            </a:r>
            <a:r>
              <a:rPr lang="en-US" altLang="zh-TW">
                <a:ea typeface="新細明體" pitchFamily="18" charset="-120"/>
              </a:rPr>
              <a:t>) (if all newer</a:t>
            </a:r>
            <a:br>
              <a:rPr lang="en-US" altLang="zh-TW">
                <a:ea typeface="新細明體" pitchFamily="18" charset="-120"/>
              </a:rPr>
            </a:br>
            <a:r>
              <a:rPr lang="en-US" altLang="zh-TW">
                <a:ea typeface="新細明體" pitchFamily="18" charset="-120"/>
              </a:rPr>
              <a:t>nodes link to it)</a:t>
            </a:r>
          </a:p>
          <a:p>
            <a:r>
              <a:rPr lang="en-US" altLang="zh-TW">
                <a:ea typeface="新細明體" pitchFamily="18" charset="-120"/>
              </a:rPr>
              <a:t>Degree of node i follows a</a:t>
            </a:r>
            <a:br>
              <a:rPr lang="en-US" altLang="zh-TW">
                <a:ea typeface="新細明體" pitchFamily="18" charset="-120"/>
              </a:rPr>
            </a:br>
            <a:r>
              <a:rPr lang="en-US" altLang="zh-TW">
                <a:ea typeface="新細明體" pitchFamily="18" charset="-120"/>
              </a:rPr>
              <a:t>complex distribution at time t &gt; t</a:t>
            </a:r>
            <a:r>
              <a:rPr lang="en-US" altLang="zh-TW" baseline="-25000">
                <a:ea typeface="新細明體" pitchFamily="18" charset="-120"/>
              </a:rPr>
              <a:t>i</a:t>
            </a:r>
          </a:p>
          <a:p>
            <a:r>
              <a:rPr lang="en-US" altLang="zh-TW">
                <a:ea typeface="新細明體" pitchFamily="18" charset="-120"/>
              </a:rPr>
              <a:t>Model its mean, k</a:t>
            </a:r>
            <a:r>
              <a:rPr lang="en-US" altLang="zh-TW" baseline="-25000">
                <a:ea typeface="新細明體" pitchFamily="18" charset="-120"/>
              </a:rPr>
              <a:t>i</a:t>
            </a:r>
            <a:r>
              <a:rPr lang="en-US" altLang="zh-TW">
                <a:ea typeface="新細明體" pitchFamily="18" charset="-120"/>
              </a:rPr>
              <a:t>(t), approximately</a:t>
            </a:r>
          </a:p>
        </p:txBody>
      </p:sp>
      <p:sp>
        <p:nvSpPr>
          <p:cNvPr id="18" name="Date Placeholder 3"/>
          <p:cNvSpPr>
            <a:spLocks noGrp="1"/>
          </p:cNvSpPr>
          <p:nvPr>
            <p:ph type="dt" sz="half" idx="10"/>
          </p:nvPr>
        </p:nvSpPr>
        <p:spPr/>
        <p:txBody>
          <a:bodyPr/>
          <a:lstStyle/>
          <a:p>
            <a:r>
              <a:rPr lang="zh-TW" altLang="en-US"/>
              <a:t>Mining the Web</a:t>
            </a:r>
            <a:endParaRPr lang="en-US" altLang="zh-TW"/>
          </a:p>
        </p:txBody>
      </p:sp>
      <p:sp>
        <p:nvSpPr>
          <p:cNvPr id="19" name="Footer Placeholder 4"/>
          <p:cNvSpPr>
            <a:spLocks noGrp="1"/>
          </p:cNvSpPr>
          <p:nvPr>
            <p:ph type="ftr" sz="quarter" idx="11"/>
          </p:nvPr>
        </p:nvSpPr>
        <p:spPr/>
        <p:txBody>
          <a:bodyPr/>
          <a:lstStyle/>
          <a:p>
            <a:r>
              <a:rPr lang="zh-TW" altLang="en-US"/>
              <a:t>Chakrabarti and Ramakrishnan</a:t>
            </a:r>
            <a:endParaRPr lang="en-US" altLang="zh-TW"/>
          </a:p>
        </p:txBody>
      </p:sp>
      <p:sp>
        <p:nvSpPr>
          <p:cNvPr id="20" name="Slide Number Placeholder 5"/>
          <p:cNvSpPr>
            <a:spLocks noGrp="1"/>
          </p:cNvSpPr>
          <p:nvPr>
            <p:ph type="sldNum" sz="quarter" idx="12"/>
          </p:nvPr>
        </p:nvSpPr>
        <p:spPr/>
        <p:txBody>
          <a:bodyPr/>
          <a:lstStyle/>
          <a:p>
            <a:fld id="{33A41402-3718-419B-AA3C-0F95B344E1A0}" type="slidenum">
              <a:rPr lang="zh-TW" altLang="en-US"/>
              <a:pPr/>
              <a:t>82</a:t>
            </a:fld>
            <a:endParaRPr lang="en-US" altLang="zh-TW"/>
          </a:p>
        </p:txBody>
      </p:sp>
      <p:sp>
        <p:nvSpPr>
          <p:cNvPr id="260100" name="Line 4"/>
          <p:cNvSpPr>
            <a:spLocks noChangeShapeType="1"/>
          </p:cNvSpPr>
          <p:nvPr/>
        </p:nvSpPr>
        <p:spPr bwMode="auto">
          <a:xfrm>
            <a:off x="8229600" y="4495800"/>
            <a:ext cx="2209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01" name="Line 5"/>
          <p:cNvSpPr>
            <a:spLocks noChangeShapeType="1"/>
          </p:cNvSpPr>
          <p:nvPr/>
        </p:nvSpPr>
        <p:spPr bwMode="auto">
          <a:xfrm flipV="1">
            <a:off x="8229600" y="2667000"/>
            <a:ext cx="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02" name="Text Box 6"/>
          <p:cNvSpPr txBox="1">
            <a:spLocks noChangeArrowheads="1"/>
          </p:cNvSpPr>
          <p:nvPr/>
        </p:nvSpPr>
        <p:spPr bwMode="auto">
          <a:xfrm>
            <a:off x="9575800" y="4953000"/>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ea typeface="新細明體" pitchFamily="18" charset="-120"/>
              </a:rPr>
              <a:t>Time</a:t>
            </a:r>
          </a:p>
        </p:txBody>
      </p:sp>
      <p:sp>
        <p:nvSpPr>
          <p:cNvPr id="260103" name="Text Box 7"/>
          <p:cNvSpPr txBox="1">
            <a:spLocks noChangeArrowheads="1"/>
          </p:cNvSpPr>
          <p:nvPr/>
        </p:nvSpPr>
        <p:spPr bwMode="auto">
          <a:xfrm rot="16200000">
            <a:off x="7789069" y="1888332"/>
            <a:ext cx="1185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ea typeface="新細明體" pitchFamily="18" charset="-120"/>
              </a:rPr>
              <a:t>Degree</a:t>
            </a:r>
          </a:p>
        </p:txBody>
      </p:sp>
      <p:sp>
        <p:nvSpPr>
          <p:cNvPr id="260104" name="AutoShape 8"/>
          <p:cNvSpPr>
            <a:spLocks noChangeArrowheads="1"/>
          </p:cNvSpPr>
          <p:nvPr/>
        </p:nvSpPr>
        <p:spPr bwMode="auto">
          <a:xfrm flipH="1">
            <a:off x="8686800" y="2590800"/>
            <a:ext cx="1371600" cy="1295400"/>
          </a:xfrm>
          <a:prstGeom prst="rtTriangle">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105" name="Line 9"/>
          <p:cNvSpPr>
            <a:spLocks noChangeShapeType="1"/>
          </p:cNvSpPr>
          <p:nvPr/>
        </p:nvSpPr>
        <p:spPr bwMode="auto">
          <a:xfrm>
            <a:off x="8763000" y="3886200"/>
            <a:ext cx="0" cy="838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06" name="Line 10"/>
          <p:cNvSpPr>
            <a:spLocks noChangeShapeType="1"/>
          </p:cNvSpPr>
          <p:nvPr/>
        </p:nvSpPr>
        <p:spPr bwMode="auto">
          <a:xfrm>
            <a:off x="8077200" y="3886200"/>
            <a:ext cx="6858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07" name="Text Box 11"/>
          <p:cNvSpPr txBox="1">
            <a:spLocks noChangeArrowheads="1"/>
          </p:cNvSpPr>
          <p:nvPr/>
        </p:nvSpPr>
        <p:spPr bwMode="auto">
          <a:xfrm>
            <a:off x="8747126" y="4608513"/>
            <a:ext cx="31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i="1">
                <a:ea typeface="新細明體" pitchFamily="18" charset="-120"/>
              </a:rPr>
              <a:t>t</a:t>
            </a:r>
            <a:r>
              <a:rPr lang="en-US" altLang="zh-TW" i="1" baseline="-25000">
                <a:ea typeface="新細明體" pitchFamily="18" charset="-120"/>
              </a:rPr>
              <a:t>i</a:t>
            </a:r>
          </a:p>
        </p:txBody>
      </p:sp>
      <p:sp>
        <p:nvSpPr>
          <p:cNvPr id="260108" name="Text Box 12"/>
          <p:cNvSpPr txBox="1">
            <a:spLocks noChangeArrowheads="1"/>
          </p:cNvSpPr>
          <p:nvPr/>
        </p:nvSpPr>
        <p:spPr bwMode="auto">
          <a:xfrm>
            <a:off x="7715250" y="358140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i="1">
                <a:ea typeface="新細明體" pitchFamily="18" charset="-120"/>
              </a:rPr>
              <a:t>m</a:t>
            </a:r>
          </a:p>
        </p:txBody>
      </p:sp>
      <p:sp>
        <p:nvSpPr>
          <p:cNvPr id="260109" name="Line 13"/>
          <p:cNvSpPr>
            <a:spLocks noChangeShapeType="1"/>
          </p:cNvSpPr>
          <p:nvPr/>
        </p:nvSpPr>
        <p:spPr bwMode="auto">
          <a:xfrm>
            <a:off x="10058400" y="3810000"/>
            <a:ext cx="0" cy="838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10" name="Text Box 14"/>
          <p:cNvSpPr txBox="1">
            <a:spLocks noChangeArrowheads="1"/>
          </p:cNvSpPr>
          <p:nvPr/>
        </p:nvSpPr>
        <p:spPr bwMode="auto">
          <a:xfrm>
            <a:off x="9896475" y="46085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i="1">
                <a:ea typeface="新細明體" pitchFamily="18" charset="-120"/>
              </a:rPr>
              <a:t>t</a:t>
            </a:r>
            <a:endParaRPr lang="en-US" altLang="zh-TW" i="1" baseline="-25000">
              <a:ea typeface="新細明體" pitchFamily="18" charset="-120"/>
            </a:endParaRPr>
          </a:p>
        </p:txBody>
      </p:sp>
      <p:sp>
        <p:nvSpPr>
          <p:cNvPr id="260111" name="Text Box 15"/>
          <p:cNvSpPr txBox="1">
            <a:spLocks noChangeArrowheads="1"/>
          </p:cNvSpPr>
          <p:nvPr/>
        </p:nvSpPr>
        <p:spPr bwMode="auto">
          <a:xfrm>
            <a:off x="8794750" y="3810000"/>
            <a:ext cx="126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ea typeface="新細明體" pitchFamily="18" charset="-120"/>
              </a:rPr>
              <a:t>slope=0</a:t>
            </a:r>
          </a:p>
        </p:txBody>
      </p:sp>
      <p:sp>
        <p:nvSpPr>
          <p:cNvPr id="260112" name="Text Box 16"/>
          <p:cNvSpPr txBox="1">
            <a:spLocks noChangeArrowheads="1"/>
          </p:cNvSpPr>
          <p:nvPr/>
        </p:nvSpPr>
        <p:spPr bwMode="auto">
          <a:xfrm rot="19029283">
            <a:off x="8634414" y="2743200"/>
            <a:ext cx="1347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ea typeface="新細明體" pitchFamily="18" charset="-120"/>
              </a:rPr>
              <a:t>slope=</a:t>
            </a:r>
            <a:r>
              <a:rPr lang="en-US" altLang="zh-TW" i="1">
                <a:ea typeface="新細明體" pitchFamily="18" charset="-120"/>
              </a:rPr>
              <a:t>m</a:t>
            </a:r>
            <a:endParaRPr lang="en-US" altLang="zh-TW">
              <a:ea typeface="新細明體" pitchFamily="18" charset="-120"/>
            </a:endParaRPr>
          </a:p>
        </p:txBody>
      </p:sp>
      <p:sp>
        <p:nvSpPr>
          <p:cNvPr id="260113" name="Freeform 17"/>
          <p:cNvSpPr>
            <a:spLocks/>
          </p:cNvSpPr>
          <p:nvPr/>
        </p:nvSpPr>
        <p:spPr bwMode="auto">
          <a:xfrm>
            <a:off x="8763000" y="2971800"/>
            <a:ext cx="1371600" cy="914400"/>
          </a:xfrm>
          <a:custGeom>
            <a:avLst/>
            <a:gdLst>
              <a:gd name="T0" fmla="*/ 0 w 864"/>
              <a:gd name="T1" fmla="*/ 576 h 576"/>
              <a:gd name="T2" fmla="*/ 432 w 864"/>
              <a:gd name="T3" fmla="*/ 480 h 576"/>
              <a:gd name="T4" fmla="*/ 672 w 864"/>
              <a:gd name="T5" fmla="*/ 96 h 576"/>
              <a:gd name="T6" fmla="*/ 864 w 864"/>
              <a:gd name="T7" fmla="*/ 0 h 576"/>
            </a:gdLst>
            <a:ahLst/>
            <a:cxnLst>
              <a:cxn ang="0">
                <a:pos x="T0" y="T1"/>
              </a:cxn>
              <a:cxn ang="0">
                <a:pos x="T2" y="T3"/>
              </a:cxn>
              <a:cxn ang="0">
                <a:pos x="T4" y="T5"/>
              </a:cxn>
              <a:cxn ang="0">
                <a:pos x="T6" y="T7"/>
              </a:cxn>
            </a:cxnLst>
            <a:rect l="0" t="0" r="r" b="b"/>
            <a:pathLst>
              <a:path w="864" h="576">
                <a:moveTo>
                  <a:pt x="0" y="576"/>
                </a:moveTo>
                <a:cubicBezTo>
                  <a:pt x="160" y="568"/>
                  <a:pt x="320" y="560"/>
                  <a:pt x="432" y="480"/>
                </a:cubicBezTo>
                <a:cubicBezTo>
                  <a:pt x="544" y="400"/>
                  <a:pt x="600" y="176"/>
                  <a:pt x="672" y="96"/>
                </a:cubicBezTo>
                <a:cubicBezTo>
                  <a:pt x="744" y="16"/>
                  <a:pt x="804" y="8"/>
                  <a:pt x="864" y="0"/>
                </a:cubicBezTo>
              </a:path>
            </a:pathLst>
          </a:custGeom>
          <a:noFill/>
          <a:ln w="38100" cmpd="sng">
            <a:solidFill>
              <a:srgbClr val="8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TW">
                <a:latin typeface="Arial" panose="020B0604020202020204" pitchFamily="34" charset="0"/>
                <a:ea typeface="新細明體" pitchFamily="18" charset="-120"/>
              </a:rPr>
              <a:t>Prestige</a:t>
            </a:r>
          </a:p>
        </p:txBody>
      </p:sp>
      <p:sp>
        <p:nvSpPr>
          <p:cNvPr id="50179" name="Rectangle 3"/>
          <p:cNvSpPr>
            <a:spLocks noGrp="1" noChangeArrowheads="1"/>
          </p:cNvSpPr>
          <p:nvPr>
            <p:ph idx="1"/>
          </p:nvPr>
        </p:nvSpPr>
        <p:spPr/>
        <p:txBody>
          <a:bodyPr/>
          <a:lstStyle/>
          <a:p>
            <a:r>
              <a:rPr lang="en-US" altLang="zh-TW">
                <a:ea typeface="新細明體" pitchFamily="18" charset="-120"/>
              </a:rPr>
              <a:t>Model </a:t>
            </a:r>
          </a:p>
          <a:p>
            <a:pPr lvl="1"/>
            <a:r>
              <a:rPr lang="en-US" altLang="zh-TW">
                <a:ea typeface="新細明體" pitchFamily="18" charset="-120"/>
              </a:rPr>
              <a:t>Edge-weighted, directed graphs</a:t>
            </a:r>
          </a:p>
          <a:p>
            <a:r>
              <a:rPr lang="en-US" altLang="zh-TW">
                <a:ea typeface="新細明體" pitchFamily="18" charset="-120"/>
              </a:rPr>
              <a:t>Status/Prestige</a:t>
            </a:r>
          </a:p>
          <a:p>
            <a:pPr lvl="1"/>
            <a:r>
              <a:rPr lang="en-US" altLang="zh-TW">
                <a:solidFill>
                  <a:srgbClr val="FF0000"/>
                </a:solidFill>
                <a:ea typeface="新細明體" pitchFamily="18" charset="-120"/>
              </a:rPr>
              <a:t>In-degree</a:t>
            </a:r>
            <a:r>
              <a:rPr lang="en-US" altLang="zh-TW">
                <a:ea typeface="新細明體" pitchFamily="18" charset="-120"/>
              </a:rPr>
              <a:t> is a good first-order indicator</a:t>
            </a:r>
          </a:p>
          <a:p>
            <a:r>
              <a:rPr lang="en-US" altLang="zh-TW">
                <a:ea typeface="新細明體" pitchFamily="18" charset="-120"/>
              </a:rPr>
              <a:t>E.g.: Seeley’s idea of prestige for an actor</a:t>
            </a:r>
          </a:p>
        </p:txBody>
      </p:sp>
      <p:sp>
        <p:nvSpPr>
          <p:cNvPr id="5" name="Date Placeholder 3"/>
          <p:cNvSpPr>
            <a:spLocks noGrp="1"/>
          </p:cNvSpPr>
          <p:nvPr>
            <p:ph type="dt" sz="half" idx="10"/>
          </p:nvPr>
        </p:nvSpPr>
        <p:spPr/>
        <p:txBody>
          <a:bodyPr/>
          <a:lstStyle/>
          <a:p>
            <a:r>
              <a:rPr lang="zh-TW" altLang="en-US"/>
              <a:t>Mining the Web</a:t>
            </a:r>
            <a:endParaRPr lang="en-US" altLang="zh-TW"/>
          </a:p>
        </p:txBody>
      </p:sp>
      <p:sp>
        <p:nvSpPr>
          <p:cNvPr id="6" name="Footer Placeholder 4"/>
          <p:cNvSpPr>
            <a:spLocks noGrp="1"/>
          </p:cNvSpPr>
          <p:nvPr>
            <p:ph type="ftr" sz="quarter" idx="11"/>
          </p:nvPr>
        </p:nvSpPr>
        <p:spPr/>
        <p:txBody>
          <a:bodyPr/>
          <a:lstStyle/>
          <a:p>
            <a:r>
              <a:rPr lang="zh-TW" altLang="en-US"/>
              <a:t>Chakrabarti and Ramakrishnan</a:t>
            </a:r>
            <a:endParaRPr lang="en-US" altLang="zh-TW"/>
          </a:p>
        </p:txBody>
      </p:sp>
      <p:sp>
        <p:nvSpPr>
          <p:cNvPr id="7" name="Slide Number Placeholder 5"/>
          <p:cNvSpPr>
            <a:spLocks noGrp="1"/>
          </p:cNvSpPr>
          <p:nvPr>
            <p:ph type="sldNum" sz="quarter" idx="12"/>
          </p:nvPr>
        </p:nvSpPr>
        <p:spPr/>
        <p:txBody>
          <a:bodyPr/>
          <a:lstStyle/>
          <a:p>
            <a:fld id="{C65E21EA-75FA-4CE4-AB5C-D75FB3916FE5}" type="slidenum">
              <a:rPr lang="zh-TW" altLang="en-US"/>
              <a:pPr/>
              <a:t>9</a:t>
            </a:fld>
            <a:endParaRPr lang="en-US" altLang="zh-TW"/>
          </a:p>
        </p:txBody>
      </p:sp>
      <p:sp>
        <p:nvSpPr>
          <p:cNvPr id="50180" name="Text Box 4"/>
          <p:cNvSpPr txBox="1">
            <a:spLocks noChangeArrowheads="1"/>
          </p:cNvSpPr>
          <p:nvPr/>
        </p:nvSpPr>
        <p:spPr bwMode="auto">
          <a:xfrm>
            <a:off x="2495551" y="4149726"/>
            <a:ext cx="76930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latin typeface="Arial" panose="020B0604020202020204" pitchFamily="34" charset="0"/>
                <a:ea typeface="新細明體" pitchFamily="18" charset="-120"/>
              </a:rPr>
              <a:t>… we are involved in an “infinite regress”: [an actor’s status] is</a:t>
            </a:r>
            <a:br>
              <a:rPr lang="en-US" altLang="zh-TW" sz="2000">
                <a:latin typeface="Arial" panose="020B0604020202020204" pitchFamily="34" charset="0"/>
                <a:ea typeface="新細明體" pitchFamily="18" charset="-120"/>
              </a:rPr>
            </a:br>
            <a:r>
              <a:rPr lang="en-US" altLang="zh-TW" sz="2000">
                <a:latin typeface="Arial" panose="020B0604020202020204" pitchFamily="34" charset="0"/>
                <a:ea typeface="新細明體" pitchFamily="18" charset="-120"/>
              </a:rPr>
              <a:t>a function of the status of those who choose him; and their [status] </a:t>
            </a:r>
            <a:br>
              <a:rPr lang="en-US" altLang="zh-TW" sz="2000">
                <a:latin typeface="Arial" panose="020B0604020202020204" pitchFamily="34" charset="0"/>
                <a:ea typeface="新細明體" pitchFamily="18" charset="-120"/>
              </a:rPr>
            </a:br>
            <a:r>
              <a:rPr lang="en-US" altLang="zh-TW" sz="2000">
                <a:latin typeface="Arial" panose="020B0604020202020204" pitchFamily="34" charset="0"/>
                <a:ea typeface="新細明體" pitchFamily="18" charset="-120"/>
              </a:rPr>
              <a:t>is a function of those who choose them, and so ad infinitum.</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5956</TotalTime>
  <Words>7506</Words>
  <Application>Microsoft Office PowerPoint</Application>
  <PresentationFormat>Widescreen</PresentationFormat>
  <Paragraphs>918</Paragraphs>
  <Slides>82</Slides>
  <Notes>82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82</vt:i4>
      </vt:variant>
    </vt:vector>
  </HeadingPairs>
  <TitlesOfParts>
    <vt:vector size="97" baseType="lpstr">
      <vt:lpstr>Times New Roman</vt:lpstr>
      <vt:lpstr>Microsoft Sans Serif</vt:lpstr>
      <vt:lpstr>Arial</vt:lpstr>
      <vt:lpstr>Wingdings</vt:lpstr>
      <vt:lpstr>CMR10</vt:lpstr>
      <vt:lpstr>新細明體</vt:lpstr>
      <vt:lpstr>CMBX12</vt:lpstr>
      <vt:lpstr>標楷體</vt:lpstr>
      <vt:lpstr>CMBX10</vt:lpstr>
      <vt:lpstr>Symbol</vt:lpstr>
      <vt:lpstr>CMTI10</vt:lpstr>
      <vt:lpstr>Integral</vt:lpstr>
      <vt:lpstr>Microsoft 方程式編輯器 3.0</vt:lpstr>
      <vt:lpstr>Microsoft Equation 3.0</vt:lpstr>
      <vt:lpstr>Bitmap Image</vt:lpstr>
      <vt:lpstr>Social Network Analysis  </vt:lpstr>
      <vt:lpstr>Traditional IR systems</vt:lpstr>
      <vt:lpstr>Web : A shifting universe</vt:lpstr>
      <vt:lpstr>Social Network analysis</vt:lpstr>
      <vt:lpstr>Social Network </vt:lpstr>
      <vt:lpstr>Hyperlink graph analysis</vt:lpstr>
      <vt:lpstr>Exploiting link structure</vt:lpstr>
      <vt:lpstr>Popularity or prestige</vt:lpstr>
      <vt:lpstr>Prestige</vt:lpstr>
      <vt:lpstr>Notation</vt:lpstr>
      <vt:lpstr>Fixpoint prestige vector</vt:lpstr>
      <vt:lpstr>Centrality</vt:lpstr>
      <vt:lpstr>Co-citation</vt:lpstr>
      <vt:lpstr>Social structure of Web communities  concerning Geophysics, climate, remote sensing, and ecology. The cluster labels are generated manually. [Courtesy Larson] </vt:lpstr>
      <vt:lpstr>Transitions in modeling web content</vt:lpstr>
      <vt:lpstr>Flow of Models: HITS &amp; Google</vt:lpstr>
      <vt:lpstr>Flow of Models: B&amp;H</vt:lpstr>
      <vt:lpstr>Flow of Models: Rank-and-File</vt:lpstr>
      <vt:lpstr>Flow of Models: Clever</vt:lpstr>
      <vt:lpstr>Link-based Ranking Strategies</vt:lpstr>
      <vt:lpstr>Google(PageRank): Overview</vt:lpstr>
      <vt:lpstr>Google (PageRank)</vt:lpstr>
      <vt:lpstr>The PageRank</vt:lpstr>
      <vt:lpstr>The surfing model</vt:lpstr>
      <vt:lpstr>Surfing model: simple fix</vt:lpstr>
      <vt:lpstr>PageRank architecture at Google</vt:lpstr>
      <vt:lpstr>HITS: Ranking by popularity</vt:lpstr>
      <vt:lpstr>The HITS algorithm. “h” and “a”are L1 vector norms </vt:lpstr>
      <vt:lpstr>HITS: Ranking by popularity (contd.)</vt:lpstr>
      <vt:lpstr>HITS: Topic Distillation Process</vt:lpstr>
      <vt:lpstr>Higher order eigenvectors and clustering</vt:lpstr>
      <vt:lpstr>PowerPoint Presentation</vt:lpstr>
      <vt:lpstr>Relation between HITS, PageRank and LSI</vt:lpstr>
      <vt:lpstr>HITS: Applications</vt:lpstr>
      <vt:lpstr>PageRank vs HITS</vt:lpstr>
      <vt:lpstr>Stochastic HITS</vt:lpstr>
      <vt:lpstr>(a) The principal eigenvector found by HITS favors larger bipartite cores.  (b) Minor perturbations in the graph may have dramatic effects on HITS scores. </vt:lpstr>
      <vt:lpstr> Stochastic HITS (SALSA)</vt:lpstr>
      <vt:lpstr>HITS: Stability</vt:lpstr>
      <vt:lpstr>HITS as a bi-directional random walk</vt:lpstr>
      <vt:lpstr>Shortcomings of the coarse-grained graph model</vt:lpstr>
      <vt:lpstr>Artifacts of Web authorship</vt:lpstr>
      <vt:lpstr>Three manifestations of authoring idioms</vt:lpstr>
      <vt:lpstr>Clique attacks</vt:lpstr>
      <vt:lpstr>Clique attacks</vt:lpstr>
      <vt:lpstr>Mixed hubs</vt:lpstr>
      <vt:lpstr>Topic contamination and drift</vt:lpstr>
      <vt:lpstr>Topic Contamination</vt:lpstr>
      <vt:lpstr>Topic Drift</vt:lpstr>
      <vt:lpstr>Enhanced models and techniques</vt:lpstr>
      <vt:lpstr>Avoiding two-party nepotism</vt:lpstr>
      <vt:lpstr>Outlier elimination</vt:lpstr>
      <vt:lpstr>Exploiting anchor text</vt:lpstr>
      <vt:lpstr>A simple ranking scheme based on evidence from words near anchors.</vt:lpstr>
      <vt:lpstr>Rank-and-File Algorithm</vt:lpstr>
      <vt:lpstr>Clever Project</vt:lpstr>
      <vt:lpstr>Exploiting document markup structure</vt:lpstr>
      <vt:lpstr>Document Object Model</vt:lpstr>
      <vt:lpstr>Text based DOM segmentation</vt:lpstr>
      <vt:lpstr>Frontier of Differentiation</vt:lpstr>
      <vt:lpstr>A general greedy algorithm for differentiation</vt:lpstr>
      <vt:lpstr>A cost measure: Minimum Description Length (MDL)</vt:lpstr>
      <vt:lpstr>Greedy DOM segmentation using MDL</vt:lpstr>
      <vt:lpstr>Integrating segmentation into topic distillation</vt:lpstr>
      <vt:lpstr>Fine-grained topic distillation</vt:lpstr>
      <vt:lpstr>To prevent unwanted authority diffusion, we aggregate hub scores the frontier (no complete aggregation up to the DOM root) followed by propagation to the leaf nodes. Internal DOM nodes are involved only in the steps marked segment and aggregate. </vt:lpstr>
      <vt:lpstr>Fine grained vs Coarse grained</vt:lpstr>
      <vt:lpstr>Text + link based DOM segmentation</vt:lpstr>
      <vt:lpstr>Topic Distillation: Evaluation</vt:lpstr>
      <vt:lpstr>PowerPoint Presentation</vt:lpstr>
      <vt:lpstr>PowerPoint Presentation</vt:lpstr>
      <vt:lpstr>PowerPoint Presentation</vt:lpstr>
      <vt:lpstr>PowerPoint Presentation</vt:lpstr>
      <vt:lpstr>PowerPoint Presentation</vt:lpstr>
      <vt:lpstr>PowerPoint Presentation</vt:lpstr>
      <vt:lpstr>Aggregate Web structure</vt:lpstr>
      <vt:lpstr>Measuring the Web : Early success</vt:lpstr>
      <vt:lpstr>PowerPoint Presentation</vt:lpstr>
      <vt:lpstr>PowerPoint Presentation</vt:lpstr>
      <vt:lpstr>PowerPoint Presentation</vt:lpstr>
      <vt:lpstr>PowerPoint Presentation</vt:lpstr>
      <vt:lpstr>Mean field approximation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Vinayak Bharadi</dc:creator>
  <cp:lastModifiedBy>Dr. Vinayak Bharadi</cp:lastModifiedBy>
  <cp:revision>149</cp:revision>
  <dcterms:created xsi:type="dcterms:W3CDTF">1601-01-01T00:00:00Z</dcterms:created>
  <dcterms:modified xsi:type="dcterms:W3CDTF">2017-03-20T05:58:02Z</dcterms:modified>
</cp:coreProperties>
</file>