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256" r:id="rId3"/>
    <p:sldId id="293" r:id="rId5"/>
    <p:sldId id="296" r:id="rId6"/>
    <p:sldId id="324" r:id="rId7"/>
    <p:sldId id="297" r:id="rId8"/>
    <p:sldId id="298" r:id="rId9"/>
    <p:sldId id="299" r:id="rId10"/>
    <p:sldId id="300" r:id="rId11"/>
    <p:sldId id="301" r:id="rId12"/>
    <p:sldId id="302" r:id="rId13"/>
    <p:sldId id="303" r:id="rId14"/>
    <p:sldId id="304" r:id="rId15"/>
    <p:sldId id="305" r:id="rId16"/>
    <p:sldId id="307" r:id="rId17"/>
    <p:sldId id="308" r:id="rId18"/>
    <p:sldId id="309" r:id="rId19"/>
    <p:sldId id="310" r:id="rId20"/>
    <p:sldId id="311" r:id="rId21"/>
    <p:sldId id="312" r:id="rId22"/>
    <p:sldId id="313" r:id="rId23"/>
    <p:sldId id="306" r:id="rId24"/>
    <p:sldId id="258" r:id="rId25"/>
    <p:sldId id="259" r:id="rId26"/>
    <p:sldId id="260" r:id="rId27"/>
    <p:sldId id="261" r:id="rId28"/>
    <p:sldId id="262" r:id="rId29"/>
    <p:sldId id="263" r:id="rId30"/>
    <p:sldId id="264" r:id="rId31"/>
    <p:sldId id="265" r:id="rId32"/>
    <p:sldId id="323"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FF"/>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5" autoAdjust="0"/>
    <p:restoredTop sz="70870" autoAdjust="0"/>
  </p:normalViewPr>
  <p:slideViewPr>
    <p:cSldViewPr>
      <p:cViewPr>
        <p:scale>
          <a:sx n="76" d="100"/>
          <a:sy n="76" d="100"/>
        </p:scale>
        <p:origin x="-1188" y="-18"/>
      </p:cViewPr>
      <p:guideLst>
        <p:guide orient="horz" pos="2160"/>
        <p:guide pos="2928"/>
      </p:guideLst>
    </p:cSldViewPr>
  </p:slideViewPr>
  <p:notesTextViewPr>
    <p:cViewPr>
      <p:scale>
        <a:sx n="100" d="100"/>
        <a:sy n="100" d="100"/>
      </p:scale>
      <p:origin x="0" y="0"/>
    </p:cViewPr>
  </p:notesTextViewPr>
  <p:sorterViewPr>
    <p:cViewPr>
      <p:scale>
        <a:sx n="51" d="100"/>
        <a:sy n="51" d="100"/>
      </p:scale>
      <p:origin x="0" y="546"/>
    </p:cViewPr>
  </p:sorterViewPr>
  <p:notesViewPr>
    <p:cSldViewPr>
      <p:cViewPr varScale="1">
        <p:scale>
          <a:sx n="53" d="100"/>
          <a:sy n="53" d="100"/>
        </p:scale>
        <p:origin x="-1836" y="-84"/>
      </p:cViewPr>
      <p:guideLst>
        <p:guide orient="horz" pos="3024"/>
        <p:guide pos="234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3E28C4F-4FE9-4D22-93D8-487A4D01D983}" type="datetimeFigureOut">
              <a:rPr lang="en-US" smtClean="0"/>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D5F390F-F66B-4732-9C46-6C80D0575FA0}"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E18CB36-612C-4E4A-AC83-E89476AEC2BF}" type="datetimeFigureOut">
              <a:rPr lang="en-US" smtClean="0"/>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E707532-839C-41A2-9E71-D5288AEAE6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take up a number of interesting algorithms</a:t>
            </a:r>
            <a:r>
              <a:rPr lang="en-US" baseline="0" dirty="0" smtClean="0"/>
              <a:t> that compute useful properties of entire streams without storing the entire stream or most of it.  Here, unlike our previous discussions about streams, we are not just interested in querying a window of recent items, but of learning something about the entire stream.</a:t>
            </a:r>
            <a:endParaRPr lang="en-US" baseline="0" dirty="0" smtClean="0"/>
          </a:p>
          <a:p>
            <a:endParaRPr lang="en-US" baseline="0" dirty="0" smtClean="0"/>
          </a:p>
          <a:p>
            <a:r>
              <a:rPr lang="en-US" baseline="0" dirty="0" smtClean="0"/>
              <a:t>First, we’ll look at Bloom filters.  This trick enables us to select only those items in a stream that are on some list of items, even if the number of items on the list is so large that we cannot do a comparison of each stream element with each of the list.</a:t>
            </a:r>
            <a:endParaRPr lang="en-US" baseline="0" dirty="0" smtClean="0"/>
          </a:p>
          <a:p>
            <a:endParaRPr lang="en-US" baseline="0" dirty="0" smtClean="0"/>
          </a:p>
          <a:p>
            <a:r>
              <a:rPr lang="en-US" baseline="0" dirty="0" smtClean="0"/>
              <a:t>Next, we’ll look at random sampling of streams in a way that allows us to be consistent about which items we select, even if we see an item many times in the stream.</a:t>
            </a:r>
            <a:endParaRPr lang="en-US" baseline="0" dirty="0" smtClean="0"/>
          </a:p>
          <a:p>
            <a:endParaRPr lang="en-US" baseline="0" dirty="0" smtClean="0"/>
          </a:p>
          <a:p>
            <a:r>
              <a:rPr lang="en-US" baseline="0" dirty="0" smtClean="0"/>
              <a:t>An interesting problem that comes up in many different applications is estimating the number of distinct items in a stream.  The obvious approach, where we list all the items we have seen so far and compare each new item with each of them can require too much time and space, even if we use an indexing scheme like a hash table to make the test efficient.  If we are willing to forego an exact answer and be content with an estimate, we can do something much more space-efficient.</a:t>
            </a:r>
            <a:endParaRPr lang="en-US" baseline="0" dirty="0" smtClean="0"/>
          </a:p>
          <a:p>
            <a:endParaRPr lang="en-US" baseline="0" dirty="0" smtClean="0"/>
          </a:p>
          <a:p>
            <a:r>
              <a:rPr lang="en-US" baseline="0" dirty="0" smtClean="0"/>
              <a:t>Finally, we’ll talk about the idea of “moments” of a stream.  The number of distinct items turns out to be the special case of </a:t>
            </a:r>
            <a:r>
              <a:rPr lang="en-US" baseline="0" dirty="0" err="1" smtClean="0"/>
              <a:t>zeroth</a:t>
            </a:r>
            <a:r>
              <a:rPr lang="en-US" baseline="0" dirty="0" smtClean="0"/>
              <a:t> moments, but we’ll give the general definition when we arrive at the topic of moments.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 to think of picking random bits of a Bloom filter to set to 1 as throwing</a:t>
            </a:r>
            <a:r>
              <a:rPr lang="en-US" baseline="0" dirty="0" smtClean="0"/>
              <a:t> darts at a collection of targets – one target for each bit of the array.  So suppose we have d darts.  In our intended application, d would be the product of the number of inserted items times the number of hash functions.   Also, let there be t targets. t would be the number of bits of the array.</a:t>
            </a:r>
            <a:endParaRPr lang="en-US" baseline="0" dirty="0" smtClean="0"/>
          </a:p>
          <a:p>
            <a:endParaRPr lang="en-US" baseline="0" dirty="0" smtClean="0"/>
          </a:p>
          <a:p>
            <a:r>
              <a:rPr lang="en-US" baseline="0" dirty="0" smtClean="0"/>
              <a:t>Click 1: What we want to know is how many targets are hit by at least one dart.  These are the bits that get set to 1.</a:t>
            </a:r>
            <a:endParaRPr lang="en-US" baseline="0" dirty="0" smtClean="0"/>
          </a:p>
          <a:p>
            <a:endParaRPr lang="en-US" baseline="0" dirty="0" smtClean="0"/>
          </a:p>
          <a:p>
            <a:r>
              <a:rPr lang="en-US" baseline="0" dirty="0" smtClean="0"/>
              <a:t>Click 2: To calculate this number, start with the observation that if we throw one dart, the probability that a given target is hit is 1/t.</a:t>
            </a:r>
            <a:endParaRPr lang="en-US" baseline="0" dirty="0" smtClean="0"/>
          </a:p>
          <a:p>
            <a:endParaRPr lang="en-US" baseline="0" dirty="0" smtClean="0"/>
          </a:p>
          <a:p>
            <a:r>
              <a:rPr lang="en-US" baseline="0" dirty="0" smtClean="0"/>
              <a:t>Click 3: And if we throw d darts, the probability that none hit the target, that is, the bit remains 0, is (1-1/t) to the power d.  That is, 1-1/t (POINT) is the probability one dart does not hit, and when we raise this to the d-</a:t>
            </a:r>
            <a:r>
              <a:rPr lang="en-US" baseline="0" dirty="0" err="1" smtClean="0"/>
              <a:t>th</a:t>
            </a:r>
            <a:r>
              <a:rPr lang="en-US" baseline="0" dirty="0" smtClean="0"/>
              <a:t> power we get the probability that no dart hits.</a:t>
            </a:r>
            <a:endParaRPr lang="en-US" baseline="0" dirty="0" smtClean="0"/>
          </a:p>
          <a:p>
            <a:endParaRPr lang="en-US" baseline="0" dirty="0" smtClean="0"/>
          </a:p>
          <a:p>
            <a:r>
              <a:rPr lang="en-US" baseline="0" dirty="0" smtClean="0"/>
              <a:t>Click 4: I’m going to rewrite the power d as t times d over t (POINT).  Obviously that’s just another way of writing d.  But the reason I want to do that is that this part, 1-1/t raised to the t-</a:t>
            </a:r>
            <a:r>
              <a:rPr lang="en-US" baseline="0" dirty="0" err="1" smtClean="0"/>
              <a:t>th</a:t>
            </a:r>
            <a:r>
              <a:rPr lang="en-US" baseline="0" dirty="0" smtClean="0"/>
              <a:t> power (POINT)  has a well known approximation, as long as t is large.  It is 1/e (DRAW), where e is the base of natural logarithms.  1/e is about 0.37.   In this case, t is certainly large, since it is the number of bits in the array.  Thus, a very good approximation to the fraction of 0’s that remain is e to the minus d/t (POINT).  I write it this way, since 1/e is the same as e to the -1.</a:t>
            </a:r>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let’s use a Bloom filter consisting of a billion bits, and let’s use five hash functions.  Suppose we insert a hundred million elements.</a:t>
            </a:r>
            <a:endParaRPr lang="en-US" baseline="0" dirty="0" smtClean="0"/>
          </a:p>
          <a:p>
            <a:endParaRPr lang="en-US" baseline="0" dirty="0" smtClean="0"/>
          </a:p>
          <a:p>
            <a:r>
              <a:rPr lang="en-US" baseline="0" dirty="0" smtClean="0"/>
              <a:t>Click 1: Then we do half a billion hashes, so we might set to 1 as many as half the bits of the array.  In terms of darts and targets, t is a billion targets, and d is five hundred million darts, or half of t.</a:t>
            </a:r>
            <a:endParaRPr lang="en-US" baseline="0" dirty="0" smtClean="0"/>
          </a:p>
          <a:p>
            <a:endParaRPr lang="en-US" baseline="0" dirty="0" smtClean="0"/>
          </a:p>
          <a:p>
            <a:r>
              <a:rPr lang="en-US" baseline="0" dirty="0" smtClean="0"/>
              <a:t>Click 2: Using the formula we derived on the previous slide, the fraction of bits that remain 0 will be e to the minus d/t, or e to the minus ½.  This value is .607.</a:t>
            </a:r>
            <a:endParaRPr lang="en-US" baseline="0" dirty="0" smtClean="0"/>
          </a:p>
          <a:p>
            <a:endParaRPr lang="en-US" baseline="0" dirty="0" smtClean="0"/>
          </a:p>
          <a:p>
            <a:r>
              <a:rPr lang="en-US" baseline="0" dirty="0" smtClean="0"/>
              <a:t>Click 3: Or put another way, the fraction of 1’s will be .393, somewhat less than half.  The fact that it is less than half is explained by the existence of collisions as we apply all the hash functions to all the elements that are inserted.</a:t>
            </a:r>
            <a:endParaRPr lang="en-US" baseline="0" dirty="0" smtClean="0"/>
          </a:p>
          <a:p>
            <a:endParaRPr lang="en-US" baseline="0" dirty="0" smtClean="0"/>
          </a:p>
          <a:p>
            <a:r>
              <a:rPr lang="en-US" baseline="0" dirty="0" smtClean="0"/>
              <a:t>Click 4: From this information, we can calculate the probability of a false positive.  For element y to be a false positive, all five hash functions must take it to bits that are 1.  The probability of one hash function doing so is .393, and the probability that all five do is that raised to the 5</a:t>
            </a:r>
            <a:r>
              <a:rPr lang="en-US" baseline="30000" dirty="0" smtClean="0"/>
              <a:t>th</a:t>
            </a:r>
            <a:r>
              <a:rPr lang="en-US" baseline="0" dirty="0" smtClean="0"/>
              <a:t> power, or .00937.  That’s a little less than one percent.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data in a stream is arriving too rapidly</a:t>
            </a:r>
            <a:r>
              <a:rPr lang="en-US" baseline="0" dirty="0" smtClean="0"/>
              <a:t>, we may not want to, or need to, look at every stream element.  Perhaps we can get by with just a small sample of the values in the stream.  But we have to worry about two things.  First, the sample better be unbiased.  Second, the sampling process must preserve the answer to the query or queries we want to ask about the data.</a:t>
            </a:r>
            <a:endParaRPr lang="en-US" baseline="0" dirty="0" smtClean="0"/>
          </a:p>
          <a:p>
            <a:endParaRPr lang="en-US" baseline="0" dirty="0" smtClean="0"/>
          </a:p>
          <a:p>
            <a:r>
              <a:rPr lang="en-US" baseline="0" dirty="0" smtClean="0"/>
              <a:t>Unbiased sampling is not hard.  But carelessly choosing how we sample can distort the results of queries.  So after a discussion of the pitfalls, we’ll see a method that preserves the answer to a given query, introducing only the noise that comes from the fact that we are sampling at random.</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up an example.  Google</a:t>
            </a:r>
            <a:r>
              <a:rPr lang="en-US" baseline="0" dirty="0" smtClean="0"/>
              <a:t> has a stream of search queries coming in at all times.  We might want to know what fraction of search queries received over a period such as a month are unique.  That is, there is only one occurrence of that search query in the entire month.</a:t>
            </a:r>
            <a:endParaRPr lang="en-US" baseline="0" dirty="0" smtClean="0"/>
          </a:p>
          <a:p>
            <a:endParaRPr lang="en-US" baseline="0" dirty="0" smtClean="0"/>
          </a:p>
          <a:p>
            <a:r>
              <a:rPr lang="en-US" baseline="0" dirty="0" smtClean="0"/>
              <a:t>Click 1: Many questions about the stream can be answered by sampling the stream. Suppose, to be concrete, that we randomly select 1/10 of the queries to be examined.  For example, if we wanted to know what fraction of the search queries were single-word queries, we could compute that fraction for the sample and be pretty sure that it was very close to the fraction for the stream as a whole.  That is, over a month, a 1/10-th sample would be a billion queries or more.  Statistically, if these queries are selected at random, the deviation from the true answer will be miniscule.</a:t>
            </a:r>
            <a:endParaRPr lang="en-US" baseline="0" dirty="0" smtClean="0"/>
          </a:p>
          <a:p>
            <a:endParaRPr lang="en-US" baseline="0" dirty="0" smtClean="0"/>
          </a:p>
          <a:p>
            <a:r>
              <a:rPr lang="en-US" baseline="0" dirty="0" smtClean="0"/>
              <a:t>Click 2</a:t>
            </a:r>
            <a:endParaRPr lang="en-US" baseline="0" dirty="0" smtClean="0"/>
          </a:p>
          <a:p>
            <a:r>
              <a:rPr lang="en-US" baseline="0" dirty="0" smtClean="0"/>
              <a:t>However, we want the fraction of unique queries, and this query cannot be answered correctly from a random sample of the stream.  In fact, as we shall see on the next slide, there is not enough information to deduce the fraction for the entire stream from the fraction for the sample.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Let’s do the math for the matter of unique queries.</a:t>
            </a:r>
            <a:endParaRPr lang="en-US" dirty="0" smtClean="0"/>
          </a:p>
          <a:p>
            <a:endParaRPr lang="en-US" dirty="0" smtClean="0"/>
          </a:p>
          <a:p>
            <a:r>
              <a:rPr lang="en-US" dirty="0" smtClean="0"/>
              <a:t>Click 1: First, we know that there will be, in the sample,</a:t>
            </a:r>
            <a:r>
              <a:rPr lang="en-US" baseline="0" dirty="0" smtClean="0"/>
              <a:t> very close to 10% of the query occurrences of the original stream.  The problem is that the probability of a given query appearing to be unique in the sample gets distorted because of the sampling.</a:t>
            </a:r>
            <a:endParaRPr lang="en-US" baseline="0" dirty="0" smtClean="0"/>
          </a:p>
          <a:p>
            <a:endParaRPr lang="en-US" baseline="0" dirty="0" smtClean="0"/>
          </a:p>
          <a:p>
            <a:r>
              <a:rPr lang="en-US" baseline="0" dirty="0" smtClean="0"/>
              <a:t>Click 2: First, suppose the query is unique in the stream as a whole.  It has a 10% chance of being selected for the sample.  That’s fine.  It says that the fraction of truly unique queries that make it into the sample is the same as for the whole stream.  If we could only count the truly unique queries in the sample, we would get the right answer.</a:t>
            </a:r>
            <a:endParaRPr lang="en-US" baseline="0" dirty="0" smtClean="0"/>
          </a:p>
          <a:p>
            <a:endParaRPr lang="en-US" baseline="0" dirty="0" smtClean="0"/>
          </a:p>
          <a:p>
            <a:r>
              <a:rPr lang="en-US" baseline="0" dirty="0" smtClean="0"/>
              <a:t>Click 3: However, suppose a search query appears exactly twice in the whole stream.  The chance that the first occurrence will be selected for the sample is 10%, and the chance that the second </a:t>
            </a:r>
            <a:r>
              <a:rPr lang="en-US" baseline="0" dirty="0" err="1" smtClean="0"/>
              <a:t>ocurrence</a:t>
            </a:r>
            <a:r>
              <a:rPr lang="en-US" baseline="0" dirty="0" smtClean="0"/>
              <a:t> will NOT be selected is 90%.  Multiply those and we have a 9% chance of this query occurrence being unique in the sample.  Moreover, the first occurrence could not be selected but the second is selected, and that’s another 9% chance of a query that really occurs twice looking unique in the sample – that’s a total of 18%.</a:t>
            </a:r>
            <a:endParaRPr lang="en-US" baseline="0" dirty="0" smtClean="0"/>
          </a:p>
          <a:p>
            <a:endParaRPr lang="en-US" baseline="0" dirty="0" smtClean="0"/>
          </a:p>
          <a:p>
            <a:r>
              <a:rPr lang="en-US" baseline="0" dirty="0" smtClean="0"/>
              <a:t>Click 4: I’ll let you do the calculation, but a query that appears in the stream three times has a 24.3% chance of looking unique in the sample.  In fact, any query, no matter how many times it appears in the original stream has at least a small chance of looking unique in the sample.  So when we count the number of unique queries in the sample, it will be an overestimate of the true fraction of unique queries, very possibly a substantial overestimate.  In fact, there could be NO unique queries in the original, yet many in the sample.  And worse, we just don’t know from the sample whether we are looking at truly unique queries or not.  We may as well toss out the data and start over again.</a:t>
            </a:r>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It you think about it, the problem was that we assumed we flipped a 10-sided coin every time a new element arrived on the stream.  The</a:t>
            </a:r>
            <a:r>
              <a:rPr lang="en-US" baseline="0" dirty="0" smtClean="0"/>
              <a:t> consequence is that when a query occurs at several positions in the stream, we decided independently whether or not to add each one to the sample.  That isn’t what we want.  We want to pick 1/10</a:t>
            </a:r>
            <a:r>
              <a:rPr lang="en-US" baseline="30000" dirty="0" smtClean="0"/>
              <a:t>th</a:t>
            </a:r>
            <a:r>
              <a:rPr lang="en-US" baseline="0" dirty="0" smtClean="0"/>
              <a:t> of the search queries, not 1/10</a:t>
            </a:r>
            <a:r>
              <a:rPr lang="en-US" baseline="30000" dirty="0" smtClean="0"/>
              <a:t>th</a:t>
            </a:r>
            <a:r>
              <a:rPr lang="en-US" baseline="0" dirty="0" smtClean="0"/>
              <a:t> of the instances of search queries in the stream.</a:t>
            </a:r>
            <a:endParaRPr lang="en-US" baseline="0" dirty="0" smtClean="0"/>
          </a:p>
          <a:p>
            <a:endParaRPr lang="en-US" baseline="0" dirty="0" smtClean="0"/>
          </a:p>
          <a:p>
            <a:r>
              <a:rPr lang="en-US" baseline="0" dirty="0" smtClean="0"/>
              <a:t>We could make the random decision the first time we see each search query.  If we kept a table of our decision for each search query we have ever seen, then each time a query appears, we could look it up in the table.  If found, we do the same thing we did with the first occurrence of that query – add it to the sample or not.  But if we don’t find the query in the table, we flip that 10 sided coin to decide what to do with it, and record the query and the outcome in the table.</a:t>
            </a:r>
            <a:endParaRPr lang="en-US" baseline="0" dirty="0" smtClean="0"/>
          </a:p>
          <a:p>
            <a:endParaRPr lang="en-US" baseline="0" dirty="0" smtClean="0"/>
          </a:p>
          <a:p>
            <a:r>
              <a:rPr lang="en-US" baseline="0" dirty="0" smtClean="0"/>
              <a:t>That’s kind of unappetizing.  It will be hard to manage the table, and there is a lookup with each stream element.  Fortunately, there is a much simpler way to get the same effect without storing anything.</a:t>
            </a:r>
            <a:endParaRPr lang="en-US" baseline="0" dirty="0" smtClean="0"/>
          </a:p>
          <a:p>
            <a:endParaRPr lang="en-US" baseline="0" dirty="0" smtClean="0"/>
          </a:p>
          <a:p>
            <a:r>
              <a:rPr lang="en-US" baseline="0" dirty="0" smtClean="0"/>
              <a:t>Click 1: Let’s pick a hash function from search queries to ten buckets, 0 through 9.</a:t>
            </a:r>
            <a:endParaRPr lang="en-US" baseline="0" dirty="0" smtClean="0"/>
          </a:p>
          <a:p>
            <a:endParaRPr lang="en-US" baseline="0" dirty="0" smtClean="0"/>
          </a:p>
          <a:p>
            <a:r>
              <a:rPr lang="en-US" baseline="0" dirty="0" smtClean="0"/>
              <a:t>Click 2: When a search query arrives, hash it.  If it goes to bucket 0, then add it to the sample.  And if it goes to any of the nine other buckets, do not add it to the sample.</a:t>
            </a:r>
            <a:endParaRPr lang="en-US" baseline="0" dirty="0" smtClean="0"/>
          </a:p>
          <a:p>
            <a:endParaRPr lang="en-US" baseline="0" dirty="0" smtClean="0"/>
          </a:p>
          <a:p>
            <a:r>
              <a:rPr lang="en-US" baseline="0" dirty="0" smtClean="0"/>
              <a:t>Click 3: The cool thing about this approach is that all occurrences of the same query hash to the same bucket, because the same hash function is always applied.  As a result, we don’t need to know whether the search query that just arrived has been seen before, and we don’t need to know what action we took.  We can be sure that if it did appear before, we’ll do the same thing now that we did then.</a:t>
            </a:r>
            <a:endParaRPr lang="en-US" baseline="0" dirty="0" smtClean="0"/>
          </a:p>
          <a:p>
            <a:endParaRPr lang="en-US" baseline="0" dirty="0" smtClean="0"/>
          </a:p>
          <a:p>
            <a:r>
              <a:rPr lang="en-US" baseline="0" dirty="0" smtClean="0"/>
              <a:t>The result of sampling this way is that 1/10</a:t>
            </a:r>
            <a:r>
              <a:rPr lang="en-US" baseline="30000" dirty="0" smtClean="0"/>
              <a:t>th</a:t>
            </a:r>
            <a:r>
              <a:rPr lang="en-US" baseline="0" dirty="0" smtClean="0"/>
              <a:t> of the queries are selected for the sample.  If selected, then the query appears in the sample exactly as many times as it does in the stream as a whole.  Thus, the fraction of unique queries in the sample is exactly as for the whole.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now that we want our</a:t>
            </a:r>
            <a:r>
              <a:rPr lang="en-US" baseline="0" dirty="0" smtClean="0"/>
              <a:t> sample to be – not a fixed fraction of the total stream – but a fixed number of samples from the stream.</a:t>
            </a:r>
            <a:endParaRPr lang="en-US" baseline="0" dirty="0" smtClean="0"/>
          </a:p>
          <a:p>
            <a:endParaRPr lang="en-US" baseline="0" dirty="0" smtClean="0"/>
          </a:p>
          <a:p>
            <a:r>
              <a:rPr lang="en-US" baseline="0" dirty="0" smtClean="0"/>
              <a:t>Click 1: What we can do is hash to a large number of buckets, and accept for the sample not just one bucket, but enough buckets that the resulting sample just stays within the size limit.</a:t>
            </a:r>
            <a:endParaRPr lang="en-US" baseline="0" dirty="0" smtClean="0"/>
          </a:p>
          <a:p>
            <a:endParaRPr lang="en-US" baseline="0" dirty="0" smtClean="0"/>
          </a:p>
          <a:p>
            <a:r>
              <a:rPr lang="en-US" baseline="0" dirty="0" smtClean="0"/>
              <a:t>Click 2: If, as more stream elements come in, our sample gets too large, we pick one of the buckets we had been including in the sample.  We delete from the sample just those elements that hash to that bucket.  Organizing the sample by bucket can make this deletion process efficient – I won’t go into the details.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rethink</a:t>
            </a:r>
            <a:r>
              <a:rPr lang="en-US" baseline="0" dirty="0" smtClean="0"/>
              <a:t> the example we have been working with.  We still want a 10% sample of the search queries, but we realize that eventually, even the 10% sample will get too large, so we want the ability to throw out of the sample some fraction of its members.  And of course we want to do it consistently, so that if one occurrence of a query is tossed, then all occurrences of that same query are tossed.</a:t>
            </a:r>
            <a:endParaRPr lang="en-US" baseline="0" dirty="0" smtClean="0"/>
          </a:p>
          <a:p>
            <a:endParaRPr lang="en-US" baseline="0" dirty="0" smtClean="0"/>
          </a:p>
          <a:p>
            <a:r>
              <a:rPr lang="en-US" baseline="0" dirty="0" smtClean="0"/>
              <a:t>Click 1: Hashing to 10 buckets is fine to get a 10% sample, but we need to be prepared to deal with smaller fractions, so we need to hash to many more buckets.  We’ll pick 100 buckets for our example, but it could be a million buckets, or even more.  As long as we are happy with a 10% sample, we accept for the sample those elements that hash to 10% of the buckets.  We could choose any 10, but let’s choose 0 through 9 to be specific.</a:t>
            </a:r>
            <a:endParaRPr lang="en-US" baseline="0" dirty="0" smtClean="0"/>
          </a:p>
          <a:p>
            <a:endParaRPr lang="en-US" baseline="0" dirty="0" smtClean="0"/>
          </a:p>
          <a:p>
            <a:r>
              <a:rPr lang="en-US" baseline="0" dirty="0" smtClean="0"/>
              <a:t>Click 2: Now suppose we are going along, and at some point the sample size gets too big.  So we pick one of the buckets to get rid of.  Say bucket 9.  That is, we delete from the sample all those elements that hash to 9, while retaining those that hash to 0 through 8.   Implementation is simple if we stored the sample by bucket.  We just return bucket 9 to available space.   Now, our sample is 9% of the stream.  In the future, we only add to the sample new stream elements that hash to 0 through 8.</a:t>
            </a:r>
            <a:endParaRPr lang="en-US" baseline="0" dirty="0" smtClean="0"/>
          </a:p>
          <a:p>
            <a:endParaRPr lang="en-US" baseline="0" dirty="0" smtClean="0"/>
          </a:p>
          <a:p>
            <a:r>
              <a:rPr lang="en-US" baseline="0" dirty="0" smtClean="0"/>
              <a:t>Click 3: Sooner or later, even the 9% sample will exceed our space bound.  So we get rid of those elements that hash to 8, then 7, and so on.  If eventually, even a 1% sample is too much, we are stuck.  But then we should have taken the opportunity to hash to more buckets than 100 – lots more.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we explained by example is</a:t>
            </a:r>
            <a:r>
              <a:rPr lang="en-US" baseline="0" dirty="0" smtClean="0"/>
              <a:t> really an instance of a general idea.  We can see any form of data as key-value pairs.</a:t>
            </a:r>
            <a:endParaRPr lang="en-US" baseline="0" dirty="0" smtClean="0"/>
          </a:p>
          <a:p>
            <a:endParaRPr lang="en-US" baseline="0" dirty="0" smtClean="0"/>
          </a:p>
          <a:p>
            <a:r>
              <a:rPr lang="en-US" baseline="0" dirty="0" smtClean="0"/>
              <a:t>Click 1: We can choose our sample by picking a random key set of the desired size and taking all key-value pairs whose key falls into the accepted set, regardless of the associated value.</a:t>
            </a:r>
            <a:endParaRPr lang="en-US" baseline="0" dirty="0" smtClean="0"/>
          </a:p>
          <a:p>
            <a:endParaRPr lang="en-US" baseline="0" dirty="0" smtClean="0"/>
          </a:p>
          <a:p>
            <a:r>
              <a:rPr lang="en-US" baseline="0" dirty="0" smtClean="0"/>
              <a:t>Click 2: In our example of search queries, the search query itself was the key, and the value was null – it was not really there.</a:t>
            </a:r>
            <a:endParaRPr lang="en-US" baseline="0" dirty="0" smtClean="0"/>
          </a:p>
          <a:p>
            <a:endParaRPr lang="en-US" baseline="0" dirty="0" smtClean="0"/>
          </a:p>
          <a:p>
            <a:r>
              <a:rPr lang="en-US" baseline="0" dirty="0" smtClean="0"/>
              <a:t>Click 3: We select our sample by hashing keys only.  The value is not part of the argument to the hash function.</a:t>
            </a:r>
            <a:endParaRPr lang="en-US" baseline="0" dirty="0" smtClean="0"/>
          </a:p>
          <a:p>
            <a:endParaRPr lang="en-US" baseline="0" dirty="0" smtClean="0"/>
          </a:p>
          <a:p>
            <a:r>
              <a:rPr lang="en-US" baseline="0" dirty="0" smtClean="0"/>
              <a:t>Click 4: We pick an appropriate number of buckets for acceptance, and we add to our sample each key-value pair whose key hashes to one of the accepting buckets.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look at a simple example where</a:t>
            </a:r>
            <a:r>
              <a:rPr lang="en-US" baseline="0" dirty="0" smtClean="0"/>
              <a:t> picking the right key makes all the difference.</a:t>
            </a:r>
            <a:endParaRPr lang="en-US" baseline="0" dirty="0" smtClean="0"/>
          </a:p>
          <a:p>
            <a:endParaRPr lang="en-US" baseline="0" dirty="0" smtClean="0"/>
          </a:p>
          <a:p>
            <a:r>
              <a:rPr lang="en-US" baseline="0" dirty="0" smtClean="0"/>
              <a:t>Click 1: Imagine that our data elements are tuples with three components: an ID for some employee, the department that employee works for, and the salary of that employee.</a:t>
            </a:r>
            <a:endParaRPr lang="en-US" baseline="0" dirty="0" smtClean="0"/>
          </a:p>
          <a:p>
            <a:endParaRPr lang="en-US" baseline="0" dirty="0" smtClean="0"/>
          </a:p>
          <a:p>
            <a:r>
              <a:rPr lang="en-US" baseline="0" dirty="0" smtClean="0"/>
              <a:t>Click 2</a:t>
            </a:r>
            <a:endParaRPr lang="en-US" baseline="0" dirty="0" smtClean="0"/>
          </a:p>
          <a:p>
            <a:r>
              <a:rPr lang="en-US" baseline="0" dirty="0" smtClean="0"/>
              <a:t>For each department there is a salary range: the difference between the maximum and minimum salaries, taken over all the employees of that department.  Again, let’s suppose we want to use a 10% sample of these tuples to estimate the average salary range.  Picking 10% of the tuples at random won’t work.  For a given department, we are likely to be missing one or both of the employees with the minimum or maximum salary in that department.  Thus, the differences between max and min salaries in the sample for a department is likely to be too low.  That is, we have introduced a bias toward the low side by our poor sampling strategy.</a:t>
            </a:r>
            <a:endParaRPr lang="en-US" baseline="0" dirty="0" smtClean="0"/>
          </a:p>
          <a:p>
            <a:endParaRPr lang="en-US" baseline="0" dirty="0" smtClean="0"/>
          </a:p>
          <a:p>
            <a:r>
              <a:rPr lang="en-US" baseline="0" dirty="0" smtClean="0"/>
              <a:t>Click 3: The right way to sample is to treat only the department component of tuples as the key, and the other two components – employee ID and salary – as each part of the value. In general both the key and value parts can consist of many components.</a:t>
            </a:r>
            <a:endParaRPr lang="en-US" baseline="0" dirty="0" smtClean="0"/>
          </a:p>
          <a:p>
            <a:endParaRPr lang="en-US" baseline="0" dirty="0" smtClean="0"/>
          </a:p>
          <a:p>
            <a:r>
              <a:rPr lang="en-US" baseline="0" dirty="0" smtClean="0"/>
              <a:t>Click 4: If we sample this way, what we are doing is sampling a subset of the departments.  But for each department in the sample, we get all its employee-salary data, and we can get the true salary range for that department.  When we compute the average of the ranges, we might be off a little, because we are sampling the ranges for some departments, rather than averaging the ranges for all the departments.  But that error is just random noise introduced by the sampling process, not a bias in one direction or the other.</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 want to</a:t>
            </a:r>
            <a:r>
              <a:rPr lang="en-US" baseline="0" dirty="0" smtClean="0"/>
              <a:t> explain why we need Bloom filters by using an example application: crawling the Web.  A Web crawler uses many tasks, perhaps at different processors, to crawl pages.</a:t>
            </a:r>
            <a:endParaRPr lang="en-US" baseline="0" dirty="0" smtClean="0"/>
          </a:p>
          <a:p>
            <a:endParaRPr lang="en-US" baseline="0" dirty="0" smtClean="0"/>
          </a:p>
          <a:p>
            <a:r>
              <a:rPr lang="en-US" baseline="0" dirty="0" smtClean="0"/>
              <a:t>Click 1</a:t>
            </a:r>
            <a:endParaRPr lang="en-US" baseline="0" dirty="0" smtClean="0"/>
          </a:p>
          <a:p>
            <a:r>
              <a:rPr lang="en-US" baseline="0" dirty="0" smtClean="0"/>
              <a:t>The crawler maintains a list of all the URL’s it has already seen.  Its goal is to explore the page at each of these URL’s to find additional URL’s – the links on that page.</a:t>
            </a:r>
            <a:endParaRPr lang="en-US" baseline="0" dirty="0" smtClean="0"/>
          </a:p>
          <a:p>
            <a:endParaRPr lang="en-US" baseline="0" dirty="0" smtClean="0"/>
          </a:p>
          <a:p>
            <a:r>
              <a:rPr lang="en-US" baseline="0" dirty="0" smtClean="0"/>
              <a:t>Click 2</a:t>
            </a:r>
            <a:endParaRPr lang="en-US" baseline="0" dirty="0" smtClean="0"/>
          </a:p>
          <a:p>
            <a:r>
              <a:rPr lang="en-US" baseline="0" dirty="0" smtClean="0"/>
              <a:t>Each URL on the list will be assigned to some task, whose job  is to look at the page at that URL and report back any links it finds.</a:t>
            </a:r>
            <a:endParaRPr lang="en-US" baseline="0" dirty="0" smtClean="0"/>
          </a:p>
          <a:p>
            <a:endParaRPr lang="en-US" baseline="0" dirty="0" smtClean="0"/>
          </a:p>
          <a:p>
            <a:r>
              <a:rPr lang="en-US" baseline="0" dirty="0" smtClean="0"/>
              <a:t>Click 3</a:t>
            </a:r>
            <a:endParaRPr lang="en-US" baseline="0" dirty="0" smtClean="0"/>
          </a:p>
          <a:p>
            <a:r>
              <a:rPr lang="en-US" baseline="0" dirty="0" smtClean="0"/>
              <a:t>But we don’t want to have the same URL get onto the list twice, because then we would waste time crawling its page twice.  So every time a URL comes back to the central controller, it needs to determine whether it has seen that URL before, and discard the second report if so.</a:t>
            </a:r>
            <a:endParaRPr lang="en-US" baseline="0" dirty="0" smtClean="0"/>
          </a:p>
          <a:p>
            <a:endParaRPr lang="en-US" baseline="0" dirty="0" smtClean="0"/>
          </a:p>
          <a:p>
            <a:r>
              <a:rPr lang="en-US" baseline="0" dirty="0" smtClean="0"/>
              <a:t>Now we could create an index, say a hash table, to make it efficient to look up a URL and see whether it is already among those we have seen.  But the Web is big, and this index would not fit in main memory.  We could store it on disk, but having to do a disk access every time we got a report of a URL would be very </a:t>
            </a:r>
            <a:r>
              <a:rPr lang="en-US" baseline="0" dirty="0" err="1" smtClean="0"/>
              <a:t>very</a:t>
            </a:r>
            <a:r>
              <a:rPr lang="en-US" baseline="0" dirty="0" smtClean="0"/>
              <a:t> time consuming.  It is possible to “shard” the index across several processing nodes, so each is responsible for only a small subset of the Web and could therefore keep its portion in main memory.  But there is a better way to get almost exact answers about whether a URL has been seen before, while using much less time and space.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next topic regarding the processing of streams is how we estimate the number of distinct elements</a:t>
            </a:r>
            <a:r>
              <a:rPr lang="en-US" baseline="0" dirty="0" smtClean="0"/>
              <a:t> in a stream without storing everything we have seen. The technique is known as the </a:t>
            </a:r>
            <a:r>
              <a:rPr lang="en-US" baseline="0" dirty="0" err="1" smtClean="0"/>
              <a:t>Flajolet</a:t>
            </a:r>
            <a:r>
              <a:rPr lang="en-US" baseline="0" dirty="0" smtClean="0"/>
              <a:t>-Martin algorithm.  We’ll also see a generalization of the technique to computing “moments,” of a stream, which are essentially polynomials in the numbers of occurrences of each of the elements that appear in the stream.  That sounds confusing, but we’ll make the definition clear before long.</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 stream of elements chosen from some universal set of possible elements.  We’ll assume that there are n elements in the set, but n might be extremely large, for example the number of IP-V6 addresses that could exist, or the set of URL’s crawled by Google.  All we want to do is know how many different elements have appeared in the stream.</a:t>
            </a:r>
            <a:endParaRPr lang="en-US" baseline="0" dirty="0" smtClean="0"/>
          </a:p>
          <a:p>
            <a:endParaRPr lang="en-US" baseline="0" dirty="0" smtClean="0"/>
          </a:p>
          <a:p>
            <a:r>
              <a:rPr lang="en-US" baseline="0" dirty="0" smtClean="0"/>
              <a:t>Click 1: If not too many different elements have been seen, we can store all of them with an index like a hash table, so we can tell whether an element arriving in the stream is new or has been seen before.  That requires a great deal of space if, either the number of different elements is large, or we are maintaining counts for a large number of streams.  In either case, we can’t maintain what we need in main memory, and storing the set or sets on disk will slow us down too much.</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are some sample applications for this problem.</a:t>
            </a:r>
            <a:endParaRPr lang="en-US" dirty="0" smtClean="0"/>
          </a:p>
          <a:p>
            <a:endParaRPr lang="en-US" dirty="0" smtClean="0"/>
          </a:p>
          <a:p>
            <a:r>
              <a:rPr lang="en-US" dirty="0" smtClean="0"/>
              <a:t>Click 1:  We might be crawling a Web site and want to know how many different words</a:t>
            </a:r>
            <a:r>
              <a:rPr lang="en-US" baseline="0" dirty="0" smtClean="0"/>
              <a:t> appear at that site.  Curiosity isn’t a great motivation, but doing this count might tell us something about whether the site is an artificial site constructed by a spammer.  When the spammer has to create a great number of pages without doing much work, they might use copies of the same page over and over, which would lower the number of distinct words below what one would expect for the total size of the site.  Or they might pick random pages from the Web, which would mean the site has no coherent topic.  That would cause the number of distinct words to be unexpectedly large.</a:t>
            </a:r>
            <a:endParaRPr lang="en-US" baseline="0" dirty="0" smtClean="0"/>
          </a:p>
          <a:p>
            <a:endParaRPr lang="en-US" baseline="0" dirty="0" smtClean="0"/>
          </a:p>
          <a:p>
            <a:r>
              <a:rPr lang="en-US" baseline="0" dirty="0" smtClean="0"/>
              <a:t>Click 2: Major Web sites like to advertise the number of distinct users who have visited the site or used particular features of the site in the most recent day, week, or month.</a:t>
            </a:r>
            <a:endParaRPr lang="en-US" baseline="0" dirty="0" smtClean="0"/>
          </a:p>
          <a:p>
            <a:endParaRPr lang="en-US" baseline="0" dirty="0" smtClean="0"/>
          </a:p>
          <a:p>
            <a:r>
              <a:rPr lang="en-US" baseline="0" dirty="0" smtClean="0"/>
              <a:t>Click 3</a:t>
            </a:r>
            <a:endParaRPr lang="en-US" baseline="0" dirty="0" smtClean="0"/>
          </a:p>
          <a:p>
            <a:r>
              <a:rPr lang="en-US" baseline="0" dirty="0" smtClean="0"/>
              <a:t>Suppose now we are crawling the Web.  We can’t afford to follow links from every page we visit; the job would never end.  So we have to cut off the search at some point.  There will be some pages we know exist, because we found links to them, but we don’t know what is on them or what links exist on those pages.  So which pages should we crawl, and which should we not bother to crawl.  A heuristic – essentially a simple approximation to the PageRank – is to count the number of in-links to each page that we know about.  We then choose to crawl pages that have the highest number of in-links.</a:t>
            </a:r>
            <a:endParaRPr lang="en-US" baseline="0" dirty="0" smtClean="0"/>
          </a:p>
          <a:p>
            <a:endParaRPr lang="en-US" baseline="0" dirty="0" smtClean="0"/>
          </a:p>
          <a:p>
            <a:r>
              <a:rPr lang="en-US" baseline="0" dirty="0" smtClean="0"/>
              <a:t>This is an example of an application where the sets we are counting are rather small; most pages have few in-links.  However, there are very many pages that need to be counted, so compressing the list of URL’s with links to a given page is a good thing to do.</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explore the case where the set or sets we</a:t>
            </a:r>
            <a:r>
              <a:rPr lang="en-US" baseline="0" dirty="0" smtClean="0"/>
              <a:t> need to count are large enough that we cannot conveniently maintain the sets explicitly in main memory.</a:t>
            </a:r>
            <a:endParaRPr lang="en-US" baseline="0" dirty="0" smtClean="0"/>
          </a:p>
          <a:p>
            <a:endParaRPr lang="en-US" baseline="0" dirty="0" smtClean="0"/>
          </a:p>
          <a:p>
            <a:r>
              <a:rPr lang="en-US" baseline="0" dirty="0" smtClean="0"/>
              <a:t>Click 1: We can’t ever get exact counts if we don’t store the entire set of elements seen, so we’ll look for the next best thing – a way to estimate the count in a way that converges to the true answer as we allocate more space to estimating each count.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a:t>
            </a:r>
            <a:r>
              <a:rPr lang="en-US" baseline="0" dirty="0" smtClean="0"/>
              <a:t> algorithm for estimating counts that we will cover is called the </a:t>
            </a:r>
            <a:r>
              <a:rPr lang="en-US" baseline="0" dirty="0" err="1" smtClean="0"/>
              <a:t>Flajolet</a:t>
            </a:r>
            <a:r>
              <a:rPr lang="en-US" baseline="0" dirty="0" smtClean="0"/>
              <a:t>-Martin algorithm, after the inventors.</a:t>
            </a:r>
            <a:endParaRPr lang="en-US" baseline="0" dirty="0" smtClean="0"/>
          </a:p>
          <a:p>
            <a:endParaRPr lang="en-US" baseline="0" dirty="0" smtClean="0"/>
          </a:p>
          <a:p>
            <a:r>
              <a:rPr lang="en-US" baseline="0" dirty="0" smtClean="0"/>
              <a:t>Click 1: To start, let’s pick a hash function that takes stream elements as its argument and returns a bit string whose length is sufficiently large that there are more possible results of the hashing than there are elements that might appear in the set.  That is, we need at least log n bits if there are n elements in the universal set.</a:t>
            </a:r>
            <a:endParaRPr lang="en-US" baseline="0" dirty="0" smtClean="0"/>
          </a:p>
          <a:p>
            <a:endParaRPr lang="en-US" baseline="0" dirty="0" smtClean="0"/>
          </a:p>
          <a:p>
            <a:r>
              <a:rPr lang="en-US" baseline="0" dirty="0" smtClean="0"/>
              <a:t>Click 2: If “a” is a possible stream element, define r(a) to be the length of the tail of the hash value h(a) – that is, the number of trailing 0’s in the bit string h(a).</a:t>
            </a:r>
            <a:endParaRPr lang="en-US" baseline="0" dirty="0" smtClean="0"/>
          </a:p>
          <a:p>
            <a:endParaRPr lang="en-US" baseline="0" dirty="0" smtClean="0"/>
          </a:p>
          <a:p>
            <a:r>
              <a:rPr lang="en-US" baseline="0" dirty="0" smtClean="0"/>
              <a:t>Click 3: Define capital R to be the maximum value of r(a) that we have seen in the stream so far.  That is, cap R is the largest number of trailing 0’s in the hash function h applied to each of the elements we have seen in the stream.</a:t>
            </a:r>
            <a:endParaRPr lang="en-US" baseline="0" dirty="0" smtClean="0"/>
          </a:p>
          <a:p>
            <a:endParaRPr lang="en-US" baseline="0" dirty="0" smtClean="0"/>
          </a:p>
          <a:p>
            <a:r>
              <a:rPr lang="en-US" baseline="0" dirty="0" smtClean="0"/>
              <a:t>Click 4: The estimate of the number of distinct elements that we make from these calculations is 2 to the R.  This may seem ridiculous, because our estimate is always a power of 2, and surely not every stream has a number of distinct elements that is a power of 2.  But we’re going to use several hash functions and get several different values of capital R.  By combining them in the right way, we can, in principle, get any count as our estimate of the number of distinct elements.</a:t>
            </a:r>
            <a:endParaRPr lang="en-US" baseline="0" dirty="0" smtClean="0"/>
          </a:p>
          <a:p>
            <a:endParaRPr lang="en-US" baseline="0" dirty="0" smtClean="0"/>
          </a:p>
          <a:p>
            <a:r>
              <a:rPr lang="en-US" baseline="0" dirty="0" smtClean="0"/>
              <a:t>There is intuition why this idea gives a good estimate.  First, notice that the number of times an element repeats in the stream has no affect on the value of R, because each time we hash the same value, we get the same tail of zeroes.  The value of R depends only on the number of different elements in the stream.  The probability that the hash value for any given element ends in </a:t>
            </a:r>
            <a:r>
              <a:rPr lang="en-US" baseline="0" dirty="0" err="1" smtClean="0"/>
              <a:t>i</a:t>
            </a:r>
            <a:r>
              <a:rPr lang="en-US" baseline="0" dirty="0" smtClean="0"/>
              <a:t> zeroes goes down exponentially with </a:t>
            </a:r>
            <a:r>
              <a:rPr lang="en-US" baseline="0" dirty="0" err="1" smtClean="0"/>
              <a:t>i</a:t>
            </a:r>
            <a:r>
              <a:rPr lang="en-US" baseline="0" dirty="0" smtClean="0"/>
              <a:t>.  So when we increase </a:t>
            </a:r>
            <a:r>
              <a:rPr lang="en-US" baseline="0" dirty="0" err="1" smtClean="0"/>
              <a:t>i</a:t>
            </a:r>
            <a:r>
              <a:rPr lang="en-US" baseline="0" dirty="0" smtClean="0"/>
              <a:t> by 1, we need to double the number of different elements to have a good chance of seeing i+1 zeroes at the end of some hash value.  That is why raising 2 to the power equal to the longest tail of 0’s is a reasonable estimate for how many different elements we’ve seen.  The next slide tries to make this idea formal.</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the probability that the hash value of an element ends in </a:t>
            </a:r>
            <a:r>
              <a:rPr lang="en-US" baseline="0" dirty="0" err="1" smtClean="0"/>
              <a:t>i</a:t>
            </a:r>
            <a:r>
              <a:rPr lang="en-US" baseline="0" dirty="0" smtClean="0"/>
              <a:t> or more 0’s is exactly 2 to the minus </a:t>
            </a:r>
            <a:r>
              <a:rPr lang="en-US" baseline="0" dirty="0" err="1" smtClean="0"/>
              <a:t>i</a:t>
            </a:r>
            <a:r>
              <a:rPr lang="en-US" baseline="0" dirty="0" smtClean="0"/>
              <a:t>.  That is, for </a:t>
            </a:r>
            <a:r>
              <a:rPr lang="en-US" baseline="0" dirty="0" err="1" smtClean="0"/>
              <a:t>i</a:t>
            </a:r>
            <a:r>
              <a:rPr lang="en-US" baseline="0" dirty="0" smtClean="0"/>
              <a:t>=0, there is probability 1 that the tail has at least zero zeroes.   For </a:t>
            </a:r>
            <a:r>
              <a:rPr lang="en-US" baseline="0" dirty="0" err="1" smtClean="0"/>
              <a:t>i</a:t>
            </a:r>
            <a:r>
              <a:rPr lang="en-US" baseline="0" dirty="0" smtClean="0"/>
              <a:t>=1, there is half a chance that the last bit is zero, for </a:t>
            </a:r>
            <a:r>
              <a:rPr lang="en-US" baseline="0" dirty="0" err="1" smtClean="0"/>
              <a:t>i</a:t>
            </a:r>
            <a:r>
              <a:rPr lang="en-US" baseline="0" dirty="0" smtClean="0"/>
              <a:t>=2, the chance is ¼ that the last two bits are 0, and so on.</a:t>
            </a:r>
            <a:endParaRPr lang="en-US" baseline="0" dirty="0" smtClean="0"/>
          </a:p>
          <a:p>
            <a:endParaRPr lang="en-US" baseline="0" dirty="0" smtClean="0"/>
          </a:p>
          <a:p>
            <a:r>
              <a:rPr lang="en-US" baseline="0" dirty="0" smtClean="0"/>
              <a:t>Click 1: Suppose the number of distinct elements seen in the stream so far is m.  Here is the formula for the probability that R, the length of the longest tail, is at least </a:t>
            </a:r>
            <a:r>
              <a:rPr lang="en-US" baseline="0" dirty="0" err="1" smtClean="0"/>
              <a:t>i</a:t>
            </a:r>
            <a:r>
              <a:rPr lang="en-US" baseline="0" dirty="0" smtClean="0"/>
              <a:t>.</a:t>
            </a:r>
            <a:endParaRPr lang="en-US" baseline="0" dirty="0" smtClean="0"/>
          </a:p>
          <a:p>
            <a:endParaRPr lang="en-US" baseline="0" dirty="0" smtClean="0"/>
          </a:p>
          <a:p>
            <a:r>
              <a:rPr lang="en-US" baseline="0" dirty="0" smtClean="0"/>
              <a:t>Click 2: To see why,  remember 2 to the minus </a:t>
            </a:r>
            <a:r>
              <a:rPr lang="en-US" baseline="0" dirty="0" err="1" smtClean="0"/>
              <a:t>i</a:t>
            </a:r>
            <a:r>
              <a:rPr lang="en-US" baseline="0" dirty="0" smtClean="0"/>
              <a:t> is the probability a tail has at least </a:t>
            </a:r>
            <a:r>
              <a:rPr lang="en-US" baseline="0" dirty="0" err="1" smtClean="0"/>
              <a:t>i</a:t>
            </a:r>
            <a:r>
              <a:rPr lang="en-US" baseline="0" dirty="0" smtClean="0"/>
              <a:t> zeroes, so 1 minus 2 to the minus </a:t>
            </a:r>
            <a:r>
              <a:rPr lang="en-US" baseline="0" dirty="0" err="1" smtClean="0"/>
              <a:t>i</a:t>
            </a:r>
            <a:r>
              <a:rPr lang="en-US" baseline="0" dirty="0" smtClean="0"/>
              <a:t> is the probability that a tail does NOT end in as many as </a:t>
            </a:r>
            <a:r>
              <a:rPr lang="en-US" baseline="0" dirty="0" err="1" smtClean="0"/>
              <a:t>i</a:t>
            </a:r>
            <a:r>
              <a:rPr lang="en-US" baseline="0" dirty="0" smtClean="0"/>
              <a:t> zeroes.</a:t>
            </a:r>
            <a:endParaRPr lang="en-US" baseline="0" dirty="0" smtClean="0"/>
          </a:p>
          <a:p>
            <a:endParaRPr lang="en-US" baseline="0" dirty="0" smtClean="0"/>
          </a:p>
          <a:p>
            <a:r>
              <a:rPr lang="en-US" baseline="0" dirty="0" smtClean="0"/>
              <a:t>Click 3: And if we have m independent </a:t>
            </a:r>
            <a:r>
              <a:rPr lang="en-US" baseline="0" dirty="0" err="1" smtClean="0"/>
              <a:t>hashings</a:t>
            </a:r>
            <a:r>
              <a:rPr lang="en-US" baseline="0" dirty="0" smtClean="0"/>
              <a:t> of different elements, we raise this probability to the m-</a:t>
            </a:r>
            <a:r>
              <a:rPr lang="en-US" baseline="0" dirty="0" err="1" smtClean="0"/>
              <a:t>th</a:t>
            </a:r>
            <a:r>
              <a:rPr lang="en-US" baseline="0" dirty="0" smtClean="0"/>
              <a:t> power to get the probability that no tail is as long as </a:t>
            </a:r>
            <a:r>
              <a:rPr lang="en-US" baseline="0" dirty="0" err="1" smtClean="0"/>
              <a:t>i</a:t>
            </a:r>
            <a:r>
              <a:rPr lang="en-US" baseline="0" dirty="0" smtClean="0"/>
              <a:t>.  Finally, 1 minus that is the probability some element has a tail at least as long as </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To see why 2 to the R</a:t>
            </a:r>
            <a:r>
              <a:rPr lang="en-US" baseline="0" dirty="0" smtClean="0"/>
              <a:t> is generally close to m, look at the formula for the probability that R is at least </a:t>
            </a:r>
            <a:r>
              <a:rPr lang="en-US" baseline="0" dirty="0" err="1" smtClean="0"/>
              <a:t>i</a:t>
            </a:r>
            <a:r>
              <a:rPr lang="en-US" baseline="0" dirty="0" smtClean="0"/>
              <a:t> (POINT).  We’re only interested in the case where </a:t>
            </a:r>
            <a:r>
              <a:rPr lang="en-US" baseline="0" dirty="0" err="1" smtClean="0"/>
              <a:t>i</a:t>
            </a:r>
            <a:r>
              <a:rPr lang="en-US" baseline="0" dirty="0" smtClean="0"/>
              <a:t> is large, so 2 to the minus </a:t>
            </a:r>
            <a:r>
              <a:rPr lang="en-US" baseline="0" dirty="0" err="1" smtClean="0"/>
              <a:t>i</a:t>
            </a:r>
            <a:r>
              <a:rPr lang="en-US" baseline="0" dirty="0" smtClean="0"/>
              <a:t> is tiny compared with 1.  I claim that this (POINT) is approximately this (POINT), where e is the base of natural logarithms.  The proof is similar to the one we just gave regarding the throwing of darts to targets, and I’m not going to repeat it here.</a:t>
            </a:r>
            <a:endParaRPr lang="en-US" baseline="0" dirty="0" smtClean="0"/>
          </a:p>
          <a:p>
            <a:endParaRPr lang="en-US" baseline="0" dirty="0" smtClean="0"/>
          </a:p>
          <a:p>
            <a:r>
              <a:rPr lang="en-US" baseline="0" dirty="0" smtClean="0"/>
              <a:t>Click 1: The first case is where 2 to the </a:t>
            </a:r>
            <a:r>
              <a:rPr lang="en-US" baseline="0" dirty="0" err="1" smtClean="0"/>
              <a:t>i</a:t>
            </a:r>
            <a:r>
              <a:rPr lang="en-US" baseline="0" dirty="0" smtClean="0"/>
              <a:t> is much greater than m.  We don’t expect to find a tail as large as </a:t>
            </a:r>
            <a:r>
              <a:rPr lang="en-US" baseline="0" dirty="0" err="1" smtClean="0"/>
              <a:t>i</a:t>
            </a:r>
            <a:r>
              <a:rPr lang="en-US" baseline="0" dirty="0" smtClean="0"/>
              <a:t> among m hash values.  To see the math, start with the formula for the probability that R is at least </a:t>
            </a:r>
            <a:r>
              <a:rPr lang="en-US" baseline="0" dirty="0" err="1" smtClean="0"/>
              <a:t>i</a:t>
            </a:r>
            <a:r>
              <a:rPr lang="en-US" baseline="0" dirty="0" smtClean="0"/>
              <a:t> (POINT).</a:t>
            </a:r>
            <a:endParaRPr lang="en-US" baseline="0" dirty="0" smtClean="0"/>
          </a:p>
          <a:p>
            <a:endParaRPr lang="en-US" baseline="0" dirty="0" smtClean="0"/>
          </a:p>
          <a:p>
            <a:r>
              <a:rPr lang="en-US" baseline="0" dirty="0" smtClean="0"/>
              <a:t>Click 2: Since m times 2 to the minus </a:t>
            </a:r>
            <a:r>
              <a:rPr lang="en-US" baseline="0" dirty="0" err="1" smtClean="0"/>
              <a:t>i</a:t>
            </a:r>
            <a:r>
              <a:rPr lang="en-US" baseline="0" dirty="0" smtClean="0"/>
              <a:t> is small when 2 to the </a:t>
            </a:r>
            <a:r>
              <a:rPr lang="en-US" baseline="0" dirty="0" err="1" smtClean="0"/>
              <a:t>i</a:t>
            </a:r>
            <a:r>
              <a:rPr lang="en-US" baseline="0" dirty="0" smtClean="0"/>
              <a:t> is much bigger than m, we can estimate this exponential (POINT) by the first two terms of its Taylor expansion.  Remember e to the x is 1 plus x plus x-squared over 2 factorial, plus x-cubed over 3 factorial (DRAW at bottom), and so on.  If x is much less than 1, only the first two terms are significant, and that is what we have done here – replaced the exponential by 1 plus the exponent.</a:t>
            </a:r>
            <a:endParaRPr lang="en-US" baseline="0" dirty="0" smtClean="0"/>
          </a:p>
          <a:p>
            <a:endParaRPr lang="en-US" baseline="0" dirty="0" smtClean="0"/>
          </a:p>
          <a:p>
            <a:r>
              <a:rPr lang="en-US" baseline="0" dirty="0" smtClean="0"/>
              <a:t>But the 1’s cancel (POINT), and we are left with m times 2 to the minus </a:t>
            </a:r>
            <a:r>
              <a:rPr lang="en-US" baseline="0" dirty="0" err="1" smtClean="0"/>
              <a:t>i</a:t>
            </a:r>
            <a:r>
              <a:rPr lang="en-US" baseline="0" dirty="0" smtClean="0"/>
              <a:t>, which is approximately 0 since we assumed 2 to the </a:t>
            </a:r>
            <a:r>
              <a:rPr lang="en-US" baseline="0" dirty="0" err="1" smtClean="0"/>
              <a:t>i</a:t>
            </a:r>
            <a:r>
              <a:rPr lang="en-US" baseline="0" dirty="0" smtClean="0"/>
              <a:t> is much bigger than m.  The conclusion is that there is very little probability that R, the largest value of </a:t>
            </a:r>
            <a:r>
              <a:rPr lang="en-US" baseline="0" dirty="0" err="1" smtClean="0"/>
              <a:t>i</a:t>
            </a:r>
            <a:r>
              <a:rPr lang="en-US" baseline="0" dirty="0" smtClean="0"/>
              <a:t> that we found among the tail lengths, is such that 2 to the R, our estimate of m, is much larger than m itself.</a:t>
            </a:r>
            <a:endParaRPr lang="en-US" baseline="0" dirty="0" smtClean="0"/>
          </a:p>
          <a:p>
            <a:endParaRPr lang="en-US" baseline="0" dirty="0" smtClean="0"/>
          </a:p>
          <a:p>
            <a:r>
              <a:rPr lang="en-US" baseline="0" dirty="0" smtClean="0"/>
              <a:t>Click 3: On the other hand, suppose 2 to the </a:t>
            </a:r>
            <a:r>
              <a:rPr lang="en-US" baseline="0" dirty="0" err="1" smtClean="0"/>
              <a:t>i</a:t>
            </a:r>
            <a:r>
              <a:rPr lang="en-US" baseline="0" dirty="0" smtClean="0"/>
              <a:t> is much smaller than m.   Then m times 2 to the minus </a:t>
            </a:r>
            <a:r>
              <a:rPr lang="en-US" baseline="0" dirty="0" err="1" smtClean="0"/>
              <a:t>i</a:t>
            </a:r>
            <a:r>
              <a:rPr lang="en-US" baseline="0" dirty="0" smtClean="0"/>
              <a:t> is large, and e raised to a large negative power (POINT) is small, so the probability of seeing a tail of length at least </a:t>
            </a:r>
            <a:r>
              <a:rPr lang="en-US" baseline="0" dirty="0" err="1" smtClean="0"/>
              <a:t>i</a:t>
            </a:r>
            <a:r>
              <a:rPr lang="en-US" baseline="0" dirty="0" smtClean="0"/>
              <a:t> is close to 1.</a:t>
            </a:r>
            <a:endParaRPr lang="en-US" baseline="0" dirty="0" smtClean="0"/>
          </a:p>
          <a:p>
            <a:endParaRPr lang="en-US" baseline="0" dirty="0" smtClean="0"/>
          </a:p>
          <a:p>
            <a:r>
              <a:rPr lang="en-US" baseline="0" dirty="0" smtClean="0"/>
              <a:t>Click 4: Our conclusion: 2 to the R is almost always near m, not much too big and not much too small.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Unfortunately, reasoning</a:t>
            </a:r>
            <a:r>
              <a:rPr lang="en-US" baseline="0" dirty="0" smtClean="0"/>
              <a:t> about the small probability of an over or under estimate of m doesn’t tell the whole story.  The fact is that the expected value of 2 to the R is infinite, in principle, although the fact that there is an upper limit on the length of a tail – the number of bits in the hash value – means that the expected value is not really infinite, but some much-too-large number.</a:t>
            </a:r>
            <a:endParaRPr lang="en-US" baseline="0" dirty="0" smtClean="0"/>
          </a:p>
          <a:p>
            <a:endParaRPr lang="en-US" baseline="0" dirty="0" smtClean="0"/>
          </a:p>
          <a:p>
            <a:r>
              <a:rPr lang="en-US" baseline="0" dirty="0" smtClean="0"/>
              <a:t>Click 1: The argument for infinite expectation is that as we move from R to R+1, the probability of getting a tail that large halves, but the value of 2 to the R doubles.  As a result, each value of R up to the maximum possible tail length contributes the same amount to the expectation.</a:t>
            </a:r>
            <a:endParaRPr lang="en-US" baseline="0" dirty="0" smtClean="0"/>
          </a:p>
          <a:p>
            <a:endParaRPr lang="en-US" baseline="0" dirty="0" smtClean="0"/>
          </a:p>
          <a:p>
            <a:r>
              <a:rPr lang="en-US" baseline="0" dirty="0" smtClean="0"/>
              <a:t>Click 2: To deal with the infinite expected value, we need to use a large number of independent hash functions and thus get many samples of values for R.  We need to do that anyway, since one value, even if it were a good estimate, would not be exact.  Only by combining many estimates can we be reasonably sure we are close to the truth.</a:t>
            </a:r>
            <a:endParaRPr lang="en-US" baseline="0" dirty="0" smtClean="0"/>
          </a:p>
          <a:p>
            <a:endParaRPr lang="en-US" baseline="0" dirty="0" smtClean="0"/>
          </a:p>
          <a:p>
            <a:r>
              <a:rPr lang="en-US" baseline="0" dirty="0" smtClean="0"/>
              <a:t>Click 3: So we need to combine the samples of R that we get.  It’s not obvious how we do that.</a:t>
            </a:r>
            <a:endParaRPr lang="en-US" baseline="0" dirty="0" smtClean="0"/>
          </a:p>
          <a:p>
            <a:endParaRPr lang="en-US" baseline="0" dirty="0" smtClean="0"/>
          </a:p>
          <a:p>
            <a:r>
              <a:rPr lang="en-US" baseline="0" dirty="0" smtClean="0"/>
              <a:t>Click 4: For example, if we take the average, then one unusually large value will distort the average too much.</a:t>
            </a:r>
            <a:endParaRPr lang="en-US" baseline="0" dirty="0" smtClean="0"/>
          </a:p>
          <a:p>
            <a:endParaRPr lang="en-US" baseline="0" dirty="0" smtClean="0"/>
          </a:p>
          <a:p>
            <a:r>
              <a:rPr lang="en-US" baseline="0" dirty="0" smtClean="0"/>
              <a:t>Click 5: Another option is to take the median.  The median lets us ignore really large or small values.  The trouble with medians is that they are always one of the values in the set whose median you are taking.  And this set is a collection of powers of 2, so the result would always be a power of two.</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way we combine averages and medians to get an</a:t>
            </a:r>
            <a:r>
              <a:rPr lang="en-US" baseline="0" dirty="0" smtClean="0"/>
              <a:t> estimate that is not biased to the high end, and which will converge to the exact answer if we take enough samples, that is, we use enough different hash functions and compute the maximum tail length for each.</a:t>
            </a:r>
            <a:endParaRPr lang="en-US" baseline="0" dirty="0" smtClean="0"/>
          </a:p>
          <a:p>
            <a:endParaRPr lang="en-US" baseline="0" dirty="0" smtClean="0"/>
          </a:p>
          <a:p>
            <a:r>
              <a:rPr lang="en-US" baseline="0" dirty="0" smtClean="0"/>
              <a:t>Click 1: Partition the samples into groups of size at least log n, where n is the maximum number of distinct elements that could ever appear in the stream.</a:t>
            </a:r>
            <a:endParaRPr lang="en-US" baseline="0" dirty="0" smtClean="0"/>
          </a:p>
          <a:p>
            <a:endParaRPr lang="en-US" baseline="0" dirty="0" smtClean="0"/>
          </a:p>
          <a:p>
            <a:r>
              <a:rPr lang="en-US" baseline="0" dirty="0" smtClean="0"/>
              <a:t>Click 2: Take the average within each group.  Since there are at least log n members of a group, the sum can be essentially any number from 0 up to n.  That gets around the first problem of not being able to report an estimate that isn’t a power of 2.</a:t>
            </a:r>
            <a:endParaRPr lang="en-US" baseline="0" dirty="0" smtClean="0"/>
          </a:p>
          <a:p>
            <a:endParaRPr lang="en-US" baseline="0" dirty="0" smtClean="0"/>
          </a:p>
          <a:p>
            <a:r>
              <a:rPr lang="en-US" baseline="0" dirty="0" smtClean="0"/>
              <a:t>Click 3: Then, take the median of the averages.  By taking the median, we can safely ignore extremely high estimates from some of the hash functions.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URL arrives in the stream of reports from the crawling tasks, instead of looking it up on disk, we can pass it through a Bloom filter.  This filter will say either that the URL has been seen before or not.</a:t>
            </a:r>
            <a:endParaRPr lang="en-US" baseline="0" dirty="0" smtClean="0"/>
          </a:p>
          <a:p>
            <a:endParaRPr lang="en-US" baseline="0" dirty="0" smtClean="0"/>
          </a:p>
          <a:p>
            <a:r>
              <a:rPr lang="en-US" baseline="0" dirty="0" smtClean="0"/>
              <a:t>Click 1</a:t>
            </a:r>
            <a:endParaRPr lang="en-US" baseline="0" dirty="0" smtClean="0"/>
          </a:p>
          <a:p>
            <a:r>
              <a:rPr lang="en-US" baseline="0" dirty="0" smtClean="0"/>
              <a:t>If the filter says it has not been seen before, the URL will be added to the list of URL’s that need to be crawled, and eventually, it will be assigned to some crawling task.</a:t>
            </a:r>
            <a:endParaRPr lang="en-US" baseline="0" dirty="0" smtClean="0"/>
          </a:p>
          <a:p>
            <a:endParaRPr lang="en-US" baseline="0" dirty="0" smtClean="0"/>
          </a:p>
          <a:p>
            <a:r>
              <a:rPr lang="en-US" baseline="0" dirty="0" smtClean="0"/>
              <a:t>Click 2</a:t>
            </a:r>
            <a:endParaRPr lang="en-US" baseline="0" dirty="0" smtClean="0"/>
          </a:p>
          <a:p>
            <a:r>
              <a:rPr lang="en-US" baseline="0" dirty="0" smtClean="0"/>
              <a:t>The bad news is that occasionally, the Bloom filter will give a false positive.  That is, it will  say the URL has been seen before when in fact it had not.  That would be bad if the URL were the gateway to a part of the Web that could only be reached through that URL.  However, if that is the case, the part of the Web we cannot reach is not very important anyway.  Any important part of the Web has many links from many places – that’s the PageRank idea -- so missing one link will not affect much, if anything.</a:t>
            </a:r>
            <a:endParaRPr lang="en-US" baseline="0" dirty="0" smtClean="0"/>
          </a:p>
          <a:p>
            <a:endParaRPr lang="en-US" baseline="0" dirty="0" smtClean="0"/>
          </a:p>
          <a:p>
            <a:r>
              <a:rPr lang="en-US" baseline="0" dirty="0" smtClean="0"/>
              <a:t>Click 3</a:t>
            </a:r>
            <a:endParaRPr lang="en-US" baseline="0" dirty="0" smtClean="0"/>
          </a:p>
          <a:p>
            <a:r>
              <a:rPr lang="en-US" baseline="0" dirty="0" smtClean="0"/>
              <a:t>The good news is that if the Bloom filter says the URL has never been seen, then that is true.  That is, there are no false negatives.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Enough</a:t>
            </a:r>
            <a:r>
              <a:rPr lang="en-US" baseline="0" dirty="0" smtClean="0"/>
              <a:t> of a sales pitch.   Let’s look at how a Bloom filter actually works.</a:t>
            </a:r>
            <a:endParaRPr lang="en-US" baseline="0" dirty="0" smtClean="0"/>
          </a:p>
          <a:p>
            <a:endParaRPr lang="en-US" baseline="0" dirty="0" smtClean="0"/>
          </a:p>
          <a:p>
            <a:r>
              <a:rPr lang="en-US" baseline="0" dirty="0" smtClean="0"/>
              <a:t>Click 1</a:t>
            </a:r>
            <a:endParaRPr lang="en-US" baseline="0" dirty="0" smtClean="0"/>
          </a:p>
          <a:p>
            <a:r>
              <a:rPr lang="en-US" baseline="0" dirty="0" smtClean="0"/>
              <a:t>The filter itself is a large array of bits, perhaps several times as many bits as there are possible elements in the stream.  The bit array is manipulated through a collection of hash functions.  The number of hash functions could be as little as 1, although several is better.  Even a few dozen hash functions could be a good choice in some situations.</a:t>
            </a:r>
            <a:endParaRPr lang="en-US" baseline="0" dirty="0" smtClean="0"/>
          </a:p>
          <a:p>
            <a:endParaRPr lang="en-US" baseline="0" dirty="0" smtClean="0"/>
          </a:p>
          <a:p>
            <a:r>
              <a:rPr lang="en-US" baseline="0" dirty="0" smtClean="0"/>
              <a:t>Click 2</a:t>
            </a:r>
            <a:endParaRPr lang="en-US" baseline="0" dirty="0" smtClean="0"/>
          </a:p>
          <a:p>
            <a:r>
              <a:rPr lang="en-US" baseline="0" dirty="0" smtClean="0"/>
              <a:t>Each hash function takes a stream element and produces a value that is one of the positions in the array.  It is important that the hash functions be independent.  It should not be possible to predict the result of one hash function from the result of another.</a:t>
            </a:r>
            <a:endParaRPr lang="en-US" baseline="0" dirty="0" smtClean="0"/>
          </a:p>
          <a:p>
            <a:endParaRPr lang="en-US" baseline="0" dirty="0" smtClean="0"/>
          </a:p>
          <a:p>
            <a:r>
              <a:rPr lang="en-US" baseline="0" dirty="0" smtClean="0"/>
              <a:t>Click 3</a:t>
            </a:r>
            <a:endParaRPr lang="en-US" baseline="0" dirty="0" smtClean="0"/>
          </a:p>
          <a:p>
            <a:r>
              <a:rPr lang="en-US" baseline="0" dirty="0" smtClean="0"/>
              <a:t>Start with all bits of the array equal to 0.</a:t>
            </a:r>
            <a:endParaRPr lang="en-US" baseline="0" dirty="0" smtClean="0"/>
          </a:p>
          <a:p>
            <a:endParaRPr lang="en-US" baseline="0" dirty="0" smtClean="0"/>
          </a:p>
          <a:p>
            <a:r>
              <a:rPr lang="en-US" baseline="0" dirty="0" smtClean="0"/>
              <a:t>Click 4</a:t>
            </a:r>
            <a:endParaRPr lang="en-US" baseline="0" dirty="0" smtClean="0"/>
          </a:p>
          <a:p>
            <a:r>
              <a:rPr lang="en-US" baseline="0" dirty="0" smtClean="0"/>
              <a:t>Suppose element x arrives on the stream.  We compute the values of h(x) for each hash function h in our collection.  That gives us some number of bits.  Turn each of these bits to 1 if they were not already 1.</a:t>
            </a:r>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tiny</a:t>
            </a:r>
            <a:r>
              <a:rPr lang="en-US" baseline="0" dirty="0" smtClean="0"/>
              <a:t> example of how a Bloom filter works.</a:t>
            </a:r>
            <a:endParaRPr lang="en-US" baseline="0" dirty="0" smtClean="0"/>
          </a:p>
          <a:p>
            <a:endParaRPr lang="en-US" baseline="0" dirty="0" smtClean="0"/>
          </a:p>
          <a:p>
            <a:r>
              <a:rPr lang="en-US" baseline="0" dirty="0" smtClean="0"/>
              <a:t>Click 1: We’ll use an array of 11 bits.</a:t>
            </a:r>
            <a:endParaRPr lang="en-US" baseline="0" dirty="0" smtClean="0"/>
          </a:p>
          <a:p>
            <a:endParaRPr lang="en-US" baseline="0" dirty="0" smtClean="0"/>
          </a:p>
          <a:p>
            <a:r>
              <a:rPr lang="en-US" baseline="0" dirty="0" smtClean="0"/>
              <a:t>Click 2: Assume the stream consists of integers.</a:t>
            </a:r>
            <a:endParaRPr lang="en-US" baseline="0" dirty="0" smtClean="0"/>
          </a:p>
          <a:p>
            <a:endParaRPr lang="en-US" baseline="0" dirty="0" smtClean="0"/>
          </a:p>
          <a:p>
            <a:r>
              <a:rPr lang="en-US" baseline="0" dirty="0" smtClean="0"/>
              <a:t>Click 3: We’ll have two hash functions.  The first, h1, is computed from an integer x as follows.</a:t>
            </a:r>
            <a:endParaRPr lang="en-US" baseline="0" dirty="0" smtClean="0"/>
          </a:p>
          <a:p>
            <a:endParaRPr lang="en-US" baseline="0" dirty="0" smtClean="0"/>
          </a:p>
          <a:p>
            <a:r>
              <a:rPr lang="en-US" baseline="0" dirty="0" smtClean="0"/>
              <a:t>Click 4: Write x in binary.  For h1, we use only the odd positions, counting from the right.  That is, position 1 is the low-order bit, position 3 is the 4’s place, position 5 is the 16’s place, and so on.</a:t>
            </a:r>
            <a:endParaRPr lang="en-US" baseline="0" dirty="0" smtClean="0"/>
          </a:p>
          <a:p>
            <a:endParaRPr lang="en-US" baseline="0" dirty="0" smtClean="0"/>
          </a:p>
          <a:p>
            <a:r>
              <a:rPr lang="en-US" baseline="0" dirty="0" smtClean="0"/>
              <a:t>Click 5: Looking only at the odd-positioned bits, we get another binary integer.  Suppose that integer is </a:t>
            </a:r>
            <a:r>
              <a:rPr lang="en-US" baseline="0" dirty="0" err="1" smtClean="0"/>
              <a:t>i</a:t>
            </a:r>
            <a:r>
              <a:rPr lang="en-US" baseline="0" dirty="0" smtClean="0"/>
              <a:t>.</a:t>
            </a:r>
            <a:endParaRPr lang="en-US" baseline="0" dirty="0" smtClean="0"/>
          </a:p>
          <a:p>
            <a:endParaRPr lang="en-US" baseline="0" dirty="0" smtClean="0"/>
          </a:p>
          <a:p>
            <a:r>
              <a:rPr lang="en-US" baseline="0" dirty="0" smtClean="0"/>
              <a:t>Click 6: Then compute </a:t>
            </a:r>
            <a:r>
              <a:rPr lang="en-US" baseline="0" dirty="0" err="1" smtClean="0"/>
              <a:t>i</a:t>
            </a:r>
            <a:r>
              <a:rPr lang="en-US" baseline="0" dirty="0" smtClean="0"/>
              <a:t> modulo 11, that is, the remainder when </a:t>
            </a:r>
            <a:r>
              <a:rPr lang="en-US" baseline="0" dirty="0" err="1" smtClean="0"/>
              <a:t>i</a:t>
            </a:r>
            <a:r>
              <a:rPr lang="en-US" baseline="0" dirty="0" smtClean="0"/>
              <a:t> is divided by 11.  That is the value of h1(x).</a:t>
            </a:r>
            <a:endParaRPr lang="en-US" baseline="0" dirty="0" smtClean="0"/>
          </a:p>
          <a:p>
            <a:endParaRPr lang="en-US" baseline="0" dirty="0" smtClean="0"/>
          </a:p>
          <a:p>
            <a:r>
              <a:rPr lang="en-US" baseline="0" dirty="0" smtClean="0"/>
              <a:t>Click 7: h2(x) is computed in exactly the same way, but from the even positions of the binary representation of x.</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when three integers arrive at the stream</a:t>
            </a:r>
            <a:r>
              <a:rPr lang="en-US" baseline="0" dirty="0" smtClean="0"/>
              <a:t> input.  Initially, all 11 bits of the Bloom filter are 0.</a:t>
            </a:r>
            <a:endParaRPr lang="en-US" baseline="0" dirty="0" smtClean="0"/>
          </a:p>
          <a:p>
            <a:endParaRPr lang="en-US" baseline="0" dirty="0" smtClean="0"/>
          </a:p>
          <a:p>
            <a:r>
              <a:rPr lang="en-US" baseline="0" dirty="0" smtClean="0"/>
              <a:t>Click 1</a:t>
            </a:r>
            <a:endParaRPr lang="en-US" baseline="0" dirty="0" smtClean="0"/>
          </a:p>
          <a:p>
            <a:r>
              <a:rPr lang="en-US" baseline="0" dirty="0" smtClean="0"/>
              <a:t>The first integer is 25.  We show its value in binary, with the odd-numbered positions, counting from the right, in black, and the even positions in red.  h1 is formed from the odd positions, and we see 101 (DRAW) there.  That’s 5 in binary, and 5 modulo 11 is 5 (POINT to h1 column).   The even positions are 10 (DRAW), or 2, and modulo 11 that’s still 2 (POINT).  We thus set positions 2 and 5 of the array to 1, and you see the new values in blue.  Note that we are counting positions from the left end and starting at zero.</a:t>
            </a:r>
            <a:endParaRPr lang="en-US" baseline="0" dirty="0" smtClean="0"/>
          </a:p>
          <a:p>
            <a:endParaRPr lang="en-US" baseline="0" dirty="0" smtClean="0"/>
          </a:p>
          <a:p>
            <a:r>
              <a:rPr lang="en-US" baseline="0" dirty="0" smtClean="0"/>
              <a:t>Click 2</a:t>
            </a:r>
            <a:endParaRPr lang="en-US" baseline="0" dirty="0" smtClean="0"/>
          </a:p>
          <a:p>
            <a:r>
              <a:rPr lang="en-US" baseline="0" dirty="0" smtClean="0"/>
              <a:t>The next integer is 159, and you see it written in binary here as well.  The odd positions, in black, form 0111 (DRAW), which is 7 (POINT).  The even positions form 1011 (DRAW), which is 11 in decimal, and 11 modulo 11 is 0 (POINT).  We thus set bits 0 and 7 of the array to 1.  You see them in blue (POINT).</a:t>
            </a:r>
            <a:endParaRPr lang="en-US" baseline="0" dirty="0" smtClean="0"/>
          </a:p>
          <a:p>
            <a:endParaRPr lang="en-US" baseline="0" dirty="0" smtClean="0"/>
          </a:p>
          <a:p>
            <a:r>
              <a:rPr lang="en-US" baseline="0" dirty="0" smtClean="0"/>
              <a:t>Click 3</a:t>
            </a:r>
            <a:endParaRPr lang="en-US" baseline="0" dirty="0" smtClean="0"/>
          </a:p>
          <a:p>
            <a:r>
              <a:rPr lang="en-US" baseline="0" dirty="0" smtClean="0"/>
              <a:t>Third to arrive is 585.  The odd positions form 01001 (DRAW), or 9 (POINT).  The even positions form 10010 (DRAW) or 18.  Modulo 11, that’s 7.  So we set bits 7 and 9 to 1.  Bit 7 was already 1, so we make no change.  Bit 9 is set to 1, as you see here (POINT).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 have</a:t>
            </a:r>
            <a:r>
              <a:rPr lang="en-US" baseline="0" dirty="0" smtClean="0"/>
              <a:t> seen how to set bits to 1 when we add elements to the set we are representing with the Bloom filter.  Now, we need to learn how to test an element for membership in the set.</a:t>
            </a:r>
            <a:endParaRPr lang="en-US" baseline="0" dirty="0" smtClean="0"/>
          </a:p>
          <a:p>
            <a:endParaRPr lang="en-US" baseline="0" dirty="0" smtClean="0"/>
          </a:p>
          <a:p>
            <a:r>
              <a:rPr lang="en-US" baseline="0" dirty="0" smtClean="0"/>
              <a:t>Click 1: Let the element we want to test be y.</a:t>
            </a:r>
            <a:endParaRPr lang="en-US" baseline="0" dirty="0" smtClean="0"/>
          </a:p>
          <a:p>
            <a:endParaRPr lang="en-US" baseline="0" dirty="0" smtClean="0"/>
          </a:p>
          <a:p>
            <a:r>
              <a:rPr lang="en-US" baseline="0" dirty="0" smtClean="0"/>
              <a:t>Click 2: Apply each of the hash functions associated with the Bloom filter to y.  That gives you a set of positions.</a:t>
            </a:r>
            <a:endParaRPr lang="en-US" baseline="0" dirty="0" smtClean="0"/>
          </a:p>
          <a:p>
            <a:endParaRPr lang="en-US" baseline="0" dirty="0" smtClean="0"/>
          </a:p>
          <a:p>
            <a:r>
              <a:rPr lang="en-US" baseline="0" dirty="0" smtClean="0"/>
              <a:t>Click 3: If all these positions are 1, then we say that y was seen before.  If y WAS seen before, then surely all of these positions would have been set to 1, so we will surely say “yes.”  Unfortunately, there can be false positives, since it could be that we never saw y, but some other combination of elements managed to turn on all the bits that y would turn on.</a:t>
            </a:r>
            <a:endParaRPr lang="en-US" baseline="0" dirty="0" smtClean="0"/>
          </a:p>
          <a:p>
            <a:endParaRPr lang="en-US" baseline="0" dirty="0" smtClean="0"/>
          </a:p>
          <a:p>
            <a:r>
              <a:rPr lang="en-US" baseline="0" dirty="0" smtClean="0"/>
              <a:t>Click 4: If one or more of the bits are 0, then we’ll say y was never seen.  That is surely correct, since we know that each would have been set to 1 if y had been seen.  That is, there are no false negatives.</a:t>
            </a:r>
            <a:endParaRPr lang="en-US" baseline="0" dirty="0" smtClean="0"/>
          </a:p>
          <a:p>
            <a:endParaRPr lang="en-US" baseline="0" dirty="0" smtClean="0"/>
          </a:p>
          <a:p>
            <a:r>
              <a:rPr lang="en-US" baseline="0" dirty="0" smtClean="0"/>
              <a:t>A point worth noting is that insert and lookup can involve a single set, as in our example of crawling the Web, or there can be two distinct sets.  If the elements that we lookup become part of the set that the Bloom filter is to represent, then when doing the lookup, if we find some bits are 0, we set them to 1. However, we can also use a Bloom filter to compare two sets.  We form the Bloom filter from one set, and then test each element of the other set for membership by doing a lookup.  In that case, the 0’s we find are left as 0.</a:t>
            </a:r>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up an example of how we test membership in a set.</a:t>
            </a:r>
            <a:endParaRPr lang="en-US" baseline="0" dirty="0" smtClean="0"/>
          </a:p>
          <a:p>
            <a:endParaRPr lang="en-US" baseline="0" dirty="0" smtClean="0"/>
          </a:p>
          <a:p>
            <a:r>
              <a:rPr lang="en-US" baseline="0" dirty="0" smtClean="0"/>
              <a:t>Click 1: We’ll start where we left the previous example.  We had inserted three elements, 25, 159, and 585, into the set, which left the Bloom filter looking like this (POINT).</a:t>
            </a:r>
            <a:endParaRPr lang="en-US" baseline="0" dirty="0" smtClean="0"/>
          </a:p>
          <a:p>
            <a:endParaRPr lang="en-US" baseline="0" dirty="0" smtClean="0"/>
          </a:p>
          <a:p>
            <a:r>
              <a:rPr lang="en-US" baseline="0" dirty="0" smtClean="0"/>
              <a:t>Click 2: Suppose we now want to look up 118, which is 1110110 (POINT) in binary.</a:t>
            </a:r>
            <a:endParaRPr lang="en-US" baseline="0" dirty="0" smtClean="0"/>
          </a:p>
          <a:p>
            <a:endParaRPr lang="en-US" baseline="0" dirty="0" smtClean="0"/>
          </a:p>
          <a:p>
            <a:r>
              <a:rPr lang="en-US" baseline="0" dirty="0" smtClean="0"/>
              <a:t>Click 3: The odd positions form 1110 (DRAW), which is 14 in decimal.  Thus, h1(118) is 14 modulo 11, or 3.</a:t>
            </a:r>
            <a:endParaRPr lang="en-US" baseline="0" dirty="0" smtClean="0"/>
          </a:p>
          <a:p>
            <a:endParaRPr lang="en-US" baseline="0" dirty="0" smtClean="0"/>
          </a:p>
          <a:p>
            <a:r>
              <a:rPr lang="en-US" baseline="0" dirty="0" smtClean="0"/>
              <a:t>Click 4: The even positions give us 101 (DRAW), or 5 in decimal.  That means h2(118) is 5.</a:t>
            </a:r>
            <a:endParaRPr lang="en-US" baseline="0" dirty="0" smtClean="0"/>
          </a:p>
          <a:p>
            <a:endParaRPr lang="en-US" baseline="0" dirty="0" smtClean="0"/>
          </a:p>
          <a:p>
            <a:r>
              <a:rPr lang="en-US" baseline="0" dirty="0" smtClean="0"/>
              <a:t>Click 5: To test membership of y in the set represented by the Bloom filter, we thus look at bits 3 and 5.  Bit 3 is 0 and bit 5 is 1.  That means 118 could not be in the set, because both would have been 1 if so.  We say “no,” and that is the correct answer.</a:t>
            </a:r>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do</a:t>
            </a:r>
            <a:r>
              <a:rPr lang="en-US" baseline="0" dirty="0" smtClean="0"/>
              <a:t> a little ugly math to explain how the Bloom filter performs as a function of how big the array is, how many hash functions are used, and how many elements are inserted into the set that the filter represents.</a:t>
            </a:r>
            <a:endParaRPr lang="en-US" baseline="0" dirty="0" smtClean="0"/>
          </a:p>
          <a:p>
            <a:endParaRPr lang="en-US" baseline="0" dirty="0" smtClean="0"/>
          </a:p>
          <a:p>
            <a:r>
              <a:rPr lang="en-US" baseline="0" dirty="0" smtClean="0"/>
              <a:t>Click 1: First, it should be evident that the false-positive rate will be lower if there are few 1’s in the array.  When we hash an element not in the underlying set, the probability we will find a 1 at that position is the fraction of 1’s in the array.  If we have k hash functions, then the probability that an element not in the set will be reported to be in the set is the fraction of 1’s raised to the k-</a:t>
            </a:r>
            <a:r>
              <a:rPr lang="en-US" baseline="0" dirty="0" err="1" smtClean="0"/>
              <a:t>th</a:t>
            </a:r>
            <a:r>
              <a:rPr lang="en-US" baseline="0" dirty="0" smtClean="0"/>
              <a:t> power.</a:t>
            </a:r>
            <a:endParaRPr lang="en-US" baseline="0" dirty="0" smtClean="0"/>
          </a:p>
          <a:p>
            <a:endParaRPr lang="en-US" baseline="0" dirty="0" smtClean="0"/>
          </a:p>
          <a:p>
            <a:r>
              <a:rPr lang="en-US" baseline="0" dirty="0" smtClean="0"/>
              <a:t>Click 2: So what is the fraction of 1’s?  There surely cannot be more 1’s than there are elements inserted, times the number of hash functions.  In practice, it will be almost as large as that.  But collisions, where two different </a:t>
            </a:r>
            <a:r>
              <a:rPr lang="en-US" baseline="0" dirty="0" err="1" smtClean="0"/>
              <a:t>hashings</a:t>
            </a:r>
            <a:r>
              <a:rPr lang="en-US" baseline="0" dirty="0" smtClean="0"/>
              <a:t> coincide and set the same bit to 1 will make the actual number slightly lower.   At first, when almost all bits are 0, collisions are rare.  But suppose 50% of the bits are now 1.  If we apply one of the hash functions to a new element, there is a 50% chance that it will lead us to a bit that is already 1, and thus the number of 1’s will not change when we apply this hash function to this element.</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5400" b="1"/>
            </a:lvl1pPr>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5257800"/>
            <a:ext cx="8077200" cy="1295400"/>
          </a:xfrm>
        </p:spPr>
        <p:txBody>
          <a:bodyPr lIns="118872" tIns="0" rIns="45720" bIns="0" anchor="t">
            <a:normAutofit/>
          </a:bodyPr>
          <a:lstStyle>
            <a:lvl1pPr marL="0" indent="0" algn="l">
              <a:buNone/>
              <a:defRPr sz="32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79C7330-4CE8-48F7-9D58-15F746E13FB9}" type="datetime1">
              <a:rPr lang="en-US" smtClean="0"/>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F9DA65-BB84-49AE-865D-17FA935BCB90}" type="datetime1">
              <a:rPr lang="en-US" smtClean="0"/>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66E137-08FA-4CDA-8725-3545AA5F9FAC}" type="datetime1">
              <a:rPr lang="en-US" smtClean="0"/>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54C64C9-F705-476E-B769-508EAD066D70}" type="datetime1">
              <a:rPr lang="en-US" smtClean="0"/>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Mining of Massive Datasets. Leskovec, Rajaraman and Ullman. Stanford University</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Autofit/>
          </a:bodyPr>
          <a:lstStyle>
            <a:lvl1pPr>
              <a:defRPr lang="en-US" dirty="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eaLnBrk="1" latinLnBrk="0" hangingPunct="1"/>
            <a:r>
              <a:rPr lang="en-US" dirty="0" smtClean="0"/>
              <a:t>Click to edit Master text styles</a:t>
            </a:r>
            <a:endParaRPr lang="en-US" dirty="0" smtClean="0"/>
          </a:p>
          <a:p>
            <a:pPr lvl="1" eaLnBrk="1" latinLnBrk="0" hangingPunct="1"/>
            <a:r>
              <a:rPr lang="en-US" dirty="0" smtClean="0"/>
              <a:t>Second level</a:t>
            </a:r>
            <a:endParaRPr lang="en-US" dirty="0" smtClean="0"/>
          </a:p>
          <a:p>
            <a:pPr lvl="2" eaLnBrk="1" latinLnBrk="0" hangingPunct="1"/>
            <a:r>
              <a:rPr lang="en-US" dirty="0" smtClean="0"/>
              <a:t>Third level</a:t>
            </a:r>
            <a:endParaRPr lang="en-US" dirty="0" smtClean="0"/>
          </a:p>
          <a:p>
            <a:pPr lvl="3" eaLnBrk="1" latinLnBrk="0" hangingPunct="1"/>
            <a:r>
              <a:rPr lang="en-US" dirty="0" smtClean="0"/>
              <a:t>Fourth level</a:t>
            </a:r>
            <a:endParaRPr lang="en-US" dirty="0" smtClean="0"/>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18E4772-5B34-401E-95E4-A9C2A89172CB}" type="datetime1">
              <a:rPr lang="en-US" smtClean="0"/>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16F2FC2-BB9B-4501-A64A-1D405DFCD284}" type="datetime1">
              <a:rPr lang="en-US" smtClean="0"/>
            </a:fld>
            <a:endParaRPr lang="en-US"/>
          </a:p>
        </p:txBody>
      </p:sp>
      <p:sp>
        <p:nvSpPr>
          <p:cNvPr id="5" name="Footer Placeholder 4"/>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257800"/>
          </a:xfrm>
        </p:spPr>
        <p:txBody>
          <a:bodyPr lIns="91440">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eaLnBrk="1" latinLnBrk="0" hangingPunct="1"/>
            <a:r>
              <a:rPr lang="en-US" dirty="0" smtClean="0"/>
              <a:t>Click to edit Master text styles</a:t>
            </a:r>
            <a:endParaRPr lang="en-US" dirty="0" smtClean="0"/>
          </a:p>
          <a:p>
            <a:pPr lvl="1" eaLnBrk="1" latinLnBrk="0" hangingPunct="1"/>
            <a:r>
              <a:rPr lang="en-US" dirty="0" smtClean="0"/>
              <a:t>Second level</a:t>
            </a:r>
            <a:endParaRPr lang="en-US" dirty="0" smtClean="0"/>
          </a:p>
          <a:p>
            <a:pPr lvl="2" eaLnBrk="1" latinLnBrk="0" hangingPunct="1"/>
            <a:r>
              <a:rPr lang="en-US" dirty="0" smtClean="0"/>
              <a:t>Third level</a:t>
            </a:r>
            <a:endParaRPr lang="en-US" dirty="0" smtClean="0"/>
          </a:p>
          <a:p>
            <a:pPr lvl="3" eaLnBrk="1" latinLnBrk="0" hangingPunct="1"/>
            <a:r>
              <a:rPr lang="en-US" dirty="0" smtClean="0"/>
              <a:t>Fourth level</a:t>
            </a:r>
            <a:endParaRPr lang="en-US" dirty="0" smtClean="0"/>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295400"/>
            <a:ext cx="4038600" cy="52578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40863B-248B-44EE-B105-5B695F0FC236}" type="datetime1">
              <a:rPr lang="en-US" smtClean="0"/>
            </a:fld>
            <a:endParaRPr lang="en-US"/>
          </a:p>
        </p:txBody>
      </p:sp>
      <p:sp>
        <p:nvSpPr>
          <p:cNvPr id="6" name="Footer Placeholder 5"/>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CF02E7-FC57-4F06-96DC-6D61D3B11F6E}" type="datetime1">
              <a:rPr lang="en-US" smtClean="0"/>
            </a:fld>
            <a:endParaRPr lang="en-US"/>
          </a:p>
        </p:txBody>
      </p:sp>
      <p:sp>
        <p:nvSpPr>
          <p:cNvPr id="8" name="Footer Placeholder 7"/>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CBE1-4CBA-44C9-838C-77ADBAC1F8A2}" type="datetime1">
              <a:rPr lang="en-US" smtClean="0"/>
            </a:fld>
            <a:endParaRPr lang="en-US"/>
          </a:p>
        </p:txBody>
      </p:sp>
      <p:sp>
        <p:nvSpPr>
          <p:cNvPr id="4" name="Footer Placeholder 3"/>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E81B-E021-4957-93E3-79B1FDE179A2}" type="datetime1">
              <a:rPr lang="en-US" smtClean="0"/>
            </a:fld>
            <a:endParaRPr lang="en-US"/>
          </a:p>
        </p:txBody>
      </p:sp>
      <p:sp>
        <p:nvSpPr>
          <p:cNvPr id="3" name="Footer Placeholder 2"/>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0947EA96-B7F4-4F79-A79B-FBC8F44320DC}" type="datetime1">
              <a:rPr lang="en-US" smtClean="0"/>
            </a:fld>
            <a:endParaRPr lang="en-US"/>
          </a:p>
        </p:txBody>
      </p:sp>
      <p:sp>
        <p:nvSpPr>
          <p:cNvPr id="6" name="Footer Placeholder 5"/>
          <p:cNvSpPr>
            <a:spLocks noGrp="1"/>
          </p:cNvSpPr>
          <p:nvPr>
            <p:ph type="ftr" sz="quarter" idx="11"/>
          </p:nvPr>
        </p:nvSpPr>
        <p:spPr/>
        <p:txBody>
          <a:body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164592" y="1170432"/>
            <a:ext cx="2523744" cy="201168"/>
          </a:xfrm>
        </p:spPr>
        <p:txBody>
          <a:bodyPr/>
          <a:lstStyle/>
          <a:p>
            <a:fld id="{647A801F-1A2D-4373-93F5-E8FD50FE0F8E}" type="datetime1">
              <a:rPr lang="en-US" smtClean="0"/>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Mining of Massive Datasets. Leskovec, Rajaraman and Ullman. Stanford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199" y="152400"/>
            <a:ext cx="8686799"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534400" cy="5257801"/>
          </a:xfrm>
          <a:prstGeom prst="rect">
            <a:avLst/>
          </a:prstGeom>
        </p:spPr>
        <p:txBody>
          <a:bodyPr vert="horz" lIns="54864" tIns="91440" rtlCol="0">
            <a:normAutofit/>
          </a:bodyPr>
          <a:lstStyle/>
          <a:p>
            <a:pPr lvl="0" eaLnBrk="1" latinLnBrk="0" hangingPunct="1"/>
            <a:r>
              <a:rPr kumimoji="0" lang="en-US" dirty="0" smtClean="0"/>
              <a:t>Click to edit Master text styles</a:t>
            </a:r>
            <a:endParaRPr kumimoji="0" lang="en-US" dirty="0" smtClean="0"/>
          </a:p>
          <a:p>
            <a:pPr lvl="1" eaLnBrk="1" latinLnBrk="0" hangingPunct="1"/>
            <a:r>
              <a:rPr kumimoji="0" lang="en-US" dirty="0" smtClean="0"/>
              <a:t>Second level</a:t>
            </a:r>
            <a:endParaRPr kumimoji="0" lang="en-US" dirty="0" smtClean="0"/>
          </a:p>
          <a:p>
            <a:pPr lvl="2" eaLnBrk="1" latinLnBrk="0" hangingPunct="1"/>
            <a:r>
              <a:rPr kumimoji="0" lang="en-US" dirty="0" smtClean="0"/>
              <a:t>Third level</a:t>
            </a:r>
            <a:endParaRPr kumimoji="0" lang="en-US" dirty="0" smtClean="0"/>
          </a:p>
          <a:p>
            <a:pPr lvl="3" eaLnBrk="1" latinLnBrk="0" hangingPunct="1"/>
            <a:r>
              <a:rPr kumimoji="0" lang="en-US" dirty="0" smtClean="0"/>
              <a:t>Fourth level</a:t>
            </a:r>
            <a:endParaRPr kumimoji="0" lang="en-US" dirty="0" smtClean="0"/>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anose="020F0502020204030204" pitchFamily="34" charset="0"/>
                <a:cs typeface="Calibri" panose="020F0502020204030204" pitchFamily="34" charset="0"/>
              </a:defRPr>
            </a:lvl1pPr>
          </a:lstStyle>
          <a:p>
            <a:fld id="{FD2B5135-DF74-4D24-9539-46E0E4E44F97}" type="datetime1">
              <a:rPr lang="en-US" smtClean="0"/>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anose="020F0502020204030204" pitchFamily="34" charset="0"/>
                <a:cs typeface="Calibri" panose="020F0502020204030204" pitchFamily="34" charset="0"/>
              </a:defRPr>
            </a:lvl1pPr>
          </a:lstStyle>
          <a:p>
            <a:r>
              <a:rPr lang="en-US" smtClean="0"/>
              <a:t>Mining of Massive Datasets. Leskovec, Rajaraman and Ullman. Stanford University</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anose="020F0502020204030204" pitchFamily="34" charset="0"/>
                <a:cs typeface="Calibri" panose="020F0502020204030204" pitchFamily="34" charset="0"/>
              </a:defRPr>
            </a:lvl1pPr>
          </a:lstStyle>
          <a:p>
            <a:fld id="{19B12225-5612-419B-A8D5-4B8EEE4C217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rtl="0" eaLnBrk="1" latinLnBrk="0" hangingPunct="1">
        <a:spcBef>
          <a:spcPct val="0"/>
        </a:spcBef>
        <a:buNone/>
        <a:defRPr kumimoji="0" sz="48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anose="020F0502020204030204" pitchFamily="34" charset="0"/>
          <a:ea typeface="+mn-ea"/>
          <a:cs typeface="Calibri" panose="020F0502020204030204" pitchFamily="34" charset="0"/>
        </a:defRPr>
      </a:lvl1pPr>
      <a:lvl2pPr marL="731520" indent="-274320" algn="l" rtl="0" eaLnBrk="1" latinLnBrk="0" hangingPunct="1">
        <a:spcBef>
          <a:spcPct val="20000"/>
        </a:spcBef>
        <a:buClr>
          <a:schemeClr val="accent2"/>
        </a:buClr>
        <a:buSzPct val="100000"/>
        <a:buFont typeface="Wingdings" panose="05000000000000000000" pitchFamily="2" charset="2"/>
        <a:buChar char="§"/>
        <a:defRPr kumimoji="0" sz="2800" kern="1200">
          <a:solidFill>
            <a:schemeClr val="tx1"/>
          </a:solidFill>
          <a:latin typeface="Calibri" panose="020F0502020204030204" pitchFamily="34" charset="0"/>
          <a:ea typeface="+mn-ea"/>
          <a:cs typeface="Calibri" panose="020F0502020204030204" pitchFamily="34" charset="0"/>
        </a:defRPr>
      </a:lvl2pPr>
      <a:lvl3pPr marL="996950" indent="-228600" algn="l" rtl="0" eaLnBrk="1" latinLnBrk="0" hangingPunct="1">
        <a:spcBef>
          <a:spcPct val="20000"/>
        </a:spcBef>
        <a:buClr>
          <a:schemeClr val="accent3"/>
        </a:buClr>
        <a:buSzPct val="100000"/>
        <a:buFont typeface="Wingdings" panose="05000000000000000000" pitchFamily="2" charset="2"/>
        <a:buChar char="§"/>
        <a:defRPr kumimoji="0" sz="2400" kern="1200">
          <a:solidFill>
            <a:schemeClr val="tx1"/>
          </a:solidFill>
          <a:latin typeface="Calibri" panose="020F0502020204030204" pitchFamily="34" charset="0"/>
          <a:ea typeface="+mn-ea"/>
          <a:cs typeface="Calibri" panose="020F0502020204030204" pitchFamily="34" charset="0"/>
        </a:defRPr>
      </a:lvl3pPr>
      <a:lvl4pPr marL="1216025" indent="-182880" algn="l" rtl="0" eaLnBrk="1" latinLnBrk="0" hangingPunct="1">
        <a:spcBef>
          <a:spcPct val="20000"/>
        </a:spcBef>
        <a:buClr>
          <a:schemeClr val="accent4"/>
        </a:buClr>
        <a:buSzPct val="100000"/>
        <a:buFont typeface="Wingdings" panose="05000000000000000000" pitchFamily="2" charset="2"/>
        <a:buChar char="§"/>
        <a:defRPr kumimoji="0" sz="2000" kern="1200">
          <a:solidFill>
            <a:schemeClr val="tx1"/>
          </a:solidFill>
          <a:latin typeface="Calibri" panose="020F0502020204030204" pitchFamily="34" charset="0"/>
          <a:ea typeface="+mn-ea"/>
          <a:cs typeface="Calibri" panose="020F0502020204030204" pitchFamily="34" charset="0"/>
        </a:defRPr>
      </a:lvl4pPr>
      <a:lvl5pPr marL="1426210" indent="-182880" algn="l" rtl="0" eaLnBrk="1" latinLnBrk="0" hangingPunct="1">
        <a:spcBef>
          <a:spcPct val="20000"/>
        </a:spcBef>
        <a:buClr>
          <a:schemeClr val="accent5"/>
        </a:buClr>
        <a:buSzPct val="100000"/>
        <a:buFont typeface="Wingdings" panose="05000000000000000000" pitchFamily="2" charset="2"/>
        <a:buChar char="§"/>
        <a:defRPr kumimoji="0" lang="en-US" sz="2000" kern="1200" smtClean="0">
          <a:solidFill>
            <a:schemeClr val="tx1"/>
          </a:solidFill>
          <a:latin typeface="Calibri" panose="020F0502020204030204" pitchFamily="34" charset="0"/>
          <a:ea typeface="+mn-ea"/>
          <a:cs typeface="Calibri" panose="020F0502020204030204" pitchFamily="34" charset="0"/>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5166360"/>
            <a:ext cx="6690360" cy="1200329"/>
          </a:xfrm>
          <a:prstGeom prst="rect">
            <a:avLst/>
          </a:prstGeom>
          <a:noFill/>
        </p:spPr>
        <p:txBody>
          <a:bodyPr wrap="square" rtlCol="0">
            <a:spAutoFit/>
          </a:bodyPr>
          <a:lstStyle/>
          <a:p>
            <a:r>
              <a:rPr lang="en-US" sz="3600" b="1" dirty="0" smtClean="0">
                <a:latin typeface="+mj-lt"/>
                <a:cs typeface="Calibri" panose="020F0502020204030204" pitchFamily="34" charset="0"/>
              </a:rPr>
              <a:t>Jeffrey D. Ullman</a:t>
            </a:r>
            <a:endParaRPr lang="en-US" sz="3600" b="1" dirty="0" smtClean="0">
              <a:latin typeface="+mj-lt"/>
              <a:cs typeface="Calibri" panose="020F0502020204030204" pitchFamily="34" charset="0"/>
            </a:endParaRPr>
          </a:p>
          <a:p>
            <a:r>
              <a:rPr lang="en-US" sz="3600" b="1" smtClean="0">
                <a:latin typeface="+mj-lt"/>
                <a:cs typeface="Calibri" panose="020F0502020204030204" pitchFamily="34" charset="0"/>
              </a:rPr>
              <a:t>Stanford University</a:t>
            </a:r>
            <a:endParaRPr lang="en-US" sz="3600" b="1" dirty="0" smtClean="0">
              <a:latin typeface="+mj-lt"/>
              <a:cs typeface="Calibri" panose="020F0502020204030204" pitchFamily="34" charset="0"/>
            </a:endParaRPr>
          </a:p>
        </p:txBody>
      </p:sp>
      <p:pic>
        <p:nvPicPr>
          <p:cNvPr id="5" name="Picture 6" descr="http://asia.stanford.edu/images/StanfordSealSmall.jpg"/>
          <p:cNvPicPr>
            <a:picLocks noChangeAspect="1" noChangeArrowheads="1"/>
          </p:cNvPicPr>
          <p:nvPr/>
        </p:nvPicPr>
        <p:blipFill>
          <a:blip r:embed="rId1" cstate="print"/>
          <a:srcRect/>
          <a:stretch>
            <a:fillRect/>
          </a:stretch>
        </p:blipFill>
        <p:spPr bwMode="auto">
          <a:xfrm>
            <a:off x="7452360" y="5166360"/>
            <a:ext cx="1691640" cy="1691640"/>
          </a:xfrm>
          <a:prstGeom prst="rect">
            <a:avLst/>
          </a:prstGeom>
          <a:noFill/>
        </p:spPr>
      </p:pic>
      <p:sp>
        <p:nvSpPr>
          <p:cNvPr id="6" name="Rectangle 2"/>
          <p:cNvSpPr txBox="1">
            <a:spLocks noChangeArrowheads="1"/>
          </p:cNvSpPr>
          <p:nvPr/>
        </p:nvSpPr>
        <p:spPr>
          <a:xfrm>
            <a:off x="673274" y="9144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lstStyle>
          <a:p>
            <a:r>
              <a:rPr lang="en-US" dirty="0" smtClean="0">
                <a:solidFill>
                  <a:srgbClr val="CC0000"/>
                </a:solidFill>
              </a:rPr>
              <a:t>More Stream Mining</a:t>
            </a:r>
            <a:endParaRPr lang="en-US" dirty="0">
              <a:solidFill>
                <a:srgbClr val="CC0000"/>
              </a:solidFill>
            </a:endParaRPr>
          </a:p>
        </p:txBody>
      </p:sp>
      <p:sp>
        <p:nvSpPr>
          <p:cNvPr id="8" name="Rectangle 3"/>
          <p:cNvSpPr>
            <a:spLocks noGrp="1" noChangeArrowheads="1"/>
          </p:cNvSpPr>
          <p:nvPr>
            <p:ph type="ctrTitle"/>
          </p:nvPr>
        </p:nvSpPr>
        <p:spPr>
          <a:xfrm>
            <a:off x="1066800" y="2372638"/>
            <a:ext cx="7543800" cy="2286000"/>
          </a:xfrm>
        </p:spPr>
        <p:txBody>
          <a:bodyPr>
            <a:noAutofit/>
          </a:bodyPr>
          <a:lstStyle/>
          <a:p>
            <a:r>
              <a:rPr lang="en-US" sz="3600" dirty="0" smtClean="0">
                <a:solidFill>
                  <a:srgbClr val="FF9900"/>
                </a:solidFill>
              </a:rPr>
              <a:t>Bloom Filters</a:t>
            </a:r>
            <a:br>
              <a:rPr lang="en-US" sz="3600" dirty="0" smtClean="0">
                <a:solidFill>
                  <a:srgbClr val="FF9900"/>
                </a:solidFill>
              </a:rPr>
            </a:br>
            <a:r>
              <a:rPr lang="en-US" sz="3600" dirty="0" smtClean="0">
                <a:solidFill>
                  <a:srgbClr val="FF9900"/>
                </a:solidFill>
              </a:rPr>
              <a:t>Sampling Streams</a:t>
            </a:r>
            <a:br>
              <a:rPr lang="en-US" sz="3600" dirty="0" smtClean="0">
                <a:solidFill>
                  <a:srgbClr val="FF9900"/>
                </a:solidFill>
              </a:rPr>
            </a:br>
            <a:r>
              <a:rPr lang="en-US" sz="3600" dirty="0" smtClean="0">
                <a:solidFill>
                  <a:srgbClr val="FF9900"/>
                </a:solidFill>
              </a:rPr>
              <a:t>Counting Distinct Items</a:t>
            </a:r>
            <a:br>
              <a:rPr lang="en-US" sz="3600" dirty="0" smtClean="0">
                <a:solidFill>
                  <a:srgbClr val="FF9900"/>
                </a:solidFill>
              </a:rPr>
            </a:br>
            <a:r>
              <a:rPr lang="en-US" sz="3600" dirty="0" smtClean="0">
                <a:solidFill>
                  <a:srgbClr val="FF9900"/>
                </a:solidFill>
              </a:rPr>
              <a:t>Computing Moments</a:t>
            </a:r>
            <a:endParaRPr lang="en-US" sz="3600" dirty="0">
              <a:solidFill>
                <a:srgbClr val="FF99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Bloom Filters</a:t>
            </a:r>
            <a:endParaRPr lang="en-US" dirty="0"/>
          </a:p>
        </p:txBody>
      </p:sp>
      <p:sp>
        <p:nvSpPr>
          <p:cNvPr id="3" name="Content Placeholder 2"/>
          <p:cNvSpPr>
            <a:spLocks noGrp="1"/>
          </p:cNvSpPr>
          <p:nvPr>
            <p:ph idx="1"/>
          </p:nvPr>
        </p:nvSpPr>
        <p:spPr/>
        <p:txBody>
          <a:bodyPr/>
          <a:lstStyle/>
          <a:p>
            <a:r>
              <a:rPr lang="en-US" dirty="0" smtClean="0"/>
              <a:t>Probability of a false positive depends on the density of 1’s in the array and the number of hash functions.</a:t>
            </a:r>
            <a:endParaRPr lang="en-US" dirty="0" smtClean="0"/>
          </a:p>
          <a:p>
            <a:pPr lvl="1"/>
            <a:r>
              <a:rPr lang="en-US" dirty="0" smtClean="0"/>
              <a:t>= (fraction of 1’s)</a:t>
            </a:r>
            <a:r>
              <a:rPr lang="en-US" baseline="30000" dirty="0" smtClean="0"/>
              <a:t># of hash functions</a:t>
            </a:r>
            <a:r>
              <a:rPr lang="en-US" dirty="0" smtClean="0"/>
              <a:t>.</a:t>
            </a:r>
            <a:endParaRPr lang="en-US" dirty="0" smtClean="0"/>
          </a:p>
          <a:p>
            <a:r>
              <a:rPr lang="en-US" dirty="0" smtClean="0"/>
              <a:t>The number of 1’s is approximately the number of elements inserted times the number of hash functions.</a:t>
            </a:r>
            <a:endParaRPr lang="en-US" dirty="0" smtClean="0"/>
          </a:p>
          <a:p>
            <a:pPr lvl="1"/>
            <a:r>
              <a:rPr lang="en-US" dirty="0" smtClean="0"/>
              <a:t>But collisions lower that number slightly.</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Darts</a:t>
            </a:r>
            <a:endParaRPr lang="en-US" dirty="0"/>
          </a:p>
        </p:txBody>
      </p:sp>
      <p:sp>
        <p:nvSpPr>
          <p:cNvPr id="3" name="Content Placeholder 2"/>
          <p:cNvSpPr>
            <a:spLocks noGrp="1"/>
          </p:cNvSpPr>
          <p:nvPr>
            <p:ph idx="1"/>
          </p:nvPr>
        </p:nvSpPr>
        <p:spPr/>
        <p:txBody>
          <a:bodyPr/>
          <a:lstStyle/>
          <a:p>
            <a:r>
              <a:rPr lang="en-US" dirty="0" smtClean="0"/>
              <a:t>Turning random bits from 0 to 1 is like throwing </a:t>
            </a:r>
            <a:r>
              <a:rPr lang="en-US" i="1" dirty="0" smtClean="0"/>
              <a:t>d</a:t>
            </a:r>
            <a:r>
              <a:rPr lang="en-US" dirty="0" smtClean="0"/>
              <a:t> darts at </a:t>
            </a:r>
            <a:r>
              <a:rPr lang="en-US" i="1" dirty="0" smtClean="0"/>
              <a:t>t</a:t>
            </a:r>
            <a:r>
              <a:rPr lang="en-US" dirty="0" smtClean="0"/>
              <a:t> targets, at random.</a:t>
            </a:r>
            <a:endParaRPr lang="en-US" dirty="0" smtClean="0"/>
          </a:p>
          <a:p>
            <a:r>
              <a:rPr lang="en-US" dirty="0" smtClean="0"/>
              <a:t>How many targets are hit by at least one dart?</a:t>
            </a:r>
            <a:endParaRPr lang="en-US" dirty="0" smtClean="0"/>
          </a:p>
          <a:p>
            <a:r>
              <a:rPr lang="en-US" dirty="0" smtClean="0"/>
              <a:t>Probability a given target is hit by a given dart = 1/t.</a:t>
            </a:r>
            <a:endParaRPr lang="en-US" dirty="0" smtClean="0"/>
          </a:p>
          <a:p>
            <a:r>
              <a:rPr lang="en-US" dirty="0" smtClean="0"/>
              <a:t>Probability none of d darts hit a given target is (1-1/t)</a:t>
            </a:r>
            <a:r>
              <a:rPr lang="en-US" baseline="30000" dirty="0" smtClean="0"/>
              <a:t>d</a:t>
            </a:r>
            <a:r>
              <a:rPr lang="en-US" dirty="0" smtClean="0"/>
              <a:t>.</a:t>
            </a:r>
            <a:endParaRPr lang="en-US" dirty="0" smtClean="0"/>
          </a:p>
          <a:p>
            <a:r>
              <a:rPr lang="en-US" dirty="0" smtClean="0"/>
              <a:t>Rewrite as (1-1/t)</a:t>
            </a:r>
            <a:r>
              <a:rPr lang="en-US" baseline="30000" dirty="0" smtClean="0"/>
              <a:t>t(d/t)</a:t>
            </a:r>
            <a:r>
              <a:rPr lang="en-US" dirty="0"/>
              <a:t> </a:t>
            </a:r>
            <a:r>
              <a:rPr lang="en-US" dirty="0" smtClean="0"/>
              <a:t>~= e</a:t>
            </a:r>
            <a:r>
              <a:rPr lang="en-US" baseline="30000" dirty="0" smtClean="0"/>
              <a:t>-d/t</a:t>
            </a:r>
            <a:r>
              <a:rPr lang="en-US" dirty="0" smtClean="0"/>
              <a:t>.</a:t>
            </a:r>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grpSp>
        <p:nvGrpSpPr>
          <p:cNvPr id="9" name="Group 8"/>
          <p:cNvGrpSpPr/>
          <p:nvPr/>
        </p:nvGrpSpPr>
        <p:grpSpPr>
          <a:xfrm>
            <a:off x="2743200" y="4800600"/>
            <a:ext cx="1219200" cy="1680865"/>
            <a:chOff x="2743200" y="4800600"/>
            <a:chExt cx="1219200" cy="1680865"/>
          </a:xfrm>
        </p:grpSpPr>
        <p:sp>
          <p:nvSpPr>
            <p:cNvPr id="4" name="Rectangle 3"/>
            <p:cNvSpPr/>
            <p:nvPr/>
          </p:nvSpPr>
          <p:spPr>
            <a:xfrm>
              <a:off x="2895600" y="4800600"/>
              <a:ext cx="1066800" cy="53340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0" y="6019800"/>
              <a:ext cx="936475" cy="461665"/>
            </a:xfrm>
            <a:prstGeom prst="rect">
              <a:avLst/>
            </a:prstGeom>
            <a:noFill/>
          </p:spPr>
          <p:txBody>
            <a:bodyPr wrap="none" rtlCol="0">
              <a:spAutoFit/>
            </a:bodyPr>
            <a:lstStyle/>
            <a:p>
              <a:r>
                <a:rPr lang="en-US" sz="2400" dirty="0" smtClean="0"/>
                <a:t>~= 1/e</a:t>
              </a:r>
              <a:endParaRPr lang="en-US" sz="2400" dirty="0"/>
            </a:p>
          </p:txBody>
        </p:sp>
        <p:cxnSp>
          <p:nvCxnSpPr>
            <p:cNvPr id="8" name="Straight Arrow Connector 7"/>
            <p:cNvCxnSpPr>
              <a:stCxn id="5" idx="0"/>
              <a:endCxn id="4" idx="2"/>
            </p:cNvCxnSpPr>
            <p:nvPr/>
          </p:nvCxnSpPr>
          <p:spPr>
            <a:xfrm flipV="1">
              <a:off x="3211438" y="5334000"/>
              <a:ext cx="217562" cy="68580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Throwing Darts</a:t>
            </a:r>
            <a:endParaRPr lang="en-US" dirty="0"/>
          </a:p>
        </p:txBody>
      </p:sp>
      <p:sp>
        <p:nvSpPr>
          <p:cNvPr id="3" name="Content Placeholder 2"/>
          <p:cNvSpPr>
            <a:spLocks noGrp="1"/>
          </p:cNvSpPr>
          <p:nvPr>
            <p:ph idx="1"/>
          </p:nvPr>
        </p:nvSpPr>
        <p:spPr/>
        <p:txBody>
          <a:bodyPr/>
          <a:lstStyle/>
          <a:p>
            <a:r>
              <a:rPr lang="en-US" dirty="0" smtClean="0"/>
              <a:t>Suppose we use an array of 1 billion bits, 5 hash functions, and we insert 100 million elements.</a:t>
            </a:r>
            <a:endParaRPr lang="en-US" dirty="0" smtClean="0"/>
          </a:p>
          <a:p>
            <a:r>
              <a:rPr lang="en-US" dirty="0" smtClean="0"/>
              <a:t>That is, t = 10</a:t>
            </a:r>
            <a:r>
              <a:rPr lang="en-US" baseline="30000" dirty="0" smtClean="0"/>
              <a:t>9</a:t>
            </a:r>
            <a:r>
              <a:rPr lang="en-US" dirty="0" smtClean="0"/>
              <a:t>, and d = 5*10</a:t>
            </a:r>
            <a:r>
              <a:rPr lang="en-US" baseline="30000" dirty="0" smtClean="0"/>
              <a:t>8</a:t>
            </a:r>
            <a:r>
              <a:rPr lang="en-US" dirty="0" smtClean="0"/>
              <a:t>.</a:t>
            </a:r>
            <a:endParaRPr lang="en-US" dirty="0" smtClean="0"/>
          </a:p>
          <a:p>
            <a:r>
              <a:rPr lang="en-US" dirty="0" smtClean="0"/>
              <a:t>The fraction of 0’s that remain will be e</a:t>
            </a:r>
            <a:r>
              <a:rPr lang="en-US" baseline="30000" dirty="0" smtClean="0"/>
              <a:t>-1/2 </a:t>
            </a:r>
            <a:r>
              <a:rPr lang="en-US" dirty="0" smtClean="0"/>
              <a:t>= 0.607.</a:t>
            </a:r>
            <a:endParaRPr lang="en-US" dirty="0" smtClean="0"/>
          </a:p>
          <a:p>
            <a:r>
              <a:rPr lang="en-US" dirty="0" smtClean="0"/>
              <a:t>Density of 1’s = 0.393.</a:t>
            </a:r>
            <a:endParaRPr lang="en-US" dirty="0" smtClean="0"/>
          </a:p>
          <a:p>
            <a:r>
              <a:rPr lang="en-US" dirty="0" smtClean="0"/>
              <a:t>Probability of a false positive = (0.393)</a:t>
            </a:r>
            <a:r>
              <a:rPr lang="en-US" baseline="30000" dirty="0" smtClean="0"/>
              <a:t>5</a:t>
            </a:r>
            <a:r>
              <a:rPr lang="en-US" dirty="0" smtClean="0"/>
              <a:t> = 0.00937.</a:t>
            </a:r>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lstStyle>
          <a:p>
            <a:r>
              <a:rPr lang="en-US" dirty="0" smtClean="0">
                <a:solidFill>
                  <a:srgbClr val="CC0000"/>
                </a:solidFill>
              </a:rPr>
              <a:t>Sampling a Stream</a:t>
            </a:r>
            <a:endParaRPr lang="en-US" dirty="0">
              <a:solidFill>
                <a:srgbClr val="CC0000"/>
              </a:solidFill>
            </a:endParaRPr>
          </a:p>
        </p:txBody>
      </p:sp>
      <p:sp>
        <p:nvSpPr>
          <p:cNvPr id="9" name="Rectangle 3"/>
          <p:cNvSpPr>
            <a:spLocks noGrp="1" noChangeArrowheads="1"/>
          </p:cNvSpPr>
          <p:nvPr>
            <p:ph type="ctrTitle"/>
          </p:nvPr>
        </p:nvSpPr>
        <p:spPr>
          <a:xfrm>
            <a:off x="1066800" y="2590800"/>
            <a:ext cx="7543800" cy="2286000"/>
          </a:xfrm>
        </p:spPr>
        <p:txBody>
          <a:bodyPr>
            <a:noAutofit/>
          </a:bodyPr>
          <a:lstStyle/>
          <a:p>
            <a:r>
              <a:rPr lang="en-US" sz="3600" dirty="0" smtClean="0">
                <a:solidFill>
                  <a:srgbClr val="FF9900"/>
                </a:solidFill>
              </a:rPr>
              <a:t>What Doesn’t Work</a:t>
            </a:r>
            <a:br>
              <a:rPr lang="en-US" sz="3600" dirty="0" smtClean="0">
                <a:solidFill>
                  <a:srgbClr val="FF9900"/>
                </a:solidFill>
              </a:rPr>
            </a:br>
            <a:r>
              <a:rPr lang="en-US" sz="3600" dirty="0" smtClean="0">
                <a:solidFill>
                  <a:srgbClr val="FF9900"/>
                </a:solidFill>
              </a:rPr>
              <a:t>Sampling Based on Hash Values</a:t>
            </a:r>
            <a:endParaRPr lang="en-US" sz="3600" dirty="0">
              <a:solidFill>
                <a:srgbClr val="FF99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Sampling Doesn’t Work</a:t>
            </a:r>
            <a:endParaRPr lang="en-US" dirty="0"/>
          </a:p>
        </p:txBody>
      </p:sp>
      <p:sp>
        <p:nvSpPr>
          <p:cNvPr id="3" name="Content Placeholder 2"/>
          <p:cNvSpPr>
            <a:spLocks noGrp="1"/>
          </p:cNvSpPr>
          <p:nvPr>
            <p:ph idx="1"/>
          </p:nvPr>
        </p:nvSpPr>
        <p:spPr>
          <a:xfrm>
            <a:off x="457200" y="1295400"/>
            <a:ext cx="8534400" cy="5334000"/>
          </a:xfrm>
        </p:spPr>
        <p:txBody>
          <a:bodyPr>
            <a:normAutofit/>
          </a:bodyPr>
          <a:lstStyle/>
          <a:p>
            <a:r>
              <a:rPr lang="en-US" dirty="0" smtClean="0"/>
              <a:t>Suppose Google would like to examine its stream of search queries for the past month to find out what fraction of them were unique – asked only once.</a:t>
            </a:r>
            <a:endParaRPr lang="en-US" dirty="0" smtClean="0"/>
          </a:p>
          <a:p>
            <a:r>
              <a:rPr lang="en-US" dirty="0" smtClean="0"/>
              <a:t>But to save time, we are only going to sample 1/10</a:t>
            </a:r>
            <a:r>
              <a:rPr lang="en-US" baseline="30000" dirty="0" smtClean="0"/>
              <a:t>th</a:t>
            </a:r>
            <a:r>
              <a:rPr lang="en-US" dirty="0" smtClean="0"/>
              <a:t> of the stream.</a:t>
            </a:r>
            <a:endParaRPr lang="en-US" dirty="0" smtClean="0"/>
          </a:p>
          <a:p>
            <a:r>
              <a:rPr lang="en-US" dirty="0" smtClean="0"/>
              <a:t>The fraction of unique queries in the sample != the fraction for the stream as a whole.</a:t>
            </a:r>
            <a:endParaRPr lang="en-US" dirty="0" smtClean="0"/>
          </a:p>
          <a:p>
            <a:pPr lvl="1"/>
            <a:r>
              <a:rPr lang="en-US" dirty="0" smtClean="0"/>
              <a:t>In fact, we can’t even adjust the sample’s fraction to give the correct answer.</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Unique Search Queries</a:t>
            </a:r>
            <a:endParaRPr lang="en-US" dirty="0"/>
          </a:p>
        </p:txBody>
      </p:sp>
      <p:sp>
        <p:nvSpPr>
          <p:cNvPr id="3" name="Content Placeholder 2"/>
          <p:cNvSpPr>
            <a:spLocks noGrp="1"/>
          </p:cNvSpPr>
          <p:nvPr>
            <p:ph idx="1"/>
          </p:nvPr>
        </p:nvSpPr>
        <p:spPr>
          <a:xfrm>
            <a:off x="457200" y="1295400"/>
            <a:ext cx="8534400" cy="5257801"/>
          </a:xfrm>
        </p:spPr>
        <p:txBody>
          <a:bodyPr>
            <a:normAutofit/>
          </a:bodyPr>
          <a:lstStyle/>
          <a:p>
            <a:r>
              <a:rPr lang="en-US" dirty="0" smtClean="0"/>
              <a:t>The length of the sample is 10% of the length of the whole stream.</a:t>
            </a:r>
            <a:endParaRPr lang="en-US" dirty="0" smtClean="0"/>
          </a:p>
          <a:p>
            <a:r>
              <a:rPr lang="en-US" dirty="0" smtClean="0"/>
              <a:t>Suppose a query is unique.</a:t>
            </a:r>
            <a:endParaRPr lang="en-US" dirty="0" smtClean="0"/>
          </a:p>
          <a:p>
            <a:pPr lvl="1"/>
            <a:r>
              <a:rPr lang="en-US" dirty="0" smtClean="0"/>
              <a:t>It has a 10% chance of being in the sample.</a:t>
            </a:r>
            <a:endParaRPr lang="en-US" dirty="0" smtClean="0"/>
          </a:p>
          <a:p>
            <a:r>
              <a:rPr lang="en-US" dirty="0" smtClean="0"/>
              <a:t>Suppose a query occurs exactly twice in the stream.</a:t>
            </a:r>
            <a:endParaRPr lang="en-US" dirty="0" smtClean="0"/>
          </a:p>
          <a:p>
            <a:pPr lvl="1"/>
            <a:r>
              <a:rPr lang="en-US" dirty="0" smtClean="0"/>
              <a:t>It has an 18% chance of appearing exactly once in the sample.</a:t>
            </a:r>
            <a:endParaRPr lang="en-US" dirty="0" smtClean="0"/>
          </a:p>
          <a:p>
            <a:r>
              <a:rPr lang="en-US" dirty="0" smtClean="0"/>
              <a:t>And so on …  The fraction of unique queries in the stream is unpredictably large.</a:t>
            </a:r>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by Value</a:t>
            </a:r>
            <a:endParaRPr lang="en-US" dirty="0"/>
          </a:p>
        </p:txBody>
      </p:sp>
      <p:sp>
        <p:nvSpPr>
          <p:cNvPr id="3" name="Content Placeholder 2"/>
          <p:cNvSpPr>
            <a:spLocks noGrp="1"/>
          </p:cNvSpPr>
          <p:nvPr>
            <p:ph idx="1"/>
          </p:nvPr>
        </p:nvSpPr>
        <p:spPr>
          <a:xfrm>
            <a:off x="457200" y="1295400"/>
            <a:ext cx="8305800" cy="5257801"/>
          </a:xfrm>
        </p:spPr>
        <p:txBody>
          <a:bodyPr/>
          <a:lstStyle/>
          <a:p>
            <a:r>
              <a:rPr lang="en-US" dirty="0" smtClean="0">
                <a:solidFill>
                  <a:srgbClr val="00B0F0"/>
                </a:solidFill>
              </a:rPr>
              <a:t>My mistake</a:t>
            </a:r>
            <a:r>
              <a:rPr lang="en-US" dirty="0" smtClean="0"/>
              <a:t>: I sampled based on the position in the stream, rather than the value of the stream element.</a:t>
            </a:r>
            <a:endParaRPr lang="en-US" dirty="0" smtClean="0"/>
          </a:p>
          <a:p>
            <a:r>
              <a:rPr lang="en-US" dirty="0" smtClean="0">
                <a:solidFill>
                  <a:srgbClr val="00B050"/>
                </a:solidFill>
              </a:rPr>
              <a:t>The right way</a:t>
            </a:r>
            <a:r>
              <a:rPr lang="en-US" dirty="0" smtClean="0"/>
              <a:t>: hash search queries to 10 buckets 0, 1,…, 9.</a:t>
            </a:r>
            <a:endParaRPr lang="en-US" dirty="0" smtClean="0"/>
          </a:p>
          <a:p>
            <a:r>
              <a:rPr lang="en-US" dirty="0" smtClean="0"/>
              <a:t>Sample = all search queries that hash to bucket 0.</a:t>
            </a:r>
            <a:endParaRPr lang="en-US" dirty="0" smtClean="0"/>
          </a:p>
          <a:p>
            <a:pPr lvl="1"/>
            <a:r>
              <a:rPr lang="en-US" dirty="0" smtClean="0"/>
              <a:t>All or none of the instances of a query are selected.</a:t>
            </a:r>
            <a:endParaRPr lang="en-US" dirty="0" smtClean="0"/>
          </a:p>
          <a:p>
            <a:pPr lvl="1"/>
            <a:r>
              <a:rPr lang="en-US" dirty="0" smtClean="0"/>
              <a:t>Therefore the fraction of unique queries in the sample is the same as for the stream as a whole.</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Sample Size</a:t>
            </a:r>
            <a:endParaRPr lang="en-US" dirty="0"/>
          </a:p>
        </p:txBody>
      </p:sp>
      <p:sp>
        <p:nvSpPr>
          <p:cNvPr id="3" name="Content Placeholder 2"/>
          <p:cNvSpPr>
            <a:spLocks noGrp="1"/>
          </p:cNvSpPr>
          <p:nvPr>
            <p:ph idx="1"/>
          </p:nvPr>
        </p:nvSpPr>
        <p:spPr/>
        <p:txBody>
          <a:bodyPr/>
          <a:lstStyle/>
          <a:p>
            <a:r>
              <a:rPr lang="en-US" dirty="0" smtClean="0">
                <a:solidFill>
                  <a:srgbClr val="00B0F0"/>
                </a:solidFill>
              </a:rPr>
              <a:t>Problem</a:t>
            </a:r>
            <a:r>
              <a:rPr lang="en-US" dirty="0" smtClean="0"/>
              <a:t>: What if the total sample size is limited?</a:t>
            </a:r>
            <a:endParaRPr lang="en-US" dirty="0" smtClean="0"/>
          </a:p>
          <a:p>
            <a:r>
              <a:rPr lang="en-US" dirty="0" smtClean="0">
                <a:solidFill>
                  <a:srgbClr val="00B050"/>
                </a:solidFill>
              </a:rPr>
              <a:t>Solution</a:t>
            </a:r>
            <a:r>
              <a:rPr lang="en-US" dirty="0" smtClean="0"/>
              <a:t>: Hash to a large number of buckets.</a:t>
            </a:r>
            <a:endParaRPr lang="en-US" dirty="0" smtClean="0"/>
          </a:p>
          <a:p>
            <a:r>
              <a:rPr lang="en-US" dirty="0" smtClean="0"/>
              <a:t>Adjust the set of buckets accepted for the sample, so your sample size stays within bounds.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Fixed Sample Size</a:t>
            </a:r>
            <a:endParaRPr lang="en-US" dirty="0"/>
          </a:p>
        </p:txBody>
      </p:sp>
      <p:sp>
        <p:nvSpPr>
          <p:cNvPr id="3" name="Content Placeholder 2"/>
          <p:cNvSpPr>
            <a:spLocks noGrp="1"/>
          </p:cNvSpPr>
          <p:nvPr>
            <p:ph idx="1"/>
          </p:nvPr>
        </p:nvSpPr>
        <p:spPr/>
        <p:txBody>
          <a:bodyPr/>
          <a:lstStyle/>
          <a:p>
            <a:r>
              <a:rPr lang="en-US" dirty="0" smtClean="0"/>
              <a:t>Suppose we start our search-query sample at 10%, but we want to limit the size.</a:t>
            </a:r>
            <a:endParaRPr lang="en-US" dirty="0" smtClean="0"/>
          </a:p>
          <a:p>
            <a:r>
              <a:rPr lang="en-US" dirty="0" smtClean="0"/>
              <a:t>Hash to (say</a:t>
            </a:r>
            <a:r>
              <a:rPr lang="en-US" dirty="0"/>
              <a:t>)</a:t>
            </a:r>
            <a:r>
              <a:rPr lang="en-US" dirty="0" smtClean="0"/>
              <a:t> 100 buckets, 0, 1,…, 99.</a:t>
            </a:r>
            <a:endParaRPr lang="en-US" dirty="0" smtClean="0"/>
          </a:p>
          <a:p>
            <a:pPr lvl="1"/>
            <a:r>
              <a:rPr lang="en-US" dirty="0" smtClean="0"/>
              <a:t>Take for the sample those elements hashing to buckets 0 through 9.</a:t>
            </a:r>
            <a:endParaRPr lang="en-US" dirty="0" smtClean="0"/>
          </a:p>
          <a:p>
            <a:r>
              <a:rPr lang="en-US" dirty="0" smtClean="0"/>
              <a:t>If the sample gets too big, get rid of bucket 9.</a:t>
            </a:r>
            <a:endParaRPr lang="en-US" dirty="0" smtClean="0"/>
          </a:p>
          <a:p>
            <a:r>
              <a:rPr lang="en-US" dirty="0" smtClean="0"/>
              <a:t>Still too big, get rid of 8, and so on.</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Key-Value Pairs</a:t>
            </a:r>
            <a:endParaRPr lang="en-US" dirty="0"/>
          </a:p>
        </p:txBody>
      </p:sp>
      <p:sp>
        <p:nvSpPr>
          <p:cNvPr id="3" name="Content Placeholder 2"/>
          <p:cNvSpPr>
            <a:spLocks noGrp="1"/>
          </p:cNvSpPr>
          <p:nvPr>
            <p:ph idx="1"/>
          </p:nvPr>
        </p:nvSpPr>
        <p:spPr/>
        <p:txBody>
          <a:bodyPr/>
          <a:lstStyle/>
          <a:p>
            <a:r>
              <a:rPr lang="en-US" dirty="0" smtClean="0"/>
              <a:t>This technique generalizes to any form of data that we can see as tuples (K, V), where K is the “key” and V is a “value.”</a:t>
            </a:r>
            <a:endParaRPr lang="en-US" dirty="0" smtClean="0"/>
          </a:p>
          <a:p>
            <a:r>
              <a:rPr lang="en-US" dirty="0" smtClean="0">
                <a:solidFill>
                  <a:srgbClr val="00B0F0"/>
                </a:solidFill>
              </a:rPr>
              <a:t>Distinction</a:t>
            </a:r>
            <a:r>
              <a:rPr lang="en-US" dirty="0" smtClean="0"/>
              <a:t>: We want our sample to be based on picking some set of keys only, not pairs.</a:t>
            </a:r>
            <a:endParaRPr lang="en-US" dirty="0" smtClean="0"/>
          </a:p>
          <a:p>
            <a:pPr lvl="1"/>
            <a:r>
              <a:rPr lang="en-US" dirty="0" smtClean="0"/>
              <a:t>In the search-query example, the data was “all key.”</a:t>
            </a:r>
            <a:endParaRPr lang="en-US" dirty="0" smtClean="0"/>
          </a:p>
          <a:p>
            <a:r>
              <a:rPr lang="en-US" dirty="0" smtClean="0"/>
              <a:t>Hash keys to some number of buckets.</a:t>
            </a:r>
            <a:endParaRPr lang="en-US" dirty="0" smtClean="0"/>
          </a:p>
          <a:p>
            <a:r>
              <a:rPr lang="en-US" dirty="0" smtClean="0"/>
              <a:t>Sample consists of all key-value pairs with a key that goes into one of the selected buckets.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Stream Content</a:t>
            </a:r>
            <a:endParaRPr lang="en-US" dirty="0"/>
          </a:p>
        </p:txBody>
      </p:sp>
      <p:sp>
        <p:nvSpPr>
          <p:cNvPr id="3" name="Content Placeholder 2"/>
          <p:cNvSpPr>
            <a:spLocks noGrp="1"/>
          </p:cNvSpPr>
          <p:nvPr>
            <p:ph idx="1"/>
          </p:nvPr>
        </p:nvSpPr>
        <p:spPr/>
        <p:txBody>
          <a:bodyPr/>
          <a:lstStyle/>
          <a:p>
            <a:r>
              <a:rPr lang="en-US" dirty="0" smtClean="0"/>
              <a:t>To motivate the Bloom-filter idea, consider a web crawler.</a:t>
            </a:r>
            <a:endParaRPr lang="en-US" dirty="0" smtClean="0"/>
          </a:p>
          <a:p>
            <a:r>
              <a:rPr lang="en-US" dirty="0" smtClean="0"/>
              <a:t>It keeps, centrally, a list of all the URL’s it has found so far.</a:t>
            </a:r>
            <a:endParaRPr lang="en-US" dirty="0" smtClean="0"/>
          </a:p>
          <a:p>
            <a:r>
              <a:rPr lang="en-US" dirty="0" smtClean="0"/>
              <a:t>It assigns these URL’s to any of a number of parallel tasks; these tasks stream back the URL’s they find in the links they discover on a page.</a:t>
            </a:r>
            <a:endParaRPr lang="en-US" dirty="0" smtClean="0"/>
          </a:p>
          <a:p>
            <a:r>
              <a:rPr lang="en-US" dirty="0" smtClean="0"/>
              <a:t>It needs to filter out those URL’s it has seen before.</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Salary Ranges</a:t>
            </a:r>
            <a:endParaRPr lang="en-US" dirty="0"/>
          </a:p>
        </p:txBody>
      </p:sp>
      <p:sp>
        <p:nvSpPr>
          <p:cNvPr id="3" name="Content Placeholder 2"/>
          <p:cNvSpPr>
            <a:spLocks noGrp="1"/>
          </p:cNvSpPr>
          <p:nvPr>
            <p:ph idx="1"/>
          </p:nvPr>
        </p:nvSpPr>
        <p:spPr/>
        <p:txBody>
          <a:bodyPr/>
          <a:lstStyle/>
          <a:p>
            <a:r>
              <a:rPr lang="en-US" dirty="0" smtClean="0"/>
              <a:t>Data = tuples of the form (</a:t>
            </a:r>
            <a:r>
              <a:rPr lang="en-US" dirty="0" err="1" smtClean="0"/>
              <a:t>EmpID</a:t>
            </a:r>
            <a:r>
              <a:rPr lang="en-US" dirty="0" smtClean="0"/>
              <a:t>, </a:t>
            </a:r>
            <a:r>
              <a:rPr lang="en-US" dirty="0" err="1" smtClean="0"/>
              <a:t>Dept</a:t>
            </a:r>
            <a:r>
              <a:rPr lang="en-US" dirty="0" smtClean="0"/>
              <a:t>, Salary).</a:t>
            </a:r>
            <a:endParaRPr lang="en-US" dirty="0" smtClean="0"/>
          </a:p>
          <a:p>
            <a:r>
              <a:rPr lang="en-US" dirty="0" smtClean="0">
                <a:solidFill>
                  <a:srgbClr val="00B0F0"/>
                </a:solidFill>
              </a:rPr>
              <a:t>Query</a:t>
            </a:r>
            <a:r>
              <a:rPr lang="en-US" dirty="0" smtClean="0"/>
              <a:t>: What is the average range of salaries within departments?</a:t>
            </a:r>
            <a:endParaRPr lang="en-US" dirty="0" smtClean="0"/>
          </a:p>
          <a:p>
            <a:r>
              <a:rPr lang="en-US" dirty="0" smtClean="0"/>
              <a:t>Key = Dept.</a:t>
            </a:r>
            <a:endParaRPr lang="en-US" dirty="0" smtClean="0"/>
          </a:p>
          <a:p>
            <a:r>
              <a:rPr lang="en-US" dirty="0" smtClean="0"/>
              <a:t>Value = (</a:t>
            </a:r>
            <a:r>
              <a:rPr lang="en-US" dirty="0" err="1" smtClean="0"/>
              <a:t>EmpID</a:t>
            </a:r>
            <a:r>
              <a:rPr lang="en-US" dirty="0" smtClean="0"/>
              <a:t>, Salary).</a:t>
            </a:r>
            <a:endParaRPr lang="en-US" dirty="0" smtClean="0"/>
          </a:p>
          <a:p>
            <a:r>
              <a:rPr lang="en-US" dirty="0" smtClean="0"/>
              <a:t>Sample picks some departments, has salaries for all employees of that department, including its min and max salaries.</a:t>
            </a:r>
            <a:endParaRPr lang="en-US" dirty="0" smtClean="0"/>
          </a:p>
          <a:p>
            <a:r>
              <a:rPr lang="en-US" dirty="0" smtClean="0"/>
              <a:t>Result will be an unbiased estimate of the average salary range.</a:t>
            </a:r>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81000" y="1219200"/>
            <a:ext cx="83820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lstStyle>
          <a:p>
            <a:r>
              <a:rPr lang="en-US" dirty="0" smtClean="0">
                <a:solidFill>
                  <a:srgbClr val="CC0000"/>
                </a:solidFill>
              </a:rPr>
              <a:t>Counting Distinct Elements</a:t>
            </a:r>
            <a:endParaRPr lang="en-US" dirty="0">
              <a:solidFill>
                <a:srgbClr val="CC0000"/>
              </a:solidFill>
            </a:endParaRPr>
          </a:p>
        </p:txBody>
      </p:sp>
      <p:sp>
        <p:nvSpPr>
          <p:cNvPr id="9" name="Rectangle 3"/>
          <p:cNvSpPr>
            <a:spLocks noGrp="1" noChangeArrowheads="1"/>
          </p:cNvSpPr>
          <p:nvPr>
            <p:ph type="ctrTitle"/>
          </p:nvPr>
        </p:nvSpPr>
        <p:spPr>
          <a:xfrm>
            <a:off x="381000" y="2590800"/>
            <a:ext cx="8534400" cy="2286000"/>
          </a:xfrm>
        </p:spPr>
        <p:txBody>
          <a:bodyPr>
            <a:noAutofit/>
          </a:bodyPr>
          <a:lstStyle/>
          <a:p>
            <a:r>
              <a:rPr lang="en-US" sz="3600" dirty="0">
                <a:solidFill>
                  <a:srgbClr val="FF9900"/>
                </a:solidFill>
              </a:rPr>
              <a:t>Applications</a:t>
            </a:r>
            <a:endParaRPr lang="en-US" sz="3600" dirty="0">
              <a:solidFill>
                <a:srgbClr val="FF9900"/>
              </a:solidFill>
            </a:endParaRPr>
          </a:p>
          <a:p>
            <a:r>
              <a:rPr lang="en-US" sz="3600" dirty="0" err="1" smtClean="0">
                <a:solidFill>
                  <a:srgbClr val="FF9900"/>
                </a:solidFill>
              </a:rPr>
              <a:t>Flajolet</a:t>
            </a:r>
            <a:r>
              <a:rPr lang="en-US" sz="3600" dirty="0" smtClean="0">
                <a:solidFill>
                  <a:srgbClr val="FF9900"/>
                </a:solidFill>
              </a:rPr>
              <a:t>-Martin Approximation Technique</a:t>
            </a:r>
            <a:br>
              <a:rPr lang="en-US" sz="3600" dirty="0" smtClean="0">
                <a:solidFill>
                  <a:srgbClr val="FF9900"/>
                </a:solidFill>
              </a:rPr>
            </a:br>
            <a:r>
              <a:rPr lang="en-US" sz="3600" dirty="0" smtClean="0">
                <a:solidFill>
                  <a:srgbClr val="FF9900"/>
                </a:solidFill>
              </a:rPr>
              <a:t>Generalization to Moments</a:t>
            </a:r>
            <a:endParaRPr lang="en-US" sz="3600" dirty="0">
              <a:solidFill>
                <a:srgbClr val="FF99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DCF972-1691-4C45-8CEA-4B5A9B076FD1}" type="slidenum">
              <a:rPr lang="en-US"/>
            </a:fld>
            <a:endParaRPr lang="en-US"/>
          </a:p>
        </p:txBody>
      </p:sp>
      <p:sp>
        <p:nvSpPr>
          <p:cNvPr id="8194" name="Rectangle 2"/>
          <p:cNvSpPr>
            <a:spLocks noGrp="1" noChangeArrowheads="1"/>
          </p:cNvSpPr>
          <p:nvPr>
            <p:ph type="title"/>
          </p:nvPr>
        </p:nvSpPr>
        <p:spPr/>
        <p:txBody>
          <a:bodyPr/>
          <a:lstStyle/>
          <a:p>
            <a:r>
              <a:rPr lang="en-US"/>
              <a:t>Counting Distinct Elements</a:t>
            </a:r>
            <a:endParaRPr lang="en-US"/>
          </a:p>
        </p:txBody>
      </p:sp>
      <p:sp>
        <p:nvSpPr>
          <p:cNvPr id="8195" name="Rectangle 3"/>
          <p:cNvSpPr>
            <a:spLocks noGrp="1" noChangeArrowheads="1"/>
          </p:cNvSpPr>
          <p:nvPr>
            <p:ph type="body" idx="1"/>
          </p:nvPr>
        </p:nvSpPr>
        <p:spPr>
          <a:xfrm>
            <a:off x="457200" y="1371600"/>
            <a:ext cx="8382000" cy="4114800"/>
          </a:xfrm>
        </p:spPr>
        <p:txBody>
          <a:bodyPr/>
          <a:lstStyle/>
          <a:p>
            <a:r>
              <a:rPr lang="en-US" dirty="0">
                <a:solidFill>
                  <a:srgbClr val="00B0F0"/>
                </a:solidFill>
              </a:rPr>
              <a:t>Problem</a:t>
            </a:r>
            <a:r>
              <a:rPr lang="en-US" dirty="0"/>
              <a:t>: a data stream consists of elements chosen from a set of size </a:t>
            </a:r>
            <a:r>
              <a:rPr lang="en-US" i="1" dirty="0"/>
              <a:t>n</a:t>
            </a:r>
            <a:r>
              <a:rPr lang="en-US" dirty="0"/>
              <a:t>.  Maintain a count of the number of distinct elements seen so far.</a:t>
            </a:r>
            <a:endParaRPr lang="en-US" dirty="0"/>
          </a:p>
          <a:p>
            <a:r>
              <a:rPr lang="en-US" dirty="0">
                <a:solidFill>
                  <a:srgbClr val="00B050"/>
                </a:solidFill>
              </a:rPr>
              <a:t>Obvious approach</a:t>
            </a:r>
            <a:r>
              <a:rPr lang="en-US" dirty="0"/>
              <a:t>: maintain the set of elements seen.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BC6F43-B298-4ABD-A85D-9BAD17461B40}" type="slidenum">
              <a:rPr lang="en-US"/>
            </a:fld>
            <a:endParaRPr lang="en-US"/>
          </a:p>
        </p:txBody>
      </p:sp>
      <p:sp>
        <p:nvSpPr>
          <p:cNvPr id="9218" name="Rectangle 2"/>
          <p:cNvSpPr>
            <a:spLocks noGrp="1" noChangeArrowheads="1"/>
          </p:cNvSpPr>
          <p:nvPr>
            <p:ph type="title"/>
          </p:nvPr>
        </p:nvSpPr>
        <p:spPr/>
        <p:txBody>
          <a:bodyPr/>
          <a:lstStyle/>
          <a:p>
            <a:r>
              <a:rPr lang="en-US"/>
              <a:t>Applications</a:t>
            </a:r>
            <a:endParaRPr lang="en-US"/>
          </a:p>
        </p:txBody>
      </p:sp>
      <p:sp>
        <p:nvSpPr>
          <p:cNvPr id="9219" name="Rectangle 3"/>
          <p:cNvSpPr>
            <a:spLocks noGrp="1" noChangeArrowheads="1"/>
          </p:cNvSpPr>
          <p:nvPr>
            <p:ph type="body" idx="1"/>
          </p:nvPr>
        </p:nvSpPr>
        <p:spPr>
          <a:xfrm>
            <a:off x="457200" y="1295400"/>
            <a:ext cx="8534400" cy="5562600"/>
          </a:xfrm>
        </p:spPr>
        <p:txBody>
          <a:bodyPr>
            <a:normAutofit/>
          </a:bodyPr>
          <a:lstStyle/>
          <a:p>
            <a:r>
              <a:rPr lang="en-US" dirty="0"/>
              <a:t>How many different words are found among the Web pages being crawled at a site?</a:t>
            </a:r>
            <a:endParaRPr lang="en-US" dirty="0"/>
          </a:p>
          <a:p>
            <a:pPr lvl="1"/>
            <a:r>
              <a:rPr lang="en-US" dirty="0"/>
              <a:t>Unusually low or high numbers could indicate artificial pages (spam?).</a:t>
            </a:r>
            <a:endParaRPr lang="en-US" dirty="0"/>
          </a:p>
          <a:p>
            <a:r>
              <a:rPr lang="en-US" dirty="0"/>
              <a:t>How many </a:t>
            </a:r>
            <a:r>
              <a:rPr lang="en-US" dirty="0" smtClean="0"/>
              <a:t>unique users visited Facebook this month?</a:t>
            </a:r>
            <a:endParaRPr lang="en-US" dirty="0" smtClean="0"/>
          </a:p>
          <a:p>
            <a:r>
              <a:rPr lang="en-US" dirty="0" smtClean="0"/>
              <a:t>How many different pages link to each of the pages we have crawled.</a:t>
            </a:r>
            <a:endParaRPr lang="en-US" dirty="0" smtClean="0"/>
          </a:p>
          <a:p>
            <a:pPr lvl="1"/>
            <a:r>
              <a:rPr lang="en-US" dirty="0" smtClean="0"/>
              <a:t>Useful for estimating the PageRank of these pages.</a:t>
            </a:r>
            <a:endParaRPr lang="en-US" dirty="0" smtClean="0"/>
          </a:p>
          <a:p>
            <a:pPr lvl="2"/>
            <a:r>
              <a:rPr lang="en-US" dirty="0" smtClean="0"/>
              <a:t>Which in turn can tell a crawler which pages are most worth visiting.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384B032-75A1-4A14-8978-561F2C9B3E75}" type="slidenum">
              <a:rPr lang="en-US"/>
            </a:fld>
            <a:endParaRPr lang="en-US"/>
          </a:p>
        </p:txBody>
      </p:sp>
      <p:sp>
        <p:nvSpPr>
          <p:cNvPr id="10242" name="Rectangle 2"/>
          <p:cNvSpPr>
            <a:spLocks noGrp="1" noChangeArrowheads="1"/>
          </p:cNvSpPr>
          <p:nvPr>
            <p:ph type="title"/>
          </p:nvPr>
        </p:nvSpPr>
        <p:spPr/>
        <p:txBody>
          <a:bodyPr/>
          <a:lstStyle/>
          <a:p>
            <a:r>
              <a:rPr lang="en-US" dirty="0" smtClean="0"/>
              <a:t>Estimating Counts</a:t>
            </a:r>
            <a:endParaRPr lang="en-US" dirty="0"/>
          </a:p>
        </p:txBody>
      </p:sp>
      <p:sp>
        <p:nvSpPr>
          <p:cNvPr id="10243" name="Rectangle 3"/>
          <p:cNvSpPr>
            <a:spLocks noGrp="1" noChangeArrowheads="1"/>
          </p:cNvSpPr>
          <p:nvPr>
            <p:ph type="body" idx="1"/>
          </p:nvPr>
        </p:nvSpPr>
        <p:spPr/>
        <p:txBody>
          <a:bodyPr/>
          <a:lstStyle/>
          <a:p>
            <a:r>
              <a:rPr lang="en-US" dirty="0">
                <a:solidFill>
                  <a:srgbClr val="33CC33"/>
                </a:solidFill>
              </a:rPr>
              <a:t>Real Problem</a:t>
            </a:r>
            <a:r>
              <a:rPr lang="en-US" dirty="0"/>
              <a:t>: what if we do not have space to store the complete set</a:t>
            </a:r>
            <a:r>
              <a:rPr lang="en-US" dirty="0" smtClean="0"/>
              <a:t>?</a:t>
            </a:r>
            <a:endParaRPr lang="en-US" dirty="0" smtClean="0"/>
          </a:p>
          <a:p>
            <a:pPr lvl="1"/>
            <a:r>
              <a:rPr lang="en-US" dirty="0" smtClean="0"/>
              <a:t>Or we are trying to count lots of sets at the same time.</a:t>
            </a:r>
            <a:endParaRPr lang="en-US" dirty="0"/>
          </a:p>
          <a:p>
            <a:r>
              <a:rPr lang="en-US" dirty="0"/>
              <a:t>Estimate the count in an unbiased way.</a:t>
            </a:r>
            <a:endParaRPr lang="en-US" dirty="0"/>
          </a:p>
          <a:p>
            <a:r>
              <a:rPr lang="en-US" dirty="0"/>
              <a:t>Accept that the count may be in error, but limit the probability that the error is large.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346235-2CF6-4369-9CD6-C7E35D52A593}" type="slidenum">
              <a:rPr lang="en-US"/>
            </a:fld>
            <a:endParaRPr lang="en-US"/>
          </a:p>
        </p:txBody>
      </p:sp>
      <p:sp>
        <p:nvSpPr>
          <p:cNvPr id="11266" name="Rectangle 2"/>
          <p:cNvSpPr>
            <a:spLocks noGrp="1" noChangeArrowheads="1"/>
          </p:cNvSpPr>
          <p:nvPr>
            <p:ph type="title"/>
          </p:nvPr>
        </p:nvSpPr>
        <p:spPr/>
        <p:txBody>
          <a:bodyPr/>
          <a:lstStyle/>
          <a:p>
            <a:r>
              <a:rPr lang="en-US" dirty="0" err="1" smtClean="0"/>
              <a:t>Flajolet</a:t>
            </a:r>
            <a:r>
              <a:rPr lang="en-US" dirty="0" smtClean="0"/>
              <a:t>-Martin </a:t>
            </a:r>
            <a:r>
              <a:rPr lang="en-US" dirty="0"/>
              <a:t>Approach</a:t>
            </a:r>
            <a:endParaRPr lang="en-US" dirty="0"/>
          </a:p>
        </p:txBody>
      </p:sp>
      <p:sp>
        <p:nvSpPr>
          <p:cNvPr id="11267" name="Rectangle 3"/>
          <p:cNvSpPr>
            <a:spLocks noGrp="1" noChangeArrowheads="1"/>
          </p:cNvSpPr>
          <p:nvPr>
            <p:ph type="body" idx="1"/>
          </p:nvPr>
        </p:nvSpPr>
        <p:spPr>
          <a:xfrm>
            <a:off x="304800" y="1295400"/>
            <a:ext cx="8686800" cy="5334000"/>
          </a:xfrm>
        </p:spPr>
        <p:txBody>
          <a:bodyPr/>
          <a:lstStyle/>
          <a:p>
            <a:r>
              <a:rPr lang="en-US" dirty="0"/>
              <a:t>Pick a hash function </a:t>
            </a:r>
            <a:r>
              <a:rPr lang="en-US" i="1" dirty="0" smtClean="0"/>
              <a:t>h</a:t>
            </a:r>
            <a:r>
              <a:rPr lang="en-US" dirty="0" smtClean="0"/>
              <a:t> </a:t>
            </a:r>
            <a:r>
              <a:rPr lang="en-US" dirty="0"/>
              <a:t>that maps each of the </a:t>
            </a:r>
            <a:r>
              <a:rPr lang="en-US" i="1" dirty="0"/>
              <a:t>n</a:t>
            </a:r>
            <a:r>
              <a:rPr lang="en-US" dirty="0"/>
              <a:t> </a:t>
            </a:r>
            <a:r>
              <a:rPr lang="en-US" dirty="0" smtClean="0"/>
              <a:t>elements </a:t>
            </a:r>
            <a:r>
              <a:rPr lang="en-US" dirty="0"/>
              <a:t>to at least log</a:t>
            </a:r>
            <a:r>
              <a:rPr lang="en-US" baseline="-25000" dirty="0"/>
              <a:t>2</a:t>
            </a:r>
            <a:r>
              <a:rPr lang="en-US" i="1" dirty="0"/>
              <a:t>n</a:t>
            </a:r>
            <a:r>
              <a:rPr lang="en-US" dirty="0"/>
              <a:t> </a:t>
            </a:r>
            <a:r>
              <a:rPr lang="en-US" dirty="0" smtClean="0"/>
              <a:t>bits</a:t>
            </a:r>
            <a:r>
              <a:rPr lang="en-US" dirty="0"/>
              <a:t>.</a:t>
            </a:r>
            <a:endParaRPr lang="en-US" dirty="0"/>
          </a:p>
          <a:p>
            <a:r>
              <a:rPr lang="en-US" dirty="0"/>
              <a:t>For each stream element </a:t>
            </a:r>
            <a:r>
              <a:rPr lang="en-US" i="1" dirty="0"/>
              <a:t>a</a:t>
            </a:r>
            <a:r>
              <a:rPr lang="en-US" dirty="0"/>
              <a:t>, let </a:t>
            </a:r>
            <a:r>
              <a:rPr lang="en-US" i="1" dirty="0" smtClean="0"/>
              <a:t>r</a:t>
            </a:r>
            <a:r>
              <a:rPr lang="en-US" dirty="0" smtClean="0"/>
              <a:t>(</a:t>
            </a:r>
            <a:r>
              <a:rPr lang="en-US" i="1" dirty="0" smtClean="0"/>
              <a:t>a</a:t>
            </a:r>
            <a:r>
              <a:rPr lang="en-US" dirty="0" smtClean="0"/>
              <a:t>) </a:t>
            </a:r>
            <a:r>
              <a:rPr lang="en-US" dirty="0"/>
              <a:t>be the number of trailing 0’s in </a:t>
            </a:r>
            <a:r>
              <a:rPr lang="en-US" i="1" dirty="0" smtClean="0"/>
              <a:t>h</a:t>
            </a:r>
            <a:r>
              <a:rPr lang="en-US" dirty="0" smtClean="0"/>
              <a:t>(</a:t>
            </a:r>
            <a:r>
              <a:rPr lang="en-US" i="1" dirty="0" smtClean="0"/>
              <a:t>a</a:t>
            </a:r>
            <a:r>
              <a:rPr lang="en-US" dirty="0" smtClean="0"/>
              <a:t>).</a:t>
            </a:r>
            <a:endParaRPr lang="en-US" dirty="0" smtClean="0"/>
          </a:p>
          <a:p>
            <a:pPr lvl="1"/>
            <a:r>
              <a:rPr lang="en-US" dirty="0" smtClean="0"/>
              <a:t>Called the </a:t>
            </a:r>
            <a:r>
              <a:rPr lang="en-US" i="1" dirty="0" smtClean="0">
                <a:solidFill>
                  <a:srgbClr val="FF0000"/>
                </a:solidFill>
              </a:rPr>
              <a:t>tail length</a:t>
            </a:r>
            <a:r>
              <a:rPr lang="en-US" dirty="0" smtClean="0"/>
              <a:t>.</a:t>
            </a:r>
            <a:endParaRPr lang="en-US" dirty="0"/>
          </a:p>
          <a:p>
            <a:r>
              <a:rPr lang="en-US" dirty="0"/>
              <a:t>Record </a:t>
            </a:r>
            <a:r>
              <a:rPr lang="en-US" i="1" dirty="0"/>
              <a:t>R </a:t>
            </a:r>
            <a:r>
              <a:rPr lang="en-US" dirty="0"/>
              <a:t>= the maximum </a:t>
            </a:r>
            <a:r>
              <a:rPr lang="en-US" i="1" dirty="0" smtClean="0"/>
              <a:t>r</a:t>
            </a:r>
            <a:r>
              <a:rPr lang="en-US" dirty="0" smtClean="0"/>
              <a:t>(</a:t>
            </a:r>
            <a:r>
              <a:rPr lang="en-US" i="1" dirty="0" smtClean="0"/>
              <a:t>a</a:t>
            </a:r>
            <a:r>
              <a:rPr lang="en-US" dirty="0" smtClean="0"/>
              <a:t>) seen for any a in the stream.</a:t>
            </a:r>
            <a:endParaRPr lang="en-US" dirty="0"/>
          </a:p>
          <a:p>
            <a:r>
              <a:rPr lang="en-US" dirty="0"/>
              <a:t>Estimate </a:t>
            </a:r>
            <a:r>
              <a:rPr lang="en-US" dirty="0" smtClean="0"/>
              <a:t>(based on this hash function) = </a:t>
            </a:r>
            <a:r>
              <a:rPr lang="en-US" dirty="0"/>
              <a:t>2</a:t>
            </a:r>
            <a:r>
              <a:rPr lang="en-US" i="1" baseline="30000" dirty="0"/>
              <a:t>R</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7B08371-ECF9-4040-9DC7-96D1BCC24E83}" type="slidenum">
              <a:rPr lang="en-US"/>
            </a:fld>
            <a:endParaRPr lang="en-US"/>
          </a:p>
        </p:txBody>
      </p:sp>
      <p:sp>
        <p:nvSpPr>
          <p:cNvPr id="12290" name="Rectangle 2"/>
          <p:cNvSpPr>
            <a:spLocks noGrp="1" noChangeArrowheads="1"/>
          </p:cNvSpPr>
          <p:nvPr>
            <p:ph type="title"/>
          </p:nvPr>
        </p:nvSpPr>
        <p:spPr/>
        <p:txBody>
          <a:bodyPr/>
          <a:lstStyle/>
          <a:p>
            <a:r>
              <a:rPr lang="en-US"/>
              <a:t>Why It Works</a:t>
            </a:r>
            <a:endParaRPr lang="en-US"/>
          </a:p>
        </p:txBody>
      </p:sp>
      <p:sp>
        <p:nvSpPr>
          <p:cNvPr id="12291" name="Rectangle 3"/>
          <p:cNvSpPr>
            <a:spLocks noGrp="1" noChangeArrowheads="1"/>
          </p:cNvSpPr>
          <p:nvPr>
            <p:ph type="body" idx="1"/>
          </p:nvPr>
        </p:nvSpPr>
        <p:spPr>
          <a:xfrm>
            <a:off x="381000" y="1218157"/>
            <a:ext cx="8229600" cy="4572000"/>
          </a:xfrm>
        </p:spPr>
        <p:txBody>
          <a:bodyPr/>
          <a:lstStyle/>
          <a:p>
            <a:r>
              <a:rPr lang="en-US" dirty="0"/>
              <a:t>The probability that a given </a:t>
            </a:r>
            <a:r>
              <a:rPr lang="en-US" i="1" dirty="0" smtClean="0"/>
              <a:t>h</a:t>
            </a:r>
            <a:r>
              <a:rPr lang="en-US" dirty="0" smtClean="0"/>
              <a:t>(</a:t>
            </a:r>
            <a:r>
              <a:rPr lang="en-US" i="1" dirty="0" smtClean="0"/>
              <a:t>a</a:t>
            </a:r>
            <a:r>
              <a:rPr lang="en-US" dirty="0" smtClean="0"/>
              <a:t>) </a:t>
            </a:r>
            <a:r>
              <a:rPr lang="en-US" dirty="0"/>
              <a:t>ends in at least </a:t>
            </a:r>
            <a:r>
              <a:rPr lang="en-US" i="1" dirty="0" err="1" smtClean="0"/>
              <a:t>i</a:t>
            </a:r>
            <a:r>
              <a:rPr lang="en-US" i="1" dirty="0" smtClean="0"/>
              <a:t> </a:t>
            </a:r>
            <a:r>
              <a:rPr lang="en-US" dirty="0" smtClean="0"/>
              <a:t>0’s </a:t>
            </a:r>
            <a:r>
              <a:rPr lang="en-US" dirty="0"/>
              <a:t>is </a:t>
            </a:r>
            <a:r>
              <a:rPr lang="en-US" dirty="0" smtClean="0"/>
              <a:t>2</a:t>
            </a:r>
            <a:r>
              <a:rPr lang="en-US" baseline="30000" dirty="0" smtClean="0"/>
              <a:t>-</a:t>
            </a:r>
            <a:r>
              <a:rPr lang="en-US" i="1" baseline="30000" dirty="0" smtClean="0"/>
              <a:t>i</a:t>
            </a:r>
            <a:r>
              <a:rPr lang="en-US" dirty="0" smtClean="0"/>
              <a:t>.</a:t>
            </a:r>
            <a:endParaRPr lang="en-US" dirty="0"/>
          </a:p>
          <a:p>
            <a:r>
              <a:rPr lang="en-US" dirty="0"/>
              <a:t>If there are </a:t>
            </a:r>
            <a:r>
              <a:rPr lang="en-US" i="1" dirty="0" smtClean="0"/>
              <a:t>m</a:t>
            </a:r>
            <a:r>
              <a:rPr lang="en-US" dirty="0" smtClean="0"/>
              <a:t> </a:t>
            </a:r>
            <a:r>
              <a:rPr lang="en-US" dirty="0"/>
              <a:t>different elements, the probability that </a:t>
            </a:r>
            <a:r>
              <a:rPr lang="en-US" i="1" dirty="0"/>
              <a:t>R</a:t>
            </a:r>
            <a:r>
              <a:rPr lang="en-US" dirty="0"/>
              <a:t> </a:t>
            </a:r>
            <a:r>
              <a:rPr lang="en-US" dirty="0">
                <a:latin typeface="Lucida Sans Unicode" panose="020B0602030504020204" pitchFamily="34" charset="0"/>
              </a:rPr>
              <a:t>≥</a:t>
            </a:r>
            <a:r>
              <a:rPr lang="en-US" dirty="0">
                <a:latin typeface="MS Shell Dlg" charset="0"/>
              </a:rPr>
              <a:t> </a:t>
            </a:r>
            <a:r>
              <a:rPr lang="en-US" i="1" dirty="0" err="1" smtClean="0"/>
              <a:t>i</a:t>
            </a:r>
            <a:r>
              <a:rPr lang="en-US" dirty="0" smtClean="0"/>
              <a:t> is </a:t>
            </a:r>
            <a:r>
              <a:rPr lang="en-US" dirty="0"/>
              <a:t>1 – (1 - </a:t>
            </a:r>
            <a:r>
              <a:rPr lang="en-US" dirty="0" smtClean="0"/>
              <a:t>2</a:t>
            </a:r>
            <a:r>
              <a:rPr lang="en-US" baseline="30000" dirty="0" smtClean="0"/>
              <a:t>-</a:t>
            </a:r>
            <a:r>
              <a:rPr lang="en-US" i="1" baseline="30000" dirty="0" smtClean="0"/>
              <a:t>i</a:t>
            </a:r>
            <a:r>
              <a:rPr lang="en-US" dirty="0" smtClean="0"/>
              <a:t>)</a:t>
            </a:r>
            <a:r>
              <a:rPr lang="en-US" baseline="30000" dirty="0" smtClean="0"/>
              <a:t>m</a:t>
            </a:r>
            <a:r>
              <a:rPr lang="en-US" dirty="0"/>
              <a:t>.</a:t>
            </a:r>
            <a:endParaRPr lang="en-US" baseline="30000" dirty="0"/>
          </a:p>
        </p:txBody>
      </p:sp>
      <p:grpSp>
        <p:nvGrpSpPr>
          <p:cNvPr id="12295" name="Group 7"/>
          <p:cNvGrpSpPr/>
          <p:nvPr/>
        </p:nvGrpSpPr>
        <p:grpSpPr bwMode="auto">
          <a:xfrm>
            <a:off x="5134103" y="2743200"/>
            <a:ext cx="2519363" cy="2298701"/>
            <a:chOff x="3638" y="2256"/>
            <a:chExt cx="1587" cy="1448"/>
          </a:xfrm>
        </p:grpSpPr>
        <p:sp>
          <p:nvSpPr>
            <p:cNvPr id="12292" name="Text Box 4"/>
            <p:cNvSpPr txBox="1">
              <a:spLocks noChangeArrowheads="1"/>
            </p:cNvSpPr>
            <p:nvPr/>
          </p:nvSpPr>
          <p:spPr bwMode="auto">
            <a:xfrm>
              <a:off x="3638" y="2948"/>
              <a:ext cx="158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Prob. a given h(a)</a:t>
              </a:r>
              <a:endParaRPr lang="en-US" sz="2400" dirty="0"/>
            </a:p>
            <a:p>
              <a:r>
                <a:rPr lang="en-US" sz="2400" dirty="0"/>
                <a:t>ends in fewer than</a:t>
              </a:r>
              <a:endParaRPr lang="en-US" sz="2400" dirty="0"/>
            </a:p>
            <a:p>
              <a:r>
                <a:rPr lang="en-US" sz="2400" i="1" dirty="0" err="1" smtClean="0"/>
                <a:t>i</a:t>
              </a:r>
              <a:r>
                <a:rPr lang="en-US" sz="2400" dirty="0" smtClean="0"/>
                <a:t>  </a:t>
              </a:r>
              <a:r>
                <a:rPr lang="en-US" sz="2400" dirty="0"/>
                <a:t>0’s.</a:t>
              </a:r>
              <a:endParaRPr lang="en-US" sz="2400" dirty="0"/>
            </a:p>
          </p:txBody>
        </p:sp>
        <p:sp>
          <p:nvSpPr>
            <p:cNvPr id="12293" name="Rectangle 5"/>
            <p:cNvSpPr>
              <a:spLocks noChangeArrowheads="1"/>
            </p:cNvSpPr>
            <p:nvPr/>
          </p:nvSpPr>
          <p:spPr bwMode="auto">
            <a:xfrm>
              <a:off x="3840" y="2256"/>
              <a:ext cx="591"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6"/>
            <p:cNvSpPr>
              <a:spLocks noChangeShapeType="1"/>
            </p:cNvSpPr>
            <p:nvPr/>
          </p:nvSpPr>
          <p:spPr bwMode="auto">
            <a:xfrm flipV="1">
              <a:off x="4176" y="2544"/>
              <a:ext cx="0"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99" name="Group 11"/>
          <p:cNvGrpSpPr/>
          <p:nvPr/>
        </p:nvGrpSpPr>
        <p:grpSpPr bwMode="auto">
          <a:xfrm>
            <a:off x="2536825" y="2688921"/>
            <a:ext cx="4168775" cy="2374901"/>
            <a:chOff x="2150" y="2208"/>
            <a:chExt cx="2626" cy="1496"/>
          </a:xfrm>
        </p:grpSpPr>
        <p:sp>
          <p:nvSpPr>
            <p:cNvPr id="12296" name="Rectangle 8"/>
            <p:cNvSpPr>
              <a:spLocks noChangeArrowheads="1"/>
            </p:cNvSpPr>
            <p:nvPr/>
          </p:nvSpPr>
          <p:spPr bwMode="auto">
            <a:xfrm>
              <a:off x="3912" y="2208"/>
              <a:ext cx="864" cy="384"/>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Text Box 9"/>
            <p:cNvSpPr txBox="1">
              <a:spLocks noChangeArrowheads="1"/>
            </p:cNvSpPr>
            <p:nvPr/>
          </p:nvSpPr>
          <p:spPr bwMode="auto">
            <a:xfrm>
              <a:off x="2150" y="2948"/>
              <a:ext cx="150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Prob. all h(a)’s</a:t>
              </a:r>
              <a:endParaRPr lang="en-US" sz="2400" dirty="0"/>
            </a:p>
            <a:p>
              <a:r>
                <a:rPr lang="en-US" sz="2400" dirty="0"/>
                <a:t>end in fewer than</a:t>
              </a:r>
              <a:endParaRPr lang="en-US" sz="2400" dirty="0"/>
            </a:p>
            <a:p>
              <a:r>
                <a:rPr lang="en-US" sz="2400" i="1" dirty="0" err="1" smtClean="0"/>
                <a:t>i</a:t>
              </a:r>
              <a:r>
                <a:rPr lang="en-US" sz="2400" i="1" dirty="0" smtClean="0"/>
                <a:t> </a:t>
              </a:r>
              <a:r>
                <a:rPr lang="en-US" sz="2400" dirty="0" smtClean="0"/>
                <a:t> </a:t>
              </a:r>
              <a:r>
                <a:rPr lang="en-US" sz="2400" dirty="0"/>
                <a:t>0’s.</a:t>
              </a:r>
              <a:endParaRPr lang="en-US" sz="2400" dirty="0"/>
            </a:p>
          </p:txBody>
        </p:sp>
        <p:sp>
          <p:nvSpPr>
            <p:cNvPr id="12298" name="Line 10"/>
            <p:cNvSpPr>
              <a:spLocks noChangeShapeType="1"/>
            </p:cNvSpPr>
            <p:nvPr/>
          </p:nvSpPr>
          <p:spPr bwMode="auto">
            <a:xfrm flipV="1">
              <a:off x="2736" y="2545"/>
              <a:ext cx="1176" cy="38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4B5A6056-A8F8-4DEB-95CD-D082C55A9B4F}" type="slidenum">
              <a:rPr lang="en-US"/>
            </a:fld>
            <a:endParaRPr lang="en-US"/>
          </a:p>
        </p:txBody>
      </p:sp>
      <p:sp>
        <p:nvSpPr>
          <p:cNvPr id="26626" name="Rectangle 2"/>
          <p:cNvSpPr>
            <a:spLocks noGrp="1" noChangeArrowheads="1"/>
          </p:cNvSpPr>
          <p:nvPr>
            <p:ph type="title"/>
          </p:nvPr>
        </p:nvSpPr>
        <p:spPr>
          <a:xfrm>
            <a:off x="762000" y="0"/>
            <a:ext cx="7772400" cy="1143000"/>
          </a:xfrm>
        </p:spPr>
        <p:txBody>
          <a:bodyPr/>
          <a:lstStyle/>
          <a:p>
            <a:r>
              <a:rPr lang="en-US" dirty="0"/>
              <a:t>Why It Works – (2)</a:t>
            </a:r>
            <a:endParaRPr lang="en-US" dirty="0"/>
          </a:p>
        </p:txBody>
      </p:sp>
      <p:sp>
        <p:nvSpPr>
          <p:cNvPr id="26627" name="Rectangle 3"/>
          <p:cNvSpPr>
            <a:spLocks noGrp="1" noChangeArrowheads="1"/>
          </p:cNvSpPr>
          <p:nvPr>
            <p:ph type="body" idx="1"/>
          </p:nvPr>
        </p:nvSpPr>
        <p:spPr>
          <a:xfrm>
            <a:off x="457200" y="1638300"/>
            <a:ext cx="8458200" cy="4991100"/>
          </a:xfrm>
        </p:spPr>
        <p:txBody>
          <a:bodyPr/>
          <a:lstStyle/>
          <a:p>
            <a:r>
              <a:rPr lang="en-US" dirty="0"/>
              <a:t>Since </a:t>
            </a:r>
            <a:r>
              <a:rPr lang="en-US" dirty="0" smtClean="0"/>
              <a:t>2</a:t>
            </a:r>
            <a:r>
              <a:rPr lang="en-US" baseline="30000" dirty="0" smtClean="0"/>
              <a:t>-i</a:t>
            </a:r>
            <a:r>
              <a:rPr lang="en-US" dirty="0" smtClean="0"/>
              <a:t> </a:t>
            </a:r>
            <a:r>
              <a:rPr lang="en-US" dirty="0"/>
              <a:t>is small, 1 - (</a:t>
            </a:r>
            <a:r>
              <a:rPr lang="en-US" dirty="0" smtClean="0"/>
              <a:t>1-2</a:t>
            </a:r>
            <a:r>
              <a:rPr lang="en-US" baseline="30000" dirty="0" smtClean="0"/>
              <a:t>-i</a:t>
            </a:r>
            <a:r>
              <a:rPr lang="en-US" dirty="0" smtClean="0"/>
              <a:t>)</a:t>
            </a:r>
            <a:r>
              <a:rPr lang="en-US" baseline="30000" dirty="0" smtClean="0"/>
              <a:t>m</a:t>
            </a:r>
            <a:r>
              <a:rPr lang="en-US" dirty="0" smtClean="0"/>
              <a:t> </a:t>
            </a:r>
            <a:r>
              <a:rPr lang="en-US" dirty="0">
                <a:latin typeface="Lucida Sans Unicode" panose="020B0602030504020204" pitchFamily="34" charset="0"/>
              </a:rPr>
              <a:t>≈</a:t>
            </a:r>
            <a:r>
              <a:rPr lang="en-US" dirty="0"/>
              <a:t> 1 - </a:t>
            </a:r>
            <a:r>
              <a:rPr lang="en-US" i="1" dirty="0" smtClean="0"/>
              <a:t>e</a:t>
            </a:r>
            <a:r>
              <a:rPr lang="en-US" baseline="30000" dirty="0" smtClean="0"/>
              <a:t>-m2   </a:t>
            </a:r>
            <a:r>
              <a:rPr lang="en-US" dirty="0"/>
              <a:t>.</a:t>
            </a:r>
            <a:endParaRPr lang="en-US" dirty="0"/>
          </a:p>
          <a:p>
            <a:r>
              <a:rPr lang="en-US" dirty="0"/>
              <a:t>If </a:t>
            </a:r>
            <a:r>
              <a:rPr lang="en-US" dirty="0" smtClean="0"/>
              <a:t>2</a:t>
            </a:r>
            <a:r>
              <a:rPr lang="en-US" i="1" baseline="30000" dirty="0" smtClean="0"/>
              <a:t>i</a:t>
            </a:r>
            <a:r>
              <a:rPr lang="en-US" dirty="0" smtClean="0"/>
              <a:t> </a:t>
            </a:r>
            <a:r>
              <a:rPr lang="en-US" dirty="0"/>
              <a:t>&gt;&gt; </a:t>
            </a:r>
            <a:r>
              <a:rPr lang="en-US" i="1" dirty="0"/>
              <a:t>m</a:t>
            </a:r>
            <a:r>
              <a:rPr lang="en-US" dirty="0"/>
              <a:t>, 1 - e</a:t>
            </a:r>
            <a:r>
              <a:rPr lang="en-US" baseline="30000" dirty="0"/>
              <a:t>-m2</a:t>
            </a:r>
            <a:r>
              <a:rPr lang="en-US" dirty="0"/>
              <a:t> </a:t>
            </a:r>
            <a:r>
              <a:rPr lang="en-US" dirty="0" smtClean="0"/>
              <a:t> </a:t>
            </a:r>
            <a:r>
              <a:rPr lang="en-US" dirty="0" smtClean="0">
                <a:latin typeface="Lucida Sans Unicode" panose="020B0602030504020204" pitchFamily="34" charset="0"/>
              </a:rPr>
              <a:t>≈</a:t>
            </a:r>
            <a:r>
              <a:rPr lang="en-US" dirty="0" smtClean="0">
                <a:latin typeface="MS Shell Dlg" charset="0"/>
              </a:rPr>
              <a:t> </a:t>
            </a:r>
            <a:r>
              <a:rPr lang="en-US" dirty="0"/>
              <a:t>1 - (1 - </a:t>
            </a:r>
            <a:r>
              <a:rPr lang="en-US" dirty="0" smtClean="0"/>
              <a:t>m2</a:t>
            </a:r>
            <a:r>
              <a:rPr lang="en-US" baseline="30000" dirty="0" smtClean="0"/>
              <a:t>-i</a:t>
            </a:r>
            <a:r>
              <a:rPr lang="en-US" dirty="0" smtClean="0"/>
              <a:t>)</a:t>
            </a:r>
            <a:r>
              <a:rPr lang="en-US" dirty="0"/>
              <a:t> </a:t>
            </a:r>
            <a:r>
              <a:rPr lang="en-US" dirty="0" smtClean="0">
                <a:latin typeface="Lucida Sans Unicode" panose="020B0602030504020204" pitchFamily="34" charset="0"/>
              </a:rPr>
              <a:t>≈</a:t>
            </a:r>
            <a:r>
              <a:rPr lang="en-US" dirty="0" smtClean="0"/>
              <a:t> </a:t>
            </a:r>
            <a:r>
              <a:rPr lang="en-US" i="1" dirty="0" smtClean="0"/>
              <a:t>m</a:t>
            </a:r>
            <a:r>
              <a:rPr lang="en-US" dirty="0" smtClean="0"/>
              <a:t>/2</a:t>
            </a:r>
            <a:r>
              <a:rPr lang="en-US" i="1" baseline="30000" dirty="0" smtClean="0"/>
              <a:t>i </a:t>
            </a:r>
            <a:r>
              <a:rPr lang="en-US" dirty="0">
                <a:latin typeface="Lucida Sans Unicode" panose="020B0602030504020204" pitchFamily="34" charset="0"/>
              </a:rPr>
              <a:t>≈</a:t>
            </a:r>
            <a:r>
              <a:rPr lang="en-US" i="1" baseline="30000" dirty="0"/>
              <a:t> </a:t>
            </a:r>
            <a:r>
              <a:rPr lang="en-US" dirty="0"/>
              <a:t>0.</a:t>
            </a:r>
            <a:endParaRPr lang="en-US" dirty="0"/>
          </a:p>
          <a:p>
            <a:r>
              <a:rPr lang="en-US" dirty="0"/>
              <a:t>If </a:t>
            </a:r>
            <a:r>
              <a:rPr lang="en-US" dirty="0" smtClean="0"/>
              <a:t>2</a:t>
            </a:r>
            <a:r>
              <a:rPr lang="en-US" i="1" baseline="30000" dirty="0" smtClean="0"/>
              <a:t>i</a:t>
            </a:r>
            <a:r>
              <a:rPr lang="en-US" dirty="0" smtClean="0"/>
              <a:t> </a:t>
            </a:r>
            <a:r>
              <a:rPr lang="en-US" dirty="0"/>
              <a:t>&lt;&lt; </a:t>
            </a:r>
            <a:r>
              <a:rPr lang="en-US" i="1" dirty="0"/>
              <a:t>m</a:t>
            </a:r>
            <a:r>
              <a:rPr lang="en-US" dirty="0"/>
              <a:t>, </a:t>
            </a:r>
            <a:r>
              <a:rPr lang="en-US" dirty="0" smtClean="0"/>
              <a:t>1 </a:t>
            </a:r>
            <a:r>
              <a:rPr lang="en-US" dirty="0"/>
              <a:t>- </a:t>
            </a:r>
            <a:r>
              <a:rPr lang="en-US" i="1" dirty="0" smtClean="0"/>
              <a:t>e</a:t>
            </a:r>
            <a:r>
              <a:rPr lang="en-US" baseline="30000" dirty="0" smtClean="0"/>
              <a:t>-m2   </a:t>
            </a:r>
            <a:r>
              <a:rPr lang="en-US" dirty="0">
                <a:latin typeface="Lucida Sans Unicode" panose="020B0602030504020204" pitchFamily="34" charset="0"/>
              </a:rPr>
              <a:t>≈</a:t>
            </a:r>
            <a:r>
              <a:rPr lang="en-US" baseline="30000" dirty="0"/>
              <a:t> </a:t>
            </a:r>
            <a:r>
              <a:rPr lang="en-US" dirty="0"/>
              <a:t>1.</a:t>
            </a:r>
            <a:endParaRPr lang="en-US" dirty="0"/>
          </a:p>
          <a:p>
            <a:r>
              <a:rPr lang="en-US" dirty="0"/>
              <a:t>Thus, 2</a:t>
            </a:r>
            <a:r>
              <a:rPr lang="en-US" i="1" baseline="30000" dirty="0"/>
              <a:t>R</a:t>
            </a:r>
            <a:r>
              <a:rPr lang="en-US" dirty="0"/>
              <a:t> </a:t>
            </a:r>
            <a:r>
              <a:rPr lang="en-US" dirty="0" smtClean="0"/>
              <a:t>will </a:t>
            </a:r>
            <a:r>
              <a:rPr lang="en-US" dirty="0"/>
              <a:t>almost always be around </a:t>
            </a:r>
            <a:r>
              <a:rPr lang="en-US" i="1" dirty="0"/>
              <a:t>m</a:t>
            </a:r>
            <a:r>
              <a:rPr lang="en-US" dirty="0"/>
              <a:t>.</a:t>
            </a:r>
            <a:endParaRPr lang="en-US" dirty="0"/>
          </a:p>
        </p:txBody>
      </p:sp>
      <p:sp>
        <p:nvSpPr>
          <p:cNvPr id="26628" name="Text Box 4"/>
          <p:cNvSpPr txBox="1">
            <a:spLocks noChangeArrowheads="1"/>
          </p:cNvSpPr>
          <p:nvPr/>
        </p:nvSpPr>
        <p:spPr bwMode="auto">
          <a:xfrm>
            <a:off x="6954338" y="1538317"/>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grpSp>
        <p:nvGrpSpPr>
          <p:cNvPr id="2" name="Group 1"/>
          <p:cNvGrpSpPr/>
          <p:nvPr/>
        </p:nvGrpSpPr>
        <p:grpSpPr>
          <a:xfrm>
            <a:off x="1371600" y="2590798"/>
            <a:ext cx="4038600" cy="2396700"/>
            <a:chOff x="2024856" y="2590798"/>
            <a:chExt cx="4038600" cy="2396700"/>
          </a:xfrm>
        </p:grpSpPr>
        <p:sp>
          <p:nvSpPr>
            <p:cNvPr id="26630" name="Text Box 6"/>
            <p:cNvSpPr txBox="1">
              <a:spLocks noChangeArrowheads="1"/>
            </p:cNvSpPr>
            <p:nvPr/>
          </p:nvSpPr>
          <p:spPr bwMode="auto">
            <a:xfrm>
              <a:off x="2024856" y="4156501"/>
              <a:ext cx="30010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008000"/>
                  </a:solidFill>
                </a:rPr>
                <a:t>First 2 terms of the</a:t>
              </a:r>
              <a:endParaRPr lang="en-US" sz="2400" dirty="0">
                <a:solidFill>
                  <a:srgbClr val="008000"/>
                </a:solidFill>
              </a:endParaRPr>
            </a:p>
            <a:p>
              <a:r>
                <a:rPr lang="en-US" sz="2400" dirty="0">
                  <a:solidFill>
                    <a:srgbClr val="008000"/>
                  </a:solidFill>
                </a:rPr>
                <a:t>Taylor expansion of </a:t>
              </a:r>
              <a:r>
                <a:rPr lang="en-US" sz="2400" i="1" dirty="0">
                  <a:solidFill>
                    <a:srgbClr val="008000"/>
                  </a:solidFill>
                </a:rPr>
                <a:t>e</a:t>
              </a:r>
              <a:r>
                <a:rPr lang="en-US" sz="2400" dirty="0">
                  <a:solidFill>
                    <a:srgbClr val="008000"/>
                  </a:solidFill>
                </a:rPr>
                <a:t> </a:t>
              </a:r>
              <a:r>
                <a:rPr lang="en-US" sz="2400" baseline="30000" dirty="0">
                  <a:solidFill>
                    <a:srgbClr val="008000"/>
                  </a:solidFill>
                </a:rPr>
                <a:t>x</a:t>
              </a:r>
              <a:endParaRPr lang="en-US" sz="2400" baseline="30000" dirty="0">
                <a:solidFill>
                  <a:srgbClr val="008000"/>
                </a:solidFill>
              </a:endParaRPr>
            </a:p>
          </p:txBody>
        </p:sp>
        <p:sp>
          <p:nvSpPr>
            <p:cNvPr id="26631" name="Line 7"/>
            <p:cNvSpPr>
              <a:spLocks noChangeShapeType="1"/>
            </p:cNvSpPr>
            <p:nvPr/>
          </p:nvSpPr>
          <p:spPr bwMode="auto">
            <a:xfrm flipV="1">
              <a:off x="3525363" y="2590798"/>
              <a:ext cx="2538093" cy="156570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Text Box 4"/>
          <p:cNvSpPr txBox="1">
            <a:spLocks noChangeArrowheads="1"/>
          </p:cNvSpPr>
          <p:nvPr/>
        </p:nvSpPr>
        <p:spPr bwMode="auto">
          <a:xfrm>
            <a:off x="3684011" y="2585956"/>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sp>
        <p:nvSpPr>
          <p:cNvPr id="11" name="Text Box 4"/>
          <p:cNvSpPr txBox="1">
            <a:spLocks noChangeArrowheads="1"/>
          </p:cNvSpPr>
          <p:nvPr/>
        </p:nvSpPr>
        <p:spPr bwMode="auto">
          <a:xfrm>
            <a:off x="3684011" y="2060049"/>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r>
              <a:rPr lang="en-US" dirty="0" err="1" smtClean="0"/>
              <a:t>i</a:t>
            </a:r>
            <a:endParaRPr lang="en-US" dirty="0"/>
          </a:p>
        </p:txBody>
      </p:sp>
      <p:grpSp>
        <p:nvGrpSpPr>
          <p:cNvPr id="6" name="Group 5"/>
          <p:cNvGrpSpPr/>
          <p:nvPr/>
        </p:nvGrpSpPr>
        <p:grpSpPr>
          <a:xfrm>
            <a:off x="4495800" y="2060049"/>
            <a:ext cx="4137158" cy="3952548"/>
            <a:chOff x="4495800" y="2060049"/>
            <a:chExt cx="4137158" cy="3952548"/>
          </a:xfrm>
        </p:grpSpPr>
        <p:sp>
          <p:nvSpPr>
            <p:cNvPr id="3" name="TextBox 2"/>
            <p:cNvSpPr txBox="1"/>
            <p:nvPr/>
          </p:nvSpPr>
          <p:spPr>
            <a:xfrm>
              <a:off x="4495800" y="5181600"/>
              <a:ext cx="4137158" cy="830997"/>
            </a:xfrm>
            <a:prstGeom prst="rect">
              <a:avLst/>
            </a:prstGeom>
            <a:noFill/>
          </p:spPr>
          <p:txBody>
            <a:bodyPr wrap="none" rtlCol="0">
              <a:spAutoFit/>
            </a:bodyPr>
            <a:lstStyle/>
            <a:p>
              <a:r>
                <a:rPr lang="en-US" sz="2400" dirty="0" smtClean="0">
                  <a:solidFill>
                    <a:srgbClr val="00B050"/>
                  </a:solidFill>
                </a:rPr>
                <a:t>Same trick as “throwing darts.”</a:t>
              </a:r>
              <a:endParaRPr lang="en-US" sz="2400" dirty="0" smtClean="0">
                <a:solidFill>
                  <a:srgbClr val="00B050"/>
                </a:solidFill>
              </a:endParaRPr>
            </a:p>
            <a:p>
              <a:r>
                <a:rPr lang="en-US" sz="2400" dirty="0" smtClean="0">
                  <a:solidFill>
                    <a:srgbClr val="00B050"/>
                  </a:solidFill>
                </a:rPr>
                <a:t>Multiply and divide m by 2</a:t>
              </a:r>
              <a:r>
                <a:rPr lang="en-US" sz="2400" baseline="30000" dirty="0" smtClean="0">
                  <a:solidFill>
                    <a:srgbClr val="00B050"/>
                  </a:solidFill>
                </a:rPr>
                <a:t>-i</a:t>
              </a:r>
              <a:r>
                <a:rPr lang="en-US" sz="2400" dirty="0" smtClean="0">
                  <a:solidFill>
                    <a:srgbClr val="00B050"/>
                  </a:solidFill>
                </a:rPr>
                <a:t>.</a:t>
              </a:r>
              <a:endParaRPr lang="en-US" sz="2400" dirty="0">
                <a:solidFill>
                  <a:srgbClr val="00B050"/>
                </a:solidFill>
              </a:endParaRPr>
            </a:p>
          </p:txBody>
        </p:sp>
        <p:cxnSp>
          <p:nvCxnSpPr>
            <p:cNvPr id="5" name="Straight Arrow Connector 4"/>
            <p:cNvCxnSpPr>
              <a:stCxn id="3" idx="0"/>
            </p:cNvCxnSpPr>
            <p:nvPr/>
          </p:nvCxnSpPr>
          <p:spPr>
            <a:xfrm flipV="1">
              <a:off x="6564379" y="2060049"/>
              <a:ext cx="217421" cy="3121551"/>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CEF52A-3DB4-431B-BA22-4B8147D4F4E2}" type="slidenum">
              <a:rPr lang="en-US"/>
            </a:fld>
            <a:endParaRPr lang="en-US"/>
          </a:p>
        </p:txBody>
      </p:sp>
      <p:sp>
        <p:nvSpPr>
          <p:cNvPr id="13314" name="Rectangle 2"/>
          <p:cNvSpPr>
            <a:spLocks noGrp="1" noChangeArrowheads="1"/>
          </p:cNvSpPr>
          <p:nvPr>
            <p:ph type="title"/>
          </p:nvPr>
        </p:nvSpPr>
        <p:spPr/>
        <p:txBody>
          <a:bodyPr/>
          <a:lstStyle/>
          <a:p>
            <a:r>
              <a:rPr lang="en-US"/>
              <a:t>Why It Doesn’t Work</a:t>
            </a:r>
            <a:endParaRPr lang="en-US"/>
          </a:p>
        </p:txBody>
      </p:sp>
      <p:sp>
        <p:nvSpPr>
          <p:cNvPr id="13315" name="Rectangle 3"/>
          <p:cNvSpPr>
            <a:spLocks noGrp="1" noChangeArrowheads="1"/>
          </p:cNvSpPr>
          <p:nvPr>
            <p:ph type="body" idx="1"/>
          </p:nvPr>
        </p:nvSpPr>
        <p:spPr>
          <a:xfrm>
            <a:off x="685800" y="1219200"/>
            <a:ext cx="8229600" cy="4800600"/>
          </a:xfrm>
        </p:spPr>
        <p:txBody>
          <a:bodyPr/>
          <a:lstStyle/>
          <a:p>
            <a:r>
              <a:rPr lang="en-US" dirty="0" smtClean="0"/>
              <a:t>E(2</a:t>
            </a:r>
            <a:r>
              <a:rPr lang="en-US" i="1" baseline="30000" dirty="0" smtClean="0"/>
              <a:t>R</a:t>
            </a:r>
            <a:r>
              <a:rPr lang="en-US" dirty="0" smtClean="0"/>
              <a:t>) is, in principle, infinite</a:t>
            </a:r>
            <a:r>
              <a:rPr lang="en-US" dirty="0"/>
              <a:t>.</a:t>
            </a:r>
            <a:endParaRPr lang="en-US" dirty="0"/>
          </a:p>
          <a:p>
            <a:pPr lvl="1"/>
            <a:r>
              <a:rPr lang="en-US" dirty="0"/>
              <a:t>Probability halves when </a:t>
            </a:r>
            <a:r>
              <a:rPr lang="en-US" i="1" dirty="0"/>
              <a:t>R</a:t>
            </a:r>
            <a:r>
              <a:rPr lang="en-US" dirty="0"/>
              <a:t> -&gt; </a:t>
            </a:r>
            <a:r>
              <a:rPr lang="en-US" i="1" dirty="0" smtClean="0"/>
              <a:t>R</a:t>
            </a:r>
            <a:r>
              <a:rPr lang="en-US" dirty="0" smtClean="0"/>
              <a:t>+1</a:t>
            </a:r>
            <a:r>
              <a:rPr lang="en-US" dirty="0"/>
              <a:t>, but value doubles. </a:t>
            </a:r>
            <a:endParaRPr lang="en-US" dirty="0"/>
          </a:p>
          <a:p>
            <a:r>
              <a:rPr lang="en-US" dirty="0"/>
              <a:t>Workaround involves using many hash functions and getting many samples.</a:t>
            </a:r>
            <a:endParaRPr lang="en-US" dirty="0"/>
          </a:p>
          <a:p>
            <a:r>
              <a:rPr lang="en-US" dirty="0"/>
              <a:t>How are samples combined?</a:t>
            </a:r>
            <a:endParaRPr lang="en-US" dirty="0"/>
          </a:p>
          <a:p>
            <a:pPr lvl="1"/>
            <a:r>
              <a:rPr lang="en-US" dirty="0">
                <a:solidFill>
                  <a:srgbClr val="33CC33"/>
                </a:solidFill>
              </a:rPr>
              <a:t>Average</a:t>
            </a:r>
            <a:r>
              <a:rPr lang="en-US" dirty="0"/>
              <a:t>? What if one very large value?</a:t>
            </a:r>
            <a:endParaRPr lang="en-US" dirty="0"/>
          </a:p>
          <a:p>
            <a:pPr lvl="1"/>
            <a:r>
              <a:rPr lang="en-US" dirty="0">
                <a:solidFill>
                  <a:srgbClr val="33CC33"/>
                </a:solidFill>
              </a:rPr>
              <a:t>Median</a:t>
            </a:r>
            <a:r>
              <a:rPr lang="en-US" dirty="0"/>
              <a:t>? All values are a power of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82E655-195F-45B9-8F97-1002187C8FFF}" type="slidenum">
              <a:rPr lang="en-US"/>
            </a:fld>
            <a:endParaRPr lang="en-US"/>
          </a:p>
        </p:txBody>
      </p:sp>
      <p:sp>
        <p:nvSpPr>
          <p:cNvPr id="14338" name="Rectangle 2"/>
          <p:cNvSpPr>
            <a:spLocks noGrp="1" noChangeArrowheads="1"/>
          </p:cNvSpPr>
          <p:nvPr>
            <p:ph type="title"/>
          </p:nvPr>
        </p:nvSpPr>
        <p:spPr/>
        <p:txBody>
          <a:bodyPr/>
          <a:lstStyle/>
          <a:p>
            <a:r>
              <a:rPr lang="en-US"/>
              <a:t>Solution</a:t>
            </a:r>
            <a:endParaRPr lang="en-US"/>
          </a:p>
        </p:txBody>
      </p:sp>
      <p:sp>
        <p:nvSpPr>
          <p:cNvPr id="14339" name="Rectangle 3"/>
          <p:cNvSpPr>
            <a:spLocks noGrp="1" noChangeArrowheads="1"/>
          </p:cNvSpPr>
          <p:nvPr>
            <p:ph type="body" idx="1"/>
          </p:nvPr>
        </p:nvSpPr>
        <p:spPr>
          <a:xfrm>
            <a:off x="304800" y="1371600"/>
            <a:ext cx="8534400" cy="3886200"/>
          </a:xfrm>
        </p:spPr>
        <p:txBody>
          <a:bodyPr/>
          <a:lstStyle/>
          <a:p>
            <a:r>
              <a:rPr lang="en-US" dirty="0"/>
              <a:t>Partition your samples into small groups</a:t>
            </a:r>
            <a:r>
              <a:rPr lang="en-US" dirty="0" smtClean="0"/>
              <a:t>.</a:t>
            </a:r>
            <a:endParaRPr lang="en-US" dirty="0" smtClean="0"/>
          </a:p>
          <a:p>
            <a:pPr lvl="1"/>
            <a:r>
              <a:rPr lang="en-US" dirty="0" smtClean="0"/>
              <a:t>O(log n), where n = size of universal set, suffices.</a:t>
            </a:r>
            <a:endParaRPr lang="en-US" dirty="0"/>
          </a:p>
          <a:p>
            <a:r>
              <a:rPr lang="en-US" dirty="0"/>
              <a:t>Take the average </a:t>
            </a:r>
            <a:r>
              <a:rPr lang="en-US" dirty="0" smtClean="0"/>
              <a:t>within each group.</a:t>
            </a:r>
            <a:endParaRPr lang="en-US" dirty="0"/>
          </a:p>
          <a:p>
            <a:r>
              <a:rPr lang="en-US" dirty="0"/>
              <a:t>Then take the median of the averages.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Bloom Filter</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A Bloom filter placed on the stream of URL’s will declare that certain URL’s have been seen before.</a:t>
            </a:r>
            <a:endParaRPr lang="en-US" dirty="0" smtClean="0"/>
          </a:p>
          <a:p>
            <a:r>
              <a:rPr lang="en-US" dirty="0" smtClean="0"/>
              <a:t>Others will be declared new, and will be added to the list of URL’s that need to be crawled.</a:t>
            </a:r>
            <a:endParaRPr lang="en-US" dirty="0" smtClean="0"/>
          </a:p>
          <a:p>
            <a:r>
              <a:rPr lang="en-US" dirty="0" smtClean="0"/>
              <a:t>Unfortunately, the Bloom filter can have false positives.</a:t>
            </a:r>
            <a:endParaRPr lang="en-US" dirty="0" smtClean="0"/>
          </a:p>
          <a:p>
            <a:pPr lvl="1"/>
            <a:r>
              <a:rPr lang="en-US" dirty="0" smtClean="0"/>
              <a:t>It can declare a URL seen before when it hasn’t.</a:t>
            </a:r>
            <a:endParaRPr lang="en-US" dirty="0" smtClean="0"/>
          </a:p>
          <a:p>
            <a:r>
              <a:rPr lang="en-US" dirty="0" smtClean="0"/>
              <a:t>But if it says “never seen,” then it is truly new.</a:t>
            </a:r>
            <a:endParaRPr lang="en-US" dirty="0" smtClean="0"/>
          </a:p>
          <a:p>
            <a:r>
              <a:rPr lang="en-US" dirty="0" smtClean="0"/>
              <a:t>So we need to restart the filter periodically.</a:t>
            </a:r>
            <a:endParaRPr lang="en-US" dirty="0" smtClean="0"/>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 – (3)</a:t>
            </a:r>
            <a:endParaRPr lang="en-US" dirty="0"/>
          </a:p>
        </p:txBody>
      </p:sp>
      <p:sp>
        <p:nvSpPr>
          <p:cNvPr id="3" name="Content Placeholder 2"/>
          <p:cNvSpPr>
            <a:spLocks noGrp="1"/>
          </p:cNvSpPr>
          <p:nvPr>
            <p:ph idx="1"/>
          </p:nvPr>
        </p:nvSpPr>
        <p:spPr/>
        <p:txBody>
          <a:bodyPr/>
          <a:lstStyle/>
          <a:p>
            <a:r>
              <a:rPr lang="en-US" dirty="0" smtClean="0"/>
              <a:t>Thus, we have a recurrence (on d) for the maximum tail length of any neighbor of any node u, using any given hash function h.</a:t>
            </a:r>
            <a:endParaRPr lang="en-US" dirty="0" smtClean="0"/>
          </a:p>
          <a:p>
            <a:r>
              <a:rPr lang="en-US" dirty="0" smtClean="0"/>
              <a:t>Repeat for some chosen number of hash functions.</a:t>
            </a:r>
            <a:endParaRPr lang="en-US" dirty="0" smtClean="0"/>
          </a:p>
          <a:p>
            <a:r>
              <a:rPr lang="en-US" dirty="0" smtClean="0"/>
              <a:t>Combine estimates to get an estimate of neighborhood sizes, as for the </a:t>
            </a:r>
            <a:r>
              <a:rPr lang="en-US" dirty="0" err="1" smtClean="0"/>
              <a:t>Flajolet</a:t>
            </a:r>
            <a:r>
              <a:rPr lang="en-US" dirty="0" smtClean="0"/>
              <a:t>-Martin algorithm.</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Filtering Chunks</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Suppose we have a database relation stored in a DFS, spread over many chunks.</a:t>
            </a:r>
            <a:endParaRPr lang="en-US" dirty="0" smtClean="0"/>
          </a:p>
          <a:p>
            <a:r>
              <a:rPr lang="en-US" dirty="0" smtClean="0"/>
              <a:t>We want to find a particular value v, looking at as few chunks as possible.</a:t>
            </a:r>
            <a:endParaRPr lang="en-US" dirty="0" smtClean="0"/>
          </a:p>
          <a:p>
            <a:r>
              <a:rPr lang="en-US" dirty="0" smtClean="0"/>
              <a:t>A Bloom filter on each chunk will tell us certain values are there, and others aren’t.</a:t>
            </a:r>
            <a:endParaRPr lang="en-US" dirty="0" smtClean="0"/>
          </a:p>
          <a:p>
            <a:pPr lvl="1"/>
            <a:r>
              <a:rPr lang="en-US" dirty="0" smtClean="0"/>
              <a:t>As before, false positives are possible.</a:t>
            </a:r>
            <a:endParaRPr lang="en-US" dirty="0" smtClean="0"/>
          </a:p>
          <a:p>
            <a:r>
              <a:rPr lang="en-US" dirty="0" smtClean="0"/>
              <a:t>But now things are exactly right: if the filter says v is not at the chunk, it surely isn’t.</a:t>
            </a:r>
            <a:endParaRPr lang="en-US" dirty="0" smtClean="0"/>
          </a:p>
          <a:p>
            <a:pPr lvl="1"/>
            <a:r>
              <a:rPr lang="en-US" dirty="0" smtClean="0"/>
              <a:t>Occasionally, we retrieve a chunk we don’t need, but can’t miss an occurrence of value v.</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Bloom Filter Works</a:t>
            </a:r>
            <a:endParaRPr lang="en-US" dirty="0"/>
          </a:p>
        </p:txBody>
      </p:sp>
      <p:sp>
        <p:nvSpPr>
          <p:cNvPr id="3" name="Content Placeholder 2"/>
          <p:cNvSpPr>
            <a:spLocks noGrp="1"/>
          </p:cNvSpPr>
          <p:nvPr>
            <p:ph idx="1"/>
          </p:nvPr>
        </p:nvSpPr>
        <p:spPr/>
        <p:txBody>
          <a:bodyPr/>
          <a:lstStyle/>
          <a:p>
            <a:r>
              <a:rPr lang="en-US" dirty="0" smtClean="0"/>
              <a:t>A </a:t>
            </a:r>
            <a:r>
              <a:rPr lang="en-US" i="1" dirty="0" smtClean="0">
                <a:solidFill>
                  <a:srgbClr val="FF0000"/>
                </a:solidFill>
              </a:rPr>
              <a:t>Bloom filter </a:t>
            </a:r>
            <a:r>
              <a:rPr lang="en-US" dirty="0" smtClean="0"/>
              <a:t>is an array of bits, together with a number of hash functions.</a:t>
            </a:r>
            <a:endParaRPr lang="en-US" dirty="0" smtClean="0"/>
          </a:p>
          <a:p>
            <a:r>
              <a:rPr lang="en-US" dirty="0" smtClean="0"/>
              <a:t>The argument of each hash function is a stream element, and it returns a position in the array.</a:t>
            </a:r>
            <a:endParaRPr lang="en-US" dirty="0" smtClean="0"/>
          </a:p>
          <a:p>
            <a:r>
              <a:rPr lang="en-US" dirty="0" smtClean="0"/>
              <a:t>Initially, all bits are 0.</a:t>
            </a:r>
            <a:endParaRPr lang="en-US" dirty="0" smtClean="0"/>
          </a:p>
          <a:p>
            <a:r>
              <a:rPr lang="en-US" dirty="0" smtClean="0"/>
              <a:t>When input x arrives, we set to 1 the bits h(x), for each hash function h.</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Bloom Filter</a:t>
            </a:r>
            <a:endParaRPr lang="en-US" dirty="0"/>
          </a:p>
        </p:txBody>
      </p:sp>
      <p:sp>
        <p:nvSpPr>
          <p:cNvPr id="3" name="Content Placeholder 2"/>
          <p:cNvSpPr>
            <a:spLocks noGrp="1"/>
          </p:cNvSpPr>
          <p:nvPr>
            <p:ph idx="1"/>
          </p:nvPr>
        </p:nvSpPr>
        <p:spPr/>
        <p:txBody>
          <a:bodyPr/>
          <a:lstStyle/>
          <a:p>
            <a:r>
              <a:rPr lang="en-US" dirty="0" smtClean="0"/>
              <a:t>Use N = 11 bits for our filter.</a:t>
            </a:r>
            <a:endParaRPr lang="en-US" dirty="0" smtClean="0"/>
          </a:p>
          <a:p>
            <a:r>
              <a:rPr lang="en-US" dirty="0" smtClean="0"/>
              <a:t>Stream elements = integers.</a:t>
            </a:r>
            <a:endParaRPr lang="en-US" dirty="0" smtClean="0"/>
          </a:p>
          <a:p>
            <a:r>
              <a:rPr lang="en-US" dirty="0" smtClean="0"/>
              <a:t>Use two hash functions:</a:t>
            </a:r>
            <a:endParaRPr lang="en-US" dirty="0" smtClean="0"/>
          </a:p>
          <a:p>
            <a:pPr lvl="1"/>
            <a:r>
              <a:rPr lang="en-US" dirty="0" smtClean="0"/>
              <a:t>h</a:t>
            </a:r>
            <a:r>
              <a:rPr lang="en-US" baseline="-25000" dirty="0" smtClean="0"/>
              <a:t>1</a:t>
            </a:r>
            <a:r>
              <a:rPr lang="en-US" dirty="0" smtClean="0"/>
              <a:t>(x) =</a:t>
            </a:r>
            <a:endParaRPr lang="en-US" dirty="0" smtClean="0"/>
          </a:p>
          <a:p>
            <a:pPr lvl="2"/>
            <a:r>
              <a:rPr lang="en-US" dirty="0"/>
              <a:t>T</a:t>
            </a:r>
            <a:r>
              <a:rPr lang="en-US" dirty="0" smtClean="0"/>
              <a:t>ake odd-numbered bits from the right in the binary representation of x.</a:t>
            </a:r>
            <a:endParaRPr lang="en-US" dirty="0" smtClean="0"/>
          </a:p>
          <a:p>
            <a:pPr lvl="2"/>
            <a:r>
              <a:rPr lang="en-US" dirty="0" smtClean="0"/>
              <a:t>Treat it as an integer </a:t>
            </a:r>
            <a:r>
              <a:rPr lang="en-US" dirty="0" err="1" smtClean="0"/>
              <a:t>i</a:t>
            </a:r>
            <a:r>
              <a:rPr lang="en-US" dirty="0" smtClean="0"/>
              <a:t>.</a:t>
            </a:r>
            <a:endParaRPr lang="en-US" dirty="0" smtClean="0"/>
          </a:p>
          <a:p>
            <a:pPr lvl="2"/>
            <a:r>
              <a:rPr lang="en-US" dirty="0" smtClean="0"/>
              <a:t>Result is </a:t>
            </a:r>
            <a:r>
              <a:rPr lang="en-US" dirty="0" err="1" smtClean="0"/>
              <a:t>i</a:t>
            </a:r>
            <a:r>
              <a:rPr lang="en-US" dirty="0" smtClean="0"/>
              <a:t> modulo 11.</a:t>
            </a:r>
            <a:endParaRPr lang="en-US" dirty="0" smtClean="0"/>
          </a:p>
          <a:p>
            <a:pPr lvl="1"/>
            <a:r>
              <a:rPr lang="en-US" dirty="0" smtClean="0"/>
              <a:t>h</a:t>
            </a:r>
            <a:r>
              <a:rPr lang="en-US" baseline="-25000" dirty="0" smtClean="0"/>
              <a:t>2</a:t>
            </a:r>
            <a:r>
              <a:rPr lang="en-US" dirty="0" smtClean="0"/>
              <a:t>(x) = same, but take even-numbered bits.</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 Continued</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
        <p:nvSpPr>
          <p:cNvPr id="7" name="TextBox 6"/>
          <p:cNvSpPr txBox="1"/>
          <p:nvPr/>
        </p:nvSpPr>
        <p:spPr>
          <a:xfrm>
            <a:off x="533400" y="1275329"/>
            <a:ext cx="1242648" cy="830997"/>
          </a:xfrm>
          <a:prstGeom prst="rect">
            <a:avLst/>
          </a:prstGeom>
          <a:noFill/>
        </p:spPr>
        <p:txBody>
          <a:bodyPr wrap="none" rtlCol="0">
            <a:spAutoFit/>
          </a:bodyPr>
          <a:lstStyle/>
          <a:p>
            <a:r>
              <a:rPr lang="en-US" sz="2400" dirty="0" smtClean="0"/>
              <a:t>Stream</a:t>
            </a:r>
            <a:endParaRPr lang="en-US" sz="2400" dirty="0" smtClean="0"/>
          </a:p>
          <a:p>
            <a:r>
              <a:rPr lang="en-US" sz="2400" dirty="0" smtClean="0"/>
              <a:t>element</a:t>
            </a:r>
            <a:endParaRPr lang="en-US" sz="2400" dirty="0"/>
          </a:p>
        </p:txBody>
      </p:sp>
      <p:sp>
        <p:nvSpPr>
          <p:cNvPr id="8" name="TextBox 7"/>
          <p:cNvSpPr txBox="1"/>
          <p:nvPr/>
        </p:nvSpPr>
        <p:spPr>
          <a:xfrm>
            <a:off x="3247939" y="1414961"/>
            <a:ext cx="439544" cy="461665"/>
          </a:xfrm>
          <a:prstGeom prst="rect">
            <a:avLst/>
          </a:prstGeom>
          <a:noFill/>
        </p:spPr>
        <p:txBody>
          <a:bodyPr wrap="none" rtlCol="0">
            <a:spAutoFit/>
          </a:bodyPr>
          <a:lstStyle/>
          <a:p>
            <a:r>
              <a:rPr lang="en-US" sz="2400" dirty="0" smtClean="0"/>
              <a:t>h</a:t>
            </a:r>
            <a:r>
              <a:rPr lang="en-US" sz="2400" baseline="-25000" dirty="0" smtClean="0"/>
              <a:t>1</a:t>
            </a:r>
            <a:endParaRPr lang="en-US" sz="2400" baseline="-25000" dirty="0"/>
          </a:p>
        </p:txBody>
      </p:sp>
      <p:sp>
        <p:nvSpPr>
          <p:cNvPr id="9" name="TextBox 8"/>
          <p:cNvSpPr txBox="1"/>
          <p:nvPr/>
        </p:nvSpPr>
        <p:spPr>
          <a:xfrm>
            <a:off x="4348232" y="1459754"/>
            <a:ext cx="452368" cy="461665"/>
          </a:xfrm>
          <a:prstGeom prst="rect">
            <a:avLst/>
          </a:prstGeom>
          <a:noFill/>
        </p:spPr>
        <p:txBody>
          <a:bodyPr wrap="none" rtlCol="0">
            <a:spAutoFit/>
          </a:bodyPr>
          <a:lstStyle/>
          <a:p>
            <a:r>
              <a:rPr lang="en-US" sz="2400" dirty="0" smtClean="0"/>
              <a:t>h</a:t>
            </a:r>
            <a:r>
              <a:rPr lang="en-US" sz="2400" baseline="-25000" dirty="0"/>
              <a:t>2</a:t>
            </a:r>
            <a:endParaRPr lang="en-US" sz="2400" baseline="-25000" dirty="0"/>
          </a:p>
        </p:txBody>
      </p:sp>
      <p:sp>
        <p:nvSpPr>
          <p:cNvPr id="10" name="TextBox 9"/>
          <p:cNvSpPr txBox="1"/>
          <p:nvPr/>
        </p:nvSpPr>
        <p:spPr>
          <a:xfrm>
            <a:off x="5715000" y="1427726"/>
            <a:ext cx="2024913" cy="461665"/>
          </a:xfrm>
          <a:prstGeom prst="rect">
            <a:avLst/>
          </a:prstGeom>
          <a:noFill/>
        </p:spPr>
        <p:txBody>
          <a:bodyPr wrap="none" rtlCol="0">
            <a:spAutoFit/>
          </a:bodyPr>
          <a:lstStyle/>
          <a:p>
            <a:r>
              <a:rPr lang="en-US" sz="2400" dirty="0" smtClean="0"/>
              <a:t>Filter contents</a:t>
            </a:r>
            <a:endParaRPr lang="en-US" sz="2400" dirty="0" smtClean="0"/>
          </a:p>
        </p:txBody>
      </p:sp>
      <p:sp>
        <p:nvSpPr>
          <p:cNvPr id="11" name="TextBox 10"/>
          <p:cNvSpPr txBox="1"/>
          <p:nvPr/>
        </p:nvSpPr>
        <p:spPr>
          <a:xfrm>
            <a:off x="664924" y="2514600"/>
            <a:ext cx="7397153" cy="461665"/>
          </a:xfrm>
          <a:prstGeom prst="rect">
            <a:avLst/>
          </a:prstGeom>
          <a:noFill/>
        </p:spPr>
        <p:txBody>
          <a:bodyPr wrap="none" rtlCol="0">
            <a:spAutoFit/>
          </a:bodyPr>
          <a:lstStyle/>
          <a:p>
            <a:r>
              <a:rPr lang="en-US" sz="2400" dirty="0" smtClean="0"/>
              <a:t>  25 = 1</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1                   5                2                          00</a:t>
            </a:r>
            <a:r>
              <a:rPr lang="en-US" sz="2400" dirty="0" smtClean="0">
                <a:solidFill>
                  <a:srgbClr val="0000FF"/>
                </a:solidFill>
              </a:rPr>
              <a:t>1</a:t>
            </a:r>
            <a:r>
              <a:rPr lang="en-US" sz="2400" dirty="0" smtClean="0"/>
              <a:t>00</a:t>
            </a:r>
            <a:r>
              <a:rPr lang="en-US" sz="2400" dirty="0" smtClean="0">
                <a:solidFill>
                  <a:srgbClr val="0000FF"/>
                </a:solidFill>
              </a:rPr>
              <a:t>1</a:t>
            </a:r>
            <a:r>
              <a:rPr lang="en-US" sz="2400" dirty="0" smtClean="0"/>
              <a:t>00000</a:t>
            </a:r>
            <a:endParaRPr lang="en-US" sz="2400" dirty="0"/>
          </a:p>
        </p:txBody>
      </p:sp>
      <p:sp>
        <p:nvSpPr>
          <p:cNvPr id="12" name="TextBox 11"/>
          <p:cNvSpPr txBox="1"/>
          <p:nvPr/>
        </p:nvSpPr>
        <p:spPr>
          <a:xfrm>
            <a:off x="6053937" y="1894329"/>
            <a:ext cx="1930337" cy="461665"/>
          </a:xfrm>
          <a:prstGeom prst="rect">
            <a:avLst/>
          </a:prstGeom>
          <a:noFill/>
        </p:spPr>
        <p:txBody>
          <a:bodyPr wrap="none" rtlCol="0">
            <a:spAutoFit/>
          </a:bodyPr>
          <a:lstStyle/>
          <a:p>
            <a:r>
              <a:rPr lang="en-US" sz="2400" dirty="0" smtClean="0"/>
              <a:t>00000000000</a:t>
            </a:r>
            <a:endParaRPr lang="en-US" sz="2400" dirty="0"/>
          </a:p>
        </p:txBody>
      </p:sp>
      <p:sp>
        <p:nvSpPr>
          <p:cNvPr id="13" name="TextBox 12"/>
          <p:cNvSpPr txBox="1"/>
          <p:nvPr/>
        </p:nvSpPr>
        <p:spPr>
          <a:xfrm>
            <a:off x="674029" y="3124200"/>
            <a:ext cx="7561685" cy="461665"/>
          </a:xfrm>
          <a:prstGeom prst="rect">
            <a:avLst/>
          </a:prstGeom>
          <a:noFill/>
        </p:spPr>
        <p:txBody>
          <a:bodyPr wrap="none" rtlCol="0">
            <a:spAutoFit/>
          </a:bodyPr>
          <a:lstStyle/>
          <a:p>
            <a:r>
              <a:rPr lang="en-US" sz="2400" dirty="0" smtClean="0"/>
              <a:t>159 = </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a:t>
            </a:r>
            <a:r>
              <a:rPr lang="en-US" sz="2400" dirty="0" smtClean="0">
                <a:solidFill>
                  <a:srgbClr val="D60093"/>
                </a:solidFill>
              </a:rPr>
              <a:t>1</a:t>
            </a:r>
            <a:r>
              <a:rPr lang="en-US" sz="2400" dirty="0" smtClean="0"/>
              <a:t>1</a:t>
            </a:r>
            <a:r>
              <a:rPr lang="en-US" sz="2400" dirty="0" smtClean="0">
                <a:solidFill>
                  <a:srgbClr val="D60093"/>
                </a:solidFill>
              </a:rPr>
              <a:t>1</a:t>
            </a:r>
            <a:r>
              <a:rPr lang="en-US" sz="2400" dirty="0" smtClean="0"/>
              <a:t>1            7                0                          </a:t>
            </a:r>
            <a:r>
              <a:rPr lang="en-US" sz="2400" dirty="0" smtClean="0">
                <a:solidFill>
                  <a:srgbClr val="0000FF"/>
                </a:solidFill>
              </a:rPr>
              <a:t>1</a:t>
            </a:r>
            <a:r>
              <a:rPr lang="en-US" sz="2400" dirty="0" smtClean="0"/>
              <a:t>010010</a:t>
            </a:r>
            <a:r>
              <a:rPr lang="en-US" sz="2400" dirty="0" smtClean="0">
                <a:solidFill>
                  <a:srgbClr val="0000FF"/>
                </a:solidFill>
              </a:rPr>
              <a:t>1</a:t>
            </a:r>
            <a:r>
              <a:rPr lang="en-US" sz="2400" dirty="0" smtClean="0"/>
              <a:t>000</a:t>
            </a:r>
            <a:endParaRPr lang="en-US" sz="2400" dirty="0"/>
          </a:p>
        </p:txBody>
      </p:sp>
      <p:sp>
        <p:nvSpPr>
          <p:cNvPr id="14" name="TextBox 13"/>
          <p:cNvSpPr txBox="1"/>
          <p:nvPr/>
        </p:nvSpPr>
        <p:spPr>
          <a:xfrm>
            <a:off x="718625" y="3733800"/>
            <a:ext cx="7358105" cy="461665"/>
          </a:xfrm>
          <a:prstGeom prst="rect">
            <a:avLst/>
          </a:prstGeom>
          <a:noFill/>
        </p:spPr>
        <p:txBody>
          <a:bodyPr wrap="none" rtlCol="0">
            <a:spAutoFit/>
          </a:bodyPr>
          <a:lstStyle/>
          <a:p>
            <a:r>
              <a:rPr lang="en-US" sz="2400" dirty="0" smtClean="0"/>
              <a:t>585 = </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a:t>
            </a:r>
            <a:r>
              <a:rPr lang="en-US" sz="2400" dirty="0" smtClean="0">
                <a:solidFill>
                  <a:srgbClr val="D60093"/>
                </a:solidFill>
              </a:rPr>
              <a:t>0</a:t>
            </a:r>
            <a:r>
              <a:rPr lang="en-US" sz="2400" dirty="0" smtClean="0"/>
              <a:t>0</a:t>
            </a:r>
            <a:r>
              <a:rPr lang="en-US" sz="2400" dirty="0" smtClean="0">
                <a:solidFill>
                  <a:srgbClr val="D60093"/>
                </a:solidFill>
              </a:rPr>
              <a:t>1</a:t>
            </a:r>
            <a:r>
              <a:rPr lang="en-US" sz="2400" dirty="0" smtClean="0"/>
              <a:t>0</a:t>
            </a:r>
            <a:r>
              <a:rPr lang="en-US" sz="2400" dirty="0" smtClean="0">
                <a:solidFill>
                  <a:srgbClr val="D60093"/>
                </a:solidFill>
              </a:rPr>
              <a:t>0</a:t>
            </a:r>
            <a:r>
              <a:rPr lang="en-US" sz="2400" dirty="0" smtClean="0"/>
              <a:t>1     9                7                          101001010</a:t>
            </a:r>
            <a:r>
              <a:rPr lang="en-US" sz="2400" dirty="0" smtClean="0">
                <a:solidFill>
                  <a:srgbClr val="0000FF"/>
                </a:solidFill>
              </a:rPr>
              <a:t>1</a:t>
            </a:r>
            <a:r>
              <a:rPr lang="en-US" sz="2400" dirty="0" smtClean="0"/>
              <a:t>0</a:t>
            </a:r>
            <a:endParaRPr lang="en-US" sz="2400" dirty="0"/>
          </a:p>
        </p:txBody>
      </p:sp>
      <p:grpSp>
        <p:nvGrpSpPr>
          <p:cNvPr id="15" name="Group 14"/>
          <p:cNvGrpSpPr/>
          <p:nvPr/>
        </p:nvGrpSpPr>
        <p:grpSpPr>
          <a:xfrm>
            <a:off x="5427164" y="4114800"/>
            <a:ext cx="2557110" cy="1099066"/>
            <a:chOff x="5427164" y="4114800"/>
            <a:chExt cx="2557110" cy="1099066"/>
          </a:xfrm>
        </p:grpSpPr>
        <p:sp>
          <p:nvSpPr>
            <p:cNvPr id="3" name="TextBox 2"/>
            <p:cNvSpPr txBox="1"/>
            <p:nvPr/>
          </p:nvSpPr>
          <p:spPr>
            <a:xfrm>
              <a:off x="5427164" y="4844534"/>
              <a:ext cx="2557110" cy="369332"/>
            </a:xfrm>
            <a:prstGeom prst="rect">
              <a:avLst/>
            </a:prstGeom>
            <a:noFill/>
          </p:spPr>
          <p:txBody>
            <a:bodyPr wrap="none" rtlCol="0">
              <a:spAutoFit/>
            </a:bodyPr>
            <a:lstStyle/>
            <a:p>
              <a:r>
                <a:rPr lang="en-US" dirty="0" smtClean="0"/>
                <a:t>Note: bit 7 was already 1.</a:t>
              </a:r>
              <a:endParaRPr lang="en-US" dirty="0"/>
            </a:p>
          </p:txBody>
        </p:sp>
        <p:cxnSp>
          <p:nvCxnSpPr>
            <p:cNvPr id="5" name="Straight Arrow Connector 4"/>
            <p:cNvCxnSpPr>
              <a:stCxn id="3" idx="0"/>
            </p:cNvCxnSpPr>
            <p:nvPr/>
          </p:nvCxnSpPr>
          <p:spPr>
            <a:xfrm flipV="1">
              <a:off x="6705719" y="4114800"/>
              <a:ext cx="457081" cy="729734"/>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 Lookup</a:t>
            </a:r>
            <a:endParaRPr lang="en-US" dirty="0"/>
          </a:p>
        </p:txBody>
      </p:sp>
      <p:sp>
        <p:nvSpPr>
          <p:cNvPr id="3" name="Content Placeholder 2"/>
          <p:cNvSpPr>
            <a:spLocks noGrp="1"/>
          </p:cNvSpPr>
          <p:nvPr>
            <p:ph idx="1"/>
          </p:nvPr>
        </p:nvSpPr>
        <p:spPr/>
        <p:txBody>
          <a:bodyPr/>
          <a:lstStyle/>
          <a:p>
            <a:r>
              <a:rPr lang="en-US" dirty="0" smtClean="0"/>
              <a:t>Suppose element y appears in the stream, and we want to know if we have seen y before.</a:t>
            </a:r>
            <a:endParaRPr lang="en-US" dirty="0" smtClean="0"/>
          </a:p>
          <a:p>
            <a:r>
              <a:rPr lang="en-US" dirty="0" smtClean="0"/>
              <a:t>Compute h(y) for each hash function y.</a:t>
            </a:r>
            <a:endParaRPr lang="en-US" dirty="0" smtClean="0"/>
          </a:p>
          <a:p>
            <a:r>
              <a:rPr lang="en-US" dirty="0" smtClean="0"/>
              <a:t>If all the resulting bit positions are 1, say we have seen y before.	</a:t>
            </a:r>
            <a:endParaRPr lang="en-US" dirty="0" smtClean="0"/>
          </a:p>
          <a:p>
            <a:pPr lvl="1"/>
            <a:r>
              <a:rPr lang="en-US" dirty="0" smtClean="0"/>
              <a:t>We could be wrong.</a:t>
            </a:r>
            <a:endParaRPr lang="en-US" dirty="0" smtClean="0"/>
          </a:p>
          <a:p>
            <a:pPr lvl="2"/>
            <a:r>
              <a:rPr lang="en-US" dirty="0" smtClean="0"/>
              <a:t>Different inputs could have set each of these bits.</a:t>
            </a:r>
            <a:endParaRPr lang="en-US" dirty="0" smtClean="0"/>
          </a:p>
          <a:p>
            <a:r>
              <a:rPr lang="en-US" dirty="0" smtClean="0"/>
              <a:t>If at least one of these positions is 0, say we have not seen y before.</a:t>
            </a:r>
            <a:endParaRPr lang="en-US" dirty="0" smtClean="0"/>
          </a:p>
          <a:p>
            <a:pPr lvl="1"/>
            <a:r>
              <a:rPr lang="en-US" dirty="0" smtClean="0"/>
              <a:t>We are certainly right.</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Lookup</a:t>
            </a:r>
            <a:endParaRPr lang="en-US" dirty="0"/>
          </a:p>
        </p:txBody>
      </p:sp>
      <p:sp>
        <p:nvSpPr>
          <p:cNvPr id="3" name="Content Placeholder 2"/>
          <p:cNvSpPr>
            <a:spLocks noGrp="1"/>
          </p:cNvSpPr>
          <p:nvPr>
            <p:ph idx="1"/>
          </p:nvPr>
        </p:nvSpPr>
        <p:spPr/>
        <p:txBody>
          <a:bodyPr/>
          <a:lstStyle/>
          <a:p>
            <a:r>
              <a:rPr lang="en-US" dirty="0" smtClean="0"/>
              <a:t>Suppose we have the same Bloom filter as before, and we have set the filter to 10100101010.</a:t>
            </a:r>
            <a:endParaRPr lang="en-US" dirty="0"/>
          </a:p>
          <a:p>
            <a:r>
              <a:rPr lang="en-US" dirty="0" smtClean="0"/>
              <a:t>Lookup element y = 118 = 1</a:t>
            </a:r>
            <a:r>
              <a:rPr lang="en-US" dirty="0" smtClean="0">
                <a:solidFill>
                  <a:srgbClr val="FF0000"/>
                </a:solidFill>
              </a:rPr>
              <a:t>1</a:t>
            </a:r>
            <a:r>
              <a:rPr lang="en-US" dirty="0" smtClean="0"/>
              <a:t>1</a:t>
            </a:r>
            <a:r>
              <a:rPr lang="en-US" dirty="0" smtClean="0">
                <a:solidFill>
                  <a:srgbClr val="FF0000"/>
                </a:solidFill>
              </a:rPr>
              <a:t>0</a:t>
            </a:r>
            <a:r>
              <a:rPr lang="en-US" dirty="0" smtClean="0"/>
              <a:t>1</a:t>
            </a:r>
            <a:r>
              <a:rPr lang="en-US" dirty="0" smtClean="0">
                <a:solidFill>
                  <a:srgbClr val="FF0000"/>
                </a:solidFill>
              </a:rPr>
              <a:t>1</a:t>
            </a:r>
            <a:r>
              <a:rPr lang="en-US" dirty="0" smtClean="0"/>
              <a:t>0 (binary).</a:t>
            </a:r>
            <a:endParaRPr lang="en-US" dirty="0" smtClean="0"/>
          </a:p>
          <a:p>
            <a:r>
              <a:rPr lang="en-US" dirty="0" smtClean="0"/>
              <a:t>h</a:t>
            </a:r>
            <a:r>
              <a:rPr lang="en-US" baseline="-25000" dirty="0" smtClean="0"/>
              <a:t>1</a:t>
            </a:r>
            <a:r>
              <a:rPr lang="en-US" dirty="0" smtClean="0"/>
              <a:t>(y) = 14 modulo 11 = 3.</a:t>
            </a:r>
            <a:endParaRPr lang="en-US" dirty="0" smtClean="0"/>
          </a:p>
          <a:p>
            <a:r>
              <a:rPr lang="en-US" dirty="0" smtClean="0"/>
              <a:t>h</a:t>
            </a:r>
            <a:r>
              <a:rPr lang="en-US" baseline="-25000" dirty="0" smtClean="0"/>
              <a:t>2</a:t>
            </a:r>
            <a:r>
              <a:rPr lang="en-US" dirty="0" smtClean="0"/>
              <a:t>(y</a:t>
            </a:r>
            <a:r>
              <a:rPr lang="en-US" dirty="0"/>
              <a:t>) = </a:t>
            </a:r>
            <a:r>
              <a:rPr lang="en-US" dirty="0" smtClean="0"/>
              <a:t>5 </a:t>
            </a:r>
            <a:r>
              <a:rPr lang="en-US" dirty="0"/>
              <a:t>modulo 11 = </a:t>
            </a:r>
            <a:r>
              <a:rPr lang="en-US" dirty="0" smtClean="0"/>
              <a:t>5.</a:t>
            </a:r>
            <a:endParaRPr lang="en-US" dirty="0" smtClean="0"/>
          </a:p>
          <a:p>
            <a:r>
              <a:rPr lang="en-US" dirty="0" smtClean="0"/>
              <a:t>Bit 5 is 1, but bit 3 is 0, so we are sure y is not in the set.</a:t>
            </a:r>
            <a:endParaRPr lang="en-US" dirty="0"/>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Jure Color Scheme">
      <a:dk1>
        <a:sysClr val="windowText" lastClr="000000"/>
      </a:dk1>
      <a:lt1>
        <a:sysClr val="window" lastClr="FFFFFF"/>
      </a:lt1>
      <a:dk2>
        <a:srgbClr val="5A6378"/>
      </a:dk2>
      <a:lt2>
        <a:srgbClr val="D4D4D6"/>
      </a:lt2>
      <a:accent1>
        <a:srgbClr val="F0AD00"/>
      </a:accent1>
      <a:accent2>
        <a:srgbClr val="7030A0"/>
      </a:accent2>
      <a:accent3>
        <a:srgbClr val="00B0F0"/>
      </a:accent3>
      <a:accent4>
        <a:srgbClr val="D60093"/>
      </a:accent4>
      <a:accent5>
        <a:srgbClr val="008000"/>
      </a:accent5>
      <a:accent6>
        <a:srgbClr val="FF6600"/>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cmpd="sng"/>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mpd="sng"/>
      </a:spPr>
      <a:bodyPr/>
      <a:lstStyle/>
      <a:style>
        <a:lnRef idx="1">
          <a:schemeClr val="dk1"/>
        </a:lnRef>
        <a:fillRef idx="0">
          <a:schemeClr val="dk1"/>
        </a:fillRef>
        <a:effectRef idx="0">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8866</Words>
  <Application>WPS Presentation</Application>
  <PresentationFormat>On-screen Show (4:3)</PresentationFormat>
  <Paragraphs>318</Paragraphs>
  <Slides>30</Slides>
  <Notes>39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Calibri</vt:lpstr>
      <vt:lpstr>Wingdings 2</vt:lpstr>
      <vt:lpstr>Wingdings 2</vt:lpstr>
      <vt:lpstr>Corbel</vt:lpstr>
      <vt:lpstr>Microsoft YaHei</vt:lpstr>
      <vt:lpstr>Arial Unicode MS</vt:lpstr>
      <vt:lpstr>Lucida Sans Unicode</vt:lpstr>
      <vt:lpstr>MS Shell Dlg</vt:lpstr>
      <vt:lpstr>Microsoft Sans Serif</vt:lpstr>
      <vt:lpstr>Monotype Sorts</vt:lpstr>
      <vt:lpstr>Wingdings</vt:lpstr>
      <vt:lpstr>Module</vt:lpstr>
      <vt:lpstr>Bloom Filters Sampling Streams Counting Distinct Items Computing Moments</vt:lpstr>
      <vt:lpstr>Filtering Stream Content</vt:lpstr>
      <vt:lpstr>Role of the Bloom Filter</vt:lpstr>
      <vt:lpstr>Example: Filtering Chunks</vt:lpstr>
      <vt:lpstr>How a Bloom Filter Works</vt:lpstr>
      <vt:lpstr>Example: Bloom Filter</vt:lpstr>
      <vt:lpstr>Example – Continued</vt:lpstr>
      <vt:lpstr>Bloom Filter Lookup</vt:lpstr>
      <vt:lpstr>Example: Lookup</vt:lpstr>
      <vt:lpstr>Performance of Bloom Filters</vt:lpstr>
      <vt:lpstr>Throwing Darts</vt:lpstr>
      <vt:lpstr>Example: Throwing Darts</vt:lpstr>
      <vt:lpstr>What Doesn’t Work Sampling Based on Hash Values</vt:lpstr>
      <vt:lpstr>When Sampling Doesn’t Work</vt:lpstr>
      <vt:lpstr>Example: Unique Search Queries</vt:lpstr>
      <vt:lpstr>Sampling by Value</vt:lpstr>
      <vt:lpstr>Controlling the Sample Size</vt:lpstr>
      <vt:lpstr>Example: Fixed Sample Size</vt:lpstr>
      <vt:lpstr>Sampling  Key-Value Pairs</vt:lpstr>
      <vt:lpstr>Example: Salary Ranges</vt:lpstr>
      <vt:lpstr>Flajolet-Martin Approximation Technique Generalization to Moments</vt:lpstr>
      <vt:lpstr>Counting Distinct Elements</vt:lpstr>
      <vt:lpstr>Applications</vt:lpstr>
      <vt:lpstr>Estimating Counts</vt:lpstr>
      <vt:lpstr>Flajolet-Martin Approach</vt:lpstr>
      <vt:lpstr>Why It Works</vt:lpstr>
      <vt:lpstr>Why It Works – (2)</vt:lpstr>
      <vt:lpstr>Why It Doesn’t Work</vt:lpstr>
      <vt:lpstr>Solution</vt:lpstr>
      <vt:lpstr>Approximate Algorithm – (3)</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student</cp:lastModifiedBy>
  <cp:revision>642</cp:revision>
  <dcterms:created xsi:type="dcterms:W3CDTF">2009-06-12T17:14:00Z</dcterms:created>
  <dcterms:modified xsi:type="dcterms:W3CDTF">2020-03-12T05:46:19Z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