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63" r:id="rId4"/>
    <p:sldId id="260" r:id="rId5"/>
    <p:sldId id="268" r:id="rId6"/>
    <p:sldId id="269" r:id="rId7"/>
    <p:sldId id="262" r:id="rId8"/>
    <p:sldId id="267" r:id="rId9"/>
    <p:sldId id="258" r:id="rId10"/>
    <p:sldId id="264" r:id="rId11"/>
    <p:sldId id="270" r:id="rId12"/>
    <p:sldId id="271" r:id="rId13"/>
    <p:sldId id="272" r:id="rId14"/>
    <p:sldId id="273" r:id="rId15"/>
    <p:sldId id="266" r:id="rId16"/>
    <p:sldId id="265" r:id="rId17"/>
    <p:sldId id="25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1E06D-ACA2-4891-9651-6CDB68703AD4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453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61AC3-E51F-4AE2-9897-7CF3010195E2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2981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25A9C-AE2C-494C-A7E6-AEC92EB04BA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326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6CE92-33E4-4409-97EB-A5022E0CEB6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9576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018C8-14DF-4933-BB1D-D2FC3A0033D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8848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49CC3-9FD1-4465-BD3E-A3E1A7D0FC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667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386D7-4C41-4E6A-87FA-7EE37B3B75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2882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555F0-FDDA-4A9B-9FB5-6D0A18874AA6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510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8DCE98-9AD4-4E23-9895-9556D699E491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487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8DCE40-56ED-4D6C-A2E6-0E490BD7F81C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435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E8ABA2-9804-4E7D-9388-E73F00F78E45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324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CC46B-5A83-4D8C-B3F7-0C91FA039B51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67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49200C-E7D0-4F24-A551-F9D76523EDB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251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F1556-6922-4B92-B1BB-E01CC0EF445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782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DE448-CD89-4801-8669-A2F1B7D55F06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147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4F0B467-F1E9-419D-9B19-755275D35125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63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arabasi.com/f/65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pl.hp.com/research/idl/papers/ranking/ranking.html" TargetMode="Externa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book/ch02.html" TargetMode="Externa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arabasilab.neu.edu/networksciencebook/download/network_science_december_ch5_2013.pdf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pl.hp.com/research/papers/weborder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arabasi.com/f/619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nternetworldstats.com/stats.htm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n1.inspsearchapi.com/dogpile/10.10.0.392/content/downloads/overlap-differentenginesdifferentresults.pdf" TargetMode="External"/><Relationship Id="rId2" Type="http://schemas.openxmlformats.org/officeDocument/2006/relationships/hyperlink" Target="https://googleblog.blogspot.co.uk/2008/07/we-knew-web-was-big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://www.searchengineshowdown.com/stats/overlap.s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ttp://www.dcs.bbk.ac.uk/~mark/Capture%20recapture%20to%20estimate%20the%20size%20of%20the%20web.pdf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internetlivestats.com/google-search-statistics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livestats.com/total-number-of-websites/" TargetMode="External"/><Relationship Id="rId2" Type="http://schemas.openxmlformats.org/officeDocument/2006/relationships/hyperlink" Target="http://www.dlib.org/dlib/april03/lavoie/04lavoie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research/publication/a-large-scale-study-of-the-evolution-of-web-pag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nature.com/nature/journal/v405/n6783/full/405113a0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GB" altLang="en-US" sz="4400"/>
              <a:t>The Structure of the Web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hlinkClick r:id="rId2"/>
              </a:rPr>
              <a:t>Diameter of the Web</a:t>
            </a:r>
            <a:endParaRPr lang="en-GB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Compute Average shortest path between pairs of pages that have a path from one to the other.</a:t>
            </a:r>
          </a:p>
          <a:p>
            <a:pPr eaLnBrk="1" hangingPunct="1"/>
            <a:r>
              <a:rPr lang="en-GB" altLang="en-US" sz="2800"/>
              <a:t>Broder 99 – directed 16.2, undirected 6.8</a:t>
            </a:r>
          </a:p>
          <a:p>
            <a:pPr eaLnBrk="1" hangingPunct="1"/>
            <a:r>
              <a:rPr lang="en-GB" altLang="en-US" sz="2800"/>
              <a:t>Barabasi 99 – directed for nd.edu 19</a:t>
            </a:r>
          </a:p>
          <a:p>
            <a:pPr eaLnBrk="1" hangingPunct="1"/>
            <a:r>
              <a:rPr lang="en-GB" altLang="en-US" sz="2800"/>
              <a:t>Small diameter is a charactersitic of a </a:t>
            </a:r>
            <a:r>
              <a:rPr lang="en-GB" altLang="en-US" sz="2800" i="1"/>
              <a:t>small world </a:t>
            </a:r>
            <a:r>
              <a:rPr lang="en-GB" altLang="en-US" sz="2800"/>
              <a:t>network</a:t>
            </a:r>
          </a:p>
          <a:p>
            <a:pPr eaLnBrk="1" hangingPunct="1"/>
            <a:r>
              <a:rPr lang="en-GB" altLang="en-US" sz="2800"/>
              <a:t>Choose random source and destination – 75% of the time </a:t>
            </a:r>
            <a:r>
              <a:rPr lang="en-GB" altLang="en-US" sz="2800" b="1"/>
              <a:t>no </a:t>
            </a:r>
            <a:r>
              <a:rPr lang="en-GB" altLang="en-US" sz="2800"/>
              <a:t>directed path between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Web Structure Distributions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Average out-degree between 7 and 8</a:t>
            </a:r>
          </a:p>
          <a:p>
            <a:pPr eaLnBrk="1" hangingPunct="1"/>
            <a:r>
              <a:rPr lang="en-GB" altLang="en-US" sz="2800"/>
              <a:t>Degree distributions – how many page have n=1,2,… links:</a:t>
            </a:r>
          </a:p>
          <a:p>
            <a:pPr lvl="1" eaLnBrk="1" hangingPunct="1"/>
            <a:r>
              <a:rPr lang="en-GB" altLang="en-US" sz="2400"/>
              <a:t> indegree :  </a:t>
            </a:r>
          </a:p>
          <a:p>
            <a:pPr lvl="1" eaLnBrk="1" hangingPunct="1"/>
            <a:r>
              <a:rPr lang="en-GB" altLang="en-US" sz="2400"/>
              <a:t>outdegree : </a:t>
            </a:r>
          </a:p>
          <a:p>
            <a:pPr eaLnBrk="1" hangingPunct="1"/>
            <a:r>
              <a:rPr lang="en-GB" altLang="en-US" sz="2800"/>
              <a:t>Log-log plots</a:t>
            </a:r>
          </a:p>
          <a:p>
            <a:pPr lvl="1" eaLnBrk="1" hangingPunct="1"/>
            <a:endParaRPr lang="en-GB" altLang="en-US" sz="2400"/>
          </a:p>
        </p:txBody>
      </p:sp>
      <p:pic>
        <p:nvPicPr>
          <p:cNvPr id="12292" name="Picture 7" descr="indegree_broder99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4175" y="1600200"/>
            <a:ext cx="2914650" cy="2185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3" name="Picture 8" descr="outdegree_broder9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6725" y="4005264"/>
            <a:ext cx="2916238" cy="2187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2294" name="Object 10"/>
          <p:cNvGraphicFramePr>
            <a:graphicFrameLocks noChangeAspect="1"/>
          </p:cNvGraphicFramePr>
          <p:nvPr/>
        </p:nvGraphicFramePr>
        <p:xfrm>
          <a:off x="4440239" y="3933825"/>
          <a:ext cx="3063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5" imgW="279279" imgH="393529" progId="Equation.3">
                  <p:embed/>
                </p:oleObj>
              </mc:Choice>
              <mc:Fallback>
                <p:oleObj name="Equation" r:id="rId5" imgW="279279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3933825"/>
                        <a:ext cx="3063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1"/>
          <p:cNvGraphicFramePr>
            <a:graphicFrameLocks noChangeAspect="1"/>
          </p:cNvGraphicFramePr>
          <p:nvPr/>
        </p:nvGraphicFramePr>
        <p:xfrm>
          <a:off x="4440239" y="4365625"/>
          <a:ext cx="3635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7" imgW="330057" imgH="393529" progId="Equation.3">
                  <p:embed/>
                </p:oleObj>
              </mc:Choice>
              <mc:Fallback>
                <p:oleObj name="Equation" r:id="rId7" imgW="330057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4365625"/>
                        <a:ext cx="36353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993775"/>
          </a:xfrm>
        </p:spPr>
        <p:txBody>
          <a:bodyPr/>
          <a:lstStyle/>
          <a:p>
            <a:pPr eaLnBrk="1" hangingPunct="1"/>
            <a:r>
              <a:rPr lang="en-GB" altLang="en-US" smtClean="0">
                <a:hlinkClick r:id="rId3"/>
              </a:rPr>
              <a:t>What is a Power Law</a:t>
            </a:r>
            <a:endParaRPr lang="en-GB" altLang="en-US" smtClean="0"/>
          </a:p>
        </p:txBody>
      </p:sp>
      <p:graphicFrame>
        <p:nvGraphicFramePr>
          <p:cNvPr id="13315" name="Object 15"/>
          <p:cNvGraphicFramePr>
            <a:graphicFrameLocks noGrp="1" noChangeAspect="1"/>
          </p:cNvGraphicFramePr>
          <p:nvPr>
            <p:ph sz="half" idx="1"/>
          </p:nvPr>
        </p:nvGraphicFramePr>
        <p:xfrm>
          <a:off x="6038850" y="25860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258603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25"/>
          <p:cNvSpPr>
            <a:spLocks noGrp="1" noChangeArrowheads="1"/>
          </p:cNvSpPr>
          <p:nvPr>
            <p:ph type="body" sz="half" idx="2"/>
          </p:nvPr>
        </p:nvSpPr>
        <p:spPr>
          <a:xfrm>
            <a:off x="1919288" y="2636838"/>
            <a:ext cx="8229600" cy="3960812"/>
          </a:xfrm>
        </p:spPr>
        <p:txBody>
          <a:bodyPr/>
          <a:lstStyle/>
          <a:p>
            <a:pPr eaLnBrk="1" hangingPunct="1"/>
            <a:r>
              <a:rPr lang="en-GB" altLang="en-US" sz="2800" i="1"/>
              <a:t>f(i) </a:t>
            </a:r>
            <a:r>
              <a:rPr lang="en-GB" altLang="en-US" sz="2800"/>
              <a:t>is the proportion of objects having property </a:t>
            </a:r>
            <a:r>
              <a:rPr lang="en-GB" altLang="en-US" sz="2800" i="1"/>
              <a:t>i</a:t>
            </a:r>
          </a:p>
          <a:p>
            <a:pPr eaLnBrk="1" hangingPunct="1"/>
            <a:r>
              <a:rPr lang="en-GB" altLang="en-US" sz="2800" i="1"/>
              <a:t>E.g. f(i) = # pages, i = # inlinks</a:t>
            </a:r>
          </a:p>
          <a:p>
            <a:pPr eaLnBrk="1" hangingPunct="1"/>
            <a:r>
              <a:rPr lang="en-GB" altLang="en-US" sz="2800" i="1"/>
              <a:t>E.g. f(i) = # sites, i = # pages</a:t>
            </a:r>
          </a:p>
          <a:p>
            <a:pPr eaLnBrk="1" hangingPunct="1"/>
            <a:r>
              <a:rPr lang="en-GB" altLang="en-US" sz="2800" i="1"/>
              <a:t>E.g. f(i) = # sites i =  # users</a:t>
            </a:r>
          </a:p>
          <a:p>
            <a:pPr eaLnBrk="1" hangingPunct="1"/>
            <a:r>
              <a:rPr lang="en-GB" altLang="en-US" sz="2800" i="1"/>
              <a:t>E.g. f(i) = frequency of word , i = rank of word, from most freqeunt to least frequent</a:t>
            </a:r>
          </a:p>
          <a:p>
            <a:pPr eaLnBrk="1" hangingPunct="1"/>
            <a:r>
              <a:rPr lang="en-GB" altLang="en-US" sz="2800" i="1"/>
              <a:t>Log-log plot - linear relationship (straight line)</a:t>
            </a:r>
          </a:p>
          <a:p>
            <a:pPr eaLnBrk="1" hangingPunct="1"/>
            <a:endParaRPr lang="en-GB" altLang="en-US" sz="2800" i="1"/>
          </a:p>
          <a:p>
            <a:pPr eaLnBrk="1" hangingPunct="1">
              <a:buFontTx/>
              <a:buNone/>
            </a:pPr>
            <a:endParaRPr lang="en-GB" altLang="en-US" sz="2800" i="1"/>
          </a:p>
        </p:txBody>
      </p:sp>
      <p:graphicFrame>
        <p:nvGraphicFramePr>
          <p:cNvPr id="13317" name="Object 2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1341438"/>
          <a:ext cx="1712913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6" imgW="571252" imgH="393529" progId="Equation.3">
                  <p:embed/>
                </p:oleObj>
              </mc:Choice>
              <mc:Fallback>
                <p:oleObj name="Equation" r:id="rId6" imgW="571252" imgH="39352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1438"/>
                        <a:ext cx="1712913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/>
              <a:t>Zipf’s Distribution for Brown Corpus</a:t>
            </a:r>
            <a:br>
              <a:rPr lang="en-GB" altLang="en-US" sz="4000"/>
            </a:br>
            <a:r>
              <a:rPr lang="en-GB" altLang="en-US" sz="4000"/>
              <a:t>(1 million words – f(r) approx. C/r)</a:t>
            </a:r>
          </a:p>
        </p:txBody>
      </p:sp>
      <p:pic>
        <p:nvPicPr>
          <p:cNvPr id="14339" name="Picture 9" descr="zipf_brown_corpu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0376" y="1700213"/>
            <a:ext cx="5883275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>
                <a:hlinkClick r:id="rId2"/>
              </a:rPr>
              <a:t>Word Frequency for Brown Corpus</a:t>
            </a:r>
            <a:endParaRPr lang="en-GB" altLang="en-US" sz="4000"/>
          </a:p>
        </p:txBody>
      </p:sp>
      <p:graphicFrame>
        <p:nvGraphicFramePr>
          <p:cNvPr id="50466" name="Group 290"/>
          <p:cNvGraphicFramePr>
            <a:graphicFrameLocks noGrp="1"/>
          </p:cNvGraphicFramePr>
          <p:nvPr>
            <p:ph type="tbl" idx="1"/>
          </p:nvPr>
        </p:nvGraphicFramePr>
        <p:xfrm>
          <a:off x="1981200" y="1557338"/>
          <a:ext cx="8229600" cy="5000626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Instances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Frequency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69970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6.8872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36410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3.5839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28854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2.8401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26154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2.5744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23363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2.2996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21345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2.1010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5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10594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1.0428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0.9943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was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9815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0.9661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9542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0.9392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Evolving Random Networks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4038600" cy="4997450"/>
          </a:xfrm>
        </p:spPr>
        <p:txBody>
          <a:bodyPr/>
          <a:lstStyle/>
          <a:p>
            <a:pPr eaLnBrk="1" hangingPunct="1"/>
            <a:r>
              <a:rPr lang="en-GB" altLang="en-US" sz="2400"/>
              <a:t>Classical random graphs – all links have the same probability p – degree distribution is poisson</a:t>
            </a:r>
          </a:p>
          <a:p>
            <a:pPr eaLnBrk="1" hangingPunct="1"/>
            <a:r>
              <a:rPr lang="en-GB" altLang="en-US" sz="2400"/>
              <a:t>Evolving networks – log-log degree distribution is linear</a:t>
            </a:r>
          </a:p>
          <a:p>
            <a:pPr eaLnBrk="1" hangingPunct="1"/>
            <a:r>
              <a:rPr lang="en-GB" altLang="en-US" sz="2400"/>
              <a:t>Model – add new node and randomly link to it with probability p, or with probability 1-p choose an existing node with proportion to its inllinks.</a:t>
            </a:r>
          </a:p>
        </p:txBody>
      </p:sp>
      <p:pic>
        <p:nvPicPr>
          <p:cNvPr id="16388" name="Picture 7" descr="scale_free_network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2250" y="1600201"/>
            <a:ext cx="32385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1785937"/>
          </a:xfrm>
        </p:spPr>
        <p:txBody>
          <a:bodyPr/>
          <a:lstStyle/>
          <a:p>
            <a:pPr eaLnBrk="1" hangingPunct="1"/>
            <a:r>
              <a:rPr lang="en-GB" altLang="en-US" sz="4000">
                <a:hlinkClick r:id="rId2"/>
              </a:rPr>
              <a:t>How Power Laws Arise -Preferential Attachment</a:t>
            </a:r>
            <a:r>
              <a:rPr lang="en-GB" altLang="en-US" sz="4000"/>
              <a:t/>
            </a:r>
            <a:br>
              <a:rPr lang="en-GB" altLang="en-US" sz="4000"/>
            </a:br>
            <a:r>
              <a:rPr lang="en-GB" altLang="en-US" sz="4000"/>
              <a:t>or The Rich Get Richer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4727575" y="23495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7031038" y="29972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8472488" y="42211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8255000" y="580548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6815138" y="50847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3575050" y="40767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4367213" y="5229225"/>
            <a:ext cx="215900" cy="215900"/>
          </a:xfrm>
          <a:prstGeom prst="ellipse">
            <a:avLst/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5662613" y="58769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 flipV="1">
            <a:off x="4943476" y="2493963"/>
            <a:ext cx="2087563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 flipV="1">
            <a:off x="7175500" y="3213101"/>
            <a:ext cx="1296988" cy="10080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3790950" y="3141664"/>
            <a:ext cx="3240088" cy="9350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3719513" y="2565400"/>
            <a:ext cx="1008062" cy="1511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 flipV="1">
            <a:off x="7031038" y="5229226"/>
            <a:ext cx="1223962" cy="576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5880100" y="5949950"/>
            <a:ext cx="23749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V="1">
            <a:off x="7031038" y="4437064"/>
            <a:ext cx="1441450" cy="720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>
            <a:off x="5807076" y="5229225"/>
            <a:ext cx="1008063" cy="647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H="1" flipV="1">
            <a:off x="3719514" y="4221164"/>
            <a:ext cx="3095625" cy="936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V="1">
            <a:off x="5662613" y="3213100"/>
            <a:ext cx="1441450" cy="27368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 flipH="1">
            <a:off x="4583114" y="5229226"/>
            <a:ext cx="2160587" cy="1444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4583114" y="3213100"/>
            <a:ext cx="2447925" cy="2089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V="1">
            <a:off x="6959600" y="3213101"/>
            <a:ext cx="215900" cy="187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hlinkClick r:id="rId2"/>
              </a:rPr>
              <a:t>Power Laws on the Web</a:t>
            </a:r>
            <a:endParaRPr lang="en-GB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inlinks (2.1)</a:t>
            </a:r>
          </a:p>
          <a:p>
            <a:pPr eaLnBrk="1" hangingPunct="1"/>
            <a:r>
              <a:rPr lang="en-GB" altLang="en-US" smtClean="0"/>
              <a:t>outlinks (2.72)</a:t>
            </a:r>
          </a:p>
          <a:p>
            <a:pPr eaLnBrk="1" hangingPunct="1"/>
            <a:r>
              <a:rPr lang="en-GB" altLang="en-US" smtClean="0"/>
              <a:t>Strongly connected components (2.54)</a:t>
            </a:r>
          </a:p>
          <a:p>
            <a:pPr eaLnBrk="1" hangingPunct="1"/>
            <a:r>
              <a:rPr lang="en-GB" altLang="en-US" smtClean="0"/>
              <a:t>No. of web pages in a site (2.2)</a:t>
            </a:r>
          </a:p>
          <a:p>
            <a:pPr eaLnBrk="1" hangingPunct="1"/>
            <a:r>
              <a:rPr lang="en-GB" altLang="en-US" smtClean="0"/>
              <a:t>No. of visitors to a site during a day (2.07)</a:t>
            </a:r>
          </a:p>
          <a:p>
            <a:pPr eaLnBrk="1" hangingPunct="1"/>
            <a:r>
              <a:rPr lang="en-GB" altLang="en-US" smtClean="0"/>
              <a:t>No. links clicked by web surfers (1.5)</a:t>
            </a:r>
          </a:p>
          <a:p>
            <a:pPr eaLnBrk="1" hangingPunct="1"/>
            <a:r>
              <a:rPr lang="en-GB" altLang="en-US" smtClean="0"/>
              <a:t>PageRank (2.1)</a:t>
            </a:r>
          </a:p>
          <a:p>
            <a:pPr eaLnBrk="1" hangingPunct="1">
              <a:buFontTx/>
              <a:buNone/>
            </a:pPr>
            <a:endParaRPr lang="en-GB" altLang="en-US" smtClean="0"/>
          </a:p>
          <a:p>
            <a:pPr eaLnBrk="1" hangingPunct="1">
              <a:buFontTx/>
              <a:buNone/>
            </a:pP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hlinkClick r:id="rId2"/>
              </a:rPr>
              <a:t>Robustness and Vulnerability of  Power Law Networks</a:t>
            </a:r>
            <a:endParaRPr lang="en-US" altLang="en-US" sz="40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web is extremely robust against attacks targeted at random web sites.</a:t>
            </a:r>
          </a:p>
          <a:p>
            <a:pPr eaLnBrk="1" hangingPunct="1"/>
            <a:r>
              <a:rPr lang="en-US" altLang="en-US" smtClean="0"/>
              <a:t>The web is vunerable against an attack targeted at well-connected nodes.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Has implications, e.g. on the spread of viruses on the Internet.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mtClean="0"/>
              <a:t>How many people use the web?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What is the size of the web?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How many web sites are there?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How many searches per day?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How do web pages change?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What is the graph structure of the web?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How could the structure arise?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What can we do with link analysis?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hlinkClick r:id="rId2"/>
              </a:rPr>
              <a:t>Global Internet Statistics</a:t>
            </a:r>
            <a:endParaRPr lang="en-GB" altLang="en-US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sz="2400" dirty="0"/>
              <a:t>49.5% of world population is online</a:t>
            </a:r>
          </a:p>
          <a:p>
            <a:pPr eaLnBrk="1" hangingPunct="1">
              <a:defRPr/>
            </a:pPr>
            <a:r>
              <a:rPr lang="en-GB" altLang="en-US" sz="2400" dirty="0"/>
              <a:t>91.6% online in the UK</a:t>
            </a:r>
          </a:p>
          <a:p>
            <a:pPr eaLnBrk="1" hangingPunct="1">
              <a:defRPr/>
            </a:pPr>
            <a:r>
              <a:rPr lang="en-GB" altLang="en-US" sz="2400" dirty="0"/>
              <a:t>96.3% online is Norway</a:t>
            </a:r>
          </a:p>
          <a:p>
            <a:pPr eaLnBrk="1" hangingPunct="1">
              <a:defRPr/>
            </a:pPr>
            <a:r>
              <a:rPr lang="en-GB" altLang="en-US" sz="2400" dirty="0"/>
              <a:t>73.5% online in Europe</a:t>
            </a:r>
          </a:p>
          <a:p>
            <a:pPr eaLnBrk="1" hangingPunct="1">
              <a:defRPr/>
            </a:pPr>
            <a:r>
              <a:rPr lang="en-GB" altLang="en-US" sz="2400" dirty="0"/>
              <a:t>89.0% online in USA</a:t>
            </a:r>
          </a:p>
          <a:p>
            <a:pPr marL="0" indent="0" eaLnBrk="1" hangingPunct="1">
              <a:buNone/>
              <a:defRPr/>
            </a:pPr>
            <a:endParaRPr lang="en-GB" altLang="en-US" sz="2400" dirty="0"/>
          </a:p>
          <a:p>
            <a:pPr marL="0" indent="0" eaLnBrk="1" hangingPunct="1">
              <a:buNone/>
              <a:defRPr/>
            </a:pPr>
            <a:r>
              <a:rPr lang="en-GB" altLang="en-US" sz="2400" dirty="0"/>
              <a:t>See more stats by following the link.</a:t>
            </a:r>
          </a:p>
        </p:txBody>
      </p:sp>
      <p:pic>
        <p:nvPicPr>
          <p:cNvPr id="4100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1600201"/>
            <a:ext cx="4038600" cy="36290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hlinkClick r:id="rId2"/>
              </a:rPr>
              <a:t>The Size of the Web</a:t>
            </a:r>
            <a:endParaRPr lang="en-GB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Lawrence and Giles 1999 – initial estimate of 800 million web pages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Over 10 Billion in 2005.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Trillions in 2016.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Coverage – about 40% in 1999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hlinkClick r:id="rId3"/>
              </a:rPr>
              <a:t>Overlap </a:t>
            </a:r>
            <a:r>
              <a:rPr lang="en-GB" altLang="en-US" sz="2400"/>
              <a:t>- low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 i="1"/>
              <a:t>deep </a:t>
            </a:r>
            <a:r>
              <a:rPr lang="en-US" altLang="en-US" sz="2400"/>
              <a:t>(or </a:t>
            </a:r>
            <a:r>
              <a:rPr lang="en-US" altLang="en-US" sz="2400" i="1"/>
              <a:t>hidden </a:t>
            </a:r>
            <a:r>
              <a:rPr lang="en-US" altLang="en-US" sz="2400"/>
              <a:t>or </a:t>
            </a:r>
            <a:r>
              <a:rPr lang="en-US" altLang="en-US" sz="2400" i="1"/>
              <a:t>invisible) </a:t>
            </a:r>
            <a:r>
              <a:rPr lang="en-US" altLang="en-US" sz="2400"/>
              <a:t>web contains 400-550 times more information.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400"/>
          </a:p>
        </p:txBody>
      </p:sp>
      <p:pic>
        <p:nvPicPr>
          <p:cNvPr id="5124" name="Picture 6" descr="search_engine_overlap">
            <a:hlinkClick r:id="rId4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67438" y="1916113"/>
            <a:ext cx="3929062" cy="31686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hlinkClick r:id="rId2"/>
              </a:rPr>
              <a:t>Capture Recapture</a:t>
            </a:r>
            <a:endParaRPr lang="en-GB" altLang="en-US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b="1"/>
              <a:t>SE1 </a:t>
            </a:r>
            <a:r>
              <a:rPr lang="en-GB" altLang="en-US" sz="2800"/>
              <a:t>– reported size of search engine 1.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b="1"/>
              <a:t>Q </a:t>
            </a:r>
            <a:r>
              <a:rPr lang="en-GB" altLang="en-US" sz="2800"/>
              <a:t>– set of queries.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b="1"/>
              <a:t>QSE1 </a:t>
            </a:r>
            <a:r>
              <a:rPr lang="en-GB" altLang="en-US" sz="2800"/>
              <a:t>and</a:t>
            </a:r>
            <a:r>
              <a:rPr lang="en-GB" altLang="en-US" sz="2800" b="1"/>
              <a:t> QSE2 </a:t>
            </a:r>
            <a:r>
              <a:rPr lang="en-GB" altLang="en-US" sz="2800"/>
              <a:t>- pages returned for </a:t>
            </a:r>
            <a:r>
              <a:rPr lang="en-GB" altLang="en-US" sz="2800" b="1"/>
              <a:t>Q </a:t>
            </a:r>
            <a:r>
              <a:rPr lang="en-GB" altLang="en-US" sz="2800"/>
              <a:t>from two engines.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b="1"/>
              <a:t>OVR </a:t>
            </a:r>
            <a:r>
              <a:rPr lang="en-GB" altLang="en-US" sz="2800"/>
              <a:t>– overlap of </a:t>
            </a:r>
            <a:r>
              <a:rPr lang="en-GB" altLang="en-US" sz="2800" b="1"/>
              <a:t>QSE1</a:t>
            </a:r>
            <a:r>
              <a:rPr lang="en-GB" altLang="en-US" sz="2800"/>
              <a:t> and </a:t>
            </a:r>
            <a:r>
              <a:rPr lang="en-GB" altLang="en-US" sz="2800" b="1"/>
              <a:t>QSE2.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Estimate of </a:t>
            </a:r>
            <a:r>
              <a:rPr lang="en-GB" altLang="en-US" sz="2800" b="1"/>
              <a:t>Web </a:t>
            </a:r>
            <a:r>
              <a:rPr lang="en-GB" altLang="en-US" sz="2800"/>
              <a:t>size: (</a:t>
            </a:r>
            <a:r>
              <a:rPr lang="en-GB" altLang="en-US" sz="2800" b="1"/>
              <a:t>QSE2 </a:t>
            </a:r>
            <a:r>
              <a:rPr lang="en-GB" altLang="en-US" sz="2800"/>
              <a:t>x</a:t>
            </a:r>
            <a:r>
              <a:rPr lang="en-GB" altLang="en-US" sz="2800" b="1"/>
              <a:t> SE1) / OVR</a:t>
            </a:r>
          </a:p>
        </p:txBody>
      </p:sp>
      <p:pic>
        <p:nvPicPr>
          <p:cNvPr id="614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67438" y="2347914"/>
            <a:ext cx="4043362" cy="30321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Search Engine Statistics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GB" altLang="en-US" sz="2800">
                <a:hlinkClick r:id="rId2"/>
              </a:rPr>
              <a:t>Google has over 3.5 billion searches a day</a:t>
            </a:r>
            <a:endParaRPr lang="en-GB" altLang="en-US" sz="2800"/>
          </a:p>
          <a:p>
            <a:pPr eaLnBrk="1" hangingPunct="1"/>
            <a:r>
              <a:rPr lang="en-GB" altLang="en-US" sz="2800"/>
              <a:t>January 2016– Google has 65.4% searches.</a:t>
            </a:r>
          </a:p>
          <a:p>
            <a:pPr eaLnBrk="1" hangingPunct="1"/>
            <a:r>
              <a:rPr lang="en-GB" altLang="en-US" sz="2800"/>
              <a:t>How much time do users spend on the internet per day? About 3 hours (Google it yourself.)</a:t>
            </a:r>
          </a:p>
        </p:txBody>
      </p:sp>
      <p:pic>
        <p:nvPicPr>
          <p:cNvPr id="7172" name="Content Placeholder 2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91325" y="1600200"/>
            <a:ext cx="2800350" cy="21859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>
                <a:hlinkClick r:id="rId2"/>
              </a:rPr>
              <a:t>Growth in number of Public Sites </a:t>
            </a:r>
            <a:endParaRPr lang="en-GB" altLang="en-US" sz="4000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GB" altLang="en-US" sz="2800">
                <a:hlinkClick r:id="rId3"/>
              </a:rPr>
              <a:t>Number of web sites </a:t>
            </a:r>
            <a:r>
              <a:rPr lang="en-GB" altLang="en-US" sz="2800"/>
              <a:t>identified by capture-recapture method by sampling random IPs.</a:t>
            </a:r>
          </a:p>
          <a:p>
            <a:pPr eaLnBrk="1" hangingPunct="1"/>
            <a:r>
              <a:rPr lang="en-GB" altLang="en-US" sz="2800"/>
              <a:t>Average size of web site 441 pages.</a:t>
            </a:r>
          </a:p>
          <a:p>
            <a:pPr eaLnBrk="1" hangingPunct="1"/>
            <a:r>
              <a:rPr lang="en-GB" altLang="en-US" sz="2800"/>
              <a:t>Decrease in 2002 – no rush to get online, economic factors.</a:t>
            </a:r>
          </a:p>
        </p:txBody>
      </p:sp>
      <p:pic>
        <p:nvPicPr>
          <p:cNvPr id="8196" name="Picture 8" descr="web_site_growth_OLCC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53175" y="1600200"/>
            <a:ext cx="3676650" cy="2185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7" name="Picture 10" descr="web_site_growth_rates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65875" y="3938589"/>
            <a:ext cx="3651250" cy="2187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hlinkClick r:id="rId2"/>
              </a:rPr>
              <a:t>How do Web Pages Change</a:t>
            </a:r>
            <a:endParaRPr lang="en-GB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Most pages do not change much.</a:t>
            </a:r>
          </a:p>
          <a:p>
            <a:pPr eaLnBrk="1" hangingPunct="1"/>
            <a:r>
              <a:rPr lang="en-GB" altLang="en-US" smtClean="0"/>
              <a:t>Larger pages change more often.</a:t>
            </a:r>
          </a:p>
          <a:p>
            <a:pPr eaLnBrk="1" hangingPunct="1"/>
            <a:r>
              <a:rPr lang="en-GB" altLang="en-US" smtClean="0"/>
              <a:t>Commercial pages change more often.</a:t>
            </a:r>
          </a:p>
          <a:p>
            <a:pPr eaLnBrk="1" hangingPunct="1"/>
            <a:r>
              <a:rPr lang="en-GB" altLang="en-US" smtClean="0"/>
              <a:t>Past change to a web page is a good indicator of future change.</a:t>
            </a:r>
          </a:p>
          <a:p>
            <a:pPr eaLnBrk="1" hangingPunct="1"/>
            <a:r>
              <a:rPr lang="en-GB" altLang="en-US" smtClean="0"/>
              <a:t>About 30% of pages are very similar to other pages, and being a near-duplicate is fairly stable.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hlinkClick r:id="rId2"/>
              </a:rPr>
              <a:t>Bowtie Model of the Web</a:t>
            </a:r>
            <a:endParaRPr lang="en-GB" altLang="en-US" smtClean="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Broder et al. 1999 – crawl of over 200 million pages and 1.5 billion links.</a:t>
            </a:r>
          </a:p>
          <a:p>
            <a:pPr eaLnBrk="1" hangingPunct="1"/>
            <a:r>
              <a:rPr lang="en-GB" altLang="en-US" sz="2800"/>
              <a:t>SCC – 27.5%</a:t>
            </a:r>
          </a:p>
          <a:p>
            <a:pPr eaLnBrk="1" hangingPunct="1"/>
            <a:r>
              <a:rPr lang="en-GB" altLang="en-US" sz="2800"/>
              <a:t>IN and OUT – 21.5%</a:t>
            </a:r>
          </a:p>
          <a:p>
            <a:pPr eaLnBrk="1" hangingPunct="1"/>
            <a:r>
              <a:rPr lang="en-GB" altLang="en-US" sz="2800"/>
              <a:t>Tendrils and tubes – 21.5%</a:t>
            </a:r>
          </a:p>
          <a:p>
            <a:pPr eaLnBrk="1" hangingPunct="1"/>
            <a:r>
              <a:rPr lang="en-GB" altLang="en-US" sz="2800"/>
              <a:t>Disconnected – 8%</a:t>
            </a:r>
          </a:p>
        </p:txBody>
      </p:sp>
      <p:pic>
        <p:nvPicPr>
          <p:cNvPr id="10244" name="Picture 6" descr="bow_ti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1989138"/>
            <a:ext cx="4038600" cy="3746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1750</TotalTime>
  <Words>783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Default Design</vt:lpstr>
      <vt:lpstr>Equation</vt:lpstr>
      <vt:lpstr>The Structure of the Web</vt:lpstr>
      <vt:lpstr>Questions</vt:lpstr>
      <vt:lpstr>Global Internet Statistics</vt:lpstr>
      <vt:lpstr>The Size of the Web</vt:lpstr>
      <vt:lpstr>Capture Recapture</vt:lpstr>
      <vt:lpstr>Search Engine Statistics</vt:lpstr>
      <vt:lpstr>Growth in number of Public Sites </vt:lpstr>
      <vt:lpstr>How do Web Pages Change</vt:lpstr>
      <vt:lpstr>Bowtie Model of the Web</vt:lpstr>
      <vt:lpstr>Diameter of the Web</vt:lpstr>
      <vt:lpstr>Web Structure Distributions</vt:lpstr>
      <vt:lpstr>What is a Power Law</vt:lpstr>
      <vt:lpstr>Zipf’s Distribution for Brown Corpus (1 million words – f(r) approx. C/r)</vt:lpstr>
      <vt:lpstr>Word Frequency for Brown Corpus</vt:lpstr>
      <vt:lpstr>Evolving Random Networks</vt:lpstr>
      <vt:lpstr>How Power Laws Arise -Preferential Attachment or The Rich Get Richer</vt:lpstr>
      <vt:lpstr>Power Laws on the Web</vt:lpstr>
      <vt:lpstr>Robustness and Vulnerability of  Power Law Networks</vt:lpstr>
    </vt:vector>
  </TitlesOfParts>
  <Company>Birkbeck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Structure of the Web</dc:title>
  <dc:creator>Mark Levene</dc:creator>
  <cp:lastModifiedBy>Dr. Vinayak Bharadi</cp:lastModifiedBy>
  <cp:revision>119</cp:revision>
  <dcterms:created xsi:type="dcterms:W3CDTF">2003-09-23T09:05:37Z</dcterms:created>
  <dcterms:modified xsi:type="dcterms:W3CDTF">2018-03-14T08:34:18Z</dcterms:modified>
</cp:coreProperties>
</file>