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68" r:id="rId2"/>
    <p:sldId id="322" r:id="rId3"/>
    <p:sldId id="269" r:id="rId4"/>
    <p:sldId id="316" r:id="rId5"/>
    <p:sldId id="325" r:id="rId6"/>
    <p:sldId id="320" r:id="rId7"/>
    <p:sldId id="346" r:id="rId8"/>
    <p:sldId id="321" r:id="rId9"/>
    <p:sldId id="347" r:id="rId10"/>
    <p:sldId id="344" r:id="rId11"/>
    <p:sldId id="323" r:id="rId12"/>
    <p:sldId id="345" r:id="rId13"/>
    <p:sldId id="324" r:id="rId14"/>
    <p:sldId id="328" r:id="rId15"/>
    <p:sldId id="327" r:id="rId16"/>
    <p:sldId id="329" r:id="rId17"/>
    <p:sldId id="330" r:id="rId18"/>
    <p:sldId id="337" r:id="rId19"/>
    <p:sldId id="340" r:id="rId20"/>
    <p:sldId id="352" r:id="rId21"/>
    <p:sldId id="353" r:id="rId22"/>
    <p:sldId id="351" r:id="rId23"/>
    <p:sldId id="342" r:id="rId24"/>
    <p:sldId id="348" r:id="rId25"/>
    <p:sldId id="338" r:id="rId26"/>
    <p:sldId id="350"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57" d="100"/>
          <a:sy n="57" d="100"/>
        </p:scale>
        <p:origin x="-1188" y="-32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A833EF-3182-4C0C-A314-8970929F89E1}" type="datetimeFigureOut">
              <a:rPr lang="en-IN" smtClean="0"/>
              <a:pPr/>
              <a:t>10/10/2019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dirty="0"/>
          </a:p>
        </p:txBody>
      </p:sp>
    </p:spTree>
    <p:extLst>
      <p:ext uri="{BB962C8B-B14F-4D97-AF65-F5344CB8AC3E}">
        <p14:creationId xmlns="" xmlns:p14="http://schemas.microsoft.com/office/powerpoint/2010/main" val="1841219577"/>
      </p:ext>
    </p:extLst>
  </p:cSld>
  <p:clrMapOvr>
    <a:masterClrMapping/>
  </p:clrMapOvr>
  <p:transition spd="slow"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10/10/2019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dirty="0"/>
          </a:p>
        </p:txBody>
      </p:sp>
    </p:spTree>
    <p:extLst>
      <p:ext uri="{BB962C8B-B14F-4D97-AF65-F5344CB8AC3E}">
        <p14:creationId xmlns="" xmlns:p14="http://schemas.microsoft.com/office/powerpoint/2010/main" val="4007631904"/>
      </p:ext>
    </p:extLst>
  </p:cSld>
  <p:clrMapOvr>
    <a:masterClrMapping/>
  </p:clrMapOvr>
  <p:transition spd="slow"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10/10/2019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368724833"/>
      </p:ext>
    </p:extLst>
  </p:cSld>
  <p:clrMapOvr>
    <a:masterClrMapping/>
  </p:clrMapOvr>
  <p:transition spd="slow"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10/10/2019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dirty="0"/>
          </a:p>
        </p:txBody>
      </p:sp>
    </p:spTree>
    <p:extLst>
      <p:ext uri="{BB962C8B-B14F-4D97-AF65-F5344CB8AC3E}">
        <p14:creationId xmlns="" xmlns:p14="http://schemas.microsoft.com/office/powerpoint/2010/main" val="3248636819"/>
      </p:ext>
    </p:extLst>
  </p:cSld>
  <p:clrMapOvr>
    <a:masterClrMapping/>
  </p:clrMapOvr>
  <p:transition spd="slow"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10/10/2019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187313951"/>
      </p:ext>
    </p:extLst>
  </p:cSld>
  <p:clrMapOvr>
    <a:masterClrMapping/>
  </p:clrMapOvr>
  <p:transition spd="slow"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10/10/2019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dirty="0"/>
          </a:p>
        </p:txBody>
      </p:sp>
    </p:spTree>
    <p:extLst>
      <p:ext uri="{BB962C8B-B14F-4D97-AF65-F5344CB8AC3E}">
        <p14:creationId xmlns="" xmlns:p14="http://schemas.microsoft.com/office/powerpoint/2010/main" val="648354039"/>
      </p:ext>
    </p:extLst>
  </p:cSld>
  <p:clrMapOvr>
    <a:masterClrMapping/>
  </p:clrMapOvr>
  <p:transition spd="slow"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A833EF-3182-4C0C-A314-8970929F89E1}" type="datetimeFigureOut">
              <a:rPr lang="en-IN" smtClean="0"/>
              <a:pPr/>
              <a:t>10/10/2019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dirty="0"/>
          </a:p>
        </p:txBody>
      </p:sp>
    </p:spTree>
    <p:extLst>
      <p:ext uri="{BB962C8B-B14F-4D97-AF65-F5344CB8AC3E}">
        <p14:creationId xmlns="" xmlns:p14="http://schemas.microsoft.com/office/powerpoint/2010/main" val="657183706"/>
      </p:ext>
    </p:extLst>
  </p:cSld>
  <p:clrMapOvr>
    <a:masterClrMapping/>
  </p:clrMapOvr>
  <p:transition spd="slow"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A833EF-3182-4C0C-A314-8970929F89E1}" type="datetimeFigureOut">
              <a:rPr lang="en-IN" smtClean="0"/>
              <a:pPr/>
              <a:t>10/10/2019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dirty="0"/>
          </a:p>
        </p:txBody>
      </p:sp>
    </p:spTree>
    <p:extLst>
      <p:ext uri="{BB962C8B-B14F-4D97-AF65-F5344CB8AC3E}">
        <p14:creationId xmlns="" xmlns:p14="http://schemas.microsoft.com/office/powerpoint/2010/main" val="1254231779"/>
      </p:ext>
    </p:extLst>
  </p:cSld>
  <p:clrMapOvr>
    <a:masterClrMapping/>
  </p:clrMapOvr>
  <p:transition spd="slow"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A833EF-3182-4C0C-A314-8970929F89E1}" type="datetimeFigureOut">
              <a:rPr lang="en-IN" smtClean="0"/>
              <a:pPr/>
              <a:t>10/10/2019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dirty="0"/>
          </a:p>
        </p:txBody>
      </p:sp>
    </p:spTree>
    <p:extLst>
      <p:ext uri="{BB962C8B-B14F-4D97-AF65-F5344CB8AC3E}">
        <p14:creationId xmlns="" xmlns:p14="http://schemas.microsoft.com/office/powerpoint/2010/main" val="2603011290"/>
      </p:ext>
    </p:extLst>
  </p:cSld>
  <p:clrMapOvr>
    <a:masterClrMapping/>
  </p:clrMapOvr>
  <p:transition spd="slow"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10/10/2019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dirty="0"/>
          </a:p>
        </p:txBody>
      </p:sp>
    </p:spTree>
    <p:extLst>
      <p:ext uri="{BB962C8B-B14F-4D97-AF65-F5344CB8AC3E}">
        <p14:creationId xmlns="" xmlns:p14="http://schemas.microsoft.com/office/powerpoint/2010/main" val="1514996570"/>
      </p:ext>
    </p:extLst>
  </p:cSld>
  <p:clrMapOvr>
    <a:masterClrMapping/>
  </p:clrMapOvr>
  <p:transition spd="slow"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A833EF-3182-4C0C-A314-8970929F89E1}" type="datetimeFigureOut">
              <a:rPr lang="en-IN" smtClean="0"/>
              <a:pPr/>
              <a:t>10/10/2019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214260-77C4-4F9E-B6AA-35BDEC41FF8E}" type="slidenum">
              <a:rPr lang="en-IN" smtClean="0"/>
              <a:pPr/>
              <a:t>‹#›</a:t>
            </a:fld>
            <a:endParaRPr lang="en-IN" dirty="0"/>
          </a:p>
        </p:txBody>
      </p:sp>
    </p:spTree>
    <p:extLst>
      <p:ext uri="{BB962C8B-B14F-4D97-AF65-F5344CB8AC3E}">
        <p14:creationId xmlns="" xmlns:p14="http://schemas.microsoft.com/office/powerpoint/2010/main" val="2926586848"/>
      </p:ext>
    </p:extLst>
  </p:cSld>
  <p:clrMapOvr>
    <a:masterClrMapping/>
  </p:clrMapOvr>
  <p:transition spd="slow"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A833EF-3182-4C0C-A314-8970929F89E1}" type="datetimeFigureOut">
              <a:rPr lang="en-IN" smtClean="0"/>
              <a:pPr/>
              <a:t>10/10/2019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9214260-77C4-4F9E-B6AA-35BDEC41FF8E}" type="slidenum">
              <a:rPr lang="en-IN" smtClean="0"/>
              <a:pPr/>
              <a:t>‹#›</a:t>
            </a:fld>
            <a:endParaRPr lang="en-IN" dirty="0"/>
          </a:p>
        </p:txBody>
      </p:sp>
    </p:spTree>
    <p:extLst>
      <p:ext uri="{BB962C8B-B14F-4D97-AF65-F5344CB8AC3E}">
        <p14:creationId xmlns="" xmlns:p14="http://schemas.microsoft.com/office/powerpoint/2010/main" val="260676791"/>
      </p:ext>
    </p:extLst>
  </p:cSld>
  <p:clrMapOvr>
    <a:masterClrMapping/>
  </p:clrMapOvr>
  <p:transition spd="slow"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A833EF-3182-4C0C-A314-8970929F89E1}" type="datetimeFigureOut">
              <a:rPr lang="en-IN" smtClean="0"/>
              <a:pPr/>
              <a:t>10/10/2019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9214260-77C4-4F9E-B6AA-35BDEC41FF8E}" type="slidenum">
              <a:rPr lang="en-IN" smtClean="0"/>
              <a:pPr/>
              <a:t>‹#›</a:t>
            </a:fld>
            <a:endParaRPr lang="en-IN" dirty="0"/>
          </a:p>
        </p:txBody>
      </p:sp>
    </p:spTree>
    <p:extLst>
      <p:ext uri="{BB962C8B-B14F-4D97-AF65-F5344CB8AC3E}">
        <p14:creationId xmlns="" xmlns:p14="http://schemas.microsoft.com/office/powerpoint/2010/main" val="1439639308"/>
      </p:ext>
    </p:extLst>
  </p:cSld>
  <p:clrMapOvr>
    <a:masterClrMapping/>
  </p:clrMapOvr>
  <p:transition spd="slow"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833EF-3182-4C0C-A314-8970929F89E1}" type="datetimeFigureOut">
              <a:rPr lang="en-IN" smtClean="0"/>
              <a:pPr/>
              <a:t>10/10/2019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9214260-77C4-4F9E-B6AA-35BDEC41FF8E}" type="slidenum">
              <a:rPr lang="en-IN" smtClean="0"/>
              <a:pPr/>
              <a:t>‹#›</a:t>
            </a:fld>
            <a:endParaRPr lang="en-IN" dirty="0"/>
          </a:p>
        </p:txBody>
      </p:sp>
    </p:spTree>
    <p:extLst>
      <p:ext uri="{BB962C8B-B14F-4D97-AF65-F5344CB8AC3E}">
        <p14:creationId xmlns="" xmlns:p14="http://schemas.microsoft.com/office/powerpoint/2010/main" val="1888681562"/>
      </p:ext>
    </p:extLst>
  </p:cSld>
  <p:clrMapOvr>
    <a:masterClrMapping/>
  </p:clrMapOvr>
  <p:transition spd="slow"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833EF-3182-4C0C-A314-8970929F89E1}" type="datetimeFigureOut">
              <a:rPr lang="en-IN" smtClean="0"/>
              <a:pPr/>
              <a:t>10/10/2019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214260-77C4-4F9E-B6AA-35BDEC41FF8E}" type="slidenum">
              <a:rPr lang="en-IN" smtClean="0"/>
              <a:pPr/>
              <a:t>‹#›</a:t>
            </a:fld>
            <a:endParaRPr lang="en-IN" dirty="0"/>
          </a:p>
        </p:txBody>
      </p:sp>
    </p:spTree>
    <p:extLst>
      <p:ext uri="{BB962C8B-B14F-4D97-AF65-F5344CB8AC3E}">
        <p14:creationId xmlns="" xmlns:p14="http://schemas.microsoft.com/office/powerpoint/2010/main" val="488742930"/>
      </p:ext>
    </p:extLst>
  </p:cSld>
  <p:clrMapOvr>
    <a:masterClrMapping/>
  </p:clrMapOvr>
  <p:transition spd="slow"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833EF-3182-4C0C-A314-8970929F89E1}" type="datetimeFigureOut">
              <a:rPr lang="en-IN" smtClean="0"/>
              <a:pPr/>
              <a:t>10/10/2019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214260-77C4-4F9E-B6AA-35BDEC41FF8E}" type="slidenum">
              <a:rPr lang="en-IN" smtClean="0"/>
              <a:pPr/>
              <a:t>‹#›</a:t>
            </a:fld>
            <a:endParaRPr lang="en-IN" dirty="0"/>
          </a:p>
        </p:txBody>
      </p:sp>
    </p:spTree>
    <p:extLst>
      <p:ext uri="{BB962C8B-B14F-4D97-AF65-F5344CB8AC3E}">
        <p14:creationId xmlns="" xmlns:p14="http://schemas.microsoft.com/office/powerpoint/2010/main" val="887710890"/>
      </p:ext>
    </p:extLst>
  </p:cSld>
  <p:clrMapOvr>
    <a:masterClrMapping/>
  </p:clrMapOvr>
  <p:transition spd="slow"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A833EF-3182-4C0C-A314-8970929F89E1}" type="datetimeFigureOut">
              <a:rPr lang="en-IN" smtClean="0"/>
              <a:pPr/>
              <a:t>10/10/2019</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9214260-77C4-4F9E-B6AA-35BDEC41FF8E}" type="slidenum">
              <a:rPr lang="en-IN" smtClean="0"/>
              <a:pPr/>
              <a:t>‹#›</a:t>
            </a:fld>
            <a:endParaRPr lang="en-IN" dirty="0"/>
          </a:p>
        </p:txBody>
      </p:sp>
    </p:spTree>
    <p:extLst>
      <p:ext uri="{BB962C8B-B14F-4D97-AF65-F5344CB8AC3E}">
        <p14:creationId xmlns="" xmlns:p14="http://schemas.microsoft.com/office/powerpoint/2010/main" val="1232617828"/>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Lst>
  <p:transition spd="slow" advClick="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nfo.digitalguardian.com/ebook-meeting-stringent-hipaa-regulations.html" TargetMode="External"/><Relationship Id="rId2" Type="http://schemas.openxmlformats.org/officeDocument/2006/relationships/hyperlink" Target="http://www.hhs.gov/ocr/privacy/hipaa/understanding/srsummary.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hhs.gov/ocr/privacy/hipaa/administrative/privacyrul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otava.com/reference/what-is-the-hipaa-privacy-rule/" TargetMode="External"/><Relationship Id="rId2" Type="http://schemas.openxmlformats.org/officeDocument/2006/relationships/hyperlink" Target="https://www.hhs.gov/ocr/privacy/hipaa/understanding/srsummary.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ftc.gov/tips-advice/business-center/privacy-and-security/gramm-leach-bliley-ac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QWRn2r5R7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hhs.gov/ocr/privacy/hipaa/administrative/breachnotificationrul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Atlanta,_Georgia" TargetMode="External"/><Relationship Id="rId2" Type="http://schemas.openxmlformats.org/officeDocument/2006/relationships/hyperlink" Target="https://whatis.techtarget.com/definition/electric-grid" TargetMode="External"/><Relationship Id="rId1" Type="http://schemas.openxmlformats.org/officeDocument/2006/relationships/slideLayout" Target="../slideLayouts/slideLayout2.xml"/><Relationship Id="rId5" Type="http://schemas.openxmlformats.org/officeDocument/2006/relationships/hyperlink" Target="https://en.wikipedia.org/wiki/North_America" TargetMode="External"/><Relationship Id="rId4" Type="http://schemas.openxmlformats.org/officeDocument/2006/relationships/hyperlink" Target="https://en.wikipedia.org/wiki/Bulk_power_transmission"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Regulatory_complia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iso27001security.com/html/27000.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ftc.gov/tips-advice/business-center/guidance/how-comply-privacy-consumer-financial-information-rule-gram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847" y="1286127"/>
            <a:ext cx="9447568" cy="4000767"/>
          </a:xfrm>
        </p:spPr>
        <p:txBody>
          <a:bodyPr>
            <a:noAutofit/>
          </a:bodyPr>
          <a:lstStyle/>
          <a:p>
            <a:pPr algn="ctr"/>
            <a:r>
              <a:rPr lang="en-IN" sz="7200" b="1" dirty="0" smtClean="0">
                <a:latin typeface="Times New Roman" pitchFamily="18" charset="0"/>
                <a:cs typeface="Times New Roman" pitchFamily="18" charset="0"/>
              </a:rPr>
              <a:t>Module 06</a:t>
            </a:r>
            <a:br>
              <a:rPr lang="en-IN" sz="7200" b="1" dirty="0" smtClean="0">
                <a:latin typeface="Times New Roman" pitchFamily="18" charset="0"/>
                <a:cs typeface="Times New Roman" pitchFamily="18" charset="0"/>
              </a:rPr>
            </a:br>
            <a:r>
              <a:rPr lang="en-IN" sz="7200" b="1" dirty="0" smtClean="0">
                <a:latin typeface="Times New Roman" pitchFamily="18" charset="0"/>
                <a:cs typeface="Times New Roman" pitchFamily="18" charset="0"/>
              </a:rPr>
              <a:t>Information Security Compliance Standards</a:t>
            </a:r>
            <a:endParaRPr lang="en-IN" sz="7200" b="1" dirty="0">
              <a:latin typeface="Times New Roman" pitchFamily="18" charset="0"/>
              <a:cs typeface="Times New Roman" pitchFamily="18" charset="0"/>
            </a:endParaRPr>
          </a:p>
        </p:txBody>
      </p:sp>
    </p:spTree>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1709302" cy="6858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endParaRPr lang="en-IN" sz="3300" dirty="0" smtClean="0">
              <a:solidFill>
                <a:schemeClr val="tx1"/>
              </a:solidFill>
              <a:latin typeface="Times New Roman" pitchFamily="18" charset="0"/>
              <a:cs typeface="Times New Roman" pitchFamily="18" charset="0"/>
            </a:endParaRPr>
          </a:p>
          <a:p>
            <a:pPr fontAlgn="base"/>
            <a:endParaRPr lang="en-IN" sz="3300" dirty="0" smtClean="0">
              <a:solidFill>
                <a:schemeClr val="tx1"/>
              </a:solidFill>
              <a:latin typeface="Times New Roman" pitchFamily="18" charset="0"/>
              <a:cs typeface="Times New Roman" pitchFamily="18" charset="0"/>
            </a:endParaRPr>
          </a:p>
          <a:p>
            <a:pPr fontAlgn="base">
              <a:buFont typeface="Arial" pitchFamily="34" charset="0"/>
              <a:buChar char="•"/>
            </a:pPr>
            <a:r>
              <a:rPr lang="en-IN" sz="3300" dirty="0" smtClean="0">
                <a:solidFill>
                  <a:schemeClr val="tx1"/>
                </a:solidFill>
                <a:latin typeface="Times New Roman" pitchFamily="18" charset="0"/>
                <a:cs typeface="Times New Roman" pitchFamily="18" charset="0"/>
              </a:rPr>
              <a:t>Evaluate and adjust the program in light of relevant circumstances, including </a:t>
            </a:r>
            <a:r>
              <a:rPr lang="en-IN" sz="3300" b="1" dirty="0" smtClean="0">
                <a:solidFill>
                  <a:schemeClr val="tx1"/>
                </a:solidFill>
                <a:latin typeface="Times New Roman" pitchFamily="18" charset="0"/>
                <a:cs typeface="Times New Roman" pitchFamily="18" charset="0"/>
              </a:rPr>
              <a:t>changes in the firm’s business or operations</a:t>
            </a:r>
            <a:r>
              <a:rPr lang="en-IN" sz="3300" dirty="0" smtClean="0">
                <a:solidFill>
                  <a:schemeClr val="tx1"/>
                </a:solidFill>
                <a:latin typeface="Times New Roman" pitchFamily="18" charset="0"/>
                <a:cs typeface="Times New Roman" pitchFamily="18" charset="0"/>
              </a:rPr>
              <a:t>, or the results of security testing and monitoring.</a:t>
            </a:r>
          </a:p>
          <a:p>
            <a:pPr fontAlgn="base"/>
            <a:endParaRPr lang="en-IN" sz="3300" dirty="0" smtClean="0">
              <a:solidFill>
                <a:schemeClr val="tx1"/>
              </a:solidFill>
              <a:latin typeface="Times New Roman" pitchFamily="18" charset="0"/>
              <a:cs typeface="Times New Roman" pitchFamily="18" charset="0"/>
            </a:endParaRPr>
          </a:p>
          <a:p>
            <a:pPr fontAlgn="base">
              <a:buFont typeface="Arial" pitchFamily="34" charset="0"/>
              <a:buChar char="•"/>
            </a:pPr>
            <a:r>
              <a:rPr lang="en-IN" sz="3300" dirty="0" smtClean="0">
                <a:solidFill>
                  <a:schemeClr val="tx1"/>
                </a:solidFill>
                <a:latin typeface="Times New Roman" pitchFamily="18" charset="0"/>
                <a:cs typeface="Times New Roman" pitchFamily="18" charset="0"/>
              </a:rPr>
              <a:t>In order to achieve GLBA compliance, the Safeguards Rule requires that </a:t>
            </a:r>
            <a:r>
              <a:rPr lang="en-IN" sz="3300" b="1" dirty="0" smtClean="0">
                <a:solidFill>
                  <a:schemeClr val="tx1"/>
                </a:solidFill>
                <a:latin typeface="Times New Roman" pitchFamily="18" charset="0"/>
                <a:cs typeface="Times New Roman" pitchFamily="18" charset="0"/>
              </a:rPr>
              <a:t>financial institutions pay special attention to employee management and training</a:t>
            </a:r>
            <a:r>
              <a:rPr lang="en-IN" sz="3300" dirty="0" smtClean="0">
                <a:solidFill>
                  <a:schemeClr val="tx1"/>
                </a:solidFill>
                <a:latin typeface="Times New Roman" pitchFamily="18" charset="0"/>
                <a:cs typeface="Times New Roman" pitchFamily="18" charset="0"/>
              </a:rPr>
              <a:t>, information systems, and security management in their information security plans and implementation.</a:t>
            </a:r>
          </a:p>
          <a:p>
            <a:pPr fontAlgn="base"/>
            <a:endParaRPr lang="en-IN" sz="3200" dirty="0" smtClean="0">
              <a:solidFill>
                <a:schemeClr val="tx1"/>
              </a:solidFill>
              <a:latin typeface="Times New Roman" pitchFamily="18" charset="0"/>
              <a:cs typeface="Times New Roman" pitchFamily="18" charset="0"/>
            </a:endParaRPr>
          </a:p>
          <a:p>
            <a:pPr fontAlgn="base"/>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15884"/>
            <a:ext cx="11709302" cy="6542116"/>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5700" b="1" cap="all" dirty="0" smtClean="0">
                <a:latin typeface="Times New Roman" pitchFamily="18" charset="0"/>
                <a:cs typeface="Times New Roman" pitchFamily="18" charset="0"/>
              </a:rPr>
              <a:t>BENEFITS OF GLBA COMPLIANCE</a:t>
            </a:r>
          </a:p>
          <a:p>
            <a:pPr fontAlgn="base"/>
            <a:endParaRPr lang="en-IN" sz="4800" b="1" cap="all" dirty="0" smtClean="0">
              <a:solidFill>
                <a:schemeClr val="tx1"/>
              </a:solidFill>
              <a:latin typeface="Times New Roman" pitchFamily="18" charset="0"/>
              <a:cs typeface="Times New Roman" pitchFamily="18" charset="0"/>
            </a:endParaRPr>
          </a:p>
          <a:p>
            <a:pPr fontAlgn="base"/>
            <a:r>
              <a:rPr lang="en-IN" sz="4600" b="1" cap="all" dirty="0" smtClean="0">
                <a:solidFill>
                  <a:schemeClr val="tx1"/>
                </a:solidFill>
                <a:latin typeface="Times New Roman" pitchFamily="18" charset="0"/>
                <a:cs typeface="Times New Roman" pitchFamily="18" charset="0"/>
              </a:rPr>
              <a:t>Benefits for organizations</a:t>
            </a:r>
          </a:p>
          <a:p>
            <a:pPr fontAlgn="base">
              <a:buFont typeface="Arial" pitchFamily="34" charset="0"/>
              <a:buChar char="•"/>
            </a:pPr>
            <a:r>
              <a:rPr lang="en-IN" sz="4200" dirty="0" smtClean="0">
                <a:solidFill>
                  <a:schemeClr val="tx1"/>
                </a:solidFill>
                <a:latin typeface="Times New Roman" pitchFamily="18" charset="0"/>
                <a:cs typeface="Times New Roman" pitchFamily="18" charset="0"/>
              </a:rPr>
              <a:t>Financial institutions are at </a:t>
            </a:r>
            <a:r>
              <a:rPr lang="en-IN" sz="4200" b="1" dirty="0" smtClean="0">
                <a:solidFill>
                  <a:schemeClr val="tx1"/>
                </a:solidFill>
                <a:latin typeface="Times New Roman" pitchFamily="18" charset="0"/>
                <a:cs typeface="Times New Roman" pitchFamily="18" charset="0"/>
              </a:rPr>
              <a:t>lower risk of penalties or reputational damage</a:t>
            </a:r>
            <a:r>
              <a:rPr lang="en-IN" sz="4200" dirty="0" smtClean="0">
                <a:solidFill>
                  <a:schemeClr val="tx1"/>
                </a:solidFill>
                <a:latin typeface="Times New Roman" pitchFamily="18" charset="0"/>
                <a:cs typeface="Times New Roman" pitchFamily="18" charset="0"/>
              </a:rPr>
              <a:t> caused by unauthorized sharing or loss of private customer data. </a:t>
            </a:r>
          </a:p>
          <a:p>
            <a:pPr fontAlgn="base">
              <a:buFont typeface="Arial" pitchFamily="34" charset="0"/>
              <a:buChar char="•"/>
            </a:pPr>
            <a:r>
              <a:rPr lang="en-IN" sz="4200" dirty="0" smtClean="0">
                <a:solidFill>
                  <a:schemeClr val="tx1"/>
                </a:solidFill>
                <a:latin typeface="Times New Roman" pitchFamily="18" charset="0"/>
                <a:cs typeface="Times New Roman" pitchFamily="18" charset="0"/>
              </a:rPr>
              <a:t>Compliance with the GLBA protects consumer and customer records and will therefore help to build and strengthen </a:t>
            </a:r>
            <a:r>
              <a:rPr lang="en-IN" sz="4200" b="1" dirty="0" smtClean="0">
                <a:solidFill>
                  <a:schemeClr val="tx1"/>
                </a:solidFill>
                <a:latin typeface="Times New Roman" pitchFamily="18" charset="0"/>
                <a:cs typeface="Times New Roman" pitchFamily="18" charset="0"/>
              </a:rPr>
              <a:t>consumer reliability and trust</a:t>
            </a:r>
            <a:r>
              <a:rPr lang="en-IN" sz="4200" dirty="0" smtClean="0">
                <a:solidFill>
                  <a:schemeClr val="tx1"/>
                </a:solidFill>
                <a:latin typeface="Times New Roman" pitchFamily="18" charset="0"/>
                <a:cs typeface="Times New Roman" pitchFamily="18" charset="0"/>
              </a:rPr>
              <a:t>.</a:t>
            </a:r>
          </a:p>
          <a:p>
            <a:pPr fontAlgn="base">
              <a:buFont typeface="Arial" pitchFamily="34" charset="0"/>
              <a:buChar char="•"/>
            </a:pPr>
            <a:r>
              <a:rPr lang="en-IN" sz="4200" dirty="0" smtClean="0">
                <a:solidFill>
                  <a:schemeClr val="tx1"/>
                </a:solidFill>
                <a:latin typeface="Times New Roman" pitchFamily="18" charset="0"/>
                <a:cs typeface="Times New Roman" pitchFamily="18" charset="0"/>
              </a:rPr>
              <a:t>Customers gain assurance that their information will be kept secure by the institution; safety and security cultivate </a:t>
            </a:r>
            <a:r>
              <a:rPr lang="en-IN" sz="4200" b="1" dirty="0" smtClean="0">
                <a:solidFill>
                  <a:schemeClr val="tx1"/>
                </a:solidFill>
                <a:latin typeface="Times New Roman" pitchFamily="18" charset="0"/>
                <a:cs typeface="Times New Roman" pitchFamily="18" charset="0"/>
              </a:rPr>
              <a:t>customer loyalty, resulting in a boost in reputation, repeat business, and other benefits for financial institutions.</a:t>
            </a:r>
          </a:p>
          <a:p>
            <a:pPr fontAlgn="base"/>
            <a:endParaRPr lang="en-IN" sz="4800" dirty="0" smtClean="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15884"/>
            <a:ext cx="11709302" cy="654211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4700" b="1" cap="all" dirty="0" smtClean="0">
                <a:latin typeface="Times New Roman" pitchFamily="18" charset="0"/>
                <a:cs typeface="Times New Roman" pitchFamily="18" charset="0"/>
              </a:rPr>
              <a:t>BENEFITS OF GLBA COMPLIANCE</a:t>
            </a:r>
          </a:p>
          <a:p>
            <a:pPr fontAlgn="base"/>
            <a:endParaRPr lang="en-IN" sz="4800" b="1" cap="all" dirty="0" smtClean="0">
              <a:solidFill>
                <a:schemeClr val="tx1"/>
              </a:solidFill>
              <a:latin typeface="Times New Roman" pitchFamily="18" charset="0"/>
              <a:cs typeface="Times New Roman" pitchFamily="18" charset="0"/>
            </a:endParaRPr>
          </a:p>
          <a:p>
            <a:pPr fontAlgn="base"/>
            <a:r>
              <a:rPr lang="en-IN" sz="3200" b="1" cap="all" dirty="0" smtClean="0">
                <a:solidFill>
                  <a:schemeClr val="tx1"/>
                </a:solidFill>
                <a:latin typeface="Times New Roman" pitchFamily="18" charset="0"/>
                <a:cs typeface="Times New Roman" pitchFamily="18" charset="0"/>
              </a:rPr>
              <a:t>Benefits for </a:t>
            </a:r>
            <a:r>
              <a:rPr lang="en-IN" sz="3200" b="1" cap="all" dirty="0" err="1" smtClean="0">
                <a:solidFill>
                  <a:schemeClr val="tx1"/>
                </a:solidFill>
                <a:latin typeface="Times New Roman" pitchFamily="18" charset="0"/>
                <a:cs typeface="Times New Roman" pitchFamily="18" charset="0"/>
              </a:rPr>
              <a:t>cUstomers</a:t>
            </a:r>
            <a:endParaRPr lang="en-IN" sz="3200" b="1" cap="all" dirty="0" smtClean="0">
              <a:solidFill>
                <a:schemeClr val="tx1"/>
              </a:solidFill>
              <a:latin typeface="Times New Roman" pitchFamily="18" charset="0"/>
              <a:cs typeface="Times New Roman" pitchFamily="18" charset="0"/>
            </a:endParaRPr>
          </a:p>
          <a:p>
            <a:pPr fontAlgn="base"/>
            <a:r>
              <a:rPr lang="en-IN" sz="3200" dirty="0" smtClean="0">
                <a:solidFill>
                  <a:schemeClr val="tx1"/>
                </a:solidFill>
                <a:latin typeface="Times New Roman" pitchFamily="18" charset="0"/>
                <a:cs typeface="Times New Roman" pitchFamily="18" charset="0"/>
              </a:rPr>
              <a:t>1.Private information must be secured against unauthorized access.</a:t>
            </a:r>
          </a:p>
          <a:p>
            <a:pPr fontAlgn="base"/>
            <a:r>
              <a:rPr lang="en-IN" sz="3200" dirty="0" smtClean="0">
                <a:solidFill>
                  <a:schemeClr val="tx1"/>
                </a:solidFill>
                <a:latin typeface="Times New Roman" pitchFamily="18" charset="0"/>
                <a:cs typeface="Times New Roman" pitchFamily="18" charset="0"/>
              </a:rPr>
              <a:t>2.Customers must be notified of private information sharing between financial institutions and third parties and have the ability to opt out of private information sharing.</a:t>
            </a:r>
          </a:p>
          <a:p>
            <a:pPr fontAlgn="base"/>
            <a:r>
              <a:rPr lang="en-IN" sz="3200" dirty="0" smtClean="0">
                <a:solidFill>
                  <a:schemeClr val="tx1"/>
                </a:solidFill>
                <a:latin typeface="Times New Roman" pitchFamily="18" charset="0"/>
                <a:cs typeface="Times New Roman" pitchFamily="18" charset="0"/>
              </a:rPr>
              <a:t>3.User activity must be tracked, including any attempts to access protected records</a:t>
            </a: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15884"/>
            <a:ext cx="11709302" cy="6542116"/>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4400" b="1" dirty="0" smtClean="0">
                <a:latin typeface="Times New Roman" pitchFamily="18" charset="0"/>
                <a:cs typeface="Times New Roman" pitchFamily="18" charset="0"/>
              </a:rPr>
              <a:t>The Penalties for non-compliance with GLBA</a:t>
            </a:r>
          </a:p>
          <a:p>
            <a:pPr fontAlgn="base"/>
            <a:r>
              <a:rPr lang="en-IN" sz="3200" dirty="0" smtClean="0">
                <a:solidFill>
                  <a:schemeClr val="tx1"/>
                </a:solidFill>
                <a:latin typeface="Times New Roman" pitchFamily="18" charset="0"/>
                <a:cs typeface="Times New Roman" pitchFamily="18" charset="0"/>
              </a:rPr>
              <a:t>GLBA calls for </a:t>
            </a:r>
            <a:r>
              <a:rPr lang="en-IN" sz="3200" b="1" dirty="0" smtClean="0">
                <a:solidFill>
                  <a:schemeClr val="tx1"/>
                </a:solidFill>
                <a:latin typeface="Times New Roman" pitchFamily="18" charset="0"/>
                <a:cs typeface="Times New Roman" pitchFamily="18" charset="0"/>
              </a:rPr>
              <a:t>severe civil and criminal penalties</a:t>
            </a:r>
            <a:r>
              <a:rPr lang="en-IN" sz="3200" dirty="0" smtClean="0">
                <a:solidFill>
                  <a:schemeClr val="tx1"/>
                </a:solidFill>
                <a:latin typeface="Times New Roman" pitchFamily="18" charset="0"/>
                <a:cs typeface="Times New Roman" pitchFamily="18" charset="0"/>
              </a:rPr>
              <a:t> for non-compliance, including </a:t>
            </a:r>
            <a:r>
              <a:rPr lang="en-IN" sz="3200" b="1" dirty="0" smtClean="0">
                <a:solidFill>
                  <a:schemeClr val="tx1"/>
                </a:solidFill>
                <a:latin typeface="Times New Roman" pitchFamily="18" charset="0"/>
                <a:cs typeface="Times New Roman" pitchFamily="18" charset="0"/>
              </a:rPr>
              <a:t>fines and imprisonment.</a:t>
            </a:r>
            <a:r>
              <a:rPr lang="en-IN" sz="3200" dirty="0" smtClean="0">
                <a:solidFill>
                  <a:schemeClr val="tx1"/>
                </a:solidFill>
                <a:latin typeface="Times New Roman" pitchFamily="18" charset="0"/>
                <a:cs typeface="Times New Roman" pitchFamily="18" charset="0"/>
              </a:rPr>
              <a:t> </a:t>
            </a:r>
          </a:p>
          <a:p>
            <a:pPr fontAlgn="base"/>
            <a:endParaRPr lang="en-IN" sz="3200" dirty="0" smtClean="0">
              <a:solidFill>
                <a:schemeClr val="tx1"/>
              </a:solidFill>
              <a:latin typeface="Times New Roman" pitchFamily="18" charset="0"/>
              <a:cs typeface="Times New Roman" pitchFamily="18" charset="0"/>
            </a:endParaRPr>
          </a:p>
          <a:p>
            <a:pPr fontAlgn="base"/>
            <a:r>
              <a:rPr lang="en-IN" sz="3200" dirty="0" smtClean="0">
                <a:solidFill>
                  <a:schemeClr val="tx1"/>
                </a:solidFill>
                <a:latin typeface="Times New Roman" pitchFamily="18" charset="0"/>
                <a:cs typeface="Times New Roman" pitchFamily="18" charset="0"/>
              </a:rPr>
              <a:t>If a financial institution violates GLBA:</a:t>
            </a:r>
          </a:p>
          <a:p>
            <a:pPr fontAlgn="base"/>
            <a:r>
              <a:rPr lang="en-IN" sz="3200" dirty="0" smtClean="0">
                <a:solidFill>
                  <a:schemeClr val="tx1"/>
                </a:solidFill>
                <a:latin typeface="Times New Roman" pitchFamily="18" charset="0"/>
                <a:cs typeface="Times New Roman" pitchFamily="18" charset="0"/>
              </a:rPr>
              <a:t>-</a:t>
            </a:r>
            <a:r>
              <a:rPr lang="en-IN" sz="3200" b="1" dirty="0" smtClean="0">
                <a:solidFill>
                  <a:schemeClr val="tx1"/>
                </a:solidFill>
                <a:latin typeface="Times New Roman" pitchFamily="18" charset="0"/>
                <a:cs typeface="Times New Roman" pitchFamily="18" charset="0"/>
              </a:rPr>
              <a:t>The institution </a:t>
            </a:r>
            <a:r>
              <a:rPr lang="en-IN" sz="3200" dirty="0" smtClean="0">
                <a:solidFill>
                  <a:schemeClr val="tx1"/>
                </a:solidFill>
                <a:latin typeface="Times New Roman" pitchFamily="18" charset="0"/>
                <a:cs typeface="Times New Roman" pitchFamily="18" charset="0"/>
              </a:rPr>
              <a:t>will be subject to a civil penalty of </a:t>
            </a:r>
            <a:r>
              <a:rPr lang="en-IN" sz="3200" b="1" dirty="0" smtClean="0">
                <a:solidFill>
                  <a:schemeClr val="tx1"/>
                </a:solidFill>
                <a:latin typeface="Times New Roman" pitchFamily="18" charset="0"/>
                <a:cs typeface="Times New Roman" pitchFamily="18" charset="0"/>
              </a:rPr>
              <a:t>not more than $100,000</a:t>
            </a:r>
            <a:r>
              <a:rPr lang="en-IN" sz="3200" dirty="0" smtClean="0">
                <a:solidFill>
                  <a:schemeClr val="tx1"/>
                </a:solidFill>
                <a:latin typeface="Times New Roman" pitchFamily="18" charset="0"/>
                <a:cs typeface="Times New Roman" pitchFamily="18" charset="0"/>
              </a:rPr>
              <a:t> for each violation</a:t>
            </a:r>
          </a:p>
          <a:p>
            <a:pPr fontAlgn="base"/>
            <a:r>
              <a:rPr lang="en-IN" sz="3200" dirty="0" smtClean="0">
                <a:solidFill>
                  <a:schemeClr val="tx1"/>
                </a:solidFill>
                <a:latin typeface="Times New Roman" pitchFamily="18" charset="0"/>
                <a:cs typeface="Times New Roman" pitchFamily="18" charset="0"/>
              </a:rPr>
              <a:t>-</a:t>
            </a:r>
            <a:r>
              <a:rPr lang="en-IN" sz="3200" b="1" dirty="0" smtClean="0">
                <a:solidFill>
                  <a:schemeClr val="tx1"/>
                </a:solidFill>
                <a:latin typeface="Times New Roman" pitchFamily="18" charset="0"/>
                <a:cs typeface="Times New Roman" pitchFamily="18" charset="0"/>
              </a:rPr>
              <a:t>Officers and directors</a:t>
            </a:r>
            <a:r>
              <a:rPr lang="en-IN" sz="3200" dirty="0" smtClean="0">
                <a:solidFill>
                  <a:schemeClr val="tx1"/>
                </a:solidFill>
                <a:latin typeface="Times New Roman" pitchFamily="18" charset="0"/>
                <a:cs typeface="Times New Roman" pitchFamily="18" charset="0"/>
              </a:rPr>
              <a:t> of the institution will be subject to, and personally liable for, a civil penalty of </a:t>
            </a:r>
            <a:r>
              <a:rPr lang="en-IN" sz="3200" b="1" dirty="0" smtClean="0">
                <a:solidFill>
                  <a:schemeClr val="tx1"/>
                </a:solidFill>
                <a:latin typeface="Times New Roman" pitchFamily="18" charset="0"/>
                <a:cs typeface="Times New Roman" pitchFamily="18" charset="0"/>
              </a:rPr>
              <a:t>not more than $10,000</a:t>
            </a:r>
            <a:r>
              <a:rPr lang="en-IN" sz="3200" dirty="0" smtClean="0">
                <a:solidFill>
                  <a:schemeClr val="tx1"/>
                </a:solidFill>
                <a:latin typeface="Times New Roman" pitchFamily="18" charset="0"/>
                <a:cs typeface="Times New Roman" pitchFamily="18" charset="0"/>
              </a:rPr>
              <a:t> for each violation</a:t>
            </a:r>
          </a:p>
          <a:p>
            <a:pPr fontAlgn="base"/>
            <a:r>
              <a:rPr lang="en-IN" sz="3200" dirty="0" smtClean="0">
                <a:solidFill>
                  <a:schemeClr val="tx1"/>
                </a:solidFill>
                <a:latin typeface="Times New Roman" pitchFamily="18" charset="0"/>
                <a:cs typeface="Times New Roman" pitchFamily="18" charset="0"/>
              </a:rPr>
              <a:t>-The institution and its officers and directors will also be subject to fines in accordance with Title 18 of the United States Code or </a:t>
            </a:r>
            <a:r>
              <a:rPr lang="en-IN" sz="3200" b="1" dirty="0" smtClean="0">
                <a:solidFill>
                  <a:schemeClr val="tx1"/>
                </a:solidFill>
                <a:latin typeface="Times New Roman" pitchFamily="18" charset="0"/>
                <a:cs typeface="Times New Roman" pitchFamily="18" charset="0"/>
              </a:rPr>
              <a:t>imprisonment for not more than five years</a:t>
            </a:r>
            <a:r>
              <a:rPr lang="en-IN" sz="3200" dirty="0" smtClean="0">
                <a:solidFill>
                  <a:schemeClr val="tx1"/>
                </a:solidFill>
                <a:latin typeface="Times New Roman" pitchFamily="18" charset="0"/>
                <a:cs typeface="Times New Roman" pitchFamily="18" charset="0"/>
              </a:rPr>
              <a:t>, or both</a:t>
            </a:r>
          </a:p>
          <a:p>
            <a:pPr fontAlgn="base"/>
            <a:endParaRPr lang="en-IN" sz="3200" dirty="0" smtClean="0">
              <a:solidFill>
                <a:schemeClr val="tx1"/>
              </a:solidFill>
              <a:latin typeface="Times New Roman" pitchFamily="18" charset="0"/>
              <a:cs typeface="Times New Roman" pitchFamily="18" charset="0"/>
            </a:endParaRPr>
          </a:p>
          <a:p>
            <a:pPr fontAlgn="base"/>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476" y="1773381"/>
            <a:ext cx="8596668" cy="2333105"/>
          </a:xfrm>
        </p:spPr>
        <p:txBody>
          <a:bodyPr>
            <a:noAutofit/>
          </a:bodyPr>
          <a:lstStyle/>
          <a:p>
            <a:pPr algn="ctr"/>
            <a:r>
              <a:rPr lang="en-IN" sz="4400" b="1" dirty="0" smtClean="0">
                <a:latin typeface="Times New Roman" pitchFamily="18" charset="0"/>
                <a:cs typeface="Times New Roman" pitchFamily="18" charset="0"/>
              </a:rPr>
              <a:t>HIPAA Compliance</a:t>
            </a:r>
            <a:br>
              <a:rPr lang="en-IN" sz="4400" b="1" dirty="0" smtClean="0">
                <a:latin typeface="Times New Roman" pitchFamily="18" charset="0"/>
                <a:cs typeface="Times New Roman" pitchFamily="18" charset="0"/>
              </a:rPr>
            </a:br>
            <a:r>
              <a:rPr lang="en-IN" sz="4400" b="1" dirty="0" smtClean="0">
                <a:latin typeface="Times New Roman" pitchFamily="18" charset="0"/>
                <a:cs typeface="Times New Roman" pitchFamily="18" charset="0"/>
              </a:rPr>
              <a:t>(Health Insurance Portability and Accountability Act of 1996)</a:t>
            </a:r>
            <a:endParaRPr lang="en-IN" sz="4400" b="1" dirty="0">
              <a:latin typeface="Times New Roman" pitchFamily="18" charset="0"/>
              <a:cs typeface="Times New Roman" pitchFamily="18" charset="0"/>
            </a:endParaRPr>
          </a:p>
        </p:txBody>
      </p:sp>
    </p:spTree>
  </p:cSld>
  <p:clrMapOvr>
    <a:masterClrMapping/>
  </p:clrMapOvr>
  <p:transition spd="slow"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15884"/>
            <a:ext cx="11709302" cy="654211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3200" b="1" cap="all" dirty="0" smtClean="0">
                <a:latin typeface="Times New Roman" pitchFamily="18" charset="0"/>
                <a:cs typeface="Times New Roman" pitchFamily="18" charset="0"/>
              </a:rPr>
              <a:t>Introduction</a:t>
            </a:r>
          </a:p>
          <a:p>
            <a:pPr fontAlgn="base"/>
            <a:endParaRPr lang="en-IN" sz="3200" b="1" cap="all" dirty="0" smtClean="0">
              <a:latin typeface="Times New Roman" pitchFamily="18" charset="0"/>
              <a:cs typeface="Times New Roman" pitchFamily="18" charset="0"/>
            </a:endParaRP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The Health Insurance Portability and Accountability Act (HIPAA) sets the standard for </a:t>
            </a:r>
            <a:r>
              <a:rPr lang="en-IN" sz="3200" b="1" dirty="0" smtClean="0">
                <a:solidFill>
                  <a:schemeClr val="tx1"/>
                </a:solidFill>
                <a:latin typeface="Times New Roman" pitchFamily="18" charset="0"/>
                <a:cs typeface="Times New Roman" pitchFamily="18" charset="0"/>
              </a:rPr>
              <a:t>sensitive patient data protection. </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Companies that deal with </a:t>
            </a:r>
            <a:r>
              <a:rPr lang="en-IN" sz="3200" b="1" dirty="0" smtClean="0">
                <a:solidFill>
                  <a:schemeClr val="tx1"/>
                </a:solidFill>
                <a:latin typeface="Times New Roman" pitchFamily="18" charset="0"/>
                <a:cs typeface="Times New Roman" pitchFamily="18" charset="0"/>
              </a:rPr>
              <a:t>Protected Health Information (PHI)</a:t>
            </a:r>
            <a:r>
              <a:rPr lang="en-IN" sz="3200" dirty="0" smtClean="0">
                <a:solidFill>
                  <a:schemeClr val="tx1"/>
                </a:solidFill>
                <a:latin typeface="Times New Roman" pitchFamily="18" charset="0"/>
                <a:cs typeface="Times New Roman" pitchFamily="18" charset="0"/>
              </a:rPr>
              <a:t> must have </a:t>
            </a:r>
            <a:r>
              <a:rPr lang="en-IN" sz="3200" b="1" dirty="0" smtClean="0">
                <a:solidFill>
                  <a:schemeClr val="tx1"/>
                </a:solidFill>
                <a:latin typeface="Times New Roman" pitchFamily="18" charset="0"/>
                <a:cs typeface="Times New Roman" pitchFamily="18" charset="0"/>
              </a:rPr>
              <a:t>physical, network and process security measures</a:t>
            </a:r>
            <a:r>
              <a:rPr lang="en-IN" sz="3200" dirty="0" smtClean="0">
                <a:solidFill>
                  <a:schemeClr val="tx1"/>
                </a:solidFill>
                <a:latin typeface="Times New Roman" pitchFamily="18" charset="0"/>
                <a:cs typeface="Times New Roman" pitchFamily="18" charset="0"/>
              </a:rPr>
              <a:t> in place and follow them to ensure HIPAA Compliance. </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This includes</a:t>
            </a:r>
          </a:p>
          <a:p>
            <a:pPr fontAlgn="base"/>
            <a:r>
              <a:rPr lang="en-IN" sz="3200" b="1" dirty="0" smtClean="0">
                <a:solidFill>
                  <a:schemeClr val="tx1"/>
                </a:solidFill>
                <a:latin typeface="Times New Roman" pitchFamily="18" charset="0"/>
                <a:cs typeface="Times New Roman" pitchFamily="18" charset="0"/>
              </a:rPr>
              <a:t>covered entities (CE)</a:t>
            </a:r>
            <a:r>
              <a:rPr lang="en-IN" sz="3200" dirty="0" smtClean="0">
                <a:solidFill>
                  <a:schemeClr val="tx1"/>
                </a:solidFill>
                <a:latin typeface="Times New Roman" pitchFamily="18" charset="0"/>
                <a:cs typeface="Times New Roman" pitchFamily="18" charset="0"/>
              </a:rPr>
              <a:t>, anyone who provides treatment, payment and operations in healthcare</a:t>
            </a:r>
          </a:p>
          <a:p>
            <a:pPr fontAlgn="base"/>
            <a:r>
              <a:rPr lang="en-IN" sz="3200" b="1" dirty="0" smtClean="0">
                <a:solidFill>
                  <a:schemeClr val="tx1"/>
                </a:solidFill>
                <a:latin typeface="Times New Roman" pitchFamily="18" charset="0"/>
                <a:cs typeface="Times New Roman" pitchFamily="18" charset="0"/>
              </a:rPr>
              <a:t>business associates (BA)</a:t>
            </a:r>
            <a:r>
              <a:rPr lang="en-IN" sz="3200" dirty="0" smtClean="0">
                <a:solidFill>
                  <a:schemeClr val="tx1"/>
                </a:solidFill>
                <a:latin typeface="Times New Roman" pitchFamily="18" charset="0"/>
                <a:cs typeface="Times New Roman" pitchFamily="18" charset="0"/>
              </a:rPr>
              <a:t>, anyone with access to patient information and provides support in treatment, payment or operations.</a:t>
            </a:r>
          </a:p>
          <a:p>
            <a:pPr fontAlgn="base"/>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1709302" cy="685800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4000" b="1" cap="all" dirty="0" smtClean="0">
                <a:latin typeface="Times New Roman" pitchFamily="18" charset="0"/>
                <a:cs typeface="Times New Roman" pitchFamily="18" charset="0"/>
              </a:rPr>
              <a:t>THE NEED FOR HIPAA COMPLIANCE</a:t>
            </a:r>
          </a:p>
          <a:p>
            <a:pPr fontAlgn="base"/>
            <a:endParaRPr lang="en-IN" sz="3200" b="1" cap="all" dirty="0" smtClean="0">
              <a:solidFill>
                <a:schemeClr val="tx1"/>
              </a:solidFill>
              <a:latin typeface="Times New Roman" pitchFamily="18" charset="0"/>
              <a:cs typeface="Times New Roman" pitchFamily="18" charset="0"/>
            </a:endParaRPr>
          </a:p>
          <a:p>
            <a:pPr fontAlgn="base"/>
            <a:r>
              <a:rPr lang="en-IN" sz="3200" b="1" u="sng" dirty="0" smtClean="0">
                <a:solidFill>
                  <a:schemeClr val="tx1"/>
                </a:solidFill>
                <a:latin typeface="Times New Roman" pitchFamily="18" charset="0"/>
                <a:cs typeface="Times New Roman" pitchFamily="18" charset="0"/>
                <a:hlinkClick r:id="rId2"/>
              </a:rPr>
              <a:t>HHS</a:t>
            </a:r>
            <a:r>
              <a:rPr lang="en-IN" sz="3200" b="1" u="sng" dirty="0" smtClean="0">
                <a:solidFill>
                  <a:schemeClr val="tx1"/>
                </a:solidFill>
                <a:latin typeface="Times New Roman" pitchFamily="18" charset="0"/>
                <a:cs typeface="Times New Roman" pitchFamily="18" charset="0"/>
              </a:rPr>
              <a:t>(Health and Human Services)</a:t>
            </a:r>
            <a:r>
              <a:rPr lang="en-IN" sz="3200" dirty="0" smtClean="0">
                <a:solidFill>
                  <a:schemeClr val="tx1"/>
                </a:solidFill>
                <a:latin typeface="Times New Roman" pitchFamily="18" charset="0"/>
                <a:cs typeface="Times New Roman" pitchFamily="18" charset="0"/>
              </a:rPr>
              <a:t> points out that health care providers and other entities dealing with PHI move to </a:t>
            </a:r>
            <a:r>
              <a:rPr lang="en-IN" sz="3200" b="1" dirty="0" smtClean="0">
                <a:solidFill>
                  <a:schemeClr val="tx1"/>
                </a:solidFill>
                <a:latin typeface="Times New Roman" pitchFamily="18" charset="0"/>
                <a:cs typeface="Times New Roman" pitchFamily="18" charset="0"/>
              </a:rPr>
              <a:t>computerized operations</a:t>
            </a:r>
            <a:r>
              <a:rPr lang="en-IN" sz="3200" dirty="0" smtClean="0">
                <a:solidFill>
                  <a:schemeClr val="tx1"/>
                </a:solidFill>
                <a:latin typeface="Times New Roman" pitchFamily="18" charset="0"/>
                <a:cs typeface="Times New Roman" pitchFamily="18" charset="0"/>
              </a:rPr>
              <a:t>, including </a:t>
            </a:r>
            <a:r>
              <a:rPr lang="en-IN" sz="3200" b="1" dirty="0" smtClean="0">
                <a:solidFill>
                  <a:schemeClr val="tx1"/>
                </a:solidFill>
                <a:latin typeface="Times New Roman" pitchFamily="18" charset="0"/>
                <a:cs typeface="Times New Roman" pitchFamily="18" charset="0"/>
              </a:rPr>
              <a:t>computerized physician order entry (CPOE) </a:t>
            </a:r>
            <a:r>
              <a:rPr lang="en-IN" sz="3200" dirty="0" smtClean="0">
                <a:solidFill>
                  <a:schemeClr val="tx1"/>
                </a:solidFill>
                <a:latin typeface="Times New Roman" pitchFamily="18" charset="0"/>
                <a:cs typeface="Times New Roman" pitchFamily="18" charset="0"/>
              </a:rPr>
              <a:t>systems, </a:t>
            </a:r>
            <a:r>
              <a:rPr lang="en-IN" sz="3200" b="1" dirty="0" smtClean="0">
                <a:solidFill>
                  <a:schemeClr val="tx1"/>
                </a:solidFill>
                <a:latin typeface="Times New Roman" pitchFamily="18" charset="0"/>
                <a:cs typeface="Times New Roman" pitchFamily="18" charset="0"/>
              </a:rPr>
              <a:t>electronic health records (EHR)</a:t>
            </a:r>
            <a:r>
              <a:rPr lang="en-IN" sz="3200" dirty="0" smtClean="0">
                <a:solidFill>
                  <a:schemeClr val="tx1"/>
                </a:solidFill>
                <a:latin typeface="Times New Roman" pitchFamily="18" charset="0"/>
                <a:cs typeface="Times New Roman" pitchFamily="18" charset="0"/>
              </a:rPr>
              <a:t>, and radiology, pharmacy, and laboratory systems</a:t>
            </a:r>
          </a:p>
          <a:p>
            <a:pPr fontAlgn="base"/>
            <a:r>
              <a:rPr lang="en-IN" sz="3200" b="1" u="sng" dirty="0" err="1" smtClean="0">
                <a:solidFill>
                  <a:schemeClr val="tx1"/>
                </a:solidFill>
                <a:latin typeface="Times New Roman" pitchFamily="18" charset="0"/>
                <a:cs typeface="Times New Roman" pitchFamily="18" charset="0"/>
                <a:hlinkClick r:id="rId3"/>
              </a:rPr>
              <a:t>So,HIPAA</a:t>
            </a:r>
            <a:r>
              <a:rPr lang="en-IN" sz="3200" b="1" u="sng" dirty="0" smtClean="0">
                <a:solidFill>
                  <a:schemeClr val="tx1"/>
                </a:solidFill>
                <a:latin typeface="Times New Roman" pitchFamily="18" charset="0"/>
                <a:cs typeface="Times New Roman" pitchFamily="18" charset="0"/>
                <a:hlinkClick r:id="rId3"/>
              </a:rPr>
              <a:t> compliance</a:t>
            </a:r>
            <a:r>
              <a:rPr lang="en-IN" sz="3200" dirty="0" smtClean="0">
                <a:solidFill>
                  <a:schemeClr val="tx1"/>
                </a:solidFill>
                <a:latin typeface="Times New Roman" pitchFamily="18" charset="0"/>
                <a:cs typeface="Times New Roman" pitchFamily="18" charset="0"/>
              </a:rPr>
              <a:t> is more important than ever. </a:t>
            </a:r>
          </a:p>
          <a:p>
            <a:pPr fontAlgn="base"/>
            <a:endParaRPr lang="en-IN" sz="3200" dirty="0" smtClean="0">
              <a:solidFill>
                <a:schemeClr val="tx1"/>
              </a:solidFill>
              <a:latin typeface="Times New Roman" pitchFamily="18" charset="0"/>
              <a:cs typeface="Times New Roman" pitchFamily="18" charset="0"/>
            </a:endParaRPr>
          </a:p>
          <a:p>
            <a:pPr fontAlgn="base"/>
            <a:r>
              <a:rPr lang="en-IN" sz="3200" dirty="0" smtClean="0">
                <a:solidFill>
                  <a:schemeClr val="tx1"/>
                </a:solidFill>
                <a:latin typeface="Times New Roman" pitchFamily="18" charset="0"/>
                <a:cs typeface="Times New Roman" pitchFamily="18" charset="0"/>
              </a:rPr>
              <a:t>Similarly, health plans provide access </a:t>
            </a:r>
            <a:r>
              <a:rPr lang="en-IN" sz="3200" b="1" dirty="0" smtClean="0">
                <a:solidFill>
                  <a:schemeClr val="tx1"/>
                </a:solidFill>
                <a:latin typeface="Times New Roman" pitchFamily="18" charset="0"/>
                <a:cs typeface="Times New Roman" pitchFamily="18" charset="0"/>
              </a:rPr>
              <a:t>to claims as well as care management and self-service applications</a:t>
            </a:r>
            <a:r>
              <a:rPr lang="en-IN" sz="3200" dirty="0" smtClean="0">
                <a:solidFill>
                  <a:schemeClr val="tx1"/>
                </a:solidFill>
                <a:latin typeface="Times New Roman" pitchFamily="18" charset="0"/>
                <a:cs typeface="Times New Roman" pitchFamily="18" charset="0"/>
              </a:rPr>
              <a:t>.</a:t>
            </a:r>
          </a:p>
          <a:p>
            <a:pPr fontAlgn="base"/>
            <a:endParaRPr lang="en-IN" sz="3200" dirty="0" smtClean="0">
              <a:solidFill>
                <a:schemeClr val="tx1"/>
              </a:solidFill>
              <a:latin typeface="Times New Roman" pitchFamily="18" charset="0"/>
              <a:cs typeface="Times New Roman" pitchFamily="18" charset="0"/>
            </a:endParaRPr>
          </a:p>
          <a:p>
            <a:pPr fontAlgn="base"/>
            <a:r>
              <a:rPr lang="en-IN" sz="3200" dirty="0" smtClean="0">
                <a:solidFill>
                  <a:schemeClr val="tx1"/>
                </a:solidFill>
                <a:latin typeface="Times New Roman" pitchFamily="18" charset="0"/>
                <a:cs typeface="Times New Roman" pitchFamily="18" charset="0"/>
              </a:rPr>
              <a:t>While all of these electronic methods provide </a:t>
            </a:r>
            <a:r>
              <a:rPr lang="en-IN" sz="3200" b="1" dirty="0" smtClean="0">
                <a:solidFill>
                  <a:schemeClr val="tx1"/>
                </a:solidFill>
                <a:latin typeface="Times New Roman" pitchFamily="18" charset="0"/>
                <a:cs typeface="Times New Roman" pitchFamily="18" charset="0"/>
              </a:rPr>
              <a:t>increased efficiency and mobility</a:t>
            </a:r>
            <a:r>
              <a:rPr lang="en-IN" sz="3200" dirty="0" smtClean="0">
                <a:solidFill>
                  <a:schemeClr val="tx1"/>
                </a:solidFill>
                <a:latin typeface="Times New Roman" pitchFamily="18" charset="0"/>
                <a:cs typeface="Times New Roman" pitchFamily="18" charset="0"/>
              </a:rPr>
              <a:t>, they also drastically </a:t>
            </a:r>
            <a:r>
              <a:rPr lang="en-IN" sz="3200" b="1" dirty="0" smtClean="0">
                <a:solidFill>
                  <a:schemeClr val="tx1"/>
                </a:solidFill>
                <a:latin typeface="Times New Roman" pitchFamily="18" charset="0"/>
                <a:cs typeface="Times New Roman" pitchFamily="18" charset="0"/>
              </a:rPr>
              <a:t>increase the security risks</a:t>
            </a:r>
            <a:r>
              <a:rPr lang="en-IN" sz="3200" dirty="0" smtClean="0">
                <a:solidFill>
                  <a:schemeClr val="tx1"/>
                </a:solidFill>
                <a:latin typeface="Times New Roman" pitchFamily="18" charset="0"/>
                <a:cs typeface="Times New Roman" pitchFamily="18" charset="0"/>
              </a:rPr>
              <a:t> facing healthcare data.</a:t>
            </a:r>
          </a:p>
          <a:p>
            <a:pPr fontAlgn="base"/>
            <a:endParaRPr lang="en-IN" sz="3200" dirty="0" smtClean="0">
              <a:solidFill>
                <a:schemeClr val="tx1"/>
              </a:solidFill>
              <a:latin typeface="Times New Roman" pitchFamily="18" charset="0"/>
              <a:cs typeface="Times New Roman" pitchFamily="18" charset="0"/>
            </a:endParaRPr>
          </a:p>
          <a:p>
            <a:pPr fontAlgn="base"/>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1709302" cy="685800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3200" b="1" cap="all" dirty="0" smtClean="0">
                <a:latin typeface="Times New Roman" pitchFamily="18" charset="0"/>
                <a:cs typeface="Times New Roman" pitchFamily="18" charset="0"/>
              </a:rPr>
              <a:t>THE HIPAA PRIVACY RULE</a:t>
            </a:r>
          </a:p>
          <a:p>
            <a:pPr fontAlgn="base"/>
            <a:endParaRPr lang="en-IN" sz="3200" b="1" cap="all" dirty="0" smtClean="0">
              <a:solidFill>
                <a:schemeClr val="tx1"/>
              </a:solidFill>
              <a:latin typeface="Times New Roman" pitchFamily="18" charset="0"/>
              <a:cs typeface="Times New Roman" pitchFamily="18" charset="0"/>
            </a:endParaRP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Physicians are entrusted with some of the most personal information in a patient’s lifetime—account and identity information as well as health information.</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The </a:t>
            </a:r>
            <a:r>
              <a:rPr lang="en-IN" sz="3200" dirty="0" smtClean="0">
                <a:solidFill>
                  <a:schemeClr val="tx1"/>
                </a:solidFill>
                <a:latin typeface="Times New Roman" pitchFamily="18" charset="0"/>
                <a:cs typeface="Times New Roman" pitchFamily="18" charset="0"/>
                <a:hlinkClick r:id="rId2"/>
              </a:rPr>
              <a:t>HIPAA Privacy Rule</a:t>
            </a:r>
            <a:r>
              <a:rPr lang="en-IN" sz="3200" dirty="0" smtClean="0">
                <a:solidFill>
                  <a:schemeClr val="tx1"/>
                </a:solidFill>
                <a:latin typeface="Times New Roman" pitchFamily="18" charset="0"/>
                <a:cs typeface="Times New Roman" pitchFamily="18" charset="0"/>
              </a:rPr>
              <a:t> was issued by the </a:t>
            </a:r>
            <a:r>
              <a:rPr lang="en-IN" sz="3200" b="1" dirty="0" smtClean="0">
                <a:solidFill>
                  <a:schemeClr val="tx1"/>
                </a:solidFill>
                <a:latin typeface="Times New Roman" pitchFamily="18" charset="0"/>
                <a:cs typeface="Times New Roman" pitchFamily="18" charset="0"/>
              </a:rPr>
              <a:t>United States Department of Health and Human Services </a:t>
            </a:r>
            <a:r>
              <a:rPr lang="en-IN" sz="3200" dirty="0" smtClean="0">
                <a:solidFill>
                  <a:schemeClr val="tx1"/>
                </a:solidFill>
                <a:latin typeface="Times New Roman" pitchFamily="18" charset="0"/>
                <a:cs typeface="Times New Roman" pitchFamily="18" charset="0"/>
              </a:rPr>
              <a:t>to </a:t>
            </a:r>
            <a:r>
              <a:rPr lang="en-IN" sz="3200" b="1" dirty="0" smtClean="0">
                <a:solidFill>
                  <a:schemeClr val="tx1"/>
                </a:solidFill>
                <a:latin typeface="Times New Roman" pitchFamily="18" charset="0"/>
                <a:cs typeface="Times New Roman" pitchFamily="18" charset="0"/>
              </a:rPr>
              <a:t>restrict the use and disclosure of protected health information (PHI). </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The rule was created to protect patients’ privacy.</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Under HIPAA, a covered entity (CE) </a:t>
            </a:r>
            <a:r>
              <a:rPr lang="en-IN" sz="3200" b="1" dirty="0" smtClean="0">
                <a:solidFill>
                  <a:schemeClr val="tx1"/>
                </a:solidFill>
                <a:latin typeface="Times New Roman" pitchFamily="18" charset="0"/>
                <a:cs typeface="Times New Roman" pitchFamily="18" charset="0"/>
              </a:rPr>
              <a:t>must make practical efforts </a:t>
            </a:r>
            <a:r>
              <a:rPr lang="en-IN" sz="3200" dirty="0" smtClean="0">
                <a:solidFill>
                  <a:schemeClr val="tx1"/>
                </a:solidFill>
                <a:latin typeface="Times New Roman" pitchFamily="18" charset="0"/>
                <a:cs typeface="Times New Roman" pitchFamily="18" charset="0"/>
              </a:rPr>
              <a:t>to use, disclose and request only </a:t>
            </a:r>
            <a:r>
              <a:rPr lang="en-IN" sz="3200" b="1" dirty="0" smtClean="0">
                <a:solidFill>
                  <a:schemeClr val="tx1"/>
                </a:solidFill>
                <a:latin typeface="Times New Roman" pitchFamily="18" charset="0"/>
                <a:cs typeface="Times New Roman" pitchFamily="18" charset="0"/>
              </a:rPr>
              <a:t>the minimum necessary amount of PHI required for any particular task</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The Privacy Rule also </a:t>
            </a:r>
            <a:r>
              <a:rPr lang="en-IN" sz="3200" b="1" dirty="0" smtClean="0">
                <a:solidFill>
                  <a:schemeClr val="tx1"/>
                </a:solidFill>
                <a:latin typeface="Times New Roman" pitchFamily="18" charset="0"/>
                <a:cs typeface="Times New Roman" pitchFamily="18" charset="0"/>
              </a:rPr>
              <a:t>gives patients rights over their health information and the right to access their own medical records.</a:t>
            </a:r>
          </a:p>
          <a:p>
            <a:pPr fontAlgn="base"/>
            <a:endParaRPr lang="en-IN" sz="3200" dirty="0" smtClean="0">
              <a:solidFill>
                <a:schemeClr val="tx1"/>
              </a:solidFill>
              <a:latin typeface="Times New Roman" pitchFamily="18" charset="0"/>
              <a:cs typeface="Times New Roman" pitchFamily="18" charset="0"/>
            </a:endParaRPr>
          </a:p>
          <a:p>
            <a:pPr fontAlgn="base"/>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15884"/>
            <a:ext cx="11709302" cy="654211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3200" dirty="0" smtClean="0">
                <a:solidFill>
                  <a:schemeClr val="tx1"/>
                </a:solidFill>
                <a:latin typeface="Times New Roman" pitchFamily="18" charset="0"/>
                <a:cs typeface="Times New Roman" pitchFamily="18" charset="0"/>
              </a:rPr>
              <a:t>The Privacy Rule protects a patient’s health information and any identifying information, in any medium or format—files, email, audio, video or verbal communication. </a:t>
            </a:r>
          </a:p>
          <a:p>
            <a:pPr fontAlgn="base"/>
            <a:endParaRPr lang="en-IN" sz="3200" dirty="0" smtClean="0">
              <a:solidFill>
                <a:schemeClr val="tx1"/>
              </a:solidFill>
              <a:latin typeface="Times New Roman" pitchFamily="18" charset="0"/>
              <a:cs typeface="Times New Roman" pitchFamily="18" charset="0"/>
            </a:endParaRPr>
          </a:p>
          <a:p>
            <a:pPr fontAlgn="base"/>
            <a:r>
              <a:rPr lang="en-IN" sz="3200" dirty="0" smtClean="0">
                <a:solidFill>
                  <a:schemeClr val="tx1"/>
                </a:solidFill>
                <a:latin typeface="Times New Roman" pitchFamily="18" charset="0"/>
                <a:cs typeface="Times New Roman" pitchFamily="18" charset="0"/>
              </a:rPr>
              <a:t>Any of the following is considered private health information:</a:t>
            </a:r>
          </a:p>
          <a:p>
            <a:pPr fontAlgn="base"/>
            <a:r>
              <a:rPr lang="en-IN" sz="3200" dirty="0" smtClean="0">
                <a:solidFill>
                  <a:schemeClr val="tx1"/>
                </a:solidFill>
                <a:latin typeface="Times New Roman" pitchFamily="18" charset="0"/>
                <a:cs typeface="Times New Roman" pitchFamily="18" charset="0"/>
              </a:rPr>
              <a:t>-Names</a:t>
            </a:r>
          </a:p>
          <a:p>
            <a:pPr fontAlgn="base"/>
            <a:r>
              <a:rPr lang="en-IN" sz="3200" dirty="0" smtClean="0">
                <a:solidFill>
                  <a:schemeClr val="tx1"/>
                </a:solidFill>
                <a:latin typeface="Times New Roman" pitchFamily="18" charset="0"/>
                <a:cs typeface="Times New Roman" pitchFamily="18" charset="0"/>
              </a:rPr>
              <a:t>-Birth, death or treatment dates, and any other dates relating to a -patient’s illness or care</a:t>
            </a:r>
          </a:p>
          <a:p>
            <a:pPr fontAlgn="base"/>
            <a:r>
              <a:rPr lang="en-IN" sz="3200" dirty="0" smtClean="0">
                <a:solidFill>
                  <a:schemeClr val="tx1"/>
                </a:solidFill>
                <a:latin typeface="Times New Roman" pitchFamily="18" charset="0"/>
                <a:cs typeface="Times New Roman" pitchFamily="18" charset="0"/>
              </a:rPr>
              <a:t>-Telephone numbers, addresses and other contact information</a:t>
            </a:r>
          </a:p>
          <a:p>
            <a:pPr fontAlgn="base"/>
            <a:r>
              <a:rPr lang="en-IN" sz="3200" dirty="0" smtClean="0">
                <a:solidFill>
                  <a:schemeClr val="tx1"/>
                </a:solidFill>
                <a:latin typeface="Times New Roman" pitchFamily="18" charset="0"/>
                <a:cs typeface="Times New Roman" pitchFamily="18" charset="0"/>
              </a:rPr>
              <a:t>-Social Security numbers</a:t>
            </a:r>
          </a:p>
          <a:p>
            <a:pPr fontAlgn="base"/>
            <a:r>
              <a:rPr lang="en-IN" sz="3200" dirty="0" smtClean="0">
                <a:solidFill>
                  <a:schemeClr val="tx1"/>
                </a:solidFill>
                <a:latin typeface="Times New Roman" pitchFamily="18" charset="0"/>
                <a:cs typeface="Times New Roman" pitchFamily="18" charset="0"/>
              </a:rPr>
              <a:t>-Medical records numbers</a:t>
            </a:r>
          </a:p>
          <a:p>
            <a:pPr fontAlgn="base"/>
            <a:r>
              <a:rPr lang="en-IN" sz="3200" dirty="0" smtClean="0">
                <a:solidFill>
                  <a:schemeClr val="tx1"/>
                </a:solidFill>
                <a:latin typeface="Times New Roman" pitchFamily="18" charset="0"/>
                <a:cs typeface="Times New Roman" pitchFamily="18" charset="0"/>
              </a:rPr>
              <a:t>-Photographs</a:t>
            </a:r>
          </a:p>
          <a:p>
            <a:pPr fontAlgn="base"/>
            <a:r>
              <a:rPr lang="en-IN" sz="3200" dirty="0" smtClean="0">
                <a:solidFill>
                  <a:schemeClr val="tx1"/>
                </a:solidFill>
                <a:latin typeface="Times New Roman" pitchFamily="18" charset="0"/>
                <a:cs typeface="Times New Roman" pitchFamily="18" charset="0"/>
              </a:rPr>
              <a:t>-Finger and voice prints</a:t>
            </a:r>
          </a:p>
          <a:p>
            <a:pPr fontAlgn="base"/>
            <a:endParaRPr lang="en-IN" sz="3200" dirty="0" smtClean="0">
              <a:solidFill>
                <a:schemeClr val="tx1"/>
              </a:solidFill>
              <a:latin typeface="Times New Roman" pitchFamily="18" charset="0"/>
              <a:cs typeface="Times New Roman" pitchFamily="18" charset="0"/>
            </a:endParaRPr>
          </a:p>
          <a:p>
            <a:pPr fontAlgn="base"/>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15884"/>
            <a:ext cx="11709302" cy="654211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3200" b="1" cap="all" dirty="0" smtClean="0">
                <a:latin typeface="Times New Roman" pitchFamily="18" charset="0"/>
                <a:cs typeface="Times New Roman" pitchFamily="18" charset="0"/>
              </a:rPr>
              <a:t>THE HIPAA SECURITY RULE</a:t>
            </a:r>
          </a:p>
          <a:p>
            <a:pPr fontAlgn="base"/>
            <a:endParaRPr lang="en-IN" sz="3200" dirty="0" smtClean="0">
              <a:solidFill>
                <a:schemeClr val="tx1"/>
              </a:solidFill>
              <a:latin typeface="Times New Roman" pitchFamily="18" charset="0"/>
              <a:cs typeface="Times New Roman" pitchFamily="18" charset="0"/>
            </a:endParaRP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The HIPAA Security Rule was created </a:t>
            </a:r>
            <a:r>
              <a:rPr lang="en-IN" sz="3200" b="1" dirty="0" smtClean="0">
                <a:solidFill>
                  <a:schemeClr val="tx1"/>
                </a:solidFill>
                <a:latin typeface="Times New Roman" pitchFamily="18" charset="0"/>
                <a:cs typeface="Times New Roman" pitchFamily="18" charset="0"/>
              </a:rPr>
              <a:t>to ascertain that patient’s electronic health information is protected</a:t>
            </a:r>
          </a:p>
          <a:p>
            <a:pPr fontAlgn="base"/>
            <a:endParaRPr lang="en-IN" sz="3200" dirty="0" smtClean="0">
              <a:solidFill>
                <a:schemeClr val="tx1"/>
              </a:solidFill>
              <a:latin typeface="Times New Roman" pitchFamily="18" charset="0"/>
              <a:cs typeface="Times New Roman" pitchFamily="18" charset="0"/>
            </a:endParaRP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The </a:t>
            </a:r>
            <a:r>
              <a:rPr lang="en-IN" sz="3200" dirty="0" smtClean="0">
                <a:solidFill>
                  <a:schemeClr val="tx1"/>
                </a:solidFill>
                <a:latin typeface="Times New Roman" pitchFamily="18" charset="0"/>
                <a:cs typeface="Times New Roman" pitchFamily="18" charset="0"/>
                <a:hlinkClick r:id="rId2"/>
              </a:rPr>
              <a:t>HIPAA Security Rule</a:t>
            </a:r>
            <a:r>
              <a:rPr lang="en-IN" sz="3200" dirty="0" smtClean="0">
                <a:solidFill>
                  <a:schemeClr val="tx1"/>
                </a:solidFill>
                <a:latin typeface="Times New Roman" pitchFamily="18" charset="0"/>
                <a:cs typeface="Times New Roman" pitchFamily="18" charset="0"/>
              </a:rPr>
              <a:t> extends the </a:t>
            </a:r>
            <a:r>
              <a:rPr lang="en-IN" sz="3200" dirty="0" smtClean="0">
                <a:solidFill>
                  <a:schemeClr val="tx1"/>
                </a:solidFill>
                <a:latin typeface="Times New Roman" pitchFamily="18" charset="0"/>
                <a:cs typeface="Times New Roman" pitchFamily="18" charset="0"/>
                <a:hlinkClick r:id="rId3"/>
              </a:rPr>
              <a:t>HIPAA Privacy Rule</a:t>
            </a:r>
            <a:r>
              <a:rPr lang="en-IN" sz="3200" dirty="0" smtClean="0">
                <a:solidFill>
                  <a:schemeClr val="tx1"/>
                </a:solidFill>
                <a:latin typeface="Times New Roman" pitchFamily="18" charset="0"/>
                <a:cs typeface="Times New Roman" pitchFamily="18" charset="0"/>
              </a:rPr>
              <a:t> to include electronic protected health information (</a:t>
            </a:r>
            <a:r>
              <a:rPr lang="en-IN" sz="3200" dirty="0" err="1" smtClean="0">
                <a:solidFill>
                  <a:schemeClr val="tx1"/>
                </a:solidFill>
                <a:latin typeface="Times New Roman" pitchFamily="18" charset="0"/>
                <a:cs typeface="Times New Roman" pitchFamily="18" charset="0"/>
              </a:rPr>
              <a:t>ePHI</a:t>
            </a:r>
            <a:r>
              <a:rPr lang="en-IN" sz="3200" dirty="0" smtClean="0">
                <a:solidFill>
                  <a:schemeClr val="tx1"/>
                </a:solidFill>
                <a:latin typeface="Times New Roman" pitchFamily="18" charset="0"/>
                <a:cs typeface="Times New Roman" pitchFamily="18" charset="0"/>
              </a:rPr>
              <a:t>). All </a:t>
            </a:r>
            <a:r>
              <a:rPr lang="en-IN" sz="3200" dirty="0" err="1" smtClean="0">
                <a:solidFill>
                  <a:schemeClr val="tx1"/>
                </a:solidFill>
                <a:latin typeface="Times New Roman" pitchFamily="18" charset="0"/>
                <a:cs typeface="Times New Roman" pitchFamily="18" charset="0"/>
              </a:rPr>
              <a:t>ePHI</a:t>
            </a:r>
            <a:r>
              <a:rPr lang="en-IN" sz="3200" dirty="0" smtClean="0">
                <a:solidFill>
                  <a:schemeClr val="tx1"/>
                </a:solidFill>
                <a:latin typeface="Times New Roman" pitchFamily="18" charset="0"/>
                <a:cs typeface="Times New Roman" pitchFamily="18" charset="0"/>
              </a:rPr>
              <a:t> must be properly </a:t>
            </a:r>
            <a:r>
              <a:rPr lang="en-IN" sz="3200" b="1" dirty="0" smtClean="0">
                <a:solidFill>
                  <a:schemeClr val="tx1"/>
                </a:solidFill>
                <a:latin typeface="Times New Roman" pitchFamily="18" charset="0"/>
                <a:cs typeface="Times New Roman" pitchFamily="18" charset="0"/>
              </a:rPr>
              <a:t>secured from unauthorized access (a breach), whether the data is at rest or in transit.</a:t>
            </a:r>
          </a:p>
          <a:p>
            <a:pPr fontAlgn="base"/>
            <a:endParaRPr lang="en-IN" sz="3200" dirty="0" smtClean="0">
              <a:solidFill>
                <a:schemeClr val="tx1"/>
              </a:solidFill>
              <a:latin typeface="Times New Roman" pitchFamily="18" charset="0"/>
              <a:cs typeface="Times New Roman" pitchFamily="18" charset="0"/>
            </a:endParaRPr>
          </a:p>
          <a:p>
            <a:pPr fontAlgn="base"/>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15884"/>
            <a:ext cx="11709302" cy="6542116"/>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4000" b="1" dirty="0" smtClean="0">
                <a:latin typeface="Times New Roman" pitchFamily="18" charset="0"/>
                <a:cs typeface="Times New Roman" pitchFamily="18" charset="0"/>
              </a:rPr>
              <a:t>Gramm-Leach-Bliley Act (GLBA)</a:t>
            </a:r>
          </a:p>
          <a:p>
            <a:pPr marL="342900" indent="-342900"/>
            <a:endParaRPr lang="en-IN" sz="3000" dirty="0" smtClean="0">
              <a:solidFill>
                <a:schemeClr val="tx1"/>
              </a:solidFill>
              <a:latin typeface="Times New Roman" pitchFamily="18" charset="0"/>
              <a:cs typeface="Times New Roman" pitchFamily="18" charset="0"/>
            </a:endParaRPr>
          </a:p>
          <a:p>
            <a:pPr marL="342900" indent="-342900"/>
            <a:r>
              <a:rPr lang="en-IN" sz="3000" dirty="0" smtClean="0">
                <a:solidFill>
                  <a:schemeClr val="tx1"/>
                </a:solidFill>
                <a:latin typeface="Times New Roman" pitchFamily="18" charset="0"/>
                <a:cs typeface="Times New Roman" pitchFamily="18" charset="0"/>
              </a:rPr>
              <a:t>	</a:t>
            </a:r>
            <a:r>
              <a:rPr lang="en-IN" sz="3800" b="1" dirty="0" smtClean="0">
                <a:solidFill>
                  <a:schemeClr val="tx1"/>
                </a:solidFill>
                <a:latin typeface="Times New Roman" pitchFamily="18" charset="0"/>
                <a:cs typeface="Times New Roman" pitchFamily="18" charset="0"/>
              </a:rPr>
              <a:t>Introduction</a:t>
            </a:r>
          </a:p>
          <a:p>
            <a:pPr marL="342900" indent="-342900">
              <a:buFont typeface="Arial" pitchFamily="34" charset="0"/>
              <a:buChar char="•"/>
            </a:pPr>
            <a:r>
              <a:rPr lang="en-IN" sz="3500" dirty="0" smtClean="0">
                <a:solidFill>
                  <a:schemeClr val="tx1"/>
                </a:solidFill>
                <a:latin typeface="Times New Roman" pitchFamily="18" charset="0"/>
                <a:cs typeface="Times New Roman" pitchFamily="18" charset="0"/>
              </a:rPr>
              <a:t>It is also known as the Financial Modernization Act of 1999. </a:t>
            </a:r>
          </a:p>
          <a:p>
            <a:pPr marL="342900" indent="-342900">
              <a:buFont typeface="Arial" pitchFamily="34" charset="0"/>
              <a:buChar char="•"/>
            </a:pPr>
            <a:r>
              <a:rPr lang="en-IN" sz="3500" dirty="0" smtClean="0">
                <a:solidFill>
                  <a:schemeClr val="tx1"/>
                </a:solidFill>
                <a:latin typeface="Times New Roman" pitchFamily="18" charset="0"/>
                <a:cs typeface="Times New Roman" pitchFamily="18" charset="0"/>
              </a:rPr>
              <a:t>It is a United States federal law that requires financial institutions to explain how they share and protect their customers’ private information. </a:t>
            </a:r>
          </a:p>
          <a:p>
            <a:pPr marL="342900" indent="-342900"/>
            <a:endParaRPr lang="en-IN" sz="3500" dirty="0" smtClean="0">
              <a:solidFill>
                <a:schemeClr val="tx1"/>
              </a:solidFill>
              <a:latin typeface="Times New Roman" pitchFamily="18" charset="0"/>
              <a:cs typeface="Times New Roman" pitchFamily="18" charset="0"/>
            </a:endParaRPr>
          </a:p>
          <a:p>
            <a:pPr marL="342900" indent="-342900"/>
            <a:r>
              <a:rPr lang="en-IN" sz="3500" dirty="0" smtClean="0">
                <a:solidFill>
                  <a:schemeClr val="tx1"/>
                </a:solidFill>
                <a:latin typeface="Times New Roman" pitchFamily="18" charset="0"/>
                <a:cs typeface="Times New Roman" pitchFamily="18" charset="0"/>
              </a:rPr>
              <a:t>	</a:t>
            </a:r>
            <a:r>
              <a:rPr lang="en-IN" sz="3500" b="1" dirty="0" smtClean="0">
                <a:solidFill>
                  <a:schemeClr val="tx1"/>
                </a:solidFill>
                <a:latin typeface="Times New Roman" pitchFamily="18" charset="0"/>
                <a:cs typeface="Times New Roman" pitchFamily="18" charset="0"/>
              </a:rPr>
              <a:t>Need For GLBA</a:t>
            </a:r>
          </a:p>
          <a:p>
            <a:pPr marL="342900" indent="-342900">
              <a:buFont typeface="Arial" pitchFamily="34" charset="0"/>
              <a:buChar char="•"/>
            </a:pPr>
            <a:r>
              <a:rPr lang="en-IN" sz="3500" dirty="0" smtClean="0">
                <a:solidFill>
                  <a:schemeClr val="tx1"/>
                </a:solidFill>
                <a:latin typeface="Times New Roman" pitchFamily="18" charset="0"/>
                <a:cs typeface="Times New Roman" pitchFamily="18" charset="0"/>
              </a:rPr>
              <a:t>In the regular course of business, many companies that possess consumers’ financial information share it with their affiliates and other business partners. </a:t>
            </a:r>
          </a:p>
          <a:p>
            <a:pPr marL="342900" indent="-342900">
              <a:buFont typeface="Arial" pitchFamily="34" charset="0"/>
              <a:buChar char="•"/>
            </a:pPr>
            <a:r>
              <a:rPr lang="en-IN" sz="3500" dirty="0" smtClean="0">
                <a:solidFill>
                  <a:schemeClr val="tx1"/>
                </a:solidFill>
                <a:latin typeface="Times New Roman" pitchFamily="18" charset="0"/>
                <a:cs typeface="Times New Roman" pitchFamily="18" charset="0"/>
              </a:rPr>
              <a:t>Owing to the sensitive nature of such financial information, the U.S. Congress passed the </a:t>
            </a:r>
            <a:r>
              <a:rPr lang="en-IN" sz="3500" dirty="0" smtClean="0">
                <a:solidFill>
                  <a:schemeClr val="tx1"/>
                </a:solidFill>
                <a:latin typeface="Times New Roman" pitchFamily="18" charset="0"/>
                <a:cs typeface="Times New Roman" pitchFamily="18" charset="0"/>
                <a:hlinkClick r:id="rId2"/>
              </a:rPr>
              <a:t>Gramm-Leach-Bliley Act (GLBA)</a:t>
            </a:r>
            <a:r>
              <a:rPr lang="en-IN" sz="3500" dirty="0" smtClean="0">
                <a:solidFill>
                  <a:schemeClr val="tx1"/>
                </a:solidFill>
                <a:latin typeface="Times New Roman" pitchFamily="18" charset="0"/>
                <a:cs typeface="Times New Roman" pitchFamily="18" charset="0"/>
              </a:rPr>
              <a:t>, also known as the Financial Services Modernization Act of 1999, to protect consumer financial privacy.</a:t>
            </a:r>
          </a:p>
          <a:p>
            <a:pPr marL="342900" indent="-342900"/>
            <a:r>
              <a:rPr lang="en-IN" sz="3500" dirty="0" smtClean="0">
                <a:solidFill>
                  <a:schemeClr val="tx1"/>
                </a:solidFill>
                <a:latin typeface="Times New Roman" pitchFamily="18" charset="0"/>
                <a:cs typeface="Times New Roman" pitchFamily="18" charset="0"/>
              </a:rPr>
              <a:t> </a:t>
            </a: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15884"/>
            <a:ext cx="11709302" cy="654211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5700" b="1" dirty="0" smtClean="0">
                <a:latin typeface="Times New Roman" pitchFamily="18" charset="0"/>
                <a:cs typeface="Times New Roman" pitchFamily="18" charset="0"/>
              </a:rPr>
              <a:t>Measures to be taken as per HIPAA Security Rule</a:t>
            </a:r>
          </a:p>
          <a:p>
            <a:pPr fontAlgn="base"/>
            <a:endParaRPr lang="en-IN" sz="3200" dirty="0" smtClean="0">
              <a:latin typeface="Times New Roman" pitchFamily="18" charset="0"/>
              <a:cs typeface="Times New Roman" pitchFamily="18" charset="0"/>
            </a:endParaRPr>
          </a:p>
          <a:p>
            <a:pPr fontAlgn="base"/>
            <a:r>
              <a:rPr lang="en-IN" sz="3400" dirty="0" smtClean="0">
                <a:solidFill>
                  <a:schemeClr val="tx1"/>
                </a:solidFill>
                <a:latin typeface="Times New Roman" pitchFamily="18" charset="0"/>
                <a:cs typeface="Times New Roman" pitchFamily="18" charset="0"/>
              </a:rPr>
              <a:t>-There are three types of safeguards that you need to implement: </a:t>
            </a:r>
            <a:r>
              <a:rPr lang="en-IN" sz="3400" dirty="0" smtClean="0">
                <a:solidFill>
                  <a:schemeClr val="tx1"/>
                </a:solidFill>
                <a:latin typeface="Times New Roman" pitchFamily="18" charset="0"/>
                <a:cs typeface="Times New Roman" pitchFamily="18" charset="0"/>
                <a:hlinkClick r:id="rId2"/>
              </a:rPr>
              <a:t>administrative, physical and technical</a:t>
            </a:r>
            <a:r>
              <a:rPr lang="en-IN" sz="3400" dirty="0" smtClean="0">
                <a:solidFill>
                  <a:schemeClr val="tx1"/>
                </a:solidFill>
                <a:latin typeface="Times New Roman" pitchFamily="18" charset="0"/>
                <a:cs typeface="Times New Roman" pitchFamily="18" charset="0"/>
              </a:rPr>
              <a:t>.</a:t>
            </a:r>
          </a:p>
          <a:p>
            <a:pPr fontAlgn="base"/>
            <a:endParaRPr lang="en-IN" sz="3400" dirty="0" smtClean="0">
              <a:solidFill>
                <a:schemeClr val="tx1"/>
              </a:solidFill>
              <a:latin typeface="Times New Roman" pitchFamily="18" charset="0"/>
              <a:cs typeface="Times New Roman" pitchFamily="18" charset="0"/>
            </a:endParaRPr>
          </a:p>
          <a:p>
            <a:pPr fontAlgn="base"/>
            <a:r>
              <a:rPr lang="en-IN" sz="3400" b="1" dirty="0" smtClean="0">
                <a:solidFill>
                  <a:schemeClr val="tx1"/>
                </a:solidFill>
                <a:latin typeface="Times New Roman" pitchFamily="18" charset="0"/>
                <a:cs typeface="Times New Roman" pitchFamily="18" charset="0"/>
              </a:rPr>
              <a:t>Administrative Safeguards</a:t>
            </a:r>
          </a:p>
          <a:p>
            <a:pPr fontAlgn="base">
              <a:buFont typeface="Arial" pitchFamily="34" charset="0"/>
              <a:buChar char="•"/>
            </a:pPr>
            <a:r>
              <a:rPr lang="en-IN" sz="3400" dirty="0" smtClean="0">
                <a:solidFill>
                  <a:schemeClr val="tx1"/>
                </a:solidFill>
                <a:latin typeface="Times New Roman" pitchFamily="18" charset="0"/>
                <a:cs typeface="Times New Roman" pitchFamily="18" charset="0"/>
              </a:rPr>
              <a:t>Include policies and procedures that help protect against a breach. </a:t>
            </a:r>
          </a:p>
          <a:p>
            <a:pPr fontAlgn="base">
              <a:buFont typeface="Arial" pitchFamily="34" charset="0"/>
              <a:buChar char="•"/>
            </a:pPr>
            <a:r>
              <a:rPr lang="en-IN" sz="3400" dirty="0" smtClean="0">
                <a:solidFill>
                  <a:schemeClr val="tx1"/>
                </a:solidFill>
                <a:latin typeface="Times New Roman" pitchFamily="18" charset="0"/>
                <a:cs typeface="Times New Roman" pitchFamily="18" charset="0"/>
              </a:rPr>
              <a:t>Determine documentation processes, roles and responsibilities, training requirements, data maintenance policies and more. </a:t>
            </a:r>
          </a:p>
          <a:p>
            <a:pPr fontAlgn="base"/>
            <a:endParaRPr lang="en-IN" sz="3400" dirty="0" smtClean="0">
              <a:solidFill>
                <a:schemeClr val="tx1"/>
              </a:solidFill>
              <a:latin typeface="Times New Roman" pitchFamily="18" charset="0"/>
              <a:cs typeface="Times New Roman" pitchFamily="18" charset="0"/>
            </a:endParaRPr>
          </a:p>
          <a:p>
            <a:pPr fontAlgn="base"/>
            <a:endParaRPr lang="en-IN" sz="2900" dirty="0" smtClean="0">
              <a:solidFill>
                <a:schemeClr val="tx1"/>
              </a:solidFill>
              <a:latin typeface="Times New Roman" pitchFamily="18" charset="0"/>
              <a:cs typeface="Times New Roman" pitchFamily="18" charset="0"/>
            </a:endParaRPr>
          </a:p>
          <a:p>
            <a:pPr fontAlgn="base"/>
            <a:endParaRPr lang="en-IN" sz="2900" dirty="0" smtClean="0">
              <a:solidFill>
                <a:schemeClr val="tx1"/>
              </a:solidFill>
              <a:latin typeface="Times New Roman" pitchFamily="18" charset="0"/>
              <a:cs typeface="Times New Roman" pitchFamily="18" charset="0"/>
            </a:endParaRPr>
          </a:p>
          <a:p>
            <a:pPr fontAlgn="base"/>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15884"/>
            <a:ext cx="11709302" cy="654211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3400" b="1" dirty="0" smtClean="0">
                <a:solidFill>
                  <a:schemeClr val="tx1"/>
                </a:solidFill>
                <a:latin typeface="Times New Roman" pitchFamily="18" charset="0"/>
                <a:cs typeface="Times New Roman" pitchFamily="18" charset="0"/>
              </a:rPr>
              <a:t>Physical Safeguards</a:t>
            </a:r>
          </a:p>
          <a:p>
            <a:pPr fontAlgn="base"/>
            <a:endParaRPr lang="en-IN" sz="3400" b="1" dirty="0" smtClean="0">
              <a:solidFill>
                <a:schemeClr val="tx1"/>
              </a:solidFill>
              <a:latin typeface="Times New Roman" pitchFamily="18" charset="0"/>
              <a:cs typeface="Times New Roman" pitchFamily="18" charset="0"/>
            </a:endParaRP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They make sure that </a:t>
            </a:r>
            <a:r>
              <a:rPr lang="en-IN" sz="3200" b="1" dirty="0" smtClean="0">
                <a:solidFill>
                  <a:schemeClr val="tx1"/>
                </a:solidFill>
                <a:latin typeface="Times New Roman" pitchFamily="18" charset="0"/>
                <a:cs typeface="Times New Roman" pitchFamily="18" charset="0"/>
              </a:rPr>
              <a:t>data is physically protected.</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Include security systems and video surveillance, door and window locks, and locations of servers and computers. </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Include policies about mobile devices and removing hardware and software from certain locations.</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Limited facility access and control with authorized access in place</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Policies about use and access to workstations and electronic media</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Restrictions for transferring, removing, disposing, and re-using electronic media and </a:t>
            </a:r>
            <a:r>
              <a:rPr lang="en-IN" sz="3200" dirty="0" err="1" smtClean="0">
                <a:solidFill>
                  <a:schemeClr val="tx1"/>
                </a:solidFill>
                <a:latin typeface="Times New Roman" pitchFamily="18" charset="0"/>
                <a:cs typeface="Times New Roman" pitchFamily="18" charset="0"/>
              </a:rPr>
              <a:t>ePHI</a:t>
            </a:r>
            <a:endParaRPr lang="en-IN" sz="3200" dirty="0" smtClean="0">
              <a:solidFill>
                <a:schemeClr val="tx1"/>
              </a:solidFill>
              <a:latin typeface="Times New Roman" pitchFamily="18" charset="0"/>
              <a:cs typeface="Times New Roman" pitchFamily="18" charset="0"/>
            </a:endParaRPr>
          </a:p>
          <a:p>
            <a:pPr fontAlgn="base">
              <a:buFont typeface="Arial" pitchFamily="34" charset="0"/>
              <a:buChar char="•"/>
            </a:pPr>
            <a:endParaRPr lang="en-IN" sz="3200" dirty="0" smtClean="0">
              <a:solidFill>
                <a:schemeClr val="tx1"/>
              </a:solidFill>
              <a:latin typeface="Times New Roman" pitchFamily="18" charset="0"/>
              <a:cs typeface="Times New Roman" pitchFamily="18" charset="0"/>
            </a:endParaRPr>
          </a:p>
          <a:p>
            <a:pPr fontAlgn="base"/>
            <a:endParaRPr lang="en-IN" sz="2900" dirty="0" smtClean="0">
              <a:solidFill>
                <a:schemeClr val="tx1"/>
              </a:solidFill>
              <a:latin typeface="Times New Roman" pitchFamily="18" charset="0"/>
              <a:cs typeface="Times New Roman" pitchFamily="18" charset="0"/>
            </a:endParaRPr>
          </a:p>
          <a:p>
            <a:pPr fontAlgn="base"/>
            <a:endParaRPr lang="en-IN" sz="2900" dirty="0" smtClean="0">
              <a:solidFill>
                <a:schemeClr val="tx1"/>
              </a:solidFill>
              <a:latin typeface="Times New Roman" pitchFamily="18" charset="0"/>
              <a:cs typeface="Times New Roman" pitchFamily="18" charset="0"/>
            </a:endParaRPr>
          </a:p>
          <a:p>
            <a:pPr fontAlgn="base"/>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1709302" cy="6858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b="1" dirty="0" smtClean="0">
                <a:solidFill>
                  <a:schemeClr val="tx1"/>
                </a:solidFill>
                <a:latin typeface="Times New Roman" pitchFamily="18" charset="0"/>
                <a:cs typeface="Times New Roman" pitchFamily="18" charset="0"/>
              </a:rPr>
              <a:t>Technical Safeguards</a:t>
            </a:r>
          </a:p>
          <a:p>
            <a:pPr fontAlgn="base">
              <a:buFont typeface="Arial" pitchFamily="34" charset="0"/>
              <a:buChar char="•"/>
            </a:pPr>
            <a:r>
              <a:rPr lang="en-IN" sz="3000" dirty="0" smtClean="0">
                <a:solidFill>
                  <a:schemeClr val="tx1"/>
                </a:solidFill>
                <a:latin typeface="Times New Roman" pitchFamily="18" charset="0"/>
                <a:cs typeface="Times New Roman" pitchFamily="18" charset="0"/>
              </a:rPr>
              <a:t>Technical safeguards are the technology and related policies that protect data from unauthorized access. </a:t>
            </a:r>
          </a:p>
          <a:p>
            <a:pPr fontAlgn="base">
              <a:buFont typeface="Arial" pitchFamily="34" charset="0"/>
              <a:buChar char="•"/>
            </a:pPr>
            <a:r>
              <a:rPr lang="en-IN" sz="3000" dirty="0" smtClean="0">
                <a:solidFill>
                  <a:schemeClr val="tx1"/>
                </a:solidFill>
                <a:latin typeface="Times New Roman" pitchFamily="18" charset="0"/>
                <a:cs typeface="Times New Roman" pitchFamily="18" charset="0"/>
              </a:rPr>
              <a:t>Each covered entity needs to determine which technical safeguards are necessary and appropriate for the organization in order to protect its </a:t>
            </a:r>
            <a:r>
              <a:rPr lang="en-IN" sz="3000" dirty="0" err="1" smtClean="0">
                <a:solidFill>
                  <a:schemeClr val="tx1"/>
                </a:solidFill>
                <a:latin typeface="Times New Roman" pitchFamily="18" charset="0"/>
                <a:cs typeface="Times New Roman" pitchFamily="18" charset="0"/>
              </a:rPr>
              <a:t>ePHI</a:t>
            </a:r>
            <a:r>
              <a:rPr lang="en-IN" sz="3000" dirty="0" smtClean="0">
                <a:solidFill>
                  <a:schemeClr val="tx1"/>
                </a:solidFill>
                <a:latin typeface="Times New Roman" pitchFamily="18" charset="0"/>
                <a:cs typeface="Times New Roman" pitchFamily="18" charset="0"/>
              </a:rPr>
              <a:t>.</a:t>
            </a:r>
          </a:p>
          <a:p>
            <a:pPr fontAlgn="base">
              <a:buFont typeface="Arial" pitchFamily="34" charset="0"/>
              <a:buChar char="•"/>
            </a:pPr>
            <a:r>
              <a:rPr lang="en-IN" sz="3000" dirty="0" smtClean="0">
                <a:solidFill>
                  <a:schemeClr val="tx1"/>
                </a:solidFill>
                <a:latin typeface="Times New Roman" pitchFamily="18" charset="0"/>
                <a:cs typeface="Times New Roman" pitchFamily="18" charset="0"/>
              </a:rPr>
              <a:t>Includes automatic log </a:t>
            </a:r>
            <a:r>
              <a:rPr lang="en-IN" sz="3000" dirty="0" err="1" smtClean="0">
                <a:solidFill>
                  <a:schemeClr val="tx1"/>
                </a:solidFill>
                <a:latin typeface="Times New Roman" pitchFamily="18" charset="0"/>
                <a:cs typeface="Times New Roman" pitchFamily="18" charset="0"/>
              </a:rPr>
              <a:t>off,encryption</a:t>
            </a:r>
            <a:r>
              <a:rPr lang="en-IN" sz="3000" dirty="0" smtClean="0">
                <a:solidFill>
                  <a:schemeClr val="tx1"/>
                </a:solidFill>
                <a:latin typeface="Times New Roman" pitchFamily="18" charset="0"/>
                <a:cs typeface="Times New Roman" pitchFamily="18" charset="0"/>
              </a:rPr>
              <a:t> and decryption</a:t>
            </a:r>
          </a:p>
          <a:p>
            <a:pPr fontAlgn="base">
              <a:buFont typeface="Arial" pitchFamily="34" charset="0"/>
              <a:buChar char="•"/>
            </a:pPr>
            <a:r>
              <a:rPr lang="en-IN" sz="3000" dirty="0" smtClean="0">
                <a:solidFill>
                  <a:schemeClr val="tx1"/>
                </a:solidFill>
                <a:latin typeface="Times New Roman" pitchFamily="18" charset="0"/>
                <a:cs typeface="Times New Roman" pitchFamily="18" charset="0"/>
              </a:rPr>
              <a:t>Audit reports or tracking logs that record activity on hardware and software</a:t>
            </a:r>
          </a:p>
          <a:p>
            <a:pPr fontAlgn="base">
              <a:buFont typeface="Arial" pitchFamily="34" charset="0"/>
              <a:buChar char="•"/>
            </a:pPr>
            <a:r>
              <a:rPr lang="en-IN" sz="3000" dirty="0" smtClean="0">
                <a:solidFill>
                  <a:schemeClr val="tx1"/>
                </a:solidFill>
                <a:latin typeface="Times New Roman" pitchFamily="18" charset="0"/>
                <a:cs typeface="Times New Roman" pitchFamily="18" charset="0"/>
              </a:rPr>
              <a:t>Technical policies to confirm that </a:t>
            </a:r>
            <a:r>
              <a:rPr lang="en-IN" sz="3000" dirty="0" err="1" smtClean="0">
                <a:solidFill>
                  <a:schemeClr val="tx1"/>
                </a:solidFill>
                <a:latin typeface="Times New Roman" pitchFamily="18" charset="0"/>
                <a:cs typeface="Times New Roman" pitchFamily="18" charset="0"/>
              </a:rPr>
              <a:t>ePHI</a:t>
            </a:r>
            <a:r>
              <a:rPr lang="en-IN" sz="3000" dirty="0" smtClean="0">
                <a:solidFill>
                  <a:schemeClr val="tx1"/>
                </a:solidFill>
                <a:latin typeface="Times New Roman" pitchFamily="18" charset="0"/>
                <a:cs typeface="Times New Roman" pitchFamily="18" charset="0"/>
              </a:rPr>
              <a:t> is not altered or destroyed.</a:t>
            </a:r>
          </a:p>
          <a:p>
            <a:pPr fontAlgn="base">
              <a:buFont typeface="Arial" pitchFamily="34" charset="0"/>
              <a:buChar char="•"/>
            </a:pPr>
            <a:r>
              <a:rPr lang="en-IN" sz="3000" dirty="0" smtClean="0">
                <a:solidFill>
                  <a:schemeClr val="tx1"/>
                </a:solidFill>
                <a:latin typeface="Times New Roman" pitchFamily="18" charset="0"/>
                <a:cs typeface="Times New Roman" pitchFamily="18" charset="0"/>
              </a:rPr>
              <a:t> IT disaster recovery and offsite backup are key components that ensure that electronic media errors and failures are quickly remedied so that patient health information is recovered accurately and intact. </a:t>
            </a:r>
          </a:p>
          <a:p>
            <a:pPr fontAlgn="base">
              <a:buFont typeface="Arial" pitchFamily="34" charset="0"/>
              <a:buChar char="•"/>
            </a:pPr>
            <a:r>
              <a:rPr lang="en-IN" sz="3000" dirty="0" smtClean="0">
                <a:solidFill>
                  <a:schemeClr val="tx1"/>
                </a:solidFill>
                <a:latin typeface="Times New Roman" pitchFamily="18" charset="0"/>
                <a:cs typeface="Times New Roman" pitchFamily="18" charset="0"/>
              </a:rPr>
              <a:t>Network or transmission security</a:t>
            </a:r>
          </a:p>
          <a:p>
            <a:pPr fontAlgn="base"/>
            <a:endParaRPr lang="en-IN" sz="3000" dirty="0" smtClean="0">
              <a:solidFill>
                <a:schemeClr val="tx1"/>
              </a:solidFill>
              <a:latin typeface="Times New Roman" pitchFamily="18" charset="0"/>
              <a:cs typeface="Times New Roman" pitchFamily="18" charset="0"/>
            </a:endParaRPr>
          </a:p>
          <a:p>
            <a:pPr fontAlgn="base"/>
            <a:endParaRPr lang="en-IN" sz="30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1709302" cy="6858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3200" b="1" dirty="0" smtClean="0">
                <a:latin typeface="Times New Roman" pitchFamily="18" charset="0"/>
                <a:cs typeface="Times New Roman" pitchFamily="18" charset="0"/>
              </a:rPr>
              <a:t>Who needs to be HIPAA compliant</a:t>
            </a:r>
          </a:p>
          <a:p>
            <a:pPr fontAlgn="base"/>
            <a:endParaRPr lang="en-IN" sz="3200" dirty="0" smtClean="0">
              <a:latin typeface="Times New Roman" pitchFamily="18" charset="0"/>
              <a:cs typeface="Times New Roman" pitchFamily="18" charset="0"/>
            </a:endParaRPr>
          </a:p>
          <a:p>
            <a:pPr fontAlgn="base"/>
            <a:r>
              <a:rPr lang="en-IN" sz="3200" dirty="0" smtClean="0">
                <a:solidFill>
                  <a:schemeClr val="tx1"/>
                </a:solidFill>
                <a:latin typeface="Times New Roman" pitchFamily="18" charset="0"/>
                <a:cs typeface="Times New Roman" pitchFamily="18" charset="0"/>
              </a:rPr>
              <a:t>Healthcare providers</a:t>
            </a:r>
          </a:p>
          <a:p>
            <a:pPr fontAlgn="base"/>
            <a:r>
              <a:rPr lang="en-IN" sz="3200" dirty="0" smtClean="0">
                <a:solidFill>
                  <a:schemeClr val="tx1"/>
                </a:solidFill>
                <a:latin typeface="Times New Roman" pitchFamily="18" charset="0"/>
                <a:cs typeface="Times New Roman" pitchFamily="18" charset="0"/>
              </a:rPr>
              <a:t>-hospitals</a:t>
            </a:r>
          </a:p>
          <a:p>
            <a:pPr fontAlgn="base"/>
            <a:r>
              <a:rPr lang="en-IN" sz="3200" dirty="0" smtClean="0">
                <a:solidFill>
                  <a:schemeClr val="tx1"/>
                </a:solidFill>
                <a:latin typeface="Times New Roman" pitchFamily="18" charset="0"/>
                <a:cs typeface="Times New Roman" pitchFamily="18" charset="0"/>
              </a:rPr>
              <a:t>-clinics</a:t>
            </a:r>
          </a:p>
          <a:p>
            <a:pPr fontAlgn="base"/>
            <a:r>
              <a:rPr lang="en-IN" sz="3200" dirty="0" smtClean="0">
                <a:solidFill>
                  <a:schemeClr val="tx1"/>
                </a:solidFill>
                <a:latin typeface="Times New Roman" pitchFamily="18" charset="0"/>
                <a:cs typeface="Times New Roman" pitchFamily="18" charset="0"/>
              </a:rPr>
              <a:t>-regional health services</a:t>
            </a:r>
          </a:p>
          <a:p>
            <a:pPr fontAlgn="base"/>
            <a:r>
              <a:rPr lang="en-IN" sz="3200" dirty="0" smtClean="0">
                <a:solidFill>
                  <a:schemeClr val="tx1"/>
                </a:solidFill>
                <a:latin typeface="Times New Roman" pitchFamily="18" charset="0"/>
                <a:cs typeface="Times New Roman" pitchFamily="18" charset="0"/>
              </a:rPr>
              <a:t>-individual medical practitioners</a:t>
            </a:r>
          </a:p>
          <a:p>
            <a:pPr fontAlgn="base"/>
            <a:endParaRPr lang="en-IN" sz="32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1709302" cy="6858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4000" b="1" dirty="0" smtClean="0">
                <a:latin typeface="Times New Roman" pitchFamily="18" charset="0"/>
                <a:cs typeface="Times New Roman" pitchFamily="18" charset="0"/>
              </a:rPr>
              <a:t>Who needs to be HIPAA compliant</a:t>
            </a:r>
          </a:p>
          <a:p>
            <a:pPr fontAlgn="base"/>
            <a:endParaRPr lang="en-IN" sz="3200" dirty="0" smtClean="0">
              <a:latin typeface="Times New Roman" pitchFamily="18" charset="0"/>
              <a:cs typeface="Times New Roman" pitchFamily="18" charset="0"/>
            </a:endParaRPr>
          </a:p>
          <a:p>
            <a:pPr fontAlgn="base"/>
            <a:r>
              <a:rPr lang="en-IN" sz="3200" dirty="0" smtClean="0">
                <a:solidFill>
                  <a:schemeClr val="tx1"/>
                </a:solidFill>
                <a:latin typeface="Times New Roman" pitchFamily="18" charset="0"/>
                <a:cs typeface="Times New Roman" pitchFamily="18" charset="0"/>
              </a:rPr>
              <a:t>Health plan providers</a:t>
            </a:r>
          </a:p>
          <a:p>
            <a:pPr fontAlgn="base"/>
            <a:r>
              <a:rPr lang="en-IN" sz="3200" dirty="0" smtClean="0">
                <a:solidFill>
                  <a:schemeClr val="tx1"/>
                </a:solidFill>
                <a:latin typeface="Times New Roman" pitchFamily="18" charset="0"/>
                <a:cs typeface="Times New Roman" pitchFamily="18" charset="0"/>
              </a:rPr>
              <a:t>-insurers</a:t>
            </a:r>
          </a:p>
          <a:p>
            <a:pPr fontAlgn="base"/>
            <a:r>
              <a:rPr lang="en-IN" sz="3200" dirty="0" smtClean="0">
                <a:solidFill>
                  <a:schemeClr val="tx1"/>
                </a:solidFill>
                <a:latin typeface="Times New Roman" pitchFamily="18" charset="0"/>
                <a:cs typeface="Times New Roman" pitchFamily="18" charset="0"/>
              </a:rPr>
              <a:t>-Medicaid</a:t>
            </a:r>
          </a:p>
          <a:p>
            <a:pPr fontAlgn="base"/>
            <a:r>
              <a:rPr lang="en-IN" sz="3200" dirty="0" smtClean="0">
                <a:solidFill>
                  <a:schemeClr val="tx1"/>
                </a:solidFill>
                <a:latin typeface="Times New Roman" pitchFamily="18" charset="0"/>
                <a:cs typeface="Times New Roman" pitchFamily="18" charset="0"/>
              </a:rPr>
              <a:t>-Medicare prescription drug card sponsors</a:t>
            </a:r>
          </a:p>
          <a:p>
            <a:pPr fontAlgn="base"/>
            <a:r>
              <a:rPr lang="en-IN" sz="3200" dirty="0" smtClean="0">
                <a:solidFill>
                  <a:schemeClr val="tx1"/>
                </a:solidFill>
                <a:latin typeface="Times New Roman" pitchFamily="18" charset="0"/>
                <a:cs typeface="Times New Roman" pitchFamily="18" charset="0"/>
              </a:rPr>
              <a:t>-public health authority</a:t>
            </a:r>
          </a:p>
          <a:p>
            <a:pPr fontAlgn="base"/>
            <a:r>
              <a:rPr lang="en-IN" sz="3200" dirty="0" smtClean="0">
                <a:solidFill>
                  <a:schemeClr val="tx1"/>
                </a:solidFill>
                <a:latin typeface="Times New Roman" pitchFamily="18" charset="0"/>
                <a:cs typeface="Times New Roman" pitchFamily="18" charset="0"/>
              </a:rPr>
              <a:t>-schools or universities that collect, store or transmit EPHI</a:t>
            </a:r>
          </a:p>
          <a:p>
            <a:pPr fontAlgn="base"/>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15884"/>
            <a:ext cx="11709302" cy="654211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4000" b="1" dirty="0" smtClean="0">
                <a:latin typeface="Times New Roman" pitchFamily="18" charset="0"/>
                <a:cs typeface="Times New Roman" pitchFamily="18" charset="0"/>
              </a:rPr>
              <a:t>What Happens If a Breach Occurs?</a:t>
            </a:r>
          </a:p>
          <a:p>
            <a:pPr fontAlgn="base"/>
            <a:endParaRPr lang="en-IN" sz="3200" b="1" dirty="0" smtClean="0">
              <a:latin typeface="Times New Roman" pitchFamily="18" charset="0"/>
              <a:cs typeface="Times New Roman" pitchFamily="18" charset="0"/>
            </a:endParaRPr>
          </a:p>
          <a:p>
            <a:pPr fontAlgn="base"/>
            <a:r>
              <a:rPr lang="en-IN" sz="3200" dirty="0" smtClean="0">
                <a:solidFill>
                  <a:schemeClr val="tx1"/>
                </a:solidFill>
                <a:latin typeface="Times New Roman" pitchFamily="18" charset="0"/>
                <a:cs typeface="Times New Roman" pitchFamily="18" charset="0"/>
              </a:rPr>
              <a:t>Breaches can happen even with the most secure safeguards in place.</a:t>
            </a:r>
          </a:p>
          <a:p>
            <a:pPr fontAlgn="base"/>
            <a:r>
              <a:rPr lang="en-IN" sz="3200" dirty="0" smtClean="0">
                <a:solidFill>
                  <a:schemeClr val="tx1"/>
                </a:solidFill>
                <a:latin typeface="Times New Roman" pitchFamily="18" charset="0"/>
                <a:cs typeface="Times New Roman" pitchFamily="18" charset="0"/>
              </a:rPr>
              <a:t>In the case of loss, theft, or certain other impermissible uses, you must </a:t>
            </a:r>
            <a:r>
              <a:rPr lang="en-IN" sz="3200" b="1" dirty="0" smtClean="0">
                <a:solidFill>
                  <a:schemeClr val="tx1"/>
                </a:solidFill>
                <a:latin typeface="Times New Roman" pitchFamily="18" charset="0"/>
                <a:cs typeface="Times New Roman" pitchFamily="18" charset="0"/>
                <a:hlinkClick r:id="rId2"/>
              </a:rPr>
              <a:t>notify the affected patients</a:t>
            </a:r>
            <a:r>
              <a:rPr lang="en-IN" sz="3200" dirty="0" smtClean="0">
                <a:solidFill>
                  <a:schemeClr val="tx1"/>
                </a:solidFill>
                <a:latin typeface="Times New Roman" pitchFamily="18" charset="0"/>
                <a:cs typeface="Times New Roman" pitchFamily="18" charset="0"/>
              </a:rPr>
              <a:t>.</a:t>
            </a:r>
          </a:p>
          <a:p>
            <a:pPr fontAlgn="base"/>
            <a:r>
              <a:rPr lang="en-IN" sz="3200" dirty="0" smtClean="0">
                <a:solidFill>
                  <a:schemeClr val="tx1"/>
                </a:solidFill>
                <a:latin typeface="Times New Roman" pitchFamily="18" charset="0"/>
                <a:cs typeface="Times New Roman" pitchFamily="18" charset="0"/>
              </a:rPr>
              <a:t>If the breach involves more than 500 individuals, you must also notify the Secretary of the HHS(Health and Human Services) and the media in the state or jurisdiction where the individuals live.</a:t>
            </a:r>
          </a:p>
          <a:p>
            <a:pPr fontAlgn="base"/>
            <a:endParaRPr lang="en-IN" sz="3200" dirty="0" smtClean="0">
              <a:latin typeface="Times New Roman" pitchFamily="18" charset="0"/>
              <a:cs typeface="Times New Roman" pitchFamily="18" charset="0"/>
            </a:endParaRPr>
          </a:p>
          <a:p>
            <a:pPr fontAlgn="base"/>
            <a:endParaRPr lang="en-IN" sz="3200" dirty="0">
              <a:solidFill>
                <a:schemeClr val="tx1"/>
              </a:solidFill>
              <a:latin typeface="Tim\"/>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15884"/>
            <a:ext cx="11709302" cy="654211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4000" b="1" dirty="0" smtClean="0">
                <a:latin typeface="Times New Roman" pitchFamily="18" charset="0"/>
                <a:cs typeface="Times New Roman" pitchFamily="18" charset="0"/>
              </a:rPr>
              <a:t>What If You’re not HIPAA Compliant?</a:t>
            </a:r>
          </a:p>
          <a:p>
            <a:pPr fontAlgn="base"/>
            <a:endParaRPr lang="en-IN" sz="3200" b="1" dirty="0" smtClean="0">
              <a:solidFill>
                <a:schemeClr val="tx1"/>
              </a:solidFill>
              <a:latin typeface="Times New Roman" pitchFamily="18" charset="0"/>
              <a:cs typeface="Times New Roman" pitchFamily="18" charset="0"/>
            </a:endParaRPr>
          </a:p>
          <a:p>
            <a:pPr fontAlgn="base"/>
            <a:r>
              <a:rPr lang="en-IN" sz="3200" dirty="0" smtClean="0">
                <a:solidFill>
                  <a:schemeClr val="tx1"/>
                </a:solidFill>
                <a:latin typeface="Times New Roman" pitchFamily="18" charset="0"/>
                <a:cs typeface="Times New Roman" pitchFamily="18" charset="0"/>
              </a:rPr>
              <a:t>If you’re a covered entity, you are required by Federal law to comply with the HIPAA Security Rule</a:t>
            </a:r>
          </a:p>
          <a:p>
            <a:pPr fontAlgn="base"/>
            <a:endParaRPr lang="en-IN" sz="3200" dirty="0" smtClean="0">
              <a:solidFill>
                <a:schemeClr val="tx1"/>
              </a:solidFill>
              <a:latin typeface="Times New Roman" pitchFamily="18" charset="0"/>
              <a:cs typeface="Times New Roman" pitchFamily="18" charset="0"/>
            </a:endParaRPr>
          </a:p>
          <a:p>
            <a:pPr fontAlgn="base"/>
            <a:r>
              <a:rPr lang="en-IN" sz="3200" dirty="0" smtClean="0">
                <a:solidFill>
                  <a:schemeClr val="tx1"/>
                </a:solidFill>
                <a:latin typeface="Times New Roman" pitchFamily="18" charset="0"/>
                <a:cs typeface="Times New Roman" pitchFamily="18" charset="0"/>
              </a:rPr>
              <a:t>You could face strict </a:t>
            </a:r>
            <a:r>
              <a:rPr lang="en-IN" sz="3200" b="1" dirty="0" smtClean="0">
                <a:solidFill>
                  <a:schemeClr val="tx1"/>
                </a:solidFill>
                <a:latin typeface="Times New Roman" pitchFamily="18" charset="0"/>
                <a:cs typeface="Times New Roman" pitchFamily="18" charset="0"/>
              </a:rPr>
              <a:t>fines and penalties</a:t>
            </a:r>
            <a:r>
              <a:rPr lang="en-IN" sz="3200" dirty="0" smtClean="0">
                <a:solidFill>
                  <a:schemeClr val="tx1"/>
                </a:solidFill>
                <a:latin typeface="Times New Roman" pitchFamily="18" charset="0"/>
                <a:cs typeface="Times New Roman" pitchFamily="18" charset="0"/>
              </a:rPr>
              <a:t>. </a:t>
            </a:r>
          </a:p>
          <a:p>
            <a:pPr fontAlgn="base"/>
            <a:r>
              <a:rPr lang="en-IN" sz="3200" b="1" dirty="0" smtClean="0">
                <a:solidFill>
                  <a:schemeClr val="tx1"/>
                </a:solidFill>
                <a:latin typeface="Times New Roman" pitchFamily="18" charset="0"/>
                <a:cs typeface="Times New Roman" pitchFamily="18" charset="0"/>
              </a:rPr>
              <a:t>Civil penalties</a:t>
            </a:r>
            <a:r>
              <a:rPr lang="en-IN" sz="3200" dirty="0" smtClean="0">
                <a:solidFill>
                  <a:schemeClr val="tx1"/>
                </a:solidFill>
                <a:latin typeface="Times New Roman" pitchFamily="18" charset="0"/>
                <a:cs typeface="Times New Roman" pitchFamily="18" charset="0"/>
              </a:rPr>
              <a:t> range from $25,000 to $1.5 million per year. </a:t>
            </a:r>
          </a:p>
          <a:p>
            <a:pPr fontAlgn="base"/>
            <a:endParaRPr lang="en-IN" sz="3200" dirty="0" smtClean="0">
              <a:solidFill>
                <a:schemeClr val="tx1"/>
              </a:solidFill>
              <a:latin typeface="Times New Roman" pitchFamily="18" charset="0"/>
              <a:cs typeface="Times New Roman" pitchFamily="18" charset="0"/>
            </a:endParaRPr>
          </a:p>
          <a:p>
            <a:pPr fontAlgn="base"/>
            <a:r>
              <a:rPr lang="en-IN" sz="3200" b="1" dirty="0" smtClean="0">
                <a:solidFill>
                  <a:schemeClr val="tx1"/>
                </a:solidFill>
                <a:latin typeface="Times New Roman" pitchFamily="18" charset="0"/>
                <a:cs typeface="Times New Roman" pitchFamily="18" charset="0"/>
              </a:rPr>
              <a:t>Criminal penalties</a:t>
            </a:r>
            <a:r>
              <a:rPr lang="en-IN" sz="3200" dirty="0" smtClean="0">
                <a:solidFill>
                  <a:schemeClr val="tx1"/>
                </a:solidFill>
                <a:latin typeface="Times New Roman" pitchFamily="18" charset="0"/>
                <a:cs typeface="Times New Roman" pitchFamily="18" charset="0"/>
              </a:rPr>
              <a:t> can also be enforced for purposefully accessing, selling or using </a:t>
            </a:r>
            <a:r>
              <a:rPr lang="en-IN" sz="3200" dirty="0" err="1" smtClean="0">
                <a:solidFill>
                  <a:schemeClr val="tx1"/>
                </a:solidFill>
                <a:latin typeface="Times New Roman" pitchFamily="18" charset="0"/>
                <a:cs typeface="Times New Roman" pitchFamily="18" charset="0"/>
              </a:rPr>
              <a:t>ePHI</a:t>
            </a:r>
            <a:r>
              <a:rPr lang="en-IN" sz="3200" dirty="0" smtClean="0">
                <a:solidFill>
                  <a:schemeClr val="tx1"/>
                </a:solidFill>
                <a:latin typeface="Times New Roman" pitchFamily="18" charset="0"/>
                <a:cs typeface="Times New Roman" pitchFamily="18" charset="0"/>
              </a:rPr>
              <a:t> unlawfully. </a:t>
            </a:r>
          </a:p>
          <a:p>
            <a:pPr fontAlgn="base"/>
            <a:r>
              <a:rPr lang="en-IN" sz="3200" dirty="0" smtClean="0">
                <a:solidFill>
                  <a:schemeClr val="tx1"/>
                </a:solidFill>
                <a:latin typeface="Times New Roman" pitchFamily="18" charset="0"/>
                <a:cs typeface="Times New Roman" pitchFamily="18" charset="0"/>
              </a:rPr>
              <a:t>Criminal penalties include heavy fines and imprisonment—up to $250,000 and ten years in prison.</a:t>
            </a:r>
          </a:p>
          <a:p>
            <a:pPr fontAlgn="base"/>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476" y="1773381"/>
            <a:ext cx="8596668" cy="2333105"/>
          </a:xfrm>
        </p:spPr>
        <p:txBody>
          <a:bodyPr>
            <a:noAutofit/>
          </a:bodyPr>
          <a:lstStyle/>
          <a:p>
            <a:pPr algn="ctr"/>
            <a:r>
              <a:rPr lang="en-IN" sz="4400" b="1" dirty="0" smtClean="0">
                <a:latin typeface="Times New Roman" pitchFamily="18" charset="0"/>
                <a:cs typeface="Times New Roman" pitchFamily="18" charset="0"/>
              </a:rPr>
              <a:t>NERC Compliance</a:t>
            </a:r>
            <a:br>
              <a:rPr lang="en-IN" sz="4400" b="1" dirty="0" smtClean="0">
                <a:latin typeface="Times New Roman" pitchFamily="18" charset="0"/>
                <a:cs typeface="Times New Roman" pitchFamily="18" charset="0"/>
              </a:rPr>
            </a:br>
            <a:r>
              <a:rPr lang="en-IN" sz="4400" b="1" dirty="0" smtClean="0">
                <a:latin typeface="Times New Roman" pitchFamily="18" charset="0"/>
                <a:cs typeface="Times New Roman" pitchFamily="18" charset="0"/>
              </a:rPr>
              <a:t>(</a:t>
            </a:r>
            <a:r>
              <a:rPr lang="en-IN" sz="4400" dirty="0" smtClean="0">
                <a:latin typeface="Times New Roman" pitchFamily="18" charset="0"/>
                <a:cs typeface="Times New Roman" pitchFamily="18" charset="0"/>
              </a:rPr>
              <a:t>North American Electric Reliability Corporation</a:t>
            </a:r>
            <a:r>
              <a:rPr lang="en-IN" sz="4400" b="1" dirty="0" smtClean="0">
                <a:latin typeface="Times New Roman" pitchFamily="18" charset="0"/>
                <a:cs typeface="Times New Roman" pitchFamily="18" charset="0"/>
              </a:rPr>
              <a:t>)</a:t>
            </a:r>
            <a:endParaRPr lang="en-IN" sz="4400" b="1" dirty="0">
              <a:latin typeface="Times New Roman" pitchFamily="18" charset="0"/>
              <a:cs typeface="Times New Roman" pitchFamily="18" charset="0"/>
            </a:endParaRPr>
          </a:p>
        </p:txBody>
      </p:sp>
    </p:spTree>
  </p:cSld>
  <p:clrMapOvr>
    <a:masterClrMapping/>
  </p:clrMapOvr>
  <p:transition spd="slow"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15884"/>
            <a:ext cx="11709302" cy="6542116"/>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4000" b="1" dirty="0" smtClean="0">
                <a:latin typeface="Times New Roman" pitchFamily="18" charset="0"/>
                <a:cs typeface="Times New Roman" pitchFamily="18" charset="0"/>
              </a:rPr>
              <a:t>North-American Electric Reliability Corporation(NERC)</a:t>
            </a:r>
          </a:p>
          <a:p>
            <a:pPr fontAlgn="base"/>
            <a:r>
              <a:rPr lang="en-IN" sz="4000" b="1" dirty="0" smtClean="0">
                <a:latin typeface="Times New Roman" pitchFamily="18" charset="0"/>
                <a:cs typeface="Times New Roman" pitchFamily="18" charset="0"/>
              </a:rPr>
              <a:t>Introduction</a:t>
            </a:r>
          </a:p>
          <a:p>
            <a:pPr fontAlgn="base">
              <a:buFont typeface="Wingdings" pitchFamily="2" charset="2"/>
              <a:buChar char="§"/>
            </a:pPr>
            <a:r>
              <a:rPr lang="en-IN" sz="3200" dirty="0" smtClean="0">
                <a:solidFill>
                  <a:schemeClr val="tx1"/>
                </a:solidFill>
                <a:latin typeface="Times New Roman" pitchFamily="18" charset="0"/>
                <a:cs typeface="Times New Roman" pitchFamily="18" charset="0"/>
              </a:rPr>
              <a:t>It is an institution that oversees and regulates the reliability of the North American </a:t>
            </a:r>
            <a:r>
              <a:rPr lang="en-IN" sz="3200" u="sng" dirty="0" smtClean="0">
                <a:solidFill>
                  <a:schemeClr val="tx1"/>
                </a:solidFill>
                <a:latin typeface="Times New Roman" pitchFamily="18" charset="0"/>
                <a:cs typeface="Times New Roman" pitchFamily="18" charset="0"/>
                <a:hlinkClick r:id="rId2"/>
              </a:rPr>
              <a:t>electrical grids</a:t>
            </a:r>
            <a:endParaRPr lang="en-IN" sz="3200" dirty="0" smtClean="0">
              <a:solidFill>
                <a:schemeClr val="tx1"/>
              </a:solidFill>
              <a:latin typeface="Times New Roman" pitchFamily="18" charset="0"/>
              <a:cs typeface="Times New Roman" pitchFamily="18" charset="0"/>
            </a:endParaRPr>
          </a:p>
          <a:p>
            <a:pPr fontAlgn="base">
              <a:buFont typeface="Wingdings" pitchFamily="2" charset="2"/>
              <a:buChar char="§"/>
            </a:pPr>
            <a:r>
              <a:rPr lang="en-IN" sz="3200" dirty="0" smtClean="0">
                <a:solidFill>
                  <a:schemeClr val="tx1"/>
                </a:solidFill>
                <a:latin typeface="Times New Roman" pitchFamily="18" charset="0"/>
                <a:cs typeface="Times New Roman" pitchFamily="18" charset="0"/>
              </a:rPr>
              <a:t>Based in </a:t>
            </a:r>
            <a:r>
              <a:rPr lang="en-IN" sz="3200" dirty="0" smtClean="0">
                <a:solidFill>
                  <a:schemeClr val="tx1"/>
                </a:solidFill>
                <a:latin typeface="Times New Roman" pitchFamily="18" charset="0"/>
                <a:cs typeface="Times New Roman" pitchFamily="18" charset="0"/>
                <a:hlinkClick r:id="rId3" tooltip="Atlanta, Georgia"/>
              </a:rPr>
              <a:t>Atlanta, Georgia</a:t>
            </a:r>
            <a:endParaRPr lang="en-IN" sz="3200" dirty="0" smtClean="0">
              <a:solidFill>
                <a:schemeClr val="tx1"/>
              </a:solidFill>
              <a:latin typeface="Times New Roman" pitchFamily="18" charset="0"/>
              <a:cs typeface="Times New Roman" pitchFamily="18" charset="0"/>
            </a:endParaRPr>
          </a:p>
          <a:p>
            <a:pPr fontAlgn="base">
              <a:buFont typeface="Wingdings" pitchFamily="2" charset="2"/>
              <a:buChar char="§"/>
            </a:pPr>
            <a:r>
              <a:rPr lang="en-IN" sz="3200" dirty="0" smtClean="0">
                <a:solidFill>
                  <a:schemeClr val="tx1"/>
                </a:solidFill>
                <a:latin typeface="Times New Roman" pitchFamily="18" charset="0"/>
                <a:cs typeface="Times New Roman" pitchFamily="18" charset="0"/>
              </a:rPr>
              <a:t>Formed on March 28, 2006, as the successor to the National Electric Reliability Council (also known as NERC). </a:t>
            </a:r>
          </a:p>
          <a:p>
            <a:pPr fontAlgn="base">
              <a:buFont typeface="Wingdings" pitchFamily="2" charset="2"/>
              <a:buChar char="§"/>
            </a:pPr>
            <a:r>
              <a:rPr lang="en-IN" sz="3200" dirty="0" smtClean="0">
                <a:solidFill>
                  <a:schemeClr val="tx1"/>
                </a:solidFill>
                <a:latin typeface="Times New Roman" pitchFamily="18" charset="0"/>
                <a:cs typeface="Times New Roman" pitchFamily="18" charset="0"/>
              </a:rPr>
              <a:t>The original NERC was formed on June 1, 1968, by the </a:t>
            </a:r>
            <a:r>
              <a:rPr lang="en-IN" sz="3200" b="1" dirty="0" smtClean="0">
                <a:solidFill>
                  <a:schemeClr val="tx1"/>
                </a:solidFill>
                <a:latin typeface="Times New Roman" pitchFamily="18" charset="0"/>
                <a:cs typeface="Times New Roman" pitchFamily="18" charset="0"/>
              </a:rPr>
              <a:t>electric utility industry</a:t>
            </a:r>
            <a:r>
              <a:rPr lang="en-IN" sz="3200" dirty="0" smtClean="0">
                <a:solidFill>
                  <a:schemeClr val="tx1"/>
                </a:solidFill>
                <a:latin typeface="Times New Roman" pitchFamily="18" charset="0"/>
                <a:cs typeface="Times New Roman" pitchFamily="18" charset="0"/>
              </a:rPr>
              <a:t> to promote the reliability and adequacy of </a:t>
            </a:r>
            <a:r>
              <a:rPr lang="en-IN" sz="3200" dirty="0" smtClean="0">
                <a:solidFill>
                  <a:schemeClr val="tx1"/>
                </a:solidFill>
                <a:latin typeface="Times New Roman" pitchFamily="18" charset="0"/>
                <a:cs typeface="Times New Roman" pitchFamily="18" charset="0"/>
                <a:hlinkClick r:id="rId4" tooltip="Bulk power transmission"/>
              </a:rPr>
              <a:t>bulk power transmission</a:t>
            </a:r>
            <a:r>
              <a:rPr lang="en-IN" sz="3200" dirty="0" smtClean="0">
                <a:solidFill>
                  <a:schemeClr val="tx1"/>
                </a:solidFill>
                <a:latin typeface="Times New Roman" pitchFamily="18" charset="0"/>
                <a:cs typeface="Times New Roman" pitchFamily="18" charset="0"/>
              </a:rPr>
              <a:t> in the electric utility systems of </a:t>
            </a:r>
            <a:r>
              <a:rPr lang="en-IN" sz="3200" dirty="0" smtClean="0">
                <a:solidFill>
                  <a:schemeClr val="tx1"/>
                </a:solidFill>
                <a:latin typeface="Times New Roman" pitchFamily="18" charset="0"/>
                <a:cs typeface="Times New Roman" pitchFamily="18" charset="0"/>
                <a:hlinkClick r:id="rId5" tooltip="North America"/>
              </a:rPr>
              <a:t>North America</a:t>
            </a:r>
            <a:endParaRPr lang="en-IN" sz="3200" dirty="0" smtClean="0">
              <a:solidFill>
                <a:schemeClr val="tx1"/>
              </a:solidFill>
              <a:latin typeface="Times New Roman" pitchFamily="18" charset="0"/>
              <a:cs typeface="Times New Roman" pitchFamily="18" charset="0"/>
            </a:endParaRPr>
          </a:p>
          <a:p>
            <a:pPr fontAlgn="base">
              <a:buFont typeface="Wingdings" pitchFamily="2" charset="2"/>
              <a:buChar char="§"/>
            </a:pPr>
            <a:r>
              <a:rPr lang="en-IN" sz="3200" b="1" dirty="0" smtClean="0">
                <a:solidFill>
                  <a:schemeClr val="tx1"/>
                </a:solidFill>
                <a:latin typeface="Times New Roman" pitchFamily="18" charset="0"/>
                <a:cs typeface="Times New Roman" pitchFamily="18" charset="0"/>
              </a:rPr>
              <a:t>Mission Statement : To ensure the reliability of the North American bulk power system</a:t>
            </a:r>
          </a:p>
          <a:p>
            <a:pPr fontAlgn="base"/>
            <a:endParaRPr lang="en-IN" sz="3200" b="1" dirty="0" smtClean="0">
              <a:solidFill>
                <a:schemeClr val="tx1"/>
              </a:solidFill>
              <a:latin typeface="Times New Roman" pitchFamily="18" charset="0"/>
              <a:cs typeface="Times New Roman" pitchFamily="18" charset="0"/>
            </a:endParaRPr>
          </a:p>
          <a:p>
            <a:pPr fontAlgn="base"/>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15884"/>
            <a:ext cx="11709302" cy="654211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4000" b="1" dirty="0" smtClean="0">
                <a:latin typeface="Times New Roman" pitchFamily="18" charset="0"/>
                <a:cs typeface="Times New Roman" pitchFamily="18" charset="0"/>
              </a:rPr>
              <a:t>Responsibilities of NERC</a:t>
            </a:r>
          </a:p>
          <a:p>
            <a:pPr fontAlgn="base">
              <a:buFont typeface="Wingdings" pitchFamily="2" charset="2"/>
              <a:buChar char="§"/>
            </a:pPr>
            <a:r>
              <a:rPr lang="en-IN" sz="3200" dirty="0" smtClean="0">
                <a:solidFill>
                  <a:schemeClr val="tx1"/>
                </a:solidFill>
                <a:latin typeface="Times New Roman" pitchFamily="18" charset="0"/>
                <a:cs typeface="Times New Roman" pitchFamily="18" charset="0"/>
              </a:rPr>
              <a:t>working with all stakeholders to develop standards for power system operation, </a:t>
            </a:r>
          </a:p>
          <a:p>
            <a:pPr fontAlgn="base">
              <a:buFont typeface="Wingdings" pitchFamily="2" charset="2"/>
              <a:buChar char="§"/>
            </a:pPr>
            <a:r>
              <a:rPr lang="en-IN" sz="3200" dirty="0" smtClean="0">
                <a:solidFill>
                  <a:schemeClr val="tx1"/>
                </a:solidFill>
                <a:latin typeface="Times New Roman" pitchFamily="18" charset="0"/>
                <a:cs typeface="Times New Roman" pitchFamily="18" charset="0"/>
              </a:rPr>
              <a:t>monitoring and </a:t>
            </a:r>
            <a:r>
              <a:rPr lang="en-IN" sz="3200" dirty="0" smtClean="0">
                <a:solidFill>
                  <a:schemeClr val="tx1"/>
                </a:solidFill>
                <a:latin typeface="Times New Roman" pitchFamily="18" charset="0"/>
                <a:cs typeface="Times New Roman" pitchFamily="18" charset="0"/>
                <a:hlinkClick r:id="rId2" tooltip="Regulatory compliance"/>
              </a:rPr>
              <a:t>enforcing compliance</a:t>
            </a:r>
            <a:r>
              <a:rPr lang="en-IN" sz="3200" dirty="0" smtClean="0">
                <a:solidFill>
                  <a:schemeClr val="tx1"/>
                </a:solidFill>
                <a:latin typeface="Times New Roman" pitchFamily="18" charset="0"/>
                <a:cs typeface="Times New Roman" pitchFamily="18" charset="0"/>
              </a:rPr>
              <a:t> with those standards, </a:t>
            </a:r>
          </a:p>
          <a:p>
            <a:pPr fontAlgn="base">
              <a:buFont typeface="Wingdings" pitchFamily="2" charset="2"/>
              <a:buChar char="§"/>
            </a:pPr>
            <a:r>
              <a:rPr lang="en-IN" sz="3200" dirty="0" smtClean="0">
                <a:solidFill>
                  <a:schemeClr val="tx1"/>
                </a:solidFill>
                <a:latin typeface="Times New Roman" pitchFamily="18" charset="0"/>
                <a:cs typeface="Times New Roman" pitchFamily="18" charset="0"/>
              </a:rPr>
              <a:t>assessing resource adequacy</a:t>
            </a:r>
          </a:p>
          <a:p>
            <a:pPr fontAlgn="base">
              <a:buFont typeface="Wingdings" pitchFamily="2" charset="2"/>
              <a:buChar char="§"/>
            </a:pPr>
            <a:r>
              <a:rPr lang="en-IN" sz="3200" dirty="0" smtClean="0">
                <a:solidFill>
                  <a:schemeClr val="tx1"/>
                </a:solidFill>
                <a:latin typeface="Times New Roman" pitchFamily="18" charset="0"/>
                <a:cs typeface="Times New Roman" pitchFamily="18" charset="0"/>
              </a:rPr>
              <a:t>providing educational and training resources as part of an accreditation program to ensure power system operators remain qualified and proficient. </a:t>
            </a:r>
          </a:p>
          <a:p>
            <a:pPr fontAlgn="base">
              <a:buFont typeface="Wingdings" pitchFamily="2" charset="2"/>
              <a:buChar char="§"/>
            </a:pPr>
            <a:r>
              <a:rPr lang="en-IN" sz="3200" dirty="0" smtClean="0">
                <a:solidFill>
                  <a:schemeClr val="tx1"/>
                </a:solidFill>
                <a:latin typeface="Times New Roman" pitchFamily="18" charset="0"/>
                <a:cs typeface="Times New Roman" pitchFamily="18" charset="0"/>
              </a:rPr>
              <a:t>NERC also investigates and analyzes the causes of significant power system disturbances in order to help prevent future events.</a:t>
            </a:r>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15884"/>
            <a:ext cx="11709302" cy="654211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3200" dirty="0" smtClean="0">
                <a:solidFill>
                  <a:schemeClr val="tx1"/>
                </a:solidFill>
                <a:latin typeface="Times New Roman" pitchFamily="18" charset="0"/>
                <a:cs typeface="Times New Roman" pitchFamily="18" charset="0"/>
              </a:rPr>
              <a:t>		</a:t>
            </a:r>
            <a:r>
              <a:rPr lang="en-IN" b="1" dirty="0" smtClean="0">
                <a:latin typeface="Times New Roman" pitchFamily="18" charset="0"/>
                <a:cs typeface="Times New Roman" pitchFamily="18" charset="0"/>
              </a:rPr>
              <a:t>Who needs to be GLBA compliant?</a:t>
            </a:r>
          </a:p>
          <a:p>
            <a:pPr marL="342900" indent="-342900"/>
            <a:endParaRPr lang="en-IN" sz="3200" dirty="0" smtClean="0">
              <a:solidFill>
                <a:schemeClr val="tx1"/>
              </a:solidFill>
              <a:latin typeface="Times New Roman" pitchFamily="18" charset="0"/>
              <a:cs typeface="Times New Roman" pitchFamily="18" charset="0"/>
            </a:endParaRPr>
          </a:p>
          <a:p>
            <a:pPr marL="342900" indent="-342900">
              <a:buFont typeface="Arial" pitchFamily="34" charset="0"/>
              <a:buChar char="•"/>
            </a:pPr>
            <a:r>
              <a:rPr lang="en-IN" sz="3200" dirty="0" smtClean="0">
                <a:solidFill>
                  <a:schemeClr val="tx1"/>
                </a:solidFill>
                <a:latin typeface="Times New Roman" pitchFamily="18" charset="0"/>
                <a:cs typeface="Times New Roman" pitchFamily="18" charset="0"/>
              </a:rPr>
              <a:t>GLBA is required to be followed by “</a:t>
            </a:r>
            <a:r>
              <a:rPr lang="en-IN" sz="3200" b="1" dirty="0" smtClean="0">
                <a:solidFill>
                  <a:schemeClr val="tx1"/>
                </a:solidFill>
                <a:latin typeface="Times New Roman" pitchFamily="18" charset="0"/>
                <a:cs typeface="Times New Roman" pitchFamily="18" charset="0"/>
              </a:rPr>
              <a:t>financial institutions</a:t>
            </a:r>
            <a:r>
              <a:rPr lang="en-IN" sz="3200" dirty="0" smtClean="0">
                <a:solidFill>
                  <a:schemeClr val="tx1"/>
                </a:solidFill>
                <a:latin typeface="Times New Roman" pitchFamily="18" charset="0"/>
                <a:cs typeface="Times New Roman" pitchFamily="18" charset="0"/>
              </a:rPr>
              <a:t>” – i.e. companies that offer consumers financial products or services like loans, financial or investment advice, or insurance</a:t>
            </a:r>
          </a:p>
          <a:p>
            <a:pPr marL="342900" indent="-342900">
              <a:buFont typeface="Arial" pitchFamily="34" charset="0"/>
              <a:buChar char="•"/>
            </a:pPr>
            <a:r>
              <a:rPr lang="en-IN" sz="3200" dirty="0" smtClean="0">
                <a:solidFill>
                  <a:schemeClr val="tx1"/>
                </a:solidFill>
                <a:latin typeface="Times New Roman" pitchFamily="18" charset="0"/>
                <a:cs typeface="Times New Roman" pitchFamily="18" charset="0"/>
              </a:rPr>
              <a:t>Financial institutions must </a:t>
            </a:r>
            <a:r>
              <a:rPr lang="en-IN" sz="3200" b="1" dirty="0" smtClean="0">
                <a:solidFill>
                  <a:schemeClr val="tx1"/>
                </a:solidFill>
                <a:latin typeface="Times New Roman" pitchFamily="18" charset="0"/>
                <a:cs typeface="Times New Roman" pitchFamily="18" charset="0"/>
              </a:rPr>
              <a:t>notify their customers about their information-sharing practices </a:t>
            </a:r>
            <a:r>
              <a:rPr lang="en-IN" sz="3200" dirty="0" smtClean="0">
                <a:solidFill>
                  <a:schemeClr val="tx1"/>
                </a:solidFill>
                <a:latin typeface="Times New Roman" pitchFamily="18" charset="0"/>
                <a:cs typeface="Times New Roman" pitchFamily="18" charset="0"/>
              </a:rPr>
              <a:t>and tell consumers of their </a:t>
            </a:r>
            <a:r>
              <a:rPr lang="en-IN" sz="3200" b="1" dirty="0" smtClean="0">
                <a:solidFill>
                  <a:schemeClr val="tx1"/>
                </a:solidFill>
                <a:latin typeface="Times New Roman" pitchFamily="18" charset="0"/>
                <a:cs typeface="Times New Roman" pitchFamily="18" charset="0"/>
              </a:rPr>
              <a:t>right to opt-out of the practice</a:t>
            </a:r>
            <a:r>
              <a:rPr lang="en-IN" sz="3200" dirty="0" smtClean="0">
                <a:solidFill>
                  <a:schemeClr val="tx1"/>
                </a:solidFill>
                <a:latin typeface="Times New Roman" pitchFamily="18" charset="0"/>
                <a:cs typeface="Times New Roman" pitchFamily="18" charset="0"/>
              </a:rPr>
              <a:t> if they don’t want their information shared with certain non-affiliated third parties</a:t>
            </a:r>
          </a:p>
          <a:p>
            <a:pPr marL="342900" indent="-342900">
              <a:buFont typeface="Arial" pitchFamily="34" charset="0"/>
              <a:buChar char="•"/>
            </a:pPr>
            <a:r>
              <a:rPr lang="en-IN" sz="3200" dirty="0" smtClean="0">
                <a:solidFill>
                  <a:schemeClr val="tx1"/>
                </a:solidFill>
                <a:latin typeface="Times New Roman" pitchFamily="18" charset="0"/>
                <a:cs typeface="Times New Roman" pitchFamily="18" charset="0"/>
              </a:rPr>
              <a:t>GLBA applies to all businesses, regardless of size, that are “significantly engaged” in providing financial products or services to consumers</a:t>
            </a:r>
          </a:p>
          <a:p>
            <a:pPr marL="342900" indent="-342900">
              <a:buFont typeface="Arial" pitchFamily="34" charset="0"/>
              <a:buChar char="•"/>
            </a:pPr>
            <a:endParaRPr lang="en-IN" sz="3200" dirty="0" smtClean="0">
              <a:solidFill>
                <a:schemeClr val="tx1"/>
              </a:solidFill>
              <a:latin typeface="Times New Roman" pitchFamily="18" charset="0"/>
              <a:cs typeface="Times New Roman" pitchFamily="18" charset="0"/>
            </a:endParaRPr>
          </a:p>
          <a:p>
            <a:pPr marL="342900" indent="-342900">
              <a:buFont typeface="Arial" pitchFamily="34" charset="0"/>
              <a:buChar char="•"/>
            </a:pPr>
            <a:endParaRPr lang="en-IN" sz="2800" dirty="0" smtClean="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1709302" cy="654211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4000" b="1" dirty="0" smtClean="0">
                <a:latin typeface="Times New Roman" pitchFamily="18" charset="0"/>
                <a:cs typeface="Times New Roman" pitchFamily="18" charset="0"/>
              </a:rPr>
              <a:t>NERC Interconnections</a:t>
            </a:r>
          </a:p>
          <a:p>
            <a:pPr fontAlgn="base">
              <a:buFont typeface="Arial" pitchFamily="34" charset="0"/>
              <a:buChar char="•"/>
            </a:pPr>
            <a:endParaRPr lang="en-IN" sz="4000" b="1" dirty="0" smtClean="0">
              <a:latin typeface="Times New Roman" pitchFamily="18" charset="0"/>
              <a:cs typeface="Times New Roman" pitchFamily="18" charset="0"/>
            </a:endParaRPr>
          </a:p>
        </p:txBody>
      </p:sp>
      <p:sp>
        <p:nvSpPr>
          <p:cNvPr id="3" name="Rectangle 2"/>
          <p:cNvSpPr/>
          <p:nvPr/>
        </p:nvSpPr>
        <p:spPr>
          <a:xfrm>
            <a:off x="0" y="850959"/>
            <a:ext cx="11610109" cy="6124754"/>
          </a:xfrm>
          <a:prstGeom prst="rect">
            <a:avLst/>
          </a:prstGeom>
        </p:spPr>
        <p:txBody>
          <a:bodyPr wrap="square">
            <a:spAutoFit/>
          </a:bodyPr>
          <a:lstStyle/>
          <a:p>
            <a:pPr fontAlgn="base"/>
            <a:r>
              <a:rPr lang="en-IN" sz="2800" dirty="0" smtClean="0">
                <a:latin typeface="Times New Roman" pitchFamily="18" charset="0"/>
                <a:cs typeface="Times New Roman" pitchFamily="18" charset="0"/>
              </a:rPr>
              <a:t>Today, under NERC, there are four areas of interconnection and seven Regional Entities (RE) that monitor, register, and certify members:</a:t>
            </a:r>
          </a:p>
          <a:p>
            <a:pPr fontAlgn="base"/>
            <a:r>
              <a:rPr lang="en-IN" sz="2800" dirty="0" smtClean="0">
                <a:latin typeface="Times New Roman" pitchFamily="18" charset="0"/>
                <a:cs typeface="Times New Roman" pitchFamily="18" charset="0"/>
              </a:rPr>
              <a:t>Interconnections-Eastern Interconnection</a:t>
            </a:r>
          </a:p>
          <a:p>
            <a:pPr lvl="1" fontAlgn="base"/>
            <a:r>
              <a:rPr lang="en-IN" sz="2800" dirty="0" smtClean="0">
                <a:latin typeface="Times New Roman" pitchFamily="18" charset="0"/>
                <a:cs typeface="Times New Roman" pitchFamily="18" charset="0"/>
              </a:rPr>
              <a:t>		      -Western Interconnection</a:t>
            </a:r>
          </a:p>
          <a:p>
            <a:pPr lvl="1" fontAlgn="base"/>
            <a:r>
              <a:rPr lang="en-IN" sz="2800" dirty="0" smtClean="0">
                <a:latin typeface="Times New Roman" pitchFamily="18" charset="0"/>
                <a:cs typeface="Times New Roman" pitchFamily="18" charset="0"/>
              </a:rPr>
              <a:t>                     -Quebec Interconnection</a:t>
            </a:r>
          </a:p>
          <a:p>
            <a:pPr lvl="1" fontAlgn="base"/>
            <a:r>
              <a:rPr lang="en-IN" sz="2800" dirty="0" smtClean="0">
                <a:latin typeface="Times New Roman" pitchFamily="18" charset="0"/>
                <a:cs typeface="Times New Roman" pitchFamily="18" charset="0"/>
              </a:rPr>
              <a:t>                     -Texas Interconnection</a:t>
            </a:r>
          </a:p>
          <a:p>
            <a:pPr fontAlgn="base"/>
            <a:r>
              <a:rPr lang="en-IN" sz="2800" dirty="0" smtClean="0">
                <a:latin typeface="Times New Roman" pitchFamily="18" charset="0"/>
                <a:cs typeface="Times New Roman" pitchFamily="18" charset="0"/>
              </a:rPr>
              <a:t>Regional Entities </a:t>
            </a:r>
          </a:p>
          <a:p>
            <a:pPr fontAlgn="base"/>
            <a:r>
              <a:rPr lang="en-IN" sz="2800" dirty="0" smtClean="0">
                <a:latin typeface="Times New Roman" pitchFamily="18" charset="0"/>
                <a:cs typeface="Times New Roman" pitchFamily="18" charset="0"/>
              </a:rPr>
              <a:t>     Florida Reliability Coordinating Council (FRCC)</a:t>
            </a:r>
          </a:p>
          <a:p>
            <a:pPr lvl="1" fontAlgn="base"/>
            <a:r>
              <a:rPr lang="en-IN" sz="2800" dirty="0" smtClean="0">
                <a:latin typeface="Times New Roman" pitchFamily="18" charset="0"/>
                <a:cs typeface="Times New Roman" pitchFamily="18" charset="0"/>
              </a:rPr>
              <a:t>Midwest Reliability Organization (MRO)</a:t>
            </a:r>
          </a:p>
          <a:p>
            <a:pPr lvl="1" fontAlgn="base"/>
            <a:r>
              <a:rPr lang="en-IN" sz="2800" dirty="0" smtClean="0">
                <a:latin typeface="Times New Roman" pitchFamily="18" charset="0"/>
                <a:cs typeface="Times New Roman" pitchFamily="18" charset="0"/>
              </a:rPr>
              <a:t>Northeast Power Coordinating Council (NPCC)</a:t>
            </a:r>
          </a:p>
          <a:p>
            <a:pPr lvl="1" fontAlgn="base"/>
            <a:r>
              <a:rPr lang="en-IN" sz="2800" dirty="0" err="1" smtClean="0">
                <a:latin typeface="Times New Roman" pitchFamily="18" charset="0"/>
                <a:cs typeface="Times New Roman" pitchFamily="18" charset="0"/>
              </a:rPr>
              <a:t>ReliabilityFirst</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ReliabilityFirst</a:t>
            </a:r>
            <a:r>
              <a:rPr lang="en-IN" sz="2800" dirty="0" smtClean="0">
                <a:latin typeface="Times New Roman" pitchFamily="18" charset="0"/>
                <a:cs typeface="Times New Roman" pitchFamily="18" charset="0"/>
              </a:rPr>
              <a:t>)</a:t>
            </a:r>
          </a:p>
          <a:p>
            <a:pPr lvl="1" fontAlgn="base"/>
            <a:r>
              <a:rPr lang="en-IN" sz="2800" dirty="0" smtClean="0">
                <a:latin typeface="Times New Roman" pitchFamily="18" charset="0"/>
                <a:cs typeface="Times New Roman" pitchFamily="18" charset="0"/>
              </a:rPr>
              <a:t>SERC Reliability Corporation (SERC)</a:t>
            </a:r>
          </a:p>
          <a:p>
            <a:pPr lvl="1" fontAlgn="base"/>
            <a:r>
              <a:rPr lang="en-IN" sz="2800" dirty="0" smtClean="0">
                <a:latin typeface="Times New Roman" pitchFamily="18" charset="0"/>
                <a:cs typeface="Times New Roman" pitchFamily="18" charset="0"/>
              </a:rPr>
              <a:t>Texas Reliability Entity (Texas RE)</a:t>
            </a:r>
          </a:p>
          <a:p>
            <a:pPr lvl="1" fontAlgn="base"/>
            <a:r>
              <a:rPr lang="en-IN" sz="2800" dirty="0" smtClean="0">
                <a:latin typeface="Times New Roman" pitchFamily="18" charset="0"/>
                <a:cs typeface="Times New Roman" pitchFamily="18" charset="0"/>
              </a:rPr>
              <a:t>Western Electricity Coordinating Council (WECC)</a:t>
            </a:r>
            <a:endParaRPr lang="en-IN"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15884"/>
            <a:ext cx="11709302" cy="654211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4000" b="1" dirty="0" smtClean="0">
                <a:latin typeface="Times New Roman" pitchFamily="18" charset="0"/>
                <a:cs typeface="Times New Roman" pitchFamily="18" charset="0"/>
              </a:rPr>
              <a:t>History of NERC</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NERC was formed in the late 1960s(1968) as a voluntary organization with </a:t>
            </a:r>
            <a:r>
              <a:rPr lang="en-IN" sz="3200" b="1" dirty="0" smtClean="0">
                <a:solidFill>
                  <a:schemeClr val="tx1"/>
                </a:solidFill>
                <a:latin typeface="Times New Roman" pitchFamily="18" charset="0"/>
                <a:cs typeface="Times New Roman" pitchFamily="18" charset="0"/>
              </a:rPr>
              <a:t>the goal of ensuring reliability in bulk power generation and delivery</a:t>
            </a:r>
            <a:r>
              <a:rPr lang="en-IN" sz="3200" dirty="0" smtClean="0">
                <a:solidFill>
                  <a:schemeClr val="tx1"/>
                </a:solidFill>
                <a:latin typeface="Times New Roman" pitchFamily="18" charset="0"/>
                <a:cs typeface="Times New Roman" pitchFamily="18" charset="0"/>
              </a:rPr>
              <a:t> for the United States. </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In 1981, the name changed from “National” to “North American”</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As a consequence of the 2003 Northeast blackout, which left over 50 million people in the dark, the United States </a:t>
            </a:r>
            <a:r>
              <a:rPr lang="en-IN" sz="3200" b="1" dirty="0" smtClean="0">
                <a:solidFill>
                  <a:schemeClr val="tx1"/>
                </a:solidFill>
                <a:latin typeface="Times New Roman" pitchFamily="18" charset="0"/>
                <a:cs typeface="Times New Roman" pitchFamily="18" charset="0"/>
              </a:rPr>
              <a:t>enacted the Energy Policy Act of 2005</a:t>
            </a:r>
            <a:r>
              <a:rPr lang="en-IN" sz="3200" dirty="0" smtClean="0">
                <a:solidFill>
                  <a:schemeClr val="tx1"/>
                </a:solidFill>
                <a:latin typeface="Times New Roman" pitchFamily="18" charset="0"/>
                <a:cs typeface="Times New Roman" pitchFamily="18" charset="0"/>
              </a:rPr>
              <a:t>. As part of the law, the United States designated </a:t>
            </a:r>
            <a:r>
              <a:rPr lang="en-IN" sz="3200" b="1" dirty="0" smtClean="0">
                <a:solidFill>
                  <a:schemeClr val="tx1"/>
                </a:solidFill>
                <a:latin typeface="Times New Roman" pitchFamily="18" charset="0"/>
                <a:cs typeface="Times New Roman" pitchFamily="18" charset="0"/>
              </a:rPr>
              <a:t>NERC as the nation’s ERO.</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 NERC operates the </a:t>
            </a:r>
            <a:r>
              <a:rPr lang="en-IN" sz="3200" b="1" dirty="0" smtClean="0">
                <a:solidFill>
                  <a:schemeClr val="tx1"/>
                </a:solidFill>
                <a:latin typeface="Times New Roman" pitchFamily="18" charset="0"/>
                <a:cs typeface="Times New Roman" pitchFamily="18" charset="0"/>
              </a:rPr>
              <a:t>Electricity Information Sharing and Analysis </a:t>
            </a:r>
            <a:r>
              <a:rPr lang="en-IN" sz="3200" b="1" dirty="0" err="1" smtClean="0">
                <a:solidFill>
                  <a:schemeClr val="tx1"/>
                </a:solidFill>
                <a:latin typeface="Times New Roman" pitchFamily="18" charset="0"/>
                <a:cs typeface="Times New Roman" pitchFamily="18" charset="0"/>
              </a:rPr>
              <a:t>Center</a:t>
            </a:r>
            <a:r>
              <a:rPr lang="en-IN" sz="3200" b="1" dirty="0" smtClean="0">
                <a:solidFill>
                  <a:schemeClr val="tx1"/>
                </a:solidFill>
                <a:latin typeface="Times New Roman" pitchFamily="18" charset="0"/>
                <a:cs typeface="Times New Roman" pitchFamily="18" charset="0"/>
              </a:rPr>
              <a:t> (ES-ISAC).</a:t>
            </a:r>
          </a:p>
          <a:p>
            <a:pPr fontAlgn="base"/>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15884"/>
            <a:ext cx="11709302" cy="6542116"/>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5600" b="1" dirty="0" smtClean="0">
                <a:latin typeface="Times New Roman" pitchFamily="18" charset="0"/>
                <a:cs typeface="Times New Roman" pitchFamily="18" charset="0"/>
              </a:rPr>
              <a:t>NERC’s Four Pillars of Continued Success</a:t>
            </a:r>
          </a:p>
          <a:p>
            <a:pPr fontAlgn="base"/>
            <a:r>
              <a:rPr lang="en-IN" sz="3800" dirty="0" smtClean="0">
                <a:solidFill>
                  <a:schemeClr val="tx1"/>
                </a:solidFill>
                <a:latin typeface="Times New Roman" pitchFamily="18" charset="0"/>
                <a:cs typeface="Times New Roman" pitchFamily="18" charset="0"/>
              </a:rPr>
              <a:t>As with all regulations, NERC’s reliability standards are built around a guiding principle. NERC has defined this as its four pillars for continued success. In the words of NERC, they are:</a:t>
            </a:r>
          </a:p>
          <a:p>
            <a:pPr fontAlgn="base"/>
            <a:r>
              <a:rPr lang="en-IN" sz="3800" b="1" dirty="0" smtClean="0">
                <a:solidFill>
                  <a:schemeClr val="tx1"/>
                </a:solidFill>
                <a:latin typeface="Times New Roman" pitchFamily="18" charset="0"/>
                <a:cs typeface="Times New Roman" pitchFamily="18" charset="0"/>
              </a:rPr>
              <a:t>Reliability</a:t>
            </a:r>
            <a:r>
              <a:rPr lang="en-IN" sz="3800" dirty="0" smtClean="0">
                <a:solidFill>
                  <a:schemeClr val="tx1"/>
                </a:solidFill>
                <a:latin typeface="Times New Roman" pitchFamily="18" charset="0"/>
                <a:cs typeface="Times New Roman" pitchFamily="18" charset="0"/>
              </a:rPr>
              <a:t>: To address </a:t>
            </a:r>
            <a:r>
              <a:rPr lang="en-IN" sz="3800" b="1" dirty="0" smtClean="0">
                <a:solidFill>
                  <a:schemeClr val="tx1"/>
                </a:solidFill>
                <a:latin typeface="Times New Roman" pitchFamily="18" charset="0"/>
                <a:cs typeface="Times New Roman" pitchFamily="18" charset="0"/>
              </a:rPr>
              <a:t>events and identifiable risks</a:t>
            </a:r>
            <a:r>
              <a:rPr lang="en-IN" sz="3800" dirty="0" smtClean="0">
                <a:solidFill>
                  <a:schemeClr val="tx1"/>
                </a:solidFill>
                <a:latin typeface="Times New Roman" pitchFamily="18" charset="0"/>
                <a:cs typeface="Times New Roman" pitchFamily="18" charset="0"/>
              </a:rPr>
              <a:t>, thereby improving the reliability of the bulk power system</a:t>
            </a:r>
          </a:p>
          <a:p>
            <a:pPr fontAlgn="base"/>
            <a:r>
              <a:rPr lang="en-IN" sz="3800" b="1" dirty="0" smtClean="0">
                <a:solidFill>
                  <a:schemeClr val="tx1"/>
                </a:solidFill>
                <a:latin typeface="Times New Roman" pitchFamily="18" charset="0"/>
                <a:cs typeface="Times New Roman" pitchFamily="18" charset="0"/>
              </a:rPr>
              <a:t>Assurance</a:t>
            </a:r>
            <a:r>
              <a:rPr lang="en-IN" sz="3800" dirty="0" smtClean="0">
                <a:solidFill>
                  <a:schemeClr val="tx1"/>
                </a:solidFill>
                <a:latin typeface="Times New Roman" pitchFamily="18" charset="0"/>
                <a:cs typeface="Times New Roman" pitchFamily="18" charset="0"/>
              </a:rPr>
              <a:t>: To provide </a:t>
            </a:r>
            <a:r>
              <a:rPr lang="en-IN" sz="3800" b="1" dirty="0" smtClean="0">
                <a:solidFill>
                  <a:schemeClr val="tx1"/>
                </a:solidFill>
                <a:latin typeface="Times New Roman" pitchFamily="18" charset="0"/>
                <a:cs typeface="Times New Roman" pitchFamily="18" charset="0"/>
              </a:rPr>
              <a:t>assurance</a:t>
            </a:r>
            <a:r>
              <a:rPr lang="en-IN" sz="3800" dirty="0" smtClean="0">
                <a:solidFill>
                  <a:schemeClr val="tx1"/>
                </a:solidFill>
                <a:latin typeface="Times New Roman" pitchFamily="18" charset="0"/>
                <a:cs typeface="Times New Roman" pitchFamily="18" charset="0"/>
              </a:rPr>
              <a:t> to the public, industry, and government </a:t>
            </a:r>
            <a:r>
              <a:rPr lang="en-IN" sz="3800" b="1" dirty="0" smtClean="0">
                <a:solidFill>
                  <a:schemeClr val="tx1"/>
                </a:solidFill>
                <a:latin typeface="Times New Roman" pitchFamily="18" charset="0"/>
                <a:cs typeface="Times New Roman" pitchFamily="18" charset="0"/>
              </a:rPr>
              <a:t>for the reliable performance</a:t>
            </a:r>
            <a:r>
              <a:rPr lang="en-IN" sz="3800" dirty="0" smtClean="0">
                <a:solidFill>
                  <a:schemeClr val="tx1"/>
                </a:solidFill>
                <a:latin typeface="Times New Roman" pitchFamily="18" charset="0"/>
                <a:cs typeface="Times New Roman" pitchFamily="18" charset="0"/>
              </a:rPr>
              <a:t> of the bulk power system</a:t>
            </a:r>
          </a:p>
          <a:p>
            <a:pPr fontAlgn="base"/>
            <a:r>
              <a:rPr lang="en-IN" sz="3800" b="1" dirty="0" smtClean="0">
                <a:solidFill>
                  <a:schemeClr val="tx1"/>
                </a:solidFill>
                <a:latin typeface="Times New Roman" pitchFamily="18" charset="0"/>
                <a:cs typeface="Times New Roman" pitchFamily="18" charset="0"/>
              </a:rPr>
              <a:t>Learning</a:t>
            </a:r>
            <a:r>
              <a:rPr lang="en-IN" sz="3800" dirty="0" smtClean="0">
                <a:solidFill>
                  <a:schemeClr val="tx1"/>
                </a:solidFill>
                <a:latin typeface="Times New Roman" pitchFamily="18" charset="0"/>
                <a:cs typeface="Times New Roman" pitchFamily="18" charset="0"/>
              </a:rPr>
              <a:t>: To promote learning and continuous improvement of operations and adapt to lessons learned for improvement of bulk power system reliability</a:t>
            </a:r>
          </a:p>
          <a:p>
            <a:pPr fontAlgn="base"/>
            <a:r>
              <a:rPr lang="en-IN" sz="3800" b="1" dirty="0" smtClean="0">
                <a:solidFill>
                  <a:schemeClr val="tx1"/>
                </a:solidFill>
                <a:latin typeface="Times New Roman" pitchFamily="18" charset="0"/>
                <a:cs typeface="Times New Roman" pitchFamily="18" charset="0"/>
              </a:rPr>
              <a:t>Risk-Based Approach</a:t>
            </a:r>
            <a:r>
              <a:rPr lang="en-IN" sz="3800" dirty="0" smtClean="0">
                <a:solidFill>
                  <a:schemeClr val="tx1"/>
                </a:solidFill>
                <a:latin typeface="Times New Roman" pitchFamily="18" charset="0"/>
                <a:cs typeface="Times New Roman" pitchFamily="18" charset="0"/>
              </a:rPr>
              <a:t>: To focus attention, resources, and actions on issues most important to bulk power system reliability</a:t>
            </a:r>
            <a:endParaRPr lang="en-IN" sz="38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15884"/>
            <a:ext cx="11709302" cy="654211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5600" b="1" dirty="0" smtClean="0">
                <a:latin typeface="Times New Roman" pitchFamily="18" charset="0"/>
                <a:cs typeface="Times New Roman" pitchFamily="18" charset="0"/>
              </a:rPr>
              <a:t>Who should be NERC compliant</a:t>
            </a:r>
          </a:p>
          <a:p>
            <a:pPr fontAlgn="base">
              <a:buFont typeface="Arial" pitchFamily="34" charset="0"/>
              <a:buChar char="•"/>
            </a:pPr>
            <a:endParaRPr lang="en-IN" sz="3200" dirty="0" smtClean="0">
              <a:solidFill>
                <a:schemeClr val="tx1"/>
              </a:solidFill>
              <a:latin typeface="Times New Roman" pitchFamily="18" charset="0"/>
              <a:cs typeface="Times New Roman" pitchFamily="18" charset="0"/>
            </a:endParaRP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Any organization associated with electrical generation, transmission, and interconnection of the bulk power system in the United States, Canada, and part of Mexico is subject to NERC standards.</a:t>
            </a:r>
          </a:p>
          <a:p>
            <a:pPr fontAlgn="base"/>
            <a:r>
              <a:rPr lang="en-IN" sz="3200" dirty="0" smtClean="0">
                <a:solidFill>
                  <a:schemeClr val="tx1"/>
                </a:solidFill>
                <a:latin typeface="Times New Roman" pitchFamily="18" charset="0"/>
                <a:cs typeface="Times New Roman" pitchFamily="18" charset="0"/>
              </a:rPr>
              <a:t> </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All bulk power system owners, operators, and users must comply with NERC-approved Reliability Standards.</a:t>
            </a:r>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6858000"/>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5600" b="1" dirty="0" smtClean="0">
                <a:latin typeface="Times New Roman" pitchFamily="18" charset="0"/>
                <a:cs typeface="Times New Roman" pitchFamily="18" charset="0"/>
              </a:rPr>
              <a:t>NERC CIP(Critical Infrastructure Protection)Standard</a:t>
            </a:r>
          </a:p>
          <a:p>
            <a:pPr fontAlgn="base"/>
            <a:endParaRPr lang="en-IN" sz="5600" b="1" dirty="0" smtClean="0">
              <a:latin typeface="Times New Roman" pitchFamily="18" charset="0"/>
              <a:cs typeface="Times New Roman" pitchFamily="18" charset="0"/>
            </a:endParaRPr>
          </a:p>
          <a:p>
            <a:pPr fontAlgn="base"/>
            <a:r>
              <a:rPr lang="en-IN" sz="4000" b="1" dirty="0" smtClean="0">
                <a:solidFill>
                  <a:schemeClr val="tx1"/>
                </a:solidFill>
                <a:latin typeface="Times New Roman" pitchFamily="18" charset="0"/>
                <a:cs typeface="Times New Roman" pitchFamily="18" charset="0"/>
              </a:rPr>
              <a:t>One of the important standard among many</a:t>
            </a:r>
          </a:p>
          <a:p>
            <a:pPr fontAlgn="base">
              <a:buFont typeface="Arial" pitchFamily="34" charset="0"/>
              <a:buChar char="•"/>
            </a:pPr>
            <a:endParaRPr lang="en-IN" sz="4000" dirty="0" smtClean="0">
              <a:solidFill>
                <a:schemeClr val="tx1"/>
              </a:solidFill>
              <a:latin typeface="Times New Roman" pitchFamily="18" charset="0"/>
              <a:cs typeface="Times New Roman" pitchFamily="18" charset="0"/>
            </a:endParaRPr>
          </a:p>
          <a:p>
            <a:pPr fontAlgn="base"/>
            <a:r>
              <a:rPr lang="en-IN" sz="4000" dirty="0" smtClean="0">
                <a:solidFill>
                  <a:schemeClr val="tx1"/>
                </a:solidFill>
                <a:latin typeface="Times New Roman" pitchFamily="18" charset="0"/>
                <a:cs typeface="Times New Roman" pitchFamily="18" charset="0"/>
              </a:rPr>
              <a:t>Version 5 of NERC-CIP has 14 standards, 11 of which are subject to enforcement. The standards cover both cyber security and physical infrastructure security. Updated regularly, the 11 current, enforceable standards are as follows:</a:t>
            </a:r>
          </a:p>
          <a:p>
            <a:pPr fontAlgn="base"/>
            <a:r>
              <a:rPr lang="en-IN" sz="4000" dirty="0" smtClean="0">
                <a:solidFill>
                  <a:schemeClr val="tx1"/>
                </a:solidFill>
                <a:latin typeface="Times New Roman" pitchFamily="18" charset="0"/>
                <a:cs typeface="Times New Roman" pitchFamily="18" charset="0"/>
              </a:rPr>
              <a:t>CIP-002: BES Cyber System Categorization</a:t>
            </a:r>
          </a:p>
          <a:p>
            <a:pPr fontAlgn="base"/>
            <a:r>
              <a:rPr lang="en-IN" sz="4000" dirty="0" smtClean="0">
                <a:solidFill>
                  <a:schemeClr val="tx1"/>
                </a:solidFill>
                <a:latin typeface="Times New Roman" pitchFamily="18" charset="0"/>
                <a:cs typeface="Times New Roman" pitchFamily="18" charset="0"/>
              </a:rPr>
              <a:t>CIP-003: Security Management Controls</a:t>
            </a:r>
          </a:p>
          <a:p>
            <a:pPr fontAlgn="base"/>
            <a:r>
              <a:rPr lang="en-IN" sz="4000" dirty="0" smtClean="0">
                <a:solidFill>
                  <a:schemeClr val="tx1"/>
                </a:solidFill>
                <a:latin typeface="Times New Roman" pitchFamily="18" charset="0"/>
                <a:cs typeface="Times New Roman" pitchFamily="18" charset="0"/>
              </a:rPr>
              <a:t>CIP-004: Personnel and Training</a:t>
            </a:r>
          </a:p>
          <a:p>
            <a:pPr fontAlgn="base"/>
            <a:r>
              <a:rPr lang="en-IN" sz="4000" dirty="0" smtClean="0">
                <a:solidFill>
                  <a:schemeClr val="tx1"/>
                </a:solidFill>
                <a:latin typeface="Times New Roman" pitchFamily="18" charset="0"/>
                <a:cs typeface="Times New Roman" pitchFamily="18" charset="0"/>
              </a:rPr>
              <a:t>CIP-005: Electronic Security Perimeter(s) (ESP)</a:t>
            </a:r>
          </a:p>
          <a:p>
            <a:pPr fontAlgn="base"/>
            <a:r>
              <a:rPr lang="en-IN" sz="4000" dirty="0" smtClean="0">
                <a:solidFill>
                  <a:schemeClr val="tx1"/>
                </a:solidFill>
                <a:latin typeface="Times New Roman" pitchFamily="18" charset="0"/>
                <a:cs typeface="Times New Roman" pitchFamily="18" charset="0"/>
              </a:rPr>
              <a:t>CIP-006: Physical Security Perimeter (PSP) of BES Cyber Systems</a:t>
            </a:r>
          </a:p>
          <a:p>
            <a:pPr fontAlgn="base"/>
            <a:r>
              <a:rPr lang="en-IN" sz="4000" dirty="0" smtClean="0">
                <a:solidFill>
                  <a:schemeClr val="tx1"/>
                </a:solidFill>
                <a:latin typeface="Times New Roman" pitchFamily="18" charset="0"/>
                <a:cs typeface="Times New Roman" pitchFamily="18" charset="0"/>
              </a:rPr>
              <a:t>CIP-007: Systems Security Management</a:t>
            </a:r>
          </a:p>
          <a:p>
            <a:pPr fontAlgn="base"/>
            <a:r>
              <a:rPr lang="en-IN" sz="4000" dirty="0" smtClean="0">
                <a:solidFill>
                  <a:schemeClr val="tx1"/>
                </a:solidFill>
                <a:latin typeface="Times New Roman" pitchFamily="18" charset="0"/>
                <a:cs typeface="Times New Roman" pitchFamily="18" charset="0"/>
              </a:rPr>
              <a:t>CIP-008: Incident Reporting and Response Planning</a:t>
            </a:r>
          </a:p>
          <a:p>
            <a:pPr fontAlgn="base"/>
            <a:r>
              <a:rPr lang="en-IN" sz="4000" dirty="0" smtClean="0">
                <a:solidFill>
                  <a:schemeClr val="tx1"/>
                </a:solidFill>
                <a:latin typeface="Times New Roman" pitchFamily="18" charset="0"/>
                <a:cs typeface="Times New Roman" pitchFamily="18" charset="0"/>
              </a:rPr>
              <a:t>CIP-009: Recovery Plans for BES Cyber Systems</a:t>
            </a:r>
          </a:p>
          <a:p>
            <a:pPr fontAlgn="base"/>
            <a:r>
              <a:rPr lang="en-IN" sz="4000" dirty="0" smtClean="0">
                <a:solidFill>
                  <a:schemeClr val="tx1"/>
                </a:solidFill>
                <a:latin typeface="Times New Roman" pitchFamily="18" charset="0"/>
                <a:cs typeface="Times New Roman" pitchFamily="18" charset="0"/>
              </a:rPr>
              <a:t>CIP-010: Configuration Change Management and Vulnerability</a:t>
            </a:r>
          </a:p>
          <a:p>
            <a:pPr fontAlgn="base"/>
            <a:r>
              <a:rPr lang="en-IN" sz="4000" dirty="0" smtClean="0">
                <a:solidFill>
                  <a:schemeClr val="tx1"/>
                </a:solidFill>
                <a:latin typeface="Times New Roman" pitchFamily="18" charset="0"/>
                <a:cs typeface="Times New Roman" pitchFamily="18" charset="0"/>
              </a:rPr>
              <a:t>CIP-011: Information Protection</a:t>
            </a:r>
          </a:p>
          <a:p>
            <a:pPr fontAlgn="base"/>
            <a:r>
              <a:rPr lang="en-IN" sz="4000" dirty="0" smtClean="0">
                <a:solidFill>
                  <a:schemeClr val="tx1"/>
                </a:solidFill>
                <a:latin typeface="Times New Roman" pitchFamily="18" charset="0"/>
                <a:cs typeface="Times New Roman" pitchFamily="18" charset="0"/>
              </a:rPr>
              <a:t>CIP-014: Physical Security</a:t>
            </a:r>
            <a:endParaRPr lang="en-IN" sz="40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476" y="1773381"/>
            <a:ext cx="8596668" cy="2333105"/>
          </a:xfrm>
        </p:spPr>
        <p:txBody>
          <a:bodyPr>
            <a:noAutofit/>
          </a:bodyPr>
          <a:lstStyle/>
          <a:p>
            <a:pPr algn="ctr"/>
            <a:r>
              <a:rPr lang="en-IN" sz="4400" b="1" dirty="0" smtClean="0">
                <a:latin typeface="Times New Roman" pitchFamily="18" charset="0"/>
                <a:cs typeface="Times New Roman" pitchFamily="18" charset="0"/>
              </a:rPr>
              <a:t>ISO Compliance</a:t>
            </a:r>
            <a:br>
              <a:rPr lang="en-IN" sz="4400" b="1" dirty="0" smtClean="0">
                <a:latin typeface="Times New Roman" pitchFamily="18" charset="0"/>
                <a:cs typeface="Times New Roman" pitchFamily="18" charset="0"/>
              </a:rPr>
            </a:br>
            <a:r>
              <a:rPr lang="en-IN" sz="4400" b="1" dirty="0" smtClean="0">
                <a:latin typeface="Times New Roman" pitchFamily="18" charset="0"/>
                <a:cs typeface="Times New Roman" pitchFamily="18" charset="0"/>
              </a:rPr>
              <a:t>(</a:t>
            </a:r>
            <a:r>
              <a:rPr lang="en-IN" sz="4400" dirty="0" smtClean="0">
                <a:latin typeface="Times New Roman" pitchFamily="18" charset="0"/>
                <a:cs typeface="Times New Roman" pitchFamily="18" charset="0"/>
              </a:rPr>
              <a:t>(International Standard Organization</a:t>
            </a:r>
            <a:r>
              <a:rPr lang="en-IN" sz="4400" b="1" dirty="0" smtClean="0">
                <a:latin typeface="Times New Roman" pitchFamily="18" charset="0"/>
                <a:cs typeface="Times New Roman" pitchFamily="18" charset="0"/>
              </a:rPr>
              <a:t>)</a:t>
            </a:r>
            <a:endParaRPr lang="en-IN" sz="4400" b="1" dirty="0">
              <a:latin typeface="Times New Roman" pitchFamily="18" charset="0"/>
              <a:cs typeface="Times New Roman" pitchFamily="18" charset="0"/>
            </a:endParaRPr>
          </a:p>
        </p:txBody>
      </p:sp>
    </p:spTree>
  </p:cSld>
  <p:clrMapOvr>
    <a:masterClrMapping/>
  </p:clrMapOvr>
  <p:transition spd="slow"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6858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5600" b="1" dirty="0" smtClean="0">
                <a:latin typeface="Times New Roman" pitchFamily="18" charset="0"/>
                <a:cs typeface="Times New Roman" pitchFamily="18" charset="0"/>
              </a:rPr>
              <a:t>ISO/IEC Standard</a:t>
            </a:r>
          </a:p>
          <a:p>
            <a:pPr fontAlgn="base"/>
            <a:r>
              <a:rPr lang="en-IN" sz="3500" b="1" dirty="0" smtClean="0">
                <a:latin typeface="Times New Roman" pitchFamily="18" charset="0"/>
                <a:cs typeface="Times New Roman" pitchFamily="18" charset="0"/>
              </a:rPr>
              <a:t>International Standards Organization(ISO)</a:t>
            </a:r>
          </a:p>
          <a:p>
            <a:pPr fontAlgn="base"/>
            <a:r>
              <a:rPr lang="en-IN" sz="3500" b="1" dirty="0" smtClean="0">
                <a:latin typeface="Times New Roman" pitchFamily="18" charset="0"/>
                <a:cs typeface="Times New Roman" pitchFamily="18" charset="0"/>
              </a:rPr>
              <a:t>International Electromechanical Commissions(IEC)</a:t>
            </a:r>
          </a:p>
          <a:p>
            <a:endParaRPr lang="en-IN" sz="3200" dirty="0" smtClean="0"/>
          </a:p>
          <a:p>
            <a:pPr>
              <a:buFont typeface="Arial" pitchFamily="34" charset="0"/>
              <a:buChar char="•"/>
            </a:pPr>
            <a:r>
              <a:rPr lang="en-IN" sz="3200" dirty="0" smtClean="0">
                <a:solidFill>
                  <a:schemeClr val="tx1"/>
                </a:solidFill>
                <a:latin typeface="Times New Roman" pitchFamily="18" charset="0"/>
                <a:cs typeface="Times New Roman" pitchFamily="18" charset="0"/>
              </a:rPr>
              <a:t>The ISO/IEC 27000 family of standards helps organizations </a:t>
            </a:r>
            <a:r>
              <a:rPr lang="en-IN" sz="3200" b="1" dirty="0" smtClean="0">
                <a:solidFill>
                  <a:schemeClr val="tx1"/>
                </a:solidFill>
                <a:latin typeface="Times New Roman" pitchFamily="18" charset="0"/>
                <a:cs typeface="Times New Roman" pitchFamily="18" charset="0"/>
              </a:rPr>
              <a:t>keep information assets secure.</a:t>
            </a:r>
          </a:p>
          <a:p>
            <a:pPr>
              <a:buFont typeface="Arial" pitchFamily="34" charset="0"/>
              <a:buChar char="•"/>
            </a:pPr>
            <a:r>
              <a:rPr lang="en-IN" sz="3200" dirty="0" smtClean="0">
                <a:solidFill>
                  <a:schemeClr val="tx1"/>
                </a:solidFill>
                <a:latin typeface="Times New Roman" pitchFamily="18" charset="0"/>
                <a:cs typeface="Times New Roman" pitchFamily="18" charset="0"/>
              </a:rPr>
              <a:t>Using this family of standards will help your organization manage the security of assets such as financial information, intellectual property, employee details or information entrusted to you by third parties.</a:t>
            </a:r>
          </a:p>
          <a:p>
            <a:pPr>
              <a:buFont typeface="Arial" pitchFamily="34" charset="0"/>
              <a:buChar char="•"/>
            </a:pPr>
            <a:r>
              <a:rPr lang="en-IN" sz="3200" dirty="0" smtClean="0">
                <a:solidFill>
                  <a:schemeClr val="tx1"/>
                </a:solidFill>
                <a:latin typeface="Times New Roman" pitchFamily="18" charset="0"/>
                <a:cs typeface="Times New Roman" pitchFamily="18" charset="0"/>
              </a:rPr>
              <a:t>ISO/IEC 27001 is the best-known standard in the family providing requirements for an information security management system (ISMS).</a:t>
            </a:r>
          </a:p>
          <a:p>
            <a:pPr>
              <a:buFont typeface="Arial" pitchFamily="34" charset="0"/>
              <a:buChar char="•"/>
            </a:pPr>
            <a:r>
              <a:rPr lang="en-IN" sz="3200" dirty="0" smtClean="0">
                <a:solidFill>
                  <a:schemeClr val="tx1"/>
                </a:solidFill>
                <a:latin typeface="Times New Roman" pitchFamily="18" charset="0"/>
                <a:cs typeface="Times New Roman" pitchFamily="18" charset="0"/>
              </a:rPr>
              <a:t>There are more than a dozen standards in the 27000 family</a:t>
            </a:r>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6858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5600" b="1" dirty="0" smtClean="0">
                <a:latin typeface="Times New Roman" pitchFamily="18" charset="0"/>
                <a:cs typeface="Times New Roman" pitchFamily="18" charset="0"/>
              </a:rPr>
              <a:t>ISO/IEC 27001 Standard</a:t>
            </a:r>
          </a:p>
          <a:p>
            <a:endParaRPr lang="en-IN" sz="3200" dirty="0" smtClean="0"/>
          </a:p>
          <a:p>
            <a:pPr>
              <a:buFont typeface="Arial" pitchFamily="34" charset="0"/>
              <a:buChar char="•"/>
            </a:pPr>
            <a:r>
              <a:rPr lang="en-IN" sz="3200" dirty="0" smtClean="0">
                <a:solidFill>
                  <a:schemeClr val="tx1"/>
                </a:solidFill>
                <a:latin typeface="Times New Roman" pitchFamily="18" charset="0"/>
                <a:cs typeface="Times New Roman" pitchFamily="18" charset="0"/>
              </a:rPr>
              <a:t>ISO/IEC 27001 formally specifies </a:t>
            </a:r>
            <a:r>
              <a:rPr lang="en-IN" sz="3200" b="1" dirty="0" smtClean="0">
                <a:solidFill>
                  <a:schemeClr val="tx1"/>
                </a:solidFill>
                <a:latin typeface="Times New Roman" pitchFamily="18" charset="0"/>
                <a:cs typeface="Times New Roman" pitchFamily="18" charset="0"/>
              </a:rPr>
              <a:t>an Information Security Management System (ISMS), a suite of activities concerning the management of information risks </a:t>
            </a:r>
            <a:r>
              <a:rPr lang="en-IN" sz="3200" dirty="0" smtClean="0">
                <a:solidFill>
                  <a:schemeClr val="tx1"/>
                </a:solidFill>
                <a:latin typeface="Times New Roman" pitchFamily="18" charset="0"/>
                <a:cs typeface="Times New Roman" pitchFamily="18" charset="0"/>
              </a:rPr>
              <a:t>(called ‘information security risks’ in the standard).</a:t>
            </a:r>
          </a:p>
          <a:p>
            <a:pPr>
              <a:buFont typeface="Arial" pitchFamily="34" charset="0"/>
              <a:buChar char="•"/>
            </a:pPr>
            <a:endParaRPr lang="en-IN" sz="3200" dirty="0" smtClean="0">
              <a:solidFill>
                <a:schemeClr val="tx1"/>
              </a:solidFill>
              <a:latin typeface="Times New Roman" pitchFamily="18" charset="0"/>
              <a:cs typeface="Times New Roman" pitchFamily="18" charset="0"/>
            </a:endParaRPr>
          </a:p>
          <a:p>
            <a:pPr>
              <a:buFont typeface="Arial" pitchFamily="34" charset="0"/>
              <a:buChar char="•"/>
            </a:pPr>
            <a:r>
              <a:rPr lang="en-IN" sz="3200" dirty="0" smtClean="0">
                <a:solidFill>
                  <a:schemeClr val="tx1"/>
                </a:solidFill>
                <a:latin typeface="Times New Roman" pitchFamily="18" charset="0"/>
                <a:cs typeface="Times New Roman" pitchFamily="18" charset="0"/>
              </a:rPr>
              <a:t>The standard covers </a:t>
            </a:r>
            <a:r>
              <a:rPr lang="en-IN" sz="3200" b="1" dirty="0" smtClean="0">
                <a:solidFill>
                  <a:schemeClr val="tx1"/>
                </a:solidFill>
                <a:latin typeface="Times New Roman" pitchFamily="18" charset="0"/>
                <a:cs typeface="Times New Roman" pitchFamily="18" charset="0"/>
              </a:rPr>
              <a:t>all types of organizations</a:t>
            </a:r>
            <a:r>
              <a:rPr lang="en-IN" sz="3200" dirty="0" smtClean="0">
                <a:solidFill>
                  <a:schemeClr val="tx1"/>
                </a:solidFill>
                <a:latin typeface="Times New Roman" pitchFamily="18" charset="0"/>
                <a:cs typeface="Times New Roman" pitchFamily="18" charset="0"/>
              </a:rPr>
              <a:t> (</a:t>
            </a:r>
            <a:r>
              <a:rPr lang="en-IN" sz="3200" i="1" dirty="0" smtClean="0">
                <a:solidFill>
                  <a:schemeClr val="tx1"/>
                </a:solidFill>
                <a:latin typeface="Times New Roman" pitchFamily="18" charset="0"/>
                <a:cs typeface="Times New Roman" pitchFamily="18" charset="0"/>
              </a:rPr>
              <a:t>e.g</a:t>
            </a:r>
            <a:r>
              <a:rPr lang="en-IN" sz="3200" dirty="0" smtClean="0">
                <a:solidFill>
                  <a:schemeClr val="tx1"/>
                </a:solidFill>
                <a:latin typeface="Times New Roman" pitchFamily="18" charset="0"/>
                <a:cs typeface="Times New Roman" pitchFamily="18" charset="0"/>
              </a:rPr>
              <a:t>. commercial enterprises, government agencies, non-profits), </a:t>
            </a:r>
            <a:r>
              <a:rPr lang="en-IN" sz="3200" b="1" dirty="0" smtClean="0">
                <a:solidFill>
                  <a:schemeClr val="tx1"/>
                </a:solidFill>
                <a:latin typeface="Times New Roman" pitchFamily="18" charset="0"/>
                <a:cs typeface="Times New Roman" pitchFamily="18" charset="0"/>
              </a:rPr>
              <a:t>all sizes </a:t>
            </a:r>
            <a:r>
              <a:rPr lang="en-IN" sz="3200" dirty="0" smtClean="0">
                <a:solidFill>
                  <a:schemeClr val="tx1"/>
                </a:solidFill>
                <a:latin typeface="Times New Roman" pitchFamily="18" charset="0"/>
                <a:cs typeface="Times New Roman" pitchFamily="18" charset="0"/>
              </a:rPr>
              <a:t>(from micro-businesses to huge multinationals), and </a:t>
            </a:r>
            <a:r>
              <a:rPr lang="en-IN" sz="3200" b="1" dirty="0" smtClean="0">
                <a:solidFill>
                  <a:schemeClr val="tx1"/>
                </a:solidFill>
                <a:latin typeface="Times New Roman" pitchFamily="18" charset="0"/>
                <a:cs typeface="Times New Roman" pitchFamily="18" charset="0"/>
              </a:rPr>
              <a:t>all industries or markets</a:t>
            </a:r>
            <a:r>
              <a:rPr lang="en-IN" sz="3200" dirty="0" smtClean="0">
                <a:solidFill>
                  <a:schemeClr val="tx1"/>
                </a:solidFill>
                <a:latin typeface="Times New Roman" pitchFamily="18" charset="0"/>
                <a:cs typeface="Times New Roman" pitchFamily="18" charset="0"/>
              </a:rPr>
              <a:t> (</a:t>
            </a:r>
            <a:r>
              <a:rPr lang="en-IN" sz="3200" i="1" dirty="0" smtClean="0">
                <a:solidFill>
                  <a:schemeClr val="tx1"/>
                </a:solidFill>
                <a:latin typeface="Times New Roman" pitchFamily="18" charset="0"/>
                <a:cs typeface="Times New Roman" pitchFamily="18" charset="0"/>
              </a:rPr>
              <a:t>e.g</a:t>
            </a:r>
            <a:r>
              <a:rPr lang="en-IN" sz="3200" dirty="0" smtClean="0">
                <a:solidFill>
                  <a:schemeClr val="tx1"/>
                </a:solidFill>
                <a:latin typeface="Times New Roman" pitchFamily="18" charset="0"/>
                <a:cs typeface="Times New Roman" pitchFamily="18" charset="0"/>
              </a:rPr>
              <a:t>. retail, banking, </a:t>
            </a:r>
            <a:r>
              <a:rPr lang="en-IN" sz="3200" dirty="0" err="1" smtClean="0">
                <a:solidFill>
                  <a:schemeClr val="tx1"/>
                </a:solidFill>
                <a:latin typeface="Times New Roman" pitchFamily="18" charset="0"/>
                <a:cs typeface="Times New Roman" pitchFamily="18" charset="0"/>
              </a:rPr>
              <a:t>defense</a:t>
            </a:r>
            <a:r>
              <a:rPr lang="en-IN" sz="3200" dirty="0" smtClean="0">
                <a:solidFill>
                  <a:schemeClr val="tx1"/>
                </a:solidFill>
                <a:latin typeface="Times New Roman" pitchFamily="18" charset="0"/>
                <a:cs typeface="Times New Roman" pitchFamily="18" charset="0"/>
              </a:rPr>
              <a:t>, healthcare, education and government). </a:t>
            </a:r>
            <a:endParaRPr lang="en-IN" sz="3200" dirty="0" smtClean="0"/>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6858000"/>
          </a:xfrm>
          <a:prstGeom prst="rect">
            <a:avLst/>
          </a:prstGeom>
        </p:spPr>
        <p:txBody>
          <a:bodyPr vert="horz" lIns="91440" tIns="45720" rIns="91440" bIns="45720" rtlCol="0" anchor="t">
            <a:normAutofit fontScale="47500" lnSpcReduction="2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9300" b="1" dirty="0" smtClean="0">
                <a:latin typeface="Times New Roman" pitchFamily="18" charset="0"/>
                <a:cs typeface="Times New Roman" pitchFamily="18" charset="0"/>
              </a:rPr>
              <a:t>Structure of Standard</a:t>
            </a:r>
          </a:p>
          <a:p>
            <a:pPr fontAlgn="base"/>
            <a:endParaRPr lang="en-IN" sz="5600" b="1" dirty="0" smtClean="0">
              <a:latin typeface="Times New Roman" pitchFamily="18" charset="0"/>
              <a:cs typeface="Times New Roman" pitchFamily="18" charset="0"/>
            </a:endParaRPr>
          </a:p>
          <a:p>
            <a:r>
              <a:rPr lang="en-IN" sz="6500" dirty="0" smtClean="0">
                <a:solidFill>
                  <a:schemeClr val="tx1"/>
                </a:solidFill>
                <a:latin typeface="Times New Roman" pitchFamily="18" charset="0"/>
                <a:cs typeface="Times New Roman" pitchFamily="18" charset="0"/>
              </a:rPr>
              <a:t>ISO/IEC 27001:2013 has the following sections:</a:t>
            </a:r>
          </a:p>
          <a:p>
            <a:r>
              <a:rPr lang="en-IN" sz="6500" b="1" dirty="0" smtClean="0">
                <a:solidFill>
                  <a:schemeClr val="tx1"/>
                </a:solidFill>
                <a:latin typeface="Times New Roman" pitchFamily="18" charset="0"/>
                <a:cs typeface="Times New Roman" pitchFamily="18" charset="0"/>
              </a:rPr>
              <a:t>0 Introduction</a:t>
            </a:r>
            <a:r>
              <a:rPr lang="en-IN" sz="6500" dirty="0" smtClean="0">
                <a:solidFill>
                  <a:schemeClr val="tx1"/>
                </a:solidFill>
                <a:latin typeface="Times New Roman" pitchFamily="18" charset="0"/>
                <a:cs typeface="Times New Roman" pitchFamily="18" charset="0"/>
              </a:rPr>
              <a:t> - the standard describes a process for systematically managing information risks.</a:t>
            </a:r>
          </a:p>
          <a:p>
            <a:r>
              <a:rPr lang="en-IN" sz="6500" b="1" dirty="0" smtClean="0">
                <a:solidFill>
                  <a:schemeClr val="tx1"/>
                </a:solidFill>
                <a:latin typeface="Times New Roman" pitchFamily="18" charset="0"/>
                <a:cs typeface="Times New Roman" pitchFamily="18" charset="0"/>
              </a:rPr>
              <a:t>1 Scope</a:t>
            </a:r>
            <a:r>
              <a:rPr lang="en-IN" sz="6500" dirty="0" smtClean="0">
                <a:solidFill>
                  <a:schemeClr val="tx1"/>
                </a:solidFill>
                <a:latin typeface="Times New Roman" pitchFamily="18" charset="0"/>
                <a:cs typeface="Times New Roman" pitchFamily="18" charset="0"/>
              </a:rPr>
              <a:t> - it specifies generic ISMS requirements suitable for organizations of any type, size or nature.</a:t>
            </a:r>
          </a:p>
          <a:p>
            <a:r>
              <a:rPr lang="en-IN" sz="6500" b="1" dirty="0" smtClean="0">
                <a:solidFill>
                  <a:schemeClr val="tx1"/>
                </a:solidFill>
                <a:latin typeface="Times New Roman" pitchFamily="18" charset="0"/>
                <a:cs typeface="Times New Roman" pitchFamily="18" charset="0"/>
              </a:rPr>
              <a:t>2 Normative references</a:t>
            </a:r>
            <a:r>
              <a:rPr lang="en-IN" sz="6500" dirty="0" smtClean="0">
                <a:solidFill>
                  <a:schemeClr val="tx1"/>
                </a:solidFill>
                <a:latin typeface="Times New Roman" pitchFamily="18" charset="0"/>
                <a:cs typeface="Times New Roman" pitchFamily="18" charset="0"/>
              </a:rPr>
              <a:t> - only </a:t>
            </a:r>
            <a:r>
              <a:rPr lang="en-IN" sz="6500" u="sng" dirty="0" smtClean="0">
                <a:solidFill>
                  <a:schemeClr val="tx1"/>
                </a:solidFill>
                <a:latin typeface="Times New Roman" pitchFamily="18" charset="0"/>
                <a:cs typeface="Times New Roman" pitchFamily="18" charset="0"/>
                <a:hlinkClick r:id="rId2"/>
              </a:rPr>
              <a:t>ISO/IEC 27000</a:t>
            </a:r>
            <a:r>
              <a:rPr lang="en-IN" sz="6500" dirty="0" smtClean="0">
                <a:solidFill>
                  <a:schemeClr val="tx1"/>
                </a:solidFill>
                <a:latin typeface="Times New Roman" pitchFamily="18" charset="0"/>
                <a:cs typeface="Times New Roman" pitchFamily="18" charset="0"/>
              </a:rPr>
              <a:t> is considered absolutely essential to users of ’27001: the remaining ISO27k standards are optional.</a:t>
            </a:r>
          </a:p>
          <a:p>
            <a:r>
              <a:rPr lang="en-IN" sz="6500" b="1" dirty="0" smtClean="0">
                <a:solidFill>
                  <a:schemeClr val="tx1"/>
                </a:solidFill>
                <a:latin typeface="Times New Roman" pitchFamily="18" charset="0"/>
                <a:cs typeface="Times New Roman" pitchFamily="18" charset="0"/>
              </a:rPr>
              <a:t>3 Terms and definitions</a:t>
            </a:r>
            <a:r>
              <a:rPr lang="en-IN" sz="6500" dirty="0" smtClean="0">
                <a:solidFill>
                  <a:schemeClr val="tx1"/>
                </a:solidFill>
                <a:latin typeface="Times New Roman" pitchFamily="18" charset="0"/>
                <a:cs typeface="Times New Roman" pitchFamily="18" charset="0"/>
              </a:rPr>
              <a:t> </a:t>
            </a:r>
          </a:p>
          <a:p>
            <a:r>
              <a:rPr lang="en-IN" sz="6500" b="1" dirty="0" smtClean="0">
                <a:solidFill>
                  <a:schemeClr val="tx1"/>
                </a:solidFill>
                <a:latin typeface="Times New Roman" pitchFamily="18" charset="0"/>
                <a:cs typeface="Times New Roman" pitchFamily="18" charset="0"/>
              </a:rPr>
              <a:t>4 Context of the organization</a:t>
            </a:r>
            <a:r>
              <a:rPr lang="en-IN" sz="6500" dirty="0" smtClean="0">
                <a:solidFill>
                  <a:schemeClr val="tx1"/>
                </a:solidFill>
                <a:latin typeface="Times New Roman" pitchFamily="18" charset="0"/>
                <a:cs typeface="Times New Roman" pitchFamily="18" charset="0"/>
              </a:rPr>
              <a:t> - understanding the organizational context, the needs and expectations of ‘interested parties’ and defining </a:t>
            </a:r>
            <a:r>
              <a:rPr lang="en-IN" sz="6500" b="1" dirty="0" smtClean="0">
                <a:solidFill>
                  <a:schemeClr val="tx1"/>
                </a:solidFill>
                <a:latin typeface="Times New Roman" pitchFamily="18" charset="0"/>
                <a:cs typeface="Times New Roman" pitchFamily="18" charset="0"/>
              </a:rPr>
              <a:t>the scope of the ISMS</a:t>
            </a:r>
            <a:r>
              <a:rPr lang="en-IN" sz="6500" dirty="0" smtClean="0">
                <a:solidFill>
                  <a:schemeClr val="tx1"/>
                </a:solidFill>
                <a:latin typeface="Times New Roman" pitchFamily="18" charset="0"/>
                <a:cs typeface="Times New Roman" pitchFamily="18" charset="0"/>
              </a:rPr>
              <a:t>. Section 4.4 states very plainly that “The organization shall establish, implement, maintain and continually improve” the ISMS.</a:t>
            </a:r>
          </a:p>
          <a:p>
            <a:r>
              <a:rPr lang="en-IN" sz="6500" b="1" dirty="0" smtClean="0">
                <a:solidFill>
                  <a:schemeClr val="tx1"/>
                </a:solidFill>
                <a:latin typeface="Times New Roman" pitchFamily="18" charset="0"/>
                <a:cs typeface="Times New Roman" pitchFamily="18" charset="0"/>
              </a:rPr>
              <a:t>5 Leadership </a:t>
            </a:r>
            <a:r>
              <a:rPr lang="en-IN" sz="6500" dirty="0" smtClean="0">
                <a:solidFill>
                  <a:schemeClr val="tx1"/>
                </a:solidFill>
                <a:latin typeface="Times New Roman" pitchFamily="18" charset="0"/>
                <a:cs typeface="Times New Roman" pitchFamily="18" charset="0"/>
              </a:rPr>
              <a:t>- top management must demonstrate leadership and commitment to the ISMS, mandate policy, and </a:t>
            </a:r>
            <a:r>
              <a:rPr lang="en-IN" sz="6500" b="1" dirty="0" smtClean="0">
                <a:solidFill>
                  <a:schemeClr val="tx1"/>
                </a:solidFill>
                <a:latin typeface="Times New Roman" pitchFamily="18" charset="0"/>
                <a:cs typeface="Times New Roman" pitchFamily="18" charset="0"/>
              </a:rPr>
              <a:t>assign information security roles, responsibilities and authorities</a:t>
            </a:r>
          </a:p>
          <a:p>
            <a:pPr fontAlgn="base"/>
            <a:endParaRPr lang="en-IN" sz="5600" b="1" dirty="0" smtClean="0">
              <a:latin typeface="Times New Roman" pitchFamily="18" charset="0"/>
              <a:cs typeface="Times New Roman" pitchFamily="18" charset="0"/>
            </a:endParaRPr>
          </a:p>
          <a:p>
            <a:endParaRPr lang="en-IN" sz="3200" dirty="0" smtClean="0"/>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6858000"/>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6200" b="1" dirty="0" smtClean="0">
                <a:latin typeface="Times New Roman" pitchFamily="18" charset="0"/>
                <a:cs typeface="Times New Roman" pitchFamily="18" charset="0"/>
              </a:rPr>
              <a:t>Structure of Standard</a:t>
            </a:r>
          </a:p>
          <a:p>
            <a:pPr fontAlgn="base"/>
            <a:endParaRPr lang="en-IN" sz="5600" b="1" dirty="0" smtClean="0">
              <a:latin typeface="Times New Roman" pitchFamily="18" charset="0"/>
              <a:cs typeface="Times New Roman" pitchFamily="18" charset="0"/>
            </a:endParaRPr>
          </a:p>
          <a:p>
            <a:r>
              <a:rPr lang="en-IN" sz="4000" b="1" dirty="0" smtClean="0">
                <a:solidFill>
                  <a:schemeClr val="tx1"/>
                </a:solidFill>
                <a:latin typeface="Times New Roman" pitchFamily="18" charset="0"/>
                <a:cs typeface="Times New Roman" pitchFamily="18" charset="0"/>
              </a:rPr>
              <a:t>6 Planning</a:t>
            </a:r>
            <a:r>
              <a:rPr lang="en-IN" sz="4000" dirty="0" smtClean="0">
                <a:solidFill>
                  <a:schemeClr val="tx1"/>
                </a:solidFill>
                <a:latin typeface="Times New Roman" pitchFamily="18" charset="0"/>
                <a:cs typeface="Times New Roman" pitchFamily="18" charset="0"/>
              </a:rPr>
              <a:t> - outlines the process to identify, analyze and plan to treat information risks, and clarify the </a:t>
            </a:r>
            <a:r>
              <a:rPr lang="en-IN" sz="4000" i="1" dirty="0" smtClean="0">
                <a:solidFill>
                  <a:schemeClr val="tx1"/>
                </a:solidFill>
                <a:latin typeface="Times New Roman" pitchFamily="18" charset="0"/>
                <a:cs typeface="Times New Roman" pitchFamily="18" charset="0"/>
              </a:rPr>
              <a:t>objectives </a:t>
            </a:r>
            <a:r>
              <a:rPr lang="en-IN" sz="4000" dirty="0" smtClean="0">
                <a:solidFill>
                  <a:schemeClr val="tx1"/>
                </a:solidFill>
                <a:latin typeface="Times New Roman" pitchFamily="18" charset="0"/>
                <a:cs typeface="Times New Roman" pitchFamily="18" charset="0"/>
              </a:rPr>
              <a:t>of information security.</a:t>
            </a:r>
          </a:p>
          <a:p>
            <a:r>
              <a:rPr lang="en-IN" sz="4000" b="1" dirty="0" smtClean="0">
                <a:solidFill>
                  <a:schemeClr val="tx1"/>
                </a:solidFill>
                <a:latin typeface="Times New Roman" pitchFamily="18" charset="0"/>
                <a:cs typeface="Times New Roman" pitchFamily="18" charset="0"/>
              </a:rPr>
              <a:t>7 Support</a:t>
            </a:r>
            <a:r>
              <a:rPr lang="en-IN" sz="4000" dirty="0" smtClean="0">
                <a:solidFill>
                  <a:schemeClr val="tx1"/>
                </a:solidFill>
                <a:latin typeface="Times New Roman" pitchFamily="18" charset="0"/>
                <a:cs typeface="Times New Roman" pitchFamily="18" charset="0"/>
              </a:rPr>
              <a:t> - adequate, competent resources must be assigned, awareness raised, documentation prepared and controlled.</a:t>
            </a:r>
          </a:p>
          <a:p>
            <a:r>
              <a:rPr lang="en-IN" sz="4000" b="1" dirty="0" smtClean="0">
                <a:solidFill>
                  <a:schemeClr val="tx1"/>
                </a:solidFill>
                <a:latin typeface="Times New Roman" pitchFamily="18" charset="0"/>
                <a:cs typeface="Times New Roman" pitchFamily="18" charset="0"/>
              </a:rPr>
              <a:t>8 Operation</a:t>
            </a:r>
            <a:r>
              <a:rPr lang="en-IN" sz="4000" dirty="0" smtClean="0">
                <a:solidFill>
                  <a:schemeClr val="tx1"/>
                </a:solidFill>
                <a:latin typeface="Times New Roman" pitchFamily="18" charset="0"/>
                <a:cs typeface="Times New Roman" pitchFamily="18" charset="0"/>
              </a:rPr>
              <a:t> - a bit more detail about assessing and treating information risks, managing changes, and documenting things (partly so that they can be audited by the certification auditors).</a:t>
            </a:r>
          </a:p>
          <a:p>
            <a:r>
              <a:rPr lang="en-IN" sz="4000" b="1" dirty="0" smtClean="0">
                <a:solidFill>
                  <a:schemeClr val="tx1"/>
                </a:solidFill>
                <a:latin typeface="Times New Roman" pitchFamily="18" charset="0"/>
                <a:cs typeface="Times New Roman" pitchFamily="18" charset="0"/>
              </a:rPr>
              <a:t>9 Performance evaluation</a:t>
            </a:r>
            <a:r>
              <a:rPr lang="en-IN" sz="4000" dirty="0" smtClean="0">
                <a:solidFill>
                  <a:schemeClr val="tx1"/>
                </a:solidFill>
                <a:latin typeface="Times New Roman" pitchFamily="18" charset="0"/>
                <a:cs typeface="Times New Roman" pitchFamily="18" charset="0"/>
              </a:rPr>
              <a:t> - monitor, measure, analyze and evaluate/audit/review the information security controls, processes and management system, systematically improving things where necessary.</a:t>
            </a:r>
          </a:p>
          <a:p>
            <a:r>
              <a:rPr lang="en-IN" sz="4000" b="1" dirty="0" smtClean="0">
                <a:solidFill>
                  <a:schemeClr val="tx1"/>
                </a:solidFill>
                <a:latin typeface="Times New Roman" pitchFamily="18" charset="0"/>
                <a:cs typeface="Times New Roman" pitchFamily="18" charset="0"/>
              </a:rPr>
              <a:t>10 Improvement </a:t>
            </a:r>
            <a:r>
              <a:rPr lang="en-IN" sz="4000" dirty="0" smtClean="0">
                <a:solidFill>
                  <a:schemeClr val="tx1"/>
                </a:solidFill>
                <a:latin typeface="Times New Roman" pitchFamily="18" charset="0"/>
                <a:cs typeface="Times New Roman" pitchFamily="18" charset="0"/>
              </a:rPr>
              <a:t>- address the findings of audits and reviews (</a:t>
            </a:r>
            <a:r>
              <a:rPr lang="en-IN" sz="4000" i="1" dirty="0" smtClean="0">
                <a:solidFill>
                  <a:schemeClr val="tx1"/>
                </a:solidFill>
                <a:latin typeface="Times New Roman" pitchFamily="18" charset="0"/>
                <a:cs typeface="Times New Roman" pitchFamily="18" charset="0"/>
              </a:rPr>
              <a:t>e.g. </a:t>
            </a:r>
            <a:r>
              <a:rPr lang="en-IN" sz="4000" dirty="0" smtClean="0">
                <a:solidFill>
                  <a:schemeClr val="tx1"/>
                </a:solidFill>
                <a:latin typeface="Times New Roman" pitchFamily="18" charset="0"/>
                <a:cs typeface="Times New Roman" pitchFamily="18" charset="0"/>
              </a:rPr>
              <a:t>nonconformities and corrective actions), make continual refinements to the ISMS.</a:t>
            </a:r>
          </a:p>
          <a:p>
            <a:pPr fontAlgn="base"/>
            <a:endParaRPr lang="en-IN" sz="5600" b="1" dirty="0" smtClean="0">
              <a:latin typeface="Times New Roman" pitchFamily="18" charset="0"/>
              <a:cs typeface="Times New Roman" pitchFamily="18" charset="0"/>
            </a:endParaRPr>
          </a:p>
          <a:p>
            <a:endParaRPr lang="en-IN" sz="3200" dirty="0" smtClean="0"/>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1709302" cy="685800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b="1" dirty="0" smtClean="0">
                <a:latin typeface="Times New Roman" pitchFamily="18" charset="0"/>
                <a:cs typeface="Times New Roman" pitchFamily="18" charset="0"/>
              </a:rPr>
              <a:t>Restrictions on GLBA compliant organizations</a:t>
            </a:r>
          </a:p>
          <a:p>
            <a:pPr marL="342900" indent="-342900"/>
            <a:endParaRPr lang="en-IN" sz="3200" dirty="0" smtClean="0">
              <a:solidFill>
                <a:schemeClr val="tx1"/>
              </a:solidFill>
              <a:latin typeface="Times New Roman" pitchFamily="18" charset="0"/>
              <a:cs typeface="Times New Roman" pitchFamily="18" charset="0"/>
            </a:endParaRPr>
          </a:p>
          <a:p>
            <a:pPr marL="342900" indent="-342900">
              <a:buFont typeface="Arial" pitchFamily="34" charset="0"/>
              <a:buChar char="•"/>
            </a:pPr>
            <a:r>
              <a:rPr lang="en-IN" sz="3200" dirty="0" smtClean="0">
                <a:solidFill>
                  <a:schemeClr val="tx1"/>
                </a:solidFill>
                <a:latin typeface="Times New Roman" pitchFamily="18" charset="0"/>
                <a:cs typeface="Times New Roman" pitchFamily="18" charset="0"/>
              </a:rPr>
              <a:t>The provisions of the law limit when a company acting as a </a:t>
            </a:r>
            <a:r>
              <a:rPr lang="en-IN" sz="3200" b="1" dirty="0" smtClean="0">
                <a:solidFill>
                  <a:schemeClr val="tx1"/>
                </a:solidFill>
                <a:latin typeface="Times New Roman" pitchFamily="18" charset="0"/>
                <a:cs typeface="Times New Roman" pitchFamily="18" charset="0"/>
              </a:rPr>
              <a:t>financial institution </a:t>
            </a:r>
            <a:r>
              <a:rPr lang="en-IN" sz="3200" dirty="0" smtClean="0">
                <a:solidFill>
                  <a:schemeClr val="tx1"/>
                </a:solidFill>
                <a:latin typeface="Times New Roman" pitchFamily="18" charset="0"/>
                <a:cs typeface="Times New Roman" pitchFamily="18" charset="0"/>
              </a:rPr>
              <a:t>may disclose a consumer’s </a:t>
            </a:r>
            <a:r>
              <a:rPr lang="en-IN" sz="3200" dirty="0" err="1" smtClean="0">
                <a:solidFill>
                  <a:schemeClr val="tx1"/>
                </a:solidFill>
                <a:latin typeface="Times New Roman" pitchFamily="18" charset="0"/>
                <a:cs typeface="Times New Roman" pitchFamily="18" charset="0"/>
              </a:rPr>
              <a:t>nonpublic</a:t>
            </a:r>
            <a:r>
              <a:rPr lang="en-IN" sz="3200" dirty="0" smtClean="0">
                <a:solidFill>
                  <a:schemeClr val="tx1"/>
                </a:solidFill>
                <a:latin typeface="Times New Roman" pitchFamily="18" charset="0"/>
                <a:cs typeface="Times New Roman" pitchFamily="18" charset="0"/>
              </a:rPr>
              <a:t> personal information (NPI) to non-affiliated third parties.</a:t>
            </a:r>
          </a:p>
          <a:p>
            <a:pPr marL="342900" indent="-342900">
              <a:buFont typeface="Arial" pitchFamily="34" charset="0"/>
              <a:buChar char="•"/>
            </a:pPr>
            <a:r>
              <a:rPr lang="en-IN" sz="3200" dirty="0" smtClean="0">
                <a:solidFill>
                  <a:schemeClr val="tx1"/>
                </a:solidFill>
                <a:latin typeface="Times New Roman" pitchFamily="18" charset="0"/>
                <a:cs typeface="Times New Roman" pitchFamily="18" charset="0"/>
              </a:rPr>
              <a:t>In addition, any entity that receives consumer financial information from a financial institution may be </a:t>
            </a:r>
            <a:r>
              <a:rPr lang="en-IN" sz="3200" b="1" dirty="0" smtClean="0">
                <a:solidFill>
                  <a:schemeClr val="tx1"/>
                </a:solidFill>
                <a:latin typeface="Times New Roman" pitchFamily="18" charset="0"/>
                <a:cs typeface="Times New Roman" pitchFamily="18" charset="0"/>
              </a:rPr>
              <a:t>restricted in its reuse </a:t>
            </a:r>
            <a:r>
              <a:rPr lang="en-IN" sz="3200" dirty="0" smtClean="0">
                <a:solidFill>
                  <a:schemeClr val="tx1"/>
                </a:solidFill>
                <a:latin typeface="Times New Roman" pitchFamily="18" charset="0"/>
                <a:cs typeface="Times New Roman" pitchFamily="18" charset="0"/>
              </a:rPr>
              <a:t>and </a:t>
            </a:r>
            <a:r>
              <a:rPr lang="en-IN" sz="3200" dirty="0" err="1" smtClean="0">
                <a:solidFill>
                  <a:schemeClr val="tx1"/>
                </a:solidFill>
                <a:latin typeface="Times New Roman" pitchFamily="18" charset="0"/>
                <a:cs typeface="Times New Roman" pitchFamily="18" charset="0"/>
              </a:rPr>
              <a:t>redisclosure</a:t>
            </a:r>
            <a:r>
              <a:rPr lang="en-IN" sz="3200" dirty="0" smtClean="0">
                <a:solidFill>
                  <a:schemeClr val="tx1"/>
                </a:solidFill>
                <a:latin typeface="Times New Roman" pitchFamily="18" charset="0"/>
                <a:cs typeface="Times New Roman" pitchFamily="18" charset="0"/>
              </a:rPr>
              <a:t> of that information.</a:t>
            </a:r>
          </a:p>
          <a:p>
            <a:pPr marL="342900" indent="-342900">
              <a:buFont typeface="Arial" pitchFamily="34" charset="0"/>
              <a:buChar char="•"/>
            </a:pPr>
            <a:r>
              <a:rPr lang="en-IN" sz="3200" dirty="0" smtClean="0">
                <a:solidFill>
                  <a:schemeClr val="tx1"/>
                </a:solidFill>
                <a:latin typeface="Times New Roman" pitchFamily="18" charset="0"/>
                <a:cs typeface="Times New Roman" pitchFamily="18" charset="0"/>
              </a:rPr>
              <a:t>In addition to developing their own safeguards, companies covered by the law are responsible for taking steps to ensure that their affiliates and service providers safeguard customer information in their care</a:t>
            </a:r>
          </a:p>
          <a:p>
            <a:pPr marL="342900" indent="-342900">
              <a:buFont typeface="Arial" pitchFamily="34" charset="0"/>
              <a:buChar char="•"/>
            </a:pPr>
            <a:r>
              <a:rPr lang="en-IN" sz="3200" dirty="0" smtClean="0">
                <a:solidFill>
                  <a:schemeClr val="tx1"/>
                </a:solidFill>
                <a:latin typeface="Times New Roman" pitchFamily="18" charset="0"/>
                <a:cs typeface="Times New Roman" pitchFamily="18" charset="0"/>
              </a:rPr>
              <a:t>Whether or not a financial institution discloses NPI, there must be a policy in place to protect the information from foreseeable threats in security and data integrity.</a:t>
            </a:r>
          </a:p>
          <a:p>
            <a:pPr marL="342900" indent="-342900">
              <a:buFont typeface="Arial" pitchFamily="34" charset="0"/>
              <a:buChar char="•"/>
            </a:pPr>
            <a:endParaRPr lang="en-IN" sz="2800" dirty="0" smtClean="0">
              <a:solidFill>
                <a:schemeClr val="tx1"/>
              </a:solidFill>
              <a:latin typeface="Times New Roman" pitchFamily="18" charset="0"/>
              <a:cs typeface="Times New Roman" pitchFamily="18" charset="0"/>
            </a:endParaRPr>
          </a:p>
          <a:p>
            <a:pPr marL="342900" indent="-342900">
              <a:buFont typeface="Arial" pitchFamily="34" charset="0"/>
              <a:buChar char="•"/>
            </a:pPr>
            <a:endParaRPr lang="en-IN" sz="2800" dirty="0" smtClean="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6858000"/>
          </a:xfrm>
          <a:prstGeom prst="rect">
            <a:avLst/>
          </a:prstGeom>
        </p:spPr>
        <p:txBody>
          <a:bodyPr vert="horz" lIns="91440" tIns="45720" rIns="91440" bIns="45720" rtlCol="0" anchor="t">
            <a:normAutofit fontScale="40000" lnSpcReduction="2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9300" b="1" dirty="0" smtClean="0">
                <a:latin typeface="Times New Roman" pitchFamily="18" charset="0"/>
                <a:cs typeface="Times New Roman" pitchFamily="18" charset="0"/>
              </a:rPr>
              <a:t>Mandatory Documents for Certification</a:t>
            </a:r>
          </a:p>
          <a:p>
            <a:pPr fontAlgn="base"/>
            <a:endParaRPr lang="en-IN" sz="5600" b="1" dirty="0" smtClean="0">
              <a:latin typeface="Times New Roman" pitchFamily="18" charset="0"/>
              <a:cs typeface="Times New Roman" pitchFamily="18" charset="0"/>
            </a:endParaRPr>
          </a:p>
          <a:p>
            <a:r>
              <a:rPr lang="en-IN" sz="7000" dirty="0" smtClean="0">
                <a:solidFill>
                  <a:schemeClr val="tx1"/>
                </a:solidFill>
                <a:latin typeface="Times New Roman" pitchFamily="18" charset="0"/>
                <a:cs typeface="Times New Roman" pitchFamily="18" charset="0"/>
              </a:rPr>
              <a:t>The following mandatory documentation is explicitly required for certification:</a:t>
            </a:r>
          </a:p>
          <a:p>
            <a:r>
              <a:rPr lang="en-IN" sz="7000" dirty="0" smtClean="0">
                <a:solidFill>
                  <a:schemeClr val="tx1"/>
                </a:solidFill>
                <a:latin typeface="Times New Roman" pitchFamily="18" charset="0"/>
                <a:cs typeface="Times New Roman" pitchFamily="18" charset="0"/>
              </a:rPr>
              <a:t>ISMS scope (as per clause 4.3)</a:t>
            </a:r>
          </a:p>
          <a:p>
            <a:pPr>
              <a:buFont typeface="Arial" pitchFamily="34" charset="0"/>
              <a:buChar char="•"/>
            </a:pPr>
            <a:r>
              <a:rPr lang="en-IN" sz="7000" dirty="0" smtClean="0">
                <a:solidFill>
                  <a:schemeClr val="tx1"/>
                </a:solidFill>
                <a:latin typeface="Times New Roman" pitchFamily="18" charset="0"/>
                <a:cs typeface="Times New Roman" pitchFamily="18" charset="0"/>
              </a:rPr>
              <a:t>Information security policy (clause 5.2)</a:t>
            </a:r>
          </a:p>
          <a:p>
            <a:pPr>
              <a:buFont typeface="Arial" pitchFamily="34" charset="0"/>
              <a:buChar char="•"/>
            </a:pPr>
            <a:r>
              <a:rPr lang="en-IN" sz="7000" dirty="0" smtClean="0">
                <a:solidFill>
                  <a:schemeClr val="tx1"/>
                </a:solidFill>
                <a:latin typeface="Times New Roman" pitchFamily="18" charset="0"/>
                <a:cs typeface="Times New Roman" pitchFamily="18" charset="0"/>
              </a:rPr>
              <a:t>Information risk assessment </a:t>
            </a:r>
            <a:r>
              <a:rPr lang="en-IN" sz="7000" i="1" dirty="0" smtClean="0">
                <a:solidFill>
                  <a:schemeClr val="tx1"/>
                </a:solidFill>
                <a:latin typeface="Times New Roman" pitchFamily="18" charset="0"/>
                <a:cs typeface="Times New Roman" pitchFamily="18" charset="0"/>
              </a:rPr>
              <a:t>process</a:t>
            </a:r>
            <a:r>
              <a:rPr lang="en-IN" sz="7000" dirty="0" smtClean="0">
                <a:solidFill>
                  <a:schemeClr val="tx1"/>
                </a:solidFill>
                <a:latin typeface="Times New Roman" pitchFamily="18" charset="0"/>
                <a:cs typeface="Times New Roman" pitchFamily="18" charset="0"/>
              </a:rPr>
              <a:t> (clause 6.1.2)</a:t>
            </a:r>
          </a:p>
          <a:p>
            <a:pPr>
              <a:buFont typeface="Arial" pitchFamily="34" charset="0"/>
              <a:buChar char="•"/>
            </a:pPr>
            <a:r>
              <a:rPr lang="en-IN" sz="7000" dirty="0" smtClean="0">
                <a:solidFill>
                  <a:schemeClr val="tx1"/>
                </a:solidFill>
                <a:latin typeface="Times New Roman" pitchFamily="18" charset="0"/>
                <a:cs typeface="Times New Roman" pitchFamily="18" charset="0"/>
              </a:rPr>
              <a:t>Information risk treatment </a:t>
            </a:r>
            <a:r>
              <a:rPr lang="en-IN" sz="7000" i="1" dirty="0" smtClean="0">
                <a:solidFill>
                  <a:schemeClr val="tx1"/>
                </a:solidFill>
                <a:latin typeface="Times New Roman" pitchFamily="18" charset="0"/>
                <a:cs typeface="Times New Roman" pitchFamily="18" charset="0"/>
              </a:rPr>
              <a:t>process</a:t>
            </a:r>
            <a:r>
              <a:rPr lang="en-IN" sz="7000" dirty="0" smtClean="0">
                <a:solidFill>
                  <a:schemeClr val="tx1"/>
                </a:solidFill>
                <a:latin typeface="Times New Roman" pitchFamily="18" charset="0"/>
                <a:cs typeface="Times New Roman" pitchFamily="18" charset="0"/>
              </a:rPr>
              <a:t> (clause 6.1.3)</a:t>
            </a:r>
          </a:p>
          <a:p>
            <a:pPr>
              <a:buFont typeface="Arial" pitchFamily="34" charset="0"/>
              <a:buChar char="•"/>
            </a:pPr>
            <a:r>
              <a:rPr lang="en-IN" sz="7000" dirty="0" smtClean="0">
                <a:solidFill>
                  <a:schemeClr val="tx1"/>
                </a:solidFill>
                <a:latin typeface="Times New Roman" pitchFamily="18" charset="0"/>
                <a:cs typeface="Times New Roman" pitchFamily="18" charset="0"/>
              </a:rPr>
              <a:t>Information security objectives (clause 6.2)</a:t>
            </a:r>
          </a:p>
          <a:p>
            <a:pPr>
              <a:buFont typeface="Arial" pitchFamily="34" charset="0"/>
              <a:buChar char="•"/>
            </a:pPr>
            <a:r>
              <a:rPr lang="en-IN" sz="7000" dirty="0" smtClean="0">
                <a:solidFill>
                  <a:schemeClr val="tx1"/>
                </a:solidFill>
                <a:latin typeface="Times New Roman" pitchFamily="18" charset="0"/>
                <a:cs typeface="Times New Roman" pitchFamily="18" charset="0"/>
              </a:rPr>
              <a:t>Evidence of the competence of the people working in information security (clause 7.2)</a:t>
            </a:r>
          </a:p>
          <a:p>
            <a:pPr>
              <a:buFont typeface="Arial" pitchFamily="34" charset="0"/>
              <a:buChar char="•"/>
            </a:pPr>
            <a:r>
              <a:rPr lang="en-IN" sz="7000" dirty="0" smtClean="0">
                <a:solidFill>
                  <a:schemeClr val="tx1"/>
                </a:solidFill>
                <a:latin typeface="Times New Roman" pitchFamily="18" charset="0"/>
                <a:cs typeface="Times New Roman" pitchFamily="18" charset="0"/>
              </a:rPr>
              <a:t>Other ISMS-related documents deemed necessary by the organization (clause 7.5.1b)</a:t>
            </a:r>
          </a:p>
          <a:p>
            <a:pPr>
              <a:buFont typeface="Arial" pitchFamily="34" charset="0"/>
              <a:buChar char="•"/>
            </a:pPr>
            <a:r>
              <a:rPr lang="en-IN" sz="7000" dirty="0" smtClean="0">
                <a:solidFill>
                  <a:schemeClr val="tx1"/>
                </a:solidFill>
                <a:latin typeface="Times New Roman" pitchFamily="18" charset="0"/>
                <a:cs typeface="Times New Roman" pitchFamily="18" charset="0"/>
              </a:rPr>
              <a:t>Operational planning and control documents (clause 8.1)</a:t>
            </a:r>
          </a:p>
          <a:p>
            <a:pPr>
              <a:buFont typeface="Arial" pitchFamily="34" charset="0"/>
              <a:buChar char="•"/>
            </a:pPr>
            <a:r>
              <a:rPr lang="en-IN" sz="7000" dirty="0" smtClean="0">
                <a:solidFill>
                  <a:schemeClr val="tx1"/>
                </a:solidFill>
                <a:latin typeface="Times New Roman" pitchFamily="18" charset="0"/>
                <a:cs typeface="Times New Roman" pitchFamily="18" charset="0"/>
              </a:rPr>
              <a:t>The </a:t>
            </a:r>
            <a:r>
              <a:rPr lang="en-IN" sz="7000" i="1" dirty="0" smtClean="0">
                <a:solidFill>
                  <a:schemeClr val="tx1"/>
                </a:solidFill>
                <a:latin typeface="Times New Roman" pitchFamily="18" charset="0"/>
                <a:cs typeface="Times New Roman" pitchFamily="18" charset="0"/>
              </a:rPr>
              <a:t>results </a:t>
            </a:r>
            <a:r>
              <a:rPr lang="en-IN" sz="7000" dirty="0" smtClean="0">
                <a:solidFill>
                  <a:schemeClr val="tx1"/>
                </a:solidFill>
                <a:latin typeface="Times New Roman" pitchFamily="18" charset="0"/>
                <a:cs typeface="Times New Roman" pitchFamily="18" charset="0"/>
              </a:rPr>
              <a:t>of the [information] risk assessments (clause 8.2)</a:t>
            </a:r>
          </a:p>
          <a:p>
            <a:pPr>
              <a:buFont typeface="Arial" pitchFamily="34" charset="0"/>
              <a:buChar char="•"/>
            </a:pPr>
            <a:r>
              <a:rPr lang="en-IN" sz="7000" dirty="0" smtClean="0">
                <a:solidFill>
                  <a:schemeClr val="tx1"/>
                </a:solidFill>
                <a:latin typeface="Times New Roman" pitchFamily="18" charset="0"/>
                <a:cs typeface="Times New Roman" pitchFamily="18" charset="0"/>
              </a:rPr>
              <a:t>The </a:t>
            </a:r>
            <a:r>
              <a:rPr lang="en-IN" sz="7000" i="1" dirty="0" smtClean="0">
                <a:solidFill>
                  <a:schemeClr val="tx1"/>
                </a:solidFill>
                <a:latin typeface="Times New Roman" pitchFamily="18" charset="0"/>
                <a:cs typeface="Times New Roman" pitchFamily="18" charset="0"/>
              </a:rPr>
              <a:t>decisions </a:t>
            </a:r>
            <a:r>
              <a:rPr lang="en-IN" sz="7000" dirty="0" smtClean="0">
                <a:solidFill>
                  <a:schemeClr val="tx1"/>
                </a:solidFill>
                <a:latin typeface="Times New Roman" pitchFamily="18" charset="0"/>
                <a:cs typeface="Times New Roman" pitchFamily="18" charset="0"/>
              </a:rPr>
              <a:t>regarding [information] risk treatment (clause 8.3)</a:t>
            </a:r>
          </a:p>
          <a:p>
            <a:pPr>
              <a:buFont typeface="Arial" pitchFamily="34" charset="0"/>
              <a:buChar char="•"/>
            </a:pPr>
            <a:r>
              <a:rPr lang="en-IN" sz="7000" dirty="0" smtClean="0">
                <a:solidFill>
                  <a:schemeClr val="tx1"/>
                </a:solidFill>
                <a:latin typeface="Times New Roman" pitchFamily="18" charset="0"/>
                <a:cs typeface="Times New Roman" pitchFamily="18" charset="0"/>
              </a:rPr>
              <a:t>Evidence of the monitoring and measurement of information security (clause 9.1)</a:t>
            </a:r>
          </a:p>
          <a:p>
            <a:pPr>
              <a:buFont typeface="Arial" pitchFamily="34" charset="0"/>
              <a:buChar char="•"/>
            </a:pPr>
            <a:r>
              <a:rPr lang="en-IN" sz="7000" dirty="0" smtClean="0">
                <a:solidFill>
                  <a:schemeClr val="tx1"/>
                </a:solidFill>
                <a:latin typeface="Times New Roman" pitchFamily="18" charset="0"/>
                <a:cs typeface="Times New Roman" pitchFamily="18" charset="0"/>
              </a:rPr>
              <a:t>The ISMS internal audit program and the results of audits conducted (clause 9.2)</a:t>
            </a:r>
          </a:p>
          <a:p>
            <a:pPr>
              <a:buFont typeface="Arial" pitchFamily="34" charset="0"/>
              <a:buChar char="•"/>
            </a:pPr>
            <a:r>
              <a:rPr lang="en-IN" sz="7000" dirty="0" smtClean="0">
                <a:solidFill>
                  <a:schemeClr val="tx1"/>
                </a:solidFill>
                <a:latin typeface="Times New Roman" pitchFamily="18" charset="0"/>
                <a:cs typeface="Times New Roman" pitchFamily="18" charset="0"/>
              </a:rPr>
              <a:t>Evidence of top management reviews of the ISMS (clause 9.3)</a:t>
            </a:r>
          </a:p>
          <a:p>
            <a:pPr>
              <a:buFont typeface="Arial" pitchFamily="34" charset="0"/>
              <a:buChar char="•"/>
            </a:pPr>
            <a:r>
              <a:rPr lang="en-IN" sz="7000" dirty="0" smtClean="0">
                <a:solidFill>
                  <a:schemeClr val="tx1"/>
                </a:solidFill>
                <a:latin typeface="Times New Roman" pitchFamily="18" charset="0"/>
                <a:cs typeface="Times New Roman" pitchFamily="18" charset="0"/>
              </a:rPr>
              <a:t>Evidence of nonconformities identified and corrective actions arising (clause 10.1)</a:t>
            </a:r>
          </a:p>
          <a:p>
            <a:pPr fontAlgn="base"/>
            <a:endParaRPr lang="en-IN" sz="5600" b="1" dirty="0" smtClean="0">
              <a:latin typeface="Times New Roman" pitchFamily="18" charset="0"/>
              <a:cs typeface="Times New Roman" pitchFamily="18" charset="0"/>
            </a:endParaRPr>
          </a:p>
          <a:p>
            <a:endParaRPr lang="en-IN" sz="3200" dirty="0" smtClean="0"/>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loud.jpg"/>
          <p:cNvPicPr>
            <a:picLocks noGrp="1" noChangeAspect="1"/>
          </p:cNvPicPr>
          <p:nvPr>
            <p:ph idx="1"/>
          </p:nvPr>
        </p:nvPicPr>
        <p:blipFill>
          <a:blip r:embed="rId2"/>
          <a:stretch>
            <a:fillRect/>
          </a:stretch>
        </p:blipFill>
        <p:spPr>
          <a:xfrm>
            <a:off x="2197945" y="1130531"/>
            <a:ext cx="7295190" cy="4861618"/>
          </a:xfrm>
        </p:spPr>
      </p:pic>
    </p:spTree>
  </p:cSld>
  <p:clrMapOvr>
    <a:masterClrMapping/>
  </p:clrMapOvr>
  <p:transition spd="slow"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descr="features.png"/>
          <p:cNvPicPr>
            <a:picLocks noGrp="1" noChangeAspect="1"/>
          </p:cNvPicPr>
          <p:nvPr>
            <p:ph idx="1"/>
          </p:nvPr>
        </p:nvPicPr>
        <p:blipFill>
          <a:blip r:embed="rId2"/>
          <a:stretch>
            <a:fillRect/>
          </a:stretch>
        </p:blipFill>
        <p:spPr>
          <a:xfrm>
            <a:off x="2394065" y="1463040"/>
            <a:ext cx="6916189" cy="4106487"/>
          </a:xfrm>
        </p:spPr>
      </p:pic>
    </p:spTree>
  </p:cSld>
  <p:clrMapOvr>
    <a:masterClrMapping/>
  </p:clrMapOvr>
  <p:transition spd="slow"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1709302" cy="6858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endParaRPr lang="en-IN" sz="3200" b="1" cap="all" dirty="0" smtClean="0">
              <a:latin typeface="Times New Roman" pitchFamily="18" charset="0"/>
              <a:cs typeface="Times New Roman" pitchFamily="18" charset="0"/>
            </a:endParaRP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The </a:t>
            </a:r>
            <a:r>
              <a:rPr lang="en-IN" sz="3200" b="1" u="sng" dirty="0" smtClean="0">
                <a:solidFill>
                  <a:schemeClr val="tx1"/>
                </a:solidFill>
                <a:latin typeface="Times New Roman" pitchFamily="18" charset="0"/>
                <a:cs typeface="Times New Roman" pitchFamily="18" charset="0"/>
                <a:hlinkClick r:id="rId2"/>
              </a:rPr>
              <a:t>GLBA</a:t>
            </a:r>
            <a:r>
              <a:rPr lang="en-IN" sz="3200" dirty="0" smtClean="0">
                <a:solidFill>
                  <a:schemeClr val="tx1"/>
                </a:solidFill>
                <a:latin typeface="Times New Roman" pitchFamily="18" charset="0"/>
                <a:cs typeface="Times New Roman" pitchFamily="18" charset="0"/>
              </a:rPr>
              <a:t> requires that financial institutions act to </a:t>
            </a:r>
            <a:r>
              <a:rPr lang="en-IN" sz="3200" b="1" dirty="0" smtClean="0">
                <a:solidFill>
                  <a:schemeClr val="tx1"/>
                </a:solidFill>
                <a:latin typeface="Times New Roman" pitchFamily="18" charset="0"/>
                <a:cs typeface="Times New Roman" pitchFamily="18" charset="0"/>
              </a:rPr>
              <a:t>ensure the confidentiality and security of customers’ “</a:t>
            </a:r>
            <a:r>
              <a:rPr lang="en-IN" sz="3200" b="1" dirty="0" err="1" smtClean="0">
                <a:solidFill>
                  <a:schemeClr val="tx1"/>
                </a:solidFill>
                <a:latin typeface="Times New Roman" pitchFamily="18" charset="0"/>
                <a:cs typeface="Times New Roman" pitchFamily="18" charset="0"/>
              </a:rPr>
              <a:t>nonpublic</a:t>
            </a:r>
            <a:r>
              <a:rPr lang="en-IN" sz="3200" b="1" dirty="0" smtClean="0">
                <a:solidFill>
                  <a:schemeClr val="tx1"/>
                </a:solidFill>
                <a:latin typeface="Times New Roman" pitchFamily="18" charset="0"/>
                <a:cs typeface="Times New Roman" pitchFamily="18" charset="0"/>
              </a:rPr>
              <a:t> personal information,” or NPI. </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NPI includes</a:t>
            </a:r>
          </a:p>
          <a:p>
            <a:pPr fontAlgn="base"/>
            <a:r>
              <a:rPr lang="en-IN" sz="3200" dirty="0" smtClean="0">
                <a:solidFill>
                  <a:schemeClr val="tx1"/>
                </a:solidFill>
                <a:latin typeface="Times New Roman" pitchFamily="18" charset="0"/>
                <a:cs typeface="Times New Roman" pitchFamily="18" charset="0"/>
              </a:rPr>
              <a:t>-Social Security numbers</a:t>
            </a:r>
          </a:p>
          <a:p>
            <a:pPr fontAlgn="base"/>
            <a:r>
              <a:rPr lang="en-IN" sz="3200" dirty="0" smtClean="0">
                <a:solidFill>
                  <a:schemeClr val="tx1"/>
                </a:solidFill>
                <a:latin typeface="Times New Roman" pitchFamily="18" charset="0"/>
                <a:cs typeface="Times New Roman" pitchFamily="18" charset="0"/>
              </a:rPr>
              <a:t>-credit and income histories</a:t>
            </a:r>
          </a:p>
          <a:p>
            <a:pPr fontAlgn="base"/>
            <a:r>
              <a:rPr lang="en-IN" sz="3200" dirty="0" smtClean="0">
                <a:solidFill>
                  <a:schemeClr val="tx1"/>
                </a:solidFill>
                <a:latin typeface="Times New Roman" pitchFamily="18" charset="0"/>
                <a:cs typeface="Times New Roman" pitchFamily="18" charset="0"/>
              </a:rPr>
              <a:t>-credit and bank card account numbers</a:t>
            </a:r>
          </a:p>
          <a:p>
            <a:pPr fontAlgn="base"/>
            <a:r>
              <a:rPr lang="en-IN" sz="3200" dirty="0" smtClean="0">
                <a:solidFill>
                  <a:schemeClr val="tx1"/>
                </a:solidFill>
                <a:latin typeface="Times New Roman" pitchFamily="18" charset="0"/>
                <a:cs typeface="Times New Roman" pitchFamily="18" charset="0"/>
              </a:rPr>
              <a:t>-phone numbers</a:t>
            </a:r>
          </a:p>
          <a:p>
            <a:pPr fontAlgn="base"/>
            <a:r>
              <a:rPr lang="en-IN" sz="3200" dirty="0" smtClean="0">
                <a:solidFill>
                  <a:schemeClr val="tx1"/>
                </a:solidFill>
                <a:latin typeface="Times New Roman" pitchFamily="18" charset="0"/>
                <a:cs typeface="Times New Roman" pitchFamily="18" charset="0"/>
              </a:rPr>
              <a:t>-addresses, </a:t>
            </a:r>
          </a:p>
          <a:p>
            <a:pPr fontAlgn="base"/>
            <a:r>
              <a:rPr lang="en-IN" sz="3200" dirty="0" smtClean="0">
                <a:solidFill>
                  <a:schemeClr val="tx1"/>
                </a:solidFill>
                <a:latin typeface="Times New Roman" pitchFamily="18" charset="0"/>
                <a:cs typeface="Times New Roman" pitchFamily="18" charset="0"/>
              </a:rPr>
              <a:t>-any other personal customer information received by a financial institution that is not public. </a:t>
            </a:r>
          </a:p>
          <a:p>
            <a:pPr fontAlgn="base"/>
            <a:r>
              <a:rPr lang="en-IN" sz="3200" dirty="0" smtClean="0">
                <a:solidFill>
                  <a:schemeClr val="tx1"/>
                </a:solidFill>
                <a:latin typeface="Times New Roman" pitchFamily="18" charset="0"/>
                <a:cs typeface="Times New Roman" pitchFamily="18" charset="0"/>
              </a:rPr>
              <a:t>.</a:t>
            </a:r>
          </a:p>
          <a:p>
            <a:pPr fontAlgn="base"/>
            <a:endParaRPr lang="en-IN" sz="3200" dirty="0" smtClean="0">
              <a:solidFill>
                <a:schemeClr val="tx1"/>
              </a:solidFill>
              <a:latin typeface="Times New Roman" pitchFamily="18" charset="0"/>
              <a:cs typeface="Times New Roman" pitchFamily="18" charset="0"/>
            </a:endParaRPr>
          </a:p>
          <a:p>
            <a:pPr fontAlgn="base"/>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1709302" cy="6858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4700" b="1" dirty="0" smtClean="0">
                <a:latin typeface="Times New Roman" pitchFamily="18" charset="0"/>
                <a:cs typeface="Times New Roman" pitchFamily="18" charset="0"/>
              </a:rPr>
              <a:t>How GLBA Works</a:t>
            </a:r>
          </a:p>
          <a:p>
            <a:pPr fontAlgn="base"/>
            <a:endParaRPr lang="en-IN" sz="3200" dirty="0" smtClean="0">
              <a:solidFill>
                <a:schemeClr val="tx1"/>
              </a:solidFill>
              <a:latin typeface="Times New Roman" pitchFamily="18" charset="0"/>
              <a:cs typeface="Times New Roman" pitchFamily="18" charset="0"/>
            </a:endParaRPr>
          </a:p>
          <a:p>
            <a:pPr fontAlgn="base"/>
            <a:r>
              <a:rPr lang="en-IN" sz="3200" dirty="0" smtClean="0">
                <a:solidFill>
                  <a:schemeClr val="tx1"/>
                </a:solidFill>
                <a:latin typeface="Times New Roman" pitchFamily="18" charset="0"/>
                <a:cs typeface="Times New Roman" pitchFamily="18" charset="0"/>
              </a:rPr>
              <a:t>The Gramm-Leach-Bliley Act put several major requirements into place to govern the collection, disclosure, and protection of consumers’ non-public personal information(NPI) or personally identifiable information (PII).</a:t>
            </a:r>
          </a:p>
          <a:p>
            <a:pPr fontAlgn="base"/>
            <a:endParaRPr lang="en-IN" sz="3200" dirty="0" smtClean="0">
              <a:solidFill>
                <a:schemeClr val="tx1"/>
              </a:solidFill>
              <a:latin typeface="Times New Roman" pitchFamily="18" charset="0"/>
              <a:cs typeface="Times New Roman" pitchFamily="18" charset="0"/>
            </a:endParaRPr>
          </a:p>
          <a:p>
            <a:pPr fontAlgn="base"/>
            <a:r>
              <a:rPr lang="en-IN" sz="3200" dirty="0" smtClean="0">
                <a:solidFill>
                  <a:schemeClr val="tx1"/>
                </a:solidFill>
                <a:latin typeface="Times New Roman" pitchFamily="18" charset="0"/>
                <a:cs typeface="Times New Roman" pitchFamily="18" charset="0"/>
              </a:rPr>
              <a:t>GLBA consists of TWO parts : </a:t>
            </a:r>
          </a:p>
          <a:p>
            <a:pPr fontAlgn="base">
              <a:buFont typeface="Arial" pitchFamily="34" charset="0"/>
              <a:buChar char="•"/>
            </a:pPr>
            <a:r>
              <a:rPr lang="en-IN" sz="3200" b="1" dirty="0" smtClean="0">
                <a:solidFill>
                  <a:schemeClr val="tx1"/>
                </a:solidFill>
                <a:latin typeface="Times New Roman" pitchFamily="18" charset="0"/>
                <a:cs typeface="Times New Roman" pitchFamily="18" charset="0"/>
              </a:rPr>
              <a:t>Financial Privacy Rule</a:t>
            </a:r>
          </a:p>
          <a:p>
            <a:pPr fontAlgn="base">
              <a:buFont typeface="Arial" pitchFamily="34" charset="0"/>
              <a:buChar char="•"/>
            </a:pPr>
            <a:r>
              <a:rPr lang="en-IN" sz="3200" b="1" dirty="0" smtClean="0">
                <a:solidFill>
                  <a:schemeClr val="tx1"/>
                </a:solidFill>
                <a:latin typeface="Times New Roman" pitchFamily="18" charset="0"/>
                <a:cs typeface="Times New Roman" pitchFamily="18" charset="0"/>
              </a:rPr>
              <a:t>Safeguards Rule</a:t>
            </a:r>
          </a:p>
          <a:p>
            <a:pPr fontAlgn="base"/>
            <a:endParaRPr lang="en-IN" sz="3200" dirty="0" smtClean="0">
              <a:solidFill>
                <a:schemeClr val="tx1"/>
              </a:solidFill>
              <a:latin typeface="Times New Roman" pitchFamily="18" charset="0"/>
              <a:cs typeface="Times New Roman" pitchFamily="18" charset="0"/>
            </a:endParaRPr>
          </a:p>
          <a:p>
            <a:pPr fontAlgn="base"/>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1709302" cy="6858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endParaRPr lang="en-IN" sz="3800" b="1" dirty="0" smtClean="0">
              <a:latin typeface="Times New Roman" pitchFamily="18" charset="0"/>
              <a:cs typeface="Times New Roman" pitchFamily="18" charset="0"/>
            </a:endParaRPr>
          </a:p>
          <a:p>
            <a:pPr fontAlgn="base"/>
            <a:r>
              <a:rPr lang="en-IN" sz="3800" b="1" dirty="0" smtClean="0">
                <a:latin typeface="Times New Roman" pitchFamily="18" charset="0"/>
                <a:cs typeface="Times New Roman" pitchFamily="18" charset="0"/>
              </a:rPr>
              <a:t>Financial Privacy Rule</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This rule requires financial institutions to provide each consumer with </a:t>
            </a:r>
            <a:r>
              <a:rPr lang="en-IN" sz="3200" b="1" dirty="0" smtClean="0">
                <a:solidFill>
                  <a:schemeClr val="tx1"/>
                </a:solidFill>
                <a:latin typeface="Times New Roman" pitchFamily="18" charset="0"/>
                <a:cs typeface="Times New Roman" pitchFamily="18" charset="0"/>
              </a:rPr>
              <a:t>a privacy notice </a:t>
            </a:r>
            <a:r>
              <a:rPr lang="en-IN" sz="3200" dirty="0" smtClean="0">
                <a:solidFill>
                  <a:schemeClr val="tx1"/>
                </a:solidFill>
                <a:latin typeface="Times New Roman" pitchFamily="18" charset="0"/>
                <a:cs typeface="Times New Roman" pitchFamily="18" charset="0"/>
              </a:rPr>
              <a:t>at the time the </a:t>
            </a:r>
            <a:r>
              <a:rPr lang="en-IN" sz="3200" b="1" dirty="0" smtClean="0">
                <a:solidFill>
                  <a:schemeClr val="tx1"/>
                </a:solidFill>
                <a:latin typeface="Times New Roman" pitchFamily="18" charset="0"/>
                <a:cs typeface="Times New Roman" pitchFamily="18" charset="0"/>
              </a:rPr>
              <a:t>consumer relationship is established</a:t>
            </a:r>
            <a:r>
              <a:rPr lang="en-IN" sz="3200" dirty="0" smtClean="0">
                <a:solidFill>
                  <a:schemeClr val="tx1"/>
                </a:solidFill>
                <a:latin typeface="Times New Roman" pitchFamily="18" charset="0"/>
                <a:cs typeface="Times New Roman" pitchFamily="18" charset="0"/>
              </a:rPr>
              <a:t> and </a:t>
            </a:r>
            <a:r>
              <a:rPr lang="en-IN" sz="3200" b="1" dirty="0" smtClean="0">
                <a:solidFill>
                  <a:schemeClr val="tx1"/>
                </a:solidFill>
                <a:latin typeface="Times New Roman" pitchFamily="18" charset="0"/>
                <a:cs typeface="Times New Roman" pitchFamily="18" charset="0"/>
              </a:rPr>
              <a:t>annually</a:t>
            </a:r>
            <a:r>
              <a:rPr lang="en-IN" sz="3200" dirty="0" smtClean="0">
                <a:solidFill>
                  <a:schemeClr val="tx1"/>
                </a:solidFill>
                <a:latin typeface="Times New Roman" pitchFamily="18" charset="0"/>
                <a:cs typeface="Times New Roman" pitchFamily="18" charset="0"/>
              </a:rPr>
              <a:t> thereafter. </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The privacy notice must explain </a:t>
            </a:r>
          </a:p>
          <a:p>
            <a:pPr fontAlgn="base"/>
            <a:r>
              <a:rPr lang="en-IN" sz="3200" b="1" dirty="0" smtClean="0">
                <a:solidFill>
                  <a:schemeClr val="tx1"/>
                </a:solidFill>
                <a:latin typeface="Times New Roman" pitchFamily="18" charset="0"/>
                <a:cs typeface="Times New Roman" pitchFamily="18" charset="0"/>
              </a:rPr>
              <a:t>-what </a:t>
            </a:r>
            <a:r>
              <a:rPr lang="en-IN" sz="3200" dirty="0" smtClean="0">
                <a:solidFill>
                  <a:schemeClr val="tx1"/>
                </a:solidFill>
                <a:latin typeface="Times New Roman" pitchFamily="18" charset="0"/>
                <a:cs typeface="Times New Roman" pitchFamily="18" charset="0"/>
              </a:rPr>
              <a:t>information </a:t>
            </a:r>
            <a:r>
              <a:rPr lang="en-IN" sz="3200" b="1" dirty="0" smtClean="0">
                <a:solidFill>
                  <a:schemeClr val="tx1"/>
                </a:solidFill>
                <a:latin typeface="Times New Roman" pitchFamily="18" charset="0"/>
                <a:cs typeface="Times New Roman" pitchFamily="18" charset="0"/>
              </a:rPr>
              <a:t>collected</a:t>
            </a:r>
            <a:r>
              <a:rPr lang="en-IN" sz="3200" dirty="0" smtClean="0">
                <a:solidFill>
                  <a:schemeClr val="tx1"/>
                </a:solidFill>
                <a:latin typeface="Times New Roman" pitchFamily="18" charset="0"/>
                <a:cs typeface="Times New Roman" pitchFamily="18" charset="0"/>
              </a:rPr>
              <a:t> about the consumer</a:t>
            </a:r>
          </a:p>
          <a:p>
            <a:pPr fontAlgn="base"/>
            <a:r>
              <a:rPr lang="en-IN" sz="3200" b="1" dirty="0" smtClean="0">
                <a:solidFill>
                  <a:schemeClr val="tx1"/>
                </a:solidFill>
                <a:latin typeface="Times New Roman" pitchFamily="18" charset="0"/>
                <a:cs typeface="Times New Roman" pitchFamily="18" charset="0"/>
              </a:rPr>
              <a:t>-where</a:t>
            </a:r>
            <a:r>
              <a:rPr lang="en-IN" sz="3200" dirty="0" smtClean="0">
                <a:solidFill>
                  <a:schemeClr val="tx1"/>
                </a:solidFill>
                <a:latin typeface="Times New Roman" pitchFamily="18" charset="0"/>
                <a:cs typeface="Times New Roman" pitchFamily="18" charset="0"/>
              </a:rPr>
              <a:t> that information is </a:t>
            </a:r>
            <a:r>
              <a:rPr lang="en-IN" sz="3200" b="1" dirty="0" smtClean="0">
                <a:solidFill>
                  <a:schemeClr val="tx1"/>
                </a:solidFill>
                <a:latin typeface="Times New Roman" pitchFamily="18" charset="0"/>
                <a:cs typeface="Times New Roman" pitchFamily="18" charset="0"/>
              </a:rPr>
              <a:t>shared</a:t>
            </a:r>
            <a:endParaRPr lang="en-IN" sz="3200" dirty="0" smtClean="0">
              <a:solidFill>
                <a:schemeClr val="tx1"/>
              </a:solidFill>
              <a:latin typeface="Times New Roman" pitchFamily="18" charset="0"/>
              <a:cs typeface="Times New Roman" pitchFamily="18" charset="0"/>
            </a:endParaRPr>
          </a:p>
          <a:p>
            <a:pPr fontAlgn="base"/>
            <a:r>
              <a:rPr lang="en-IN" sz="3200" b="1" dirty="0" smtClean="0">
                <a:solidFill>
                  <a:schemeClr val="tx1"/>
                </a:solidFill>
                <a:latin typeface="Times New Roman" pitchFamily="18" charset="0"/>
                <a:cs typeface="Times New Roman" pitchFamily="18" charset="0"/>
              </a:rPr>
              <a:t>-how</a:t>
            </a:r>
            <a:r>
              <a:rPr lang="en-IN" sz="3200" dirty="0" smtClean="0">
                <a:solidFill>
                  <a:schemeClr val="tx1"/>
                </a:solidFill>
                <a:latin typeface="Times New Roman" pitchFamily="18" charset="0"/>
                <a:cs typeface="Times New Roman" pitchFamily="18" charset="0"/>
              </a:rPr>
              <a:t> that information is </a:t>
            </a:r>
            <a:r>
              <a:rPr lang="en-IN" sz="3200" b="1" dirty="0" smtClean="0">
                <a:solidFill>
                  <a:schemeClr val="tx1"/>
                </a:solidFill>
                <a:latin typeface="Times New Roman" pitchFamily="18" charset="0"/>
                <a:cs typeface="Times New Roman" pitchFamily="18" charset="0"/>
              </a:rPr>
              <a:t>used</a:t>
            </a:r>
          </a:p>
          <a:p>
            <a:pPr fontAlgn="base"/>
            <a:r>
              <a:rPr lang="en-IN" sz="3200" b="1" dirty="0" smtClean="0">
                <a:solidFill>
                  <a:schemeClr val="tx1"/>
                </a:solidFill>
                <a:latin typeface="Times New Roman" pitchFamily="18" charset="0"/>
                <a:cs typeface="Times New Roman" pitchFamily="18" charset="0"/>
              </a:rPr>
              <a:t>-how</a:t>
            </a:r>
            <a:r>
              <a:rPr lang="en-IN" sz="3200" dirty="0" smtClean="0">
                <a:solidFill>
                  <a:schemeClr val="tx1"/>
                </a:solidFill>
                <a:latin typeface="Times New Roman" pitchFamily="18" charset="0"/>
                <a:cs typeface="Times New Roman" pitchFamily="18" charset="0"/>
              </a:rPr>
              <a:t> that information is </a:t>
            </a:r>
            <a:r>
              <a:rPr lang="en-IN" sz="3200" b="1" dirty="0" smtClean="0">
                <a:solidFill>
                  <a:schemeClr val="tx1"/>
                </a:solidFill>
                <a:latin typeface="Times New Roman" pitchFamily="18" charset="0"/>
                <a:cs typeface="Times New Roman" pitchFamily="18" charset="0"/>
              </a:rPr>
              <a:t>protected</a:t>
            </a:r>
            <a:endParaRPr lang="en-IN" sz="3200" dirty="0" smtClean="0">
              <a:solidFill>
                <a:schemeClr val="tx1"/>
              </a:solidFill>
              <a:latin typeface="Times New Roman" pitchFamily="18" charset="0"/>
              <a:cs typeface="Times New Roman" pitchFamily="18" charset="0"/>
            </a:endParaRP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The notice must also identify the consumer’s right to opt out of the information being shared with unaffiliated parties pursuant to the provisions of the Fair Credit Reporting Act. </a:t>
            </a:r>
          </a:p>
          <a:p>
            <a:pPr fontAlgn="base"/>
            <a:endParaRPr lang="en-IN" sz="3200" dirty="0" smtClean="0">
              <a:solidFill>
                <a:schemeClr val="tx1"/>
              </a:solidFill>
              <a:latin typeface="Times New Roman" pitchFamily="18" charset="0"/>
              <a:cs typeface="Times New Roman" pitchFamily="18" charset="0"/>
            </a:endParaRPr>
          </a:p>
          <a:p>
            <a:pPr fontAlgn="base"/>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15884"/>
            <a:ext cx="11709302" cy="654211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3500" b="1" dirty="0" smtClean="0">
                <a:latin typeface="Times New Roman" pitchFamily="18" charset="0"/>
                <a:cs typeface="Times New Roman" pitchFamily="18" charset="0"/>
              </a:rPr>
              <a:t>Safeguards Rule</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This rule requires financial institutions to develop </a:t>
            </a:r>
            <a:r>
              <a:rPr lang="en-IN" sz="3200" b="1" dirty="0" smtClean="0">
                <a:solidFill>
                  <a:schemeClr val="tx1"/>
                </a:solidFill>
                <a:latin typeface="Times New Roman" pitchFamily="18" charset="0"/>
                <a:cs typeface="Times New Roman" pitchFamily="18" charset="0"/>
              </a:rPr>
              <a:t>a written information security plan describing its processes and procedures</a:t>
            </a:r>
            <a:r>
              <a:rPr lang="en-IN" sz="3200" dirty="0" smtClean="0">
                <a:solidFill>
                  <a:schemeClr val="tx1"/>
                </a:solidFill>
                <a:latin typeface="Times New Roman" pitchFamily="18" charset="0"/>
                <a:cs typeface="Times New Roman" pitchFamily="18" charset="0"/>
              </a:rPr>
              <a:t> for protecting clients’ NPI(Non-public personal information)</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Covered entities must construct a thorough risk analysis on each department handling the non-public information, as well as develop, monitor, and test a program to secure the information. </a:t>
            </a:r>
          </a:p>
          <a:p>
            <a:pPr fontAlgn="base">
              <a:buFont typeface="Arial" pitchFamily="34" charset="0"/>
              <a:buChar char="•"/>
            </a:pPr>
            <a:r>
              <a:rPr lang="en-IN" sz="3200" dirty="0" smtClean="0">
                <a:solidFill>
                  <a:schemeClr val="tx1"/>
                </a:solidFill>
                <a:latin typeface="Times New Roman" pitchFamily="18" charset="0"/>
                <a:cs typeface="Times New Roman" pitchFamily="18" charset="0"/>
              </a:rPr>
              <a:t>If  there are </a:t>
            </a:r>
            <a:r>
              <a:rPr lang="en-IN" sz="3200" b="1" dirty="0" smtClean="0">
                <a:solidFill>
                  <a:schemeClr val="tx1"/>
                </a:solidFill>
                <a:latin typeface="Times New Roman" pitchFamily="18" charset="0"/>
                <a:cs typeface="Times New Roman" pitchFamily="18" charset="0"/>
              </a:rPr>
              <a:t>changes</a:t>
            </a:r>
            <a:r>
              <a:rPr lang="en-IN" sz="3200" dirty="0" smtClean="0">
                <a:solidFill>
                  <a:schemeClr val="tx1"/>
                </a:solidFill>
                <a:latin typeface="Times New Roman" pitchFamily="18" charset="0"/>
                <a:cs typeface="Times New Roman" pitchFamily="18" charset="0"/>
              </a:rPr>
              <a:t> in how information is collected, stored and used, the safeguards </a:t>
            </a:r>
            <a:r>
              <a:rPr lang="en-IN" sz="3200" b="1" dirty="0" smtClean="0">
                <a:solidFill>
                  <a:schemeClr val="tx1"/>
                </a:solidFill>
                <a:latin typeface="Times New Roman" pitchFamily="18" charset="0"/>
                <a:cs typeface="Times New Roman" pitchFamily="18" charset="0"/>
              </a:rPr>
              <a:t>must be updated</a:t>
            </a:r>
            <a:r>
              <a:rPr lang="en-IN" sz="3200" dirty="0" smtClean="0">
                <a:solidFill>
                  <a:schemeClr val="tx1"/>
                </a:solidFill>
                <a:latin typeface="Times New Roman" pitchFamily="18" charset="0"/>
                <a:cs typeface="Times New Roman" pitchFamily="18" charset="0"/>
              </a:rPr>
              <a:t> as well. </a:t>
            </a:r>
          </a:p>
          <a:p>
            <a:pPr fontAlgn="base">
              <a:buFont typeface="Arial" pitchFamily="34" charset="0"/>
              <a:buChar char="•"/>
            </a:pPr>
            <a:r>
              <a:rPr lang="en-IN" sz="3200" b="1" dirty="0" smtClean="0">
                <a:solidFill>
                  <a:schemeClr val="tx1"/>
                </a:solidFill>
                <a:latin typeface="Times New Roman" pitchFamily="18" charset="0"/>
                <a:cs typeface="Times New Roman" pitchFamily="18" charset="0"/>
              </a:rPr>
              <a:t>The Federal government</a:t>
            </a:r>
            <a:r>
              <a:rPr lang="en-IN" sz="3200" dirty="0" smtClean="0">
                <a:solidFill>
                  <a:schemeClr val="tx1"/>
                </a:solidFill>
                <a:latin typeface="Times New Roman" pitchFamily="18" charset="0"/>
                <a:cs typeface="Times New Roman" pitchFamily="18" charset="0"/>
              </a:rPr>
              <a:t> provides </a:t>
            </a:r>
            <a:r>
              <a:rPr lang="en-IN" sz="3200" b="1" dirty="0" smtClean="0">
                <a:solidFill>
                  <a:schemeClr val="tx1"/>
                </a:solidFill>
                <a:latin typeface="Times New Roman" pitchFamily="18" charset="0"/>
                <a:cs typeface="Times New Roman" pitchFamily="18" charset="0"/>
              </a:rPr>
              <a:t>a set of standards</a:t>
            </a:r>
            <a:r>
              <a:rPr lang="en-IN" sz="3200" dirty="0" smtClean="0">
                <a:solidFill>
                  <a:schemeClr val="tx1"/>
                </a:solidFill>
                <a:latin typeface="Times New Roman" pitchFamily="18" charset="0"/>
                <a:cs typeface="Times New Roman" pitchFamily="18" charset="0"/>
              </a:rPr>
              <a:t> for safeguarding customer information.</a:t>
            </a:r>
          </a:p>
          <a:p>
            <a:pPr fontAlgn="base"/>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1709302" cy="6858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r>
              <a:rPr lang="en-IN" sz="3300" dirty="0" smtClean="0">
                <a:solidFill>
                  <a:schemeClr val="tx1"/>
                </a:solidFill>
                <a:latin typeface="Times New Roman" pitchFamily="18" charset="0"/>
                <a:cs typeface="Times New Roman" pitchFamily="18" charset="0"/>
              </a:rPr>
              <a:t>According to the Safeguards Rule, covered financial institutions must:</a:t>
            </a:r>
          </a:p>
          <a:p>
            <a:pPr fontAlgn="base"/>
            <a:endParaRPr lang="en-IN" sz="3300" dirty="0" smtClean="0">
              <a:solidFill>
                <a:schemeClr val="tx1"/>
              </a:solidFill>
              <a:latin typeface="Times New Roman" pitchFamily="18" charset="0"/>
              <a:cs typeface="Times New Roman" pitchFamily="18" charset="0"/>
            </a:endParaRPr>
          </a:p>
          <a:p>
            <a:pPr fontAlgn="base">
              <a:buFont typeface="Arial" pitchFamily="34" charset="0"/>
              <a:buChar char="•"/>
            </a:pPr>
            <a:r>
              <a:rPr lang="en-IN" sz="3300" dirty="0" smtClean="0">
                <a:solidFill>
                  <a:schemeClr val="tx1"/>
                </a:solidFill>
                <a:latin typeface="Times New Roman" pitchFamily="18" charset="0"/>
                <a:cs typeface="Times New Roman" pitchFamily="18" charset="0"/>
              </a:rPr>
              <a:t>Designate one or more employees to coordinate its information security program;</a:t>
            </a:r>
          </a:p>
          <a:p>
            <a:pPr fontAlgn="base">
              <a:buFont typeface="Arial" pitchFamily="34" charset="0"/>
              <a:buChar char="•"/>
            </a:pPr>
            <a:r>
              <a:rPr lang="en-IN" sz="3300" dirty="0" smtClean="0">
                <a:solidFill>
                  <a:schemeClr val="tx1"/>
                </a:solidFill>
                <a:latin typeface="Times New Roman" pitchFamily="18" charset="0"/>
                <a:cs typeface="Times New Roman" pitchFamily="18" charset="0"/>
              </a:rPr>
              <a:t>Identify and assess the risks to customer information in each relevant area of the company’s operation, and evaluate the effectiveness of the current safeguards for controlling these risks;</a:t>
            </a:r>
          </a:p>
          <a:p>
            <a:pPr fontAlgn="base">
              <a:buFont typeface="Arial" pitchFamily="34" charset="0"/>
              <a:buChar char="•"/>
            </a:pPr>
            <a:r>
              <a:rPr lang="en-IN" sz="3300" dirty="0" smtClean="0">
                <a:solidFill>
                  <a:schemeClr val="tx1"/>
                </a:solidFill>
                <a:latin typeface="Times New Roman" pitchFamily="18" charset="0"/>
                <a:cs typeface="Times New Roman" pitchFamily="18" charset="0"/>
              </a:rPr>
              <a:t>Design and implement a safeguards program, and regularly monitor and test it periodically</a:t>
            </a:r>
          </a:p>
          <a:p>
            <a:pPr fontAlgn="base">
              <a:buFont typeface="Arial" pitchFamily="34" charset="0"/>
              <a:buChar char="•"/>
            </a:pPr>
            <a:r>
              <a:rPr lang="en-IN" sz="3300" dirty="0" smtClean="0">
                <a:solidFill>
                  <a:schemeClr val="tx1"/>
                </a:solidFill>
                <a:latin typeface="Times New Roman" pitchFamily="18" charset="0"/>
                <a:cs typeface="Times New Roman" pitchFamily="18" charset="0"/>
              </a:rPr>
              <a:t>Select service providers that can maintain appropriate safeguards, make sure your contract requires them to maintain safeguards, and oversee their handling of customer information</a:t>
            </a:r>
          </a:p>
          <a:p>
            <a:pPr fontAlgn="base"/>
            <a:endParaRPr lang="en-IN" sz="3200" dirty="0" smtClean="0">
              <a:solidFill>
                <a:schemeClr val="tx1"/>
              </a:solidFill>
              <a:latin typeface="Times New Roman" pitchFamily="18" charset="0"/>
              <a:cs typeface="Times New Roman" pitchFamily="18" charset="0"/>
            </a:endParaRPr>
          </a:p>
          <a:p>
            <a:pPr fontAlgn="base"/>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TM02900688[[fn=Facet]]</Template>
  <TotalTime>3230</TotalTime>
  <Words>2029</Words>
  <Application>Microsoft Office PowerPoint</Application>
  <PresentationFormat>Custom</PresentationFormat>
  <Paragraphs>284</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Facet</vt:lpstr>
      <vt:lpstr>Module 06 Information Security Compliance Standards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HIPAA Compliance (Health Insurance Portability and Accountability Act of 1996)</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NERC Compliance (North American Electric Reliability Corporation)</vt:lpstr>
      <vt:lpstr>Slide 28</vt:lpstr>
      <vt:lpstr>Slide 29</vt:lpstr>
      <vt:lpstr>Slide 30</vt:lpstr>
      <vt:lpstr>Slide 31</vt:lpstr>
      <vt:lpstr>Slide 32</vt:lpstr>
      <vt:lpstr>Slide 33</vt:lpstr>
      <vt:lpstr>Slide 34</vt:lpstr>
      <vt:lpstr>ISO Compliance ((International Standard Organization)</vt:lpstr>
      <vt:lpstr>Slide 36</vt:lpstr>
      <vt:lpstr>Slide 37</vt:lpstr>
      <vt:lpstr>Slide 38</vt:lpstr>
      <vt:lpstr>Slide 39</vt:lpstr>
      <vt:lpstr>Slide 40</vt:lpstr>
      <vt:lpstr>Slide 41</vt:lpstr>
      <vt:lpstr>Slide 42</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Hackers</dc:title>
  <dc:creator>ABHIJIT MARATHE</dc:creator>
  <cp:lastModifiedBy>Dell1</cp:lastModifiedBy>
  <cp:revision>665</cp:revision>
  <dcterms:created xsi:type="dcterms:W3CDTF">2019-07-22T18:30:51Z</dcterms:created>
  <dcterms:modified xsi:type="dcterms:W3CDTF">2019-10-10T03:26:00Z</dcterms:modified>
</cp:coreProperties>
</file>