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68" r:id="rId2"/>
    <p:sldId id="260" r:id="rId3"/>
    <p:sldId id="269" r:id="rId4"/>
    <p:sldId id="278" r:id="rId5"/>
    <p:sldId id="279" r:id="rId6"/>
    <p:sldId id="280" r:id="rId7"/>
    <p:sldId id="281" r:id="rId8"/>
    <p:sldId id="282" r:id="rId9"/>
    <p:sldId id="283" r:id="rId10"/>
    <p:sldId id="289" r:id="rId11"/>
    <p:sldId id="290" r:id="rId12"/>
    <p:sldId id="284" r:id="rId13"/>
    <p:sldId id="287" r:id="rId14"/>
    <p:sldId id="288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17/09/2019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41219577"/>
      </p:ext>
    </p:extLst>
  </p:cSld>
  <p:clrMapOvr>
    <a:masterClrMapping/>
  </p:clrMapOvr>
  <p:transition spd="slow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17/09/2019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07631904"/>
      </p:ext>
    </p:extLst>
  </p:cSld>
  <p:clrMapOvr>
    <a:masterClrMapping/>
  </p:clrMapOvr>
  <p:transition spd="slow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17/09/2019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368724833"/>
      </p:ext>
    </p:extLst>
  </p:cSld>
  <p:clrMapOvr>
    <a:masterClrMapping/>
  </p:clrMapOvr>
  <p:transition spd="slow"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17/09/2019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8636819"/>
      </p:ext>
    </p:extLst>
  </p:cSld>
  <p:clrMapOvr>
    <a:masterClrMapping/>
  </p:clrMapOvr>
  <p:transition spd="slow"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17/09/2019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187313951"/>
      </p:ext>
    </p:extLst>
  </p:cSld>
  <p:clrMapOvr>
    <a:masterClrMapping/>
  </p:clrMapOvr>
  <p:transition spd="slow"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17/09/2019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48354039"/>
      </p:ext>
    </p:extLst>
  </p:cSld>
  <p:clrMapOvr>
    <a:masterClrMapping/>
  </p:clrMapOvr>
  <p:transition spd="slow"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17/09/2019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7183706"/>
      </p:ext>
    </p:extLst>
  </p:cSld>
  <p:clrMapOvr>
    <a:masterClrMapping/>
  </p:clrMapOvr>
  <p:transition spd="slow"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17/09/2019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54231779"/>
      </p:ext>
    </p:extLst>
  </p:cSld>
  <p:clrMapOvr>
    <a:masterClrMapping/>
  </p:clrMapOvr>
  <p:transition spd="slow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17/09/2019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03011290"/>
      </p:ext>
    </p:extLst>
  </p:cSld>
  <p:clrMapOvr>
    <a:masterClrMapping/>
  </p:clrMapOvr>
  <p:transition spd="slow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17/09/2019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14996570"/>
      </p:ext>
    </p:extLst>
  </p:cSld>
  <p:clrMapOvr>
    <a:masterClrMapping/>
  </p:clrMapOvr>
  <p:transition spd="slow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17/09/2019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6586848"/>
      </p:ext>
    </p:extLst>
  </p:cSld>
  <p:clrMapOvr>
    <a:masterClrMapping/>
  </p:clrMapOvr>
  <p:transition spd="slow"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17/09/2019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0676791"/>
      </p:ext>
    </p:extLst>
  </p:cSld>
  <p:clrMapOvr>
    <a:masterClrMapping/>
  </p:clrMapOvr>
  <p:transition spd="slow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17/09/2019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39639308"/>
      </p:ext>
    </p:extLst>
  </p:cSld>
  <p:clrMapOvr>
    <a:masterClrMapping/>
  </p:clrMapOvr>
  <p:transition spd="slow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17/09/2019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88681562"/>
      </p:ext>
    </p:extLst>
  </p:cSld>
  <p:clrMapOvr>
    <a:masterClrMapping/>
  </p:clrMapOvr>
  <p:transition spd="slow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17/09/2019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88742930"/>
      </p:ext>
    </p:extLst>
  </p:cSld>
  <p:clrMapOvr>
    <a:masterClrMapping/>
  </p:clrMapOvr>
  <p:transition spd="slow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17/09/2019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87710890"/>
      </p:ext>
    </p:extLst>
  </p:cSld>
  <p:clrMapOvr>
    <a:masterClrMapping/>
  </p:clrMapOvr>
  <p:transition spd="slow"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833EF-3182-4C0C-A314-8970929F89E1}" type="datetimeFigureOut">
              <a:rPr lang="en-IN" smtClean="0"/>
              <a:pPr/>
              <a:t>17/09/2019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3261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ransition spd="slow" advClick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-spy-softwar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ectorsoft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motesp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lexispy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lexispy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yarsenal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lytec.com/" TargetMode="External"/><Relationship Id="rId2" Type="http://schemas.openxmlformats.org/officeDocument/2006/relationships/hyperlink" Target="http://www.softcentral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azingtool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erspysoftware.com/" TargetMode="External"/><Relationship Id="rId2" Type="http://schemas.openxmlformats.org/officeDocument/2006/relationships/hyperlink" Target="http://www.elite-keylogger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keylogger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974" y="2466535"/>
            <a:ext cx="8596668" cy="204919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600" b="1" dirty="0" smtClean="0">
                <a:latin typeface="Times New Roman" pitchFamily="18" charset="0"/>
                <a:cs typeface="Times New Roman" pitchFamily="18" charset="0"/>
              </a:rPr>
              <a:t>4.5 </a:t>
            </a:r>
            <a:r>
              <a:rPr lang="en-IN" sz="6600" b="1" dirty="0" err="1" smtClean="0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IN" sz="6600" b="1" dirty="0" smtClean="0">
                <a:latin typeface="Times New Roman" pitchFamily="18" charset="0"/>
                <a:cs typeface="Times New Roman" pitchFamily="18" charset="0"/>
              </a:rPr>
              <a:t> and Spywares</a:t>
            </a:r>
            <a:endParaRPr lang="en-IN" sz="6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69" y="0"/>
            <a:ext cx="8596668" cy="811237"/>
          </a:xfrm>
        </p:spPr>
        <p:txBody>
          <a:bodyPr/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AirDrive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Keylogger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282" y="829994"/>
            <a:ext cx="4358900" cy="5781821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It can be accessed with any Wi-Fi device such as a computer, laptop, tablet, or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smartphone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Pro and Max versions offer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time-stamping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E-mail reporting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data streaming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and up to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8 gigabytes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of built-in memory.</a:t>
            </a:r>
          </a:p>
        </p:txBody>
      </p:sp>
      <p:pic>
        <p:nvPicPr>
          <p:cNvPr id="6" name="Picture 5" descr="Airdrive keyloogg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588" y="928467"/>
            <a:ext cx="6331194" cy="4269545"/>
          </a:xfrm>
          <a:prstGeom prst="rect">
            <a:avLst/>
          </a:prstGeom>
        </p:spPr>
      </p:pic>
    </p:spTree>
  </p:cSld>
  <p:clrMapOvr>
    <a:masterClrMapping/>
  </p:clrMapOvr>
  <p:transition spd="slow"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034"/>
          </a:xfrm>
        </p:spPr>
        <p:txBody>
          <a:bodyPr/>
          <a:lstStyle/>
          <a:p>
            <a:r>
              <a:rPr lang="en-IN" dirty="0" smtClean="0"/>
              <a:t>How they are used</a:t>
            </a:r>
            <a:endParaRPr lang="en-IN" dirty="0"/>
          </a:p>
        </p:txBody>
      </p:sp>
      <p:pic>
        <p:nvPicPr>
          <p:cNvPr id="4" name="Content Placeholder 3" descr="keylogg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6128" y="1651066"/>
            <a:ext cx="5912449" cy="4509106"/>
          </a:xfrm>
        </p:spPr>
      </p:pic>
    </p:spTree>
  </p:cSld>
  <p:clrMapOvr>
    <a:masterClrMapping/>
  </p:clrMapOvr>
  <p:transition spd="slow"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69" y="0"/>
            <a:ext cx="8596668" cy="811237"/>
          </a:xfrm>
        </p:spPr>
        <p:txBody>
          <a:bodyPr/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AirDrive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Forensic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Cable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282" y="829994"/>
            <a:ext cx="4358900" cy="5781821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 is a series of specialized hardware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with Wi-Fi access, aiming at minimizing the risk of exposure.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They diverge from the classic USB adapter shape, making them nearly impossible to locate.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Available as a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USB extension cable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pic>
        <p:nvPicPr>
          <p:cNvPr id="5" name="Picture 4" descr="AirDrive Forensic Keylogger Cab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446" y="928467"/>
            <a:ext cx="5660488" cy="5226148"/>
          </a:xfrm>
          <a:prstGeom prst="rect">
            <a:avLst/>
          </a:prstGeom>
        </p:spPr>
      </p:pic>
    </p:spTree>
  </p:cSld>
  <p:clrMapOvr>
    <a:masterClrMapping/>
  </p:clrMapOvr>
  <p:transition spd="slow"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69" y="0"/>
            <a:ext cx="8596668" cy="811237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Forensic Keyboard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214" y="1076179"/>
            <a:ext cx="4358900" cy="5029199"/>
          </a:xfrm>
        </p:spPr>
        <p:txBody>
          <a:bodyPr>
            <a:noAutofit/>
          </a:bodyPr>
          <a:lstStyle/>
          <a:p>
            <a:r>
              <a:rPr lang="en-IN" sz="2400" dirty="0" smtClean="0"/>
              <a:t>It is a customized keyboard with an </a:t>
            </a:r>
            <a:r>
              <a:rPr lang="en-IN" sz="2400" b="1" dirty="0" smtClean="0"/>
              <a:t>integrated hardware </a:t>
            </a:r>
            <a:r>
              <a:rPr lang="en-IN" sz="2400" b="1" dirty="0" err="1" smtClean="0"/>
              <a:t>keylogger</a:t>
            </a:r>
            <a:r>
              <a:rPr lang="en-IN" sz="2400" dirty="0" smtClean="0"/>
              <a:t>. </a:t>
            </a:r>
          </a:p>
          <a:p>
            <a:r>
              <a:rPr lang="en-IN" sz="2400" dirty="0" smtClean="0"/>
              <a:t>The embedded hardware </a:t>
            </a:r>
            <a:r>
              <a:rPr lang="en-IN" sz="2400" dirty="0" err="1" smtClean="0"/>
              <a:t>keylogger</a:t>
            </a:r>
            <a:r>
              <a:rPr lang="en-IN" sz="2400" dirty="0" smtClean="0"/>
              <a:t> derives either from the </a:t>
            </a:r>
            <a:r>
              <a:rPr lang="en-IN" sz="2400" b="1" dirty="0" err="1" smtClean="0"/>
              <a:t>KeyGrabber</a:t>
            </a:r>
            <a:r>
              <a:rPr lang="en-IN" sz="2400" b="1" dirty="0" smtClean="0"/>
              <a:t> Forensic</a:t>
            </a:r>
            <a:r>
              <a:rPr lang="en-IN" sz="2400" dirty="0" smtClean="0"/>
              <a:t> family, or from the </a:t>
            </a:r>
            <a:r>
              <a:rPr lang="en-IN" sz="2400" b="1" dirty="0" err="1" smtClean="0"/>
              <a:t>AirDrive</a:t>
            </a:r>
            <a:r>
              <a:rPr lang="en-IN" sz="2400" b="1" dirty="0" smtClean="0"/>
              <a:t> Forensic</a:t>
            </a:r>
            <a:r>
              <a:rPr lang="en-IN" sz="2400" dirty="0" smtClean="0"/>
              <a:t> family.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irdrive forensic keyboa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526" y="604910"/>
            <a:ext cx="6464443" cy="5296486"/>
          </a:xfrm>
          <a:prstGeom prst="rect">
            <a:avLst/>
          </a:prstGeom>
        </p:spPr>
      </p:pic>
    </p:spTree>
  </p:cSld>
  <p:clrMapOvr>
    <a:masterClrMapping/>
  </p:clrMapOvr>
  <p:transition spd="slow"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69" y="0"/>
            <a:ext cx="8596668" cy="811237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Forensic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KeyGrabber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214" y="1076179"/>
            <a:ext cx="4358900" cy="5029199"/>
          </a:xfrm>
        </p:spPr>
        <p:txBody>
          <a:bodyPr>
            <a:noAutofit/>
          </a:bodyPr>
          <a:lstStyle/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keylogger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72" y="1702191"/>
            <a:ext cx="5335907" cy="3511866"/>
          </a:xfrm>
          <a:prstGeom prst="rect">
            <a:avLst/>
          </a:prstGeom>
        </p:spPr>
      </p:pic>
      <p:pic>
        <p:nvPicPr>
          <p:cNvPr id="7" name="Picture 6" descr="keylogger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343" y="1744394"/>
            <a:ext cx="5286713" cy="3235567"/>
          </a:xfrm>
          <a:prstGeom prst="rect">
            <a:avLst/>
          </a:prstGeom>
        </p:spPr>
      </p:pic>
    </p:spTree>
  </p:cSld>
  <p:clrMapOvr>
    <a:masterClrMapping/>
  </p:clrMapOvr>
  <p:transition spd="slow"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82" y="276844"/>
            <a:ext cx="10757387" cy="640080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4.5.3. </a:t>
            </a:r>
            <a:r>
              <a:rPr lang="en-IN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Antikeyloggers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3548" y="1069144"/>
            <a:ext cx="11024673" cy="5788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 tool that can detect the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installed on the computer system and also can remove it.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Advantages 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Firewalls can’t detect the installations of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on the systems but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antikeyloggers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Doesn’t need regular updates of signature bases to work and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antispy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programs effectively such as other antivirus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Prevents internet banking frauds as passwords can be easily gained by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keyloggers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Prevents ID theft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Secures e-mail and instant messaging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82" y="276844"/>
            <a:ext cx="10757387" cy="640080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4.5.5. Spywares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3548" y="1069144"/>
            <a:ext cx="11024673" cy="5788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 type of malware that is installed on the computer which collects information about users without their knowledge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are malicious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softwares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which are typically hidden from the user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Sometimes spywares such as Key loggers are installed by owner of a shared, corporate or public computer to secretly monitor other users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Features and functions :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Collect personal information about the victim such as Internet surfing habits/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patterns,websites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visited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Redirect Internet surfing activities by installing another utility on system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Ability to change computer settings leading to slowing of Internet connection and response time</a:t>
            </a:r>
          </a:p>
          <a:p>
            <a:pPr marL="342900" indent="-342900" algn="just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Spywares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www.e-spy-software.com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007 Spy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Capability of overriding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antispy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programs like “AD-AWARE”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 all website URLs visited on internet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key logger to capture all passwords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logs remotely from anywhere anytime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protection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7984642"/>
      </p:ext>
    </p:extLst>
  </p:cSld>
  <p:clrMapOvr>
    <a:masterClrMapping/>
  </p:clrMapOvr>
  <p:transition spd="slow"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Spywares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7510"/>
            <a:ext cx="8708206" cy="4499003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www.spectorsoft.com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Spector Pro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all chats and instant messages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emails (read, sent and received)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websites visited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activities performed on social websites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Enables to block any particular website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and/ or chatting with anyone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 as a key logger to capture every single key stroke</a:t>
            </a:r>
          </a:p>
          <a:p>
            <a:pPr marL="0" indent="0">
              <a:buNone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5482567"/>
      </p:ext>
    </p:extLst>
  </p:cSld>
  <p:clrMapOvr>
    <a:masterClrMapping/>
  </p:clrMapOvr>
  <p:transition spd="slow"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Spywares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www.remotespy.com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Remotespy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Remote computer monitoring without physical access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logging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Taking screenshots at regular intervals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account access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 conversation access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 of websites visited	</a:t>
            </a:r>
          </a:p>
          <a:p>
            <a:pPr marL="0" indent="0">
              <a:buNone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6356579"/>
      </p:ext>
    </p:extLst>
  </p:cSld>
  <p:clrMapOvr>
    <a:masterClrMapping/>
  </p:clrMapOvr>
  <p:transition spd="slow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5412" y="282359"/>
            <a:ext cx="11024673" cy="6329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Key logging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 process of noting the keys struck on a keyboard in a covert manner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that the person using the keyboard is unaware that such actions are being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monitored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Keylogger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 computer program that records every keystroke made by a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computer user especially in order to gain fraudulent access to passwords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other confidential information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Quicker and easier way of capturing the passwords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the victim’s IT savvy behaviour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can be classified 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keylogger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Hardware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keylogger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Spywares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www.flexispy.com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Flexispy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tool that can be installed on mobile phones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Secretly records conversation happening on the phone and sends it to a specified email IDs</a:t>
            </a:r>
          </a:p>
          <a:p>
            <a:pPr marL="0" indent="0">
              <a:buNone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1977675"/>
      </p:ext>
    </p:extLst>
  </p:cSld>
  <p:clrMapOvr>
    <a:masterClrMapping/>
  </p:clrMapOvr>
  <p:transition spd="slow"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Spywares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www.pcphonehome.com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PCPhonehome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Tracks and locates lost or stolen laptops or desktop computers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time a computer system on which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PCPhonehome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been installed connected to the internet, email is sent to specified email address of user’s choice and to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PCPhonehome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company</a:t>
            </a:r>
          </a:p>
          <a:p>
            <a:pPr marL="0" indent="0">
              <a:buNone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528"/>
      </p:ext>
    </p:extLst>
  </p:cSld>
  <p:clrMapOvr>
    <a:masterClrMapping/>
  </p:clrMapOvr>
  <p:transition spd="slow"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Spywares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www.spyarsenal.com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SpyArsenal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Print Monitor Pro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Keeps track on a printer usage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Records every document printed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Finds out who and when certain paper was printed with your hardware</a:t>
            </a:r>
          </a:p>
          <a:p>
            <a:pPr marL="0" indent="0">
              <a:buNone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4193824"/>
      </p:ext>
    </p:extLst>
  </p:cSld>
  <p:clrMapOvr>
    <a:masterClrMapping/>
  </p:clrMapOvr>
  <p:transition spd="slow"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Spywares/ Malwares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949" y="1421440"/>
            <a:ext cx="8535677" cy="514326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 form of malicious software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software designed to inspect a system without owner’s informed consent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malware can be classified as follows: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Viruses and worms: </a:t>
            </a:r>
          </a:p>
          <a:p>
            <a:pPr>
              <a:buFontTx/>
              <a:buChar char="-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knows as infectious malware</a:t>
            </a:r>
          </a:p>
          <a:p>
            <a:pPr>
              <a:buFontTx/>
              <a:buChar char="-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spread form one computer to another with a particular 					   behaviour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Trojan horses</a:t>
            </a:r>
          </a:p>
          <a:p>
            <a:pPr>
              <a:buFontTx/>
              <a:buChar char="-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Malware that appears to the user to perform desirable function but in fact facilitates unauthorized access to the user’s system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2371421"/>
      </p:ext>
    </p:extLst>
  </p:cSld>
  <p:clrMapOvr>
    <a:masterClrMapping/>
  </p:clrMapOvr>
  <p:transition spd="slow"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Spywares/ Malwares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443" y="1461850"/>
            <a:ext cx="8794469" cy="474916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Backdoors:</a:t>
            </a:r>
          </a:p>
          <a:p>
            <a:pPr>
              <a:buFontTx/>
              <a:buChar char="-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method of bypassing normal authentication, securing remote access to computer, obtaining access to plain text and so on while attempting to remain undetected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Rootkits:</a:t>
            </a:r>
          </a:p>
          <a:p>
            <a:pPr>
              <a:buFontTx/>
              <a:buChar char="-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one or more programs to obscure the fact that system has been compromised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Botnets: seen in chapter 2.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seen in chapter 4.5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Spyware: seen in chapter 4.5</a:t>
            </a:r>
          </a:p>
        </p:txBody>
      </p:sp>
    </p:spTree>
    <p:extLst>
      <p:ext uri="{BB962C8B-B14F-4D97-AF65-F5344CB8AC3E}">
        <p14:creationId xmlns:p14="http://schemas.microsoft.com/office/powerpoint/2010/main" xmlns="" val="808841102"/>
      </p:ext>
    </p:extLst>
  </p:cSld>
  <p:clrMapOvr>
    <a:masterClrMapping/>
  </p:clrMapOvr>
  <p:transition spd="slow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15" y="586333"/>
            <a:ext cx="10757387" cy="640080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4.5.1. Software </a:t>
            </a:r>
            <a:r>
              <a:rPr lang="en-IN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3548" y="1590655"/>
            <a:ext cx="11024673" cy="48523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are software programs installed on the computer systems which usually are located between the OS and the keyboard hardware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Every keystroke is recorded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Installed by Trojans or viruses without the knowledge of user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Cybercriminals always install such tools on the insecure computer systems in public places(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cybercafes,library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and can gain the required information about victim very easily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Consists of TWO files that get installed in the same directory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A DLL(Dynamic Link Library) file : does all the recording of the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keystrokes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EXE file that installs DLL file and triggers it to work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15" y="586333"/>
            <a:ext cx="10757387" cy="640080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Software </a:t>
            </a:r>
            <a:r>
              <a:rPr lang="en-IN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3548" y="1590655"/>
            <a:ext cx="11024673" cy="48523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/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 www.softcentral.net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SC-</a:t>
            </a:r>
            <a:r>
              <a:rPr lang="en-IN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KeyLog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Allows to secretly record user activities such as e-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mails,chat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conversations,visited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websites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Captures Windows user logon passwords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Captured information is hidden from user</a:t>
            </a:r>
          </a:p>
          <a:p>
            <a:pPr marL="514350" indent="-514350">
              <a:buFont typeface="Arial" pitchFamily="34" charset="0"/>
              <a:buChar char="•"/>
            </a:pPr>
            <a:endParaRPr lang="en-IN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www.relytec.com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AllvIn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One </a:t>
            </a:r>
            <a:r>
              <a:rPr lang="en-IN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Keylogger</a:t>
            </a:r>
            <a:endParaRPr lang="en-IN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Invisible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keystoke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recorder and a spy software tool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Secretly tracks all activities from user and automatically data is sent to a desired e-mail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can read chat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conversation,look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e-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mails,watch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surfed sites</a:t>
            </a:r>
          </a:p>
          <a:p>
            <a:pPr marL="514350" indent="-51435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15" y="586333"/>
            <a:ext cx="10757387" cy="640080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Software </a:t>
            </a:r>
            <a:r>
              <a:rPr lang="en-IN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3548" y="1590655"/>
            <a:ext cx="11024673" cy="48523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/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www.blazingtools.com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Perfect </a:t>
            </a:r>
            <a:r>
              <a:rPr lang="en-IN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Keylogger</a:t>
            </a:r>
            <a:endParaRPr lang="en-IN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Advanced keyword detection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Criminal can create a list of keywords/phrases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will continuously monitor keyboard typing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a keyword is detected by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keylogger,it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will send the screenshot through e-mail to criminal</a:t>
            </a:r>
          </a:p>
          <a:p>
            <a:pPr marL="514350" indent="-514350">
              <a:buFont typeface="Arial" pitchFamily="34" charset="0"/>
              <a:buChar char="•"/>
            </a:pPr>
            <a:endParaRPr lang="en-IN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IN" sz="2800" u="sng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ww.kgb-spy-software.en.sofronic.com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KGB Spy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Multifunctional keyboard tracking software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Used by both regular and IT security specialists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Records keystrokes along with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Language specific characters</a:t>
            </a:r>
          </a:p>
          <a:p>
            <a:pPr marL="514350" indent="-51435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15" y="586333"/>
            <a:ext cx="10757387" cy="640080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Software </a:t>
            </a:r>
            <a:r>
              <a:rPr lang="en-IN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3548" y="1590655"/>
            <a:ext cx="11024673" cy="48523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/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www.elite-keylogger.com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Elite </a:t>
            </a:r>
            <a:r>
              <a:rPr lang="en-IN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Keylogger</a:t>
            </a:r>
            <a:endParaRPr lang="en-IN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Capture every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keystroke,all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passwords,chats,unstant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messages,e-mails,websites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visited,usernames,time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every activity</a:t>
            </a:r>
          </a:p>
          <a:p>
            <a:pPr marL="514350" indent="-514350">
              <a:buFont typeface="Arial" pitchFamily="34" charset="0"/>
              <a:buChar char="•"/>
            </a:pPr>
            <a:endParaRPr lang="en-IN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IN" sz="2800" b="1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www.cyberspysoftware.com</a:t>
            </a:r>
            <a:r>
              <a:rPr lang="en-IN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Cyber Spy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Keep track of employees are doing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Keep track of what children are doing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used as complete PC monitoring solution at home/office records all websites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visited,instant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message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conversations,passwords,e-mails,etc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Ability to provide screenshots at set intervals</a:t>
            </a:r>
          </a:p>
          <a:p>
            <a:pPr marL="514350" indent="-514350">
              <a:buFont typeface="Arial" pitchFamily="34" charset="0"/>
              <a:buChar char="•"/>
            </a:pPr>
            <a:endParaRPr lang="en-IN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15" y="586333"/>
            <a:ext cx="10757387" cy="640080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Software </a:t>
            </a:r>
            <a:r>
              <a:rPr lang="en-IN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3548" y="1590655"/>
            <a:ext cx="11024673" cy="48523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/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www.mykeylogger.com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Powered </a:t>
            </a:r>
            <a:r>
              <a:rPr lang="en-IN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Keylogger</a:t>
            </a:r>
            <a:endParaRPr lang="en-IN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Surveillance : 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control what happens on computer when owner is away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 administration : 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network administrators to control outgoing traffic and sites visited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Shared PC activity tracking : 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analyze the usage of shared PC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Parental control : 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Helps parents to monitor children’s computer and Internet activity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Employee productivity monitoring : 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prevent leak of important information and to check productivity of the staff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82" y="276844"/>
            <a:ext cx="10757387" cy="640080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4.5.2. Hardware </a:t>
            </a:r>
            <a:r>
              <a:rPr lang="en-IN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3548" y="1069144"/>
            <a:ext cx="11024673" cy="5788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these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keyloggers,physical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access to the computer system is required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are small hardware devices connected to the PC and/or keyboard which save every keystroke into a file or in the memory of the hardware device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Installed on ATM machines or directly on the PCs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Look like they are integrated part of the system so customers are unaware of their presence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All hardware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devices have to have the following:</a:t>
            </a:r>
          </a:p>
          <a:p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 Microcontroller - 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interprets the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datastream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between the keyboard </a:t>
            </a:r>
          </a:p>
          <a:p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and computer, processes it, and passes it to the non-volatile memory </a:t>
            </a:r>
          </a:p>
          <a:p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non-volatile memory device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such as flash memory - this stores the </a:t>
            </a:r>
          </a:p>
          <a:p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recorded data, retaining it even when power is lost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237"/>
          </a:xfrm>
        </p:spPr>
        <p:txBody>
          <a:bodyPr/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AirDrive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Forensic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Keylogger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282" y="1406770"/>
            <a:ext cx="4358900" cy="4606457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 is an innovative ultra-small USB hardware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only 0.4" (10 mm) in length.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can be accessed with any Wi-Fi device such as a computer, laptop, tablet, or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smartphone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is the smallest hardware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available on the market, making it a professional surveillance and security tool.</a:t>
            </a:r>
          </a:p>
        </p:txBody>
      </p:sp>
      <p:pic>
        <p:nvPicPr>
          <p:cNvPr id="4" name="Picture 3" descr="Airdrive Forensic keyloogg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326" y="1645919"/>
            <a:ext cx="5229151" cy="4086665"/>
          </a:xfrm>
          <a:prstGeom prst="rect">
            <a:avLst/>
          </a:prstGeom>
        </p:spPr>
      </p:pic>
    </p:spTree>
  </p:cSld>
  <p:clrMapOvr>
    <a:masterClrMapping/>
  </p:clrMapOvr>
  <p:transition spd="slow" advClick="0"/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1213</TotalTime>
  <Words>997</Words>
  <Application>Microsoft Office PowerPoint</Application>
  <PresentationFormat>Custom</PresentationFormat>
  <Paragraphs>182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Facet</vt:lpstr>
      <vt:lpstr>4.5 Keyloggers and Spywares</vt:lpstr>
      <vt:lpstr>Slide 2</vt:lpstr>
      <vt:lpstr>4.5.1. Software Keyloggers</vt:lpstr>
      <vt:lpstr>Examples of Software Keyloggers</vt:lpstr>
      <vt:lpstr>Examples of Software Keyloggers</vt:lpstr>
      <vt:lpstr>Examples of Software Keyloggers</vt:lpstr>
      <vt:lpstr>Examples of Software Keyloggers</vt:lpstr>
      <vt:lpstr>4.5.2. Hardware Keyloggers</vt:lpstr>
      <vt:lpstr>AirDrive Forensic Keylogger</vt:lpstr>
      <vt:lpstr>AirDrive Keylogger</vt:lpstr>
      <vt:lpstr>How they are used</vt:lpstr>
      <vt:lpstr>AirDrive Forensic Keylogger Cable</vt:lpstr>
      <vt:lpstr>Forensic Keyboard</vt:lpstr>
      <vt:lpstr>Forensic KeyGrabber</vt:lpstr>
      <vt:lpstr>4.5.3. Antikeyloggers</vt:lpstr>
      <vt:lpstr>4.5.5. Spywares</vt:lpstr>
      <vt:lpstr>Examples of Spywares</vt:lpstr>
      <vt:lpstr>Examples of Spywares</vt:lpstr>
      <vt:lpstr>Examples of Spywares</vt:lpstr>
      <vt:lpstr>Examples of Spywares</vt:lpstr>
      <vt:lpstr>Examples of Spywares</vt:lpstr>
      <vt:lpstr>Examples of Spywares</vt:lpstr>
      <vt:lpstr>Types of Spywares/ Malwares</vt:lpstr>
      <vt:lpstr>Types of Spywares/ Malwares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Hackers</dc:title>
  <dc:creator>ABHIJIT MARATHE</dc:creator>
  <cp:lastModifiedBy>Dell1</cp:lastModifiedBy>
  <cp:revision>310</cp:revision>
  <dcterms:created xsi:type="dcterms:W3CDTF">2019-07-22T18:30:51Z</dcterms:created>
  <dcterms:modified xsi:type="dcterms:W3CDTF">2019-09-17T09:48:11Z</dcterms:modified>
</cp:coreProperties>
</file>