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68" r:id="rId2"/>
    <p:sldId id="260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4" r:id="rId36"/>
    <p:sldId id="305" r:id="rId37"/>
    <p:sldId id="306" r:id="rId38"/>
    <p:sldId id="307" r:id="rId39"/>
    <p:sldId id="308" r:id="rId40"/>
    <p:sldId id="309" r:id="rId41"/>
    <p:sldId id="315" r:id="rId42"/>
    <p:sldId id="310" r:id="rId43"/>
    <p:sldId id="311" r:id="rId44"/>
    <p:sldId id="312" r:id="rId45"/>
    <p:sldId id="313" r:id="rId46"/>
    <p:sldId id="31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1188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41219577"/>
      </p:ext>
    </p:extLst>
  </p:cSld>
  <p:clrMapOvr>
    <a:masterClrMapping/>
  </p:clrMapOvr>
  <p:transition spd="slow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07631904"/>
      </p:ext>
    </p:extLst>
  </p:cSld>
  <p:clrMapOvr>
    <a:masterClrMapping/>
  </p:clrMapOvr>
  <p:transition spd="slow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68724833"/>
      </p:ext>
    </p:extLst>
  </p:cSld>
  <p:clrMapOvr>
    <a:masterClrMapping/>
  </p:clrMapOvr>
  <p:transition spd="slow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8636819"/>
      </p:ext>
    </p:extLst>
  </p:cSld>
  <p:clrMapOvr>
    <a:masterClrMapping/>
  </p:clrMapOvr>
  <p:transition spd="slow"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87313951"/>
      </p:ext>
    </p:extLst>
  </p:cSld>
  <p:clrMapOvr>
    <a:masterClrMapping/>
  </p:clrMapOvr>
  <p:transition spd="slow"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8354039"/>
      </p:ext>
    </p:extLst>
  </p:cSld>
  <p:clrMapOvr>
    <a:masterClrMapping/>
  </p:clrMapOvr>
  <p:transition spd="slow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7183706"/>
      </p:ext>
    </p:extLst>
  </p:cSld>
  <p:clrMapOvr>
    <a:masterClrMapping/>
  </p:clrMapOvr>
  <p:transition spd="slow"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54231779"/>
      </p:ext>
    </p:extLst>
  </p:cSld>
  <p:clrMapOvr>
    <a:masterClrMapping/>
  </p:clrMapOvr>
  <p:transition spd="slow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3011290"/>
      </p:ext>
    </p:extLst>
  </p:cSld>
  <p:clrMapOvr>
    <a:masterClrMapping/>
  </p:clrMapOvr>
  <p:transition spd="slow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14996570"/>
      </p:ext>
    </p:extLst>
  </p:cSld>
  <p:clrMapOvr>
    <a:masterClrMapping/>
  </p:clrMapOvr>
  <p:transition spd="slow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6586848"/>
      </p:ext>
    </p:extLst>
  </p:cSld>
  <p:clrMapOvr>
    <a:masterClrMapping/>
  </p:clrMapOvr>
  <p:transition spd="slow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676791"/>
      </p:ext>
    </p:extLst>
  </p:cSld>
  <p:clrMapOvr>
    <a:masterClrMapping/>
  </p:clrMapOvr>
  <p:transition spd="slow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39639308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8681562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874293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87710890"/>
      </p:ext>
    </p:extLst>
  </p:cSld>
  <p:clrMapOvr>
    <a:masterClrMapping/>
  </p:clrMapOvr>
  <p:transition spd="slow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833EF-3182-4C0C-A314-8970929F89E1}" type="datetimeFigureOut">
              <a:rPr lang="en-IN" smtClean="0"/>
              <a:pPr/>
              <a:t>26/09/2019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214260-77C4-4F9E-B6AA-35BDEC41FF8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32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ransition spd="slow" advClick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mblingcommission.gov.u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axbusters.org/" TargetMode="External"/><Relationship Id="rId2" Type="http://schemas.openxmlformats.org/officeDocument/2006/relationships/hyperlink" Target="http://www.breakthechain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ira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74" y="2466535"/>
            <a:ext cx="9447568" cy="2049194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Chapter 5</a:t>
            </a:r>
            <a:br>
              <a:rPr lang="en-IN" sz="7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Phishing and ID Theft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Phishing Analogy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 scammers are using EMAIL LURES to FISH for passwords and financial data from the sea of Internet users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 was coined in 1996 by hackers </a:t>
            </a:r>
          </a:p>
        </p:txBody>
      </p:sp>
      <p:pic>
        <p:nvPicPr>
          <p:cNvPr id="3" name="Picture 2" descr="phish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3225338"/>
            <a:ext cx="3882081" cy="2518298"/>
          </a:xfrm>
          <a:prstGeom prst="rect">
            <a:avLst/>
          </a:prstGeom>
        </p:spPr>
      </p:pic>
      <p:pic>
        <p:nvPicPr>
          <p:cNvPr id="4" name="Picture 3" descr="phishin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06" y="3225336"/>
            <a:ext cx="3828026" cy="2510445"/>
          </a:xfrm>
          <a:prstGeom prst="rect">
            <a:avLst/>
          </a:prstGeom>
        </p:spPr>
      </p:pic>
      <p:pic>
        <p:nvPicPr>
          <p:cNvPr id="6" name="Picture 5" descr="phishin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834" y="3241962"/>
            <a:ext cx="3547409" cy="24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Definitions</a:t>
            </a:r>
          </a:p>
          <a:p>
            <a:pPr marL="342900" indent="-342900"/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Wikipedia Definition</a:t>
            </a:r>
          </a:p>
          <a:p>
            <a:pPr marL="342900" indent="-342900"/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It is the criminally fraudulent process of  attempting to acquire sensitive information such as </a:t>
            </a:r>
            <a:r>
              <a:rPr lang="en-IN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usernames,passwords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credit card details by masquerading as a trustworthy entity in electronic communication</a:t>
            </a:r>
          </a:p>
          <a:p>
            <a:pPr marL="342900" indent="-342900"/>
            <a:endParaRPr lang="en-IN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Webopedia</a:t>
            </a:r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Definition</a:t>
            </a:r>
          </a:p>
          <a:p>
            <a:pPr marL="342900" indent="-342900"/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It is an act of sending an e-mail to user falsely claiming to be an established legitimate enterprise in an attempt to scam the user into surrendering private information that will be used for ID theft</a:t>
            </a:r>
          </a:p>
          <a:p>
            <a:pPr marL="342900" indent="-342900"/>
            <a:endParaRPr lang="en-IN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TechEncyclopedia</a:t>
            </a:r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Definition</a:t>
            </a:r>
          </a:p>
          <a:p>
            <a:pPr marL="342900" indent="-342900"/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It is a scam to steal valuable information such as credit card and social security </a:t>
            </a:r>
            <a:r>
              <a:rPr lang="en-IN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numbers,user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IDs and passwords</a:t>
            </a:r>
          </a:p>
          <a:p>
            <a:pPr marL="342900" indent="-342900"/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Also known as BRAND SPOOFING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</a:t>
            </a:r>
          </a:p>
          <a:p>
            <a:pPr marL="342900" indent="-342900"/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Phishing is </a:t>
            </a:r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type of deception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designed to steal your identity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tries to get the user to disclose the valuable data such as credit card </a:t>
            </a:r>
            <a:r>
              <a:rPr lang="en-IN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numbers,passwords,account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data,etc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 is the popular medium</a:t>
            </a: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used in the Phishing attacks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Phishing e-mails are called as </a:t>
            </a:r>
            <a:r>
              <a:rPr lang="en-IN" sz="3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Spams</a:t>
            </a:r>
            <a:endParaRPr lang="en-IN" sz="3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categorized as </a:t>
            </a:r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 e-mails and Hoax e-mails</a:t>
            </a:r>
          </a:p>
          <a:p>
            <a:pPr marL="342900" indent="-342900"/>
            <a:endParaRPr lang="en-IN" sz="3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3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 E-mails</a:t>
            </a:r>
          </a:p>
          <a:p>
            <a:pPr marL="342900" indent="-342900"/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known as Junk e-mails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Involve identical messages set to numerous recipients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Grown since 1990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Botnets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used to send 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 80% of Spam</a:t>
            </a:r>
          </a:p>
          <a:p>
            <a:pPr marL="342900" indent="-342900"/>
            <a:endParaRPr lang="en-IN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spam e-mails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1.Unsolicited bulk e-mail(UBE</a:t>
            </a:r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Unsolicited e-mail sent in large quantity</a:t>
            </a:r>
          </a:p>
          <a:p>
            <a:pPr marL="342900" indent="-342900"/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2.Unsolicited commercial e-mail(UCE)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Unsolicited e-mails are sent in large quantities from commercial perspective</a:t>
            </a:r>
          </a:p>
          <a:p>
            <a:pPr marL="342900" indent="-342900"/>
            <a:r>
              <a:rPr lang="en-I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e.g. Advertising</a:t>
            </a:r>
          </a:p>
          <a:p>
            <a:pPr marL="342900" indent="-342900"/>
            <a:endParaRPr lang="en-I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4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3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1709302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e-mails proved to be a popular medium for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phishers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scam users to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personal information on fake websites using e-mail forged to look like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if it is from a bank or other organizations such as : </a:t>
            </a: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1.HSBC,Sanrtander,Common Wealth Bank :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banks always have large customer base so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phishers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always dive in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ocean to hook the fishes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2.eBay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popular auction site often mimicked to gain personal information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3.Amazon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top brand to be exploited by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Phishers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till July 2009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4.Facebook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Putting personal information on social websites increase the chances of being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fished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1709302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Spam e-mails</a:t>
            </a:r>
          </a:p>
          <a:p>
            <a:pPr marL="342900" indent="-342900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e-mail will usually ask the user to provide  valuable information about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himself 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e-mail may tell to verify information that the user may have provided in the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while registering for online account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1709302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Tactics used by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Phishers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maximize the chances that a recipient will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respond,the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might employ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or all of the following tactics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1.Names of legitimate organizations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creating a company from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scratch,the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might use a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leigitimate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company’s name and incorporate the look and feel of its website into spam e-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770" y="225083"/>
            <a:ext cx="8596668" cy="689317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ph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12" y="1533380"/>
            <a:ext cx="9143999" cy="4909624"/>
          </a:xfrm>
        </p:spPr>
      </p:pic>
      <p:pic>
        <p:nvPicPr>
          <p:cNvPr id="5" name="Picture 4" descr="ph3b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71" y="0"/>
            <a:ext cx="4829175" cy="1390650"/>
          </a:xfrm>
          <a:prstGeom prst="rect">
            <a:avLst/>
          </a:prstGeom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1709302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Tactics used by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Phishers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2.From a real employee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name of an official who actually works for the organization will appear in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“from” line and/or text of the mail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way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contacts the organization to confirm whether “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Mr.X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“Vice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President of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Marketing”,the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gets positive response and trusts the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authenticity of the e-mail 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3.URLs that look right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E-mail might contain a URL which seems to be legitimate website wherein user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enter the information the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would like to steal </a:t>
            </a:r>
          </a:p>
          <a:p>
            <a:pPr marL="342900" indent="-342900"/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But,actually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website will be a spoofed website that looks like the real one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1709302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Tactics used by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Phishers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4.Urgency messages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-Creating a fear to trigger a response is very common in Phishing attacks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-The e-mails warn that failure to respond will result in no longer having access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to the account or e-mails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-Might claim that organization has detected suspicious activity in user’s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account Or organization is implementing new privacy software for ID theft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937420"/>
            <a:ext cx="11709302" cy="54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Phishing is one of the methods towards enticing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netizens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reveal their personal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that can used for ID theft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 theft involves unauthorized access to personal data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Phishing has become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universal phenomenon and a major threat worldwide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 affects not only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but also 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industries and businesses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have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Online presence and that do online transactions over internet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Phishing = Technology + Psychology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57387" cy="78520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Introduction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568844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Phrases used by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Phishers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1.Verify your account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-The legitimate organization will never ask the users to send user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Ids,passwords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PANs and other PII through e-mail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e.g.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e-mail which appears to be from Microsoft to update you credit card information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2.If you don’t respond within TWO </a:t>
            </a:r>
            <a:r>
              <a:rPr lang="en-IN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hours,your</a:t>
            </a: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account will be closed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The messages convey a sense of urgency so that you will respond immediately without thinking   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568844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Phrases used by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Phishers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3.You have won the lottery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-Lottery scam is a common phishing known as advance fee fraud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-A message that claims that you have won a large sum of money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-Often claimed to be from famous companies like Microsoft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-Most phishing e-mails display the name of the agencies in Great Britain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-If you get any e-mail saying “You have won a lottery in Great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Britain”,confirm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first it on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www.gamblingcommission.gov.uk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-If you get any e-mail saying “You have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gor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job in Great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Britain”,verify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on www.companieshouse.gov.uk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12568844" cy="685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reduce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Spam e-mails received</a:t>
            </a:r>
          </a:p>
          <a:p>
            <a:pPr marL="342900" indent="-342900"/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personal e-mail addresses with limited people and/or website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reply or open Spam e-mails otherwise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know that your e-mail 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ID exists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Spell out your e-mail address as “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nehaATgmailDOTcom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on social website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This will prohibit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phishers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catch valid e-mail addresses while gathering e-mail addresses through programs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alternate e-mail addresses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register for any personal or shopping website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forward any mails from unknown recipients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habit to </a:t>
            </a: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preview e-mails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before opening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use e-mail address as screen name in chat groups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respond to spam e-mail asking to remove your e-mail address from their mailing lists as it confirms to the fishers that your e-mail address is active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0" y="0"/>
            <a:ext cx="8596668" cy="65393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Hoax e-mails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1644"/>
            <a:ext cx="10428470" cy="5868785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Websites below can help to check the validity of hoax e-mails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www.breakthechain.org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This website contains a huge database of chain e-mails 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Fisher sends these chain e-mails to force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netizens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reply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e.g.Lottery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schemes,Your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wish will come true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www.hoaxbusters.org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Contains a database of hoaxes maintained by Computer Incident Advisory Committee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Contains information about almost every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scam,frivoulous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warning,news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e.g.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Mail title : Braking news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Content :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Barack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Obama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refused to be the president of US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From CNN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60" y="0"/>
            <a:ext cx="8596668" cy="65393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Hoax e-mails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4029"/>
            <a:ext cx="10428470" cy="3258589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Attempt to deceive or trick user into believing or accepting that something is real when the hoaxer knows it is false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Hoax e-mails may or may not be spam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difficult to recognize whether an e-mail is hoax or spam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Websites below can help to check the validity of hoax e-mails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5.2.1.Methods of Phishing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429069"/>
            <a:ext cx="8596668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1.Dragnet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2.Rod and reel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3.Lobsterpot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4.Gillnet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5.2.2.Phishing Techniques : 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Techniques used to launch Phishing attack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1.URL(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Weblink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manipulation)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URL-Universal Resource Locator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URLs direct the users to a particular website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use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Lobsterpot Phishing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make the difference between one or two letters in URLs which is ignored by users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After clicking the URL user is directed to fake website which looks like legitimate website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5.2.2.Phishing Techniques : 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Techniques used to launch Phishing attack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2.Filter Evasion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-Uses graphics instead of text to obviate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netting phishing e-mails by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phishing filters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-Usually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phishing filters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are inbuilt into web browsers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-IE7 has Microsoft Phishing filter which can be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enabled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during or after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installation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-Firefox 2.0 and above have Google Phishing filter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5.2.2.Phishing Techniques : 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Techniques used to launch Phishing attack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3.Website Forgery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Fisher directs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netizens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the website designed and developed by him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user is directed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to login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page after clicking on the website link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As user gives the login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details,phisher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gets the confidential information very easily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5.2.2.Phishing Techniques : 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Techniques used to launch Phishing attack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4.Social phishing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entice the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netizens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reveal sensitive information in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systematic manner by social means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sends e-mail as if it is sent by a bank asking to call them back because there was security breach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victim calls the bank on the number provided in mail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phone number provided in mail redirects victim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speaks with the victim similar to a bank employee asking to verify the victim that he is a bank customer by giving credit card credentials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gets the required data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Phishing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Avira.com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Virus Lab at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Avira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continuously  monitoring the evolution of e-mail Phishing across the globe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World Phishing Map available at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www.avira.com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illustrates that the most Phishing attacks are on the rise in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Asia,Europe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North America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5.2.2.Phishing Techniques : 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Techniques used to launch Phishing attack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5.Phone phishing(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Vishing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uses a fake caller ID data to make it appear that the call is from legitimate organization to entice the users to reveal their personal information</a:t>
            </a:r>
          </a:p>
        </p:txBody>
      </p:sp>
    </p:spTree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5.2.3.Spear Phishing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It is a method of sending a Phishing message to a particular organization to gain organizational information for more targeted social engineering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How it works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1.Phishers sends e-mail that appears genuine to all the employees within a certain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company,government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agency or group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2.The message looks like coming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employer or colleague who usually sends e-mails to everyone in company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3.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: request for usernames or passwords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4.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Motive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: gain access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company’s entire computer network</a:t>
            </a:r>
          </a:p>
        </p:txBody>
      </p:sp>
    </p:spTree>
  </p:cSld>
  <p:clrMapOvr>
    <a:masterClrMapping/>
  </p:clrMapOvr>
  <p:transition spd="slow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5.2.3.Spear Phishing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Whaling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Spear phishing targeting executives from top level management in the organizations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To force executives into revealing confidential information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What it does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: installs malware for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keylogging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backdoor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E-mails are designed as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critical business e-mail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sent from legitimate body or authority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Content :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false industry concern</a:t>
            </a:r>
          </a:p>
        </p:txBody>
      </p:sp>
    </p:spTree>
  </p:cSld>
  <p:clrMapOvr>
    <a:masterClrMapping/>
  </p:clrMapOvr>
  <p:transition spd="slow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5.2.3.Spear Phishing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Whaling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Whaling fishes have forged FBI subpoena e-mails and claimed that manager needs to click a link and install a special software to view subpoena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In 2008 FBI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subponea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whaling scam,20000 CEOs were attacked,2000 of them fell for it and clicked on the whaling link to download software needed to view FBI subpoena document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Actually the link was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keylogger,provided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CEO’s password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result,2000 companies’ data was compromised</a:t>
            </a:r>
          </a:p>
        </p:txBody>
      </p:sp>
    </p:spTree>
  </p:cSld>
  <p:clrMapOvr>
    <a:masterClrMapping/>
  </p:clrMapOvr>
  <p:transition spd="slow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5.2.4.Types of Phishing Scams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1.Deceptive Phishing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Phishing scams started by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broadcasting deceptive e-mails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with the intention of ID theft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Broadcasted to a wide group of users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verify bank account information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System failure : re-enter the personal information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Fictitious account charges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Undesirable account changes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Free services</a:t>
            </a:r>
          </a:p>
        </p:txBody>
      </p:sp>
    </p:spTree>
  </p:cSld>
  <p:clrMapOvr>
    <a:masterClrMapping/>
  </p:clrMapOvr>
  <p:transition spd="slow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5.2.4.Types of Phishing Scams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2.Malware based phishing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Scams that involve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running malicious codes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 user’s system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Malware can be launched as an e-mail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attachment,or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downloadable file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website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3.Keyloggers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Malware can embed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track keyboard input and sending the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confidential data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can be embedded in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netizen’s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browser as a small utility which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start automatically when the browser is opened</a:t>
            </a:r>
          </a:p>
        </p:txBody>
      </p:sp>
    </p:spTree>
  </p:cSld>
  <p:clrMapOvr>
    <a:masterClrMapping/>
  </p:clrMapOvr>
  <p:transition spd="slow"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5.2.4.Types of Phishing Scams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4.Session hijacking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an attack in which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user’s activities are monitored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until they login the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credentials and begin the transaction and at that point the malicious code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takes over and unauthorized actions like fund transfer are done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5.In session phishing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Based on one web browsing session being able to detect the presence of another session on same browser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E.g.visit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online banking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website,suddenly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 pop-up window opens and it appears to be opened from targeted session</a:t>
            </a:r>
          </a:p>
        </p:txBody>
      </p:sp>
    </p:spTree>
  </p:cSld>
  <p:clrMapOvr>
    <a:masterClrMapping/>
  </p:clrMapOvr>
  <p:transition spd="slow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5.2.4.Types of Phishing Scams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6.Web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trojans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pops-up to collect user’s credentials and transmits them to fisher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7.System configuration attacks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intrudes into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user’s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system to modify the settings for malicious purposes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URLs saved under Favourites in the browser might be modified to redirect user to look-alike fake website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5.2.4.Types of Phishing Scams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8.Data theft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Critical and confidential data gets stolen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Most corporate data resides on the corporate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servers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 the web and e-theft is easy and less chance of being caught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Used for business espionage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Used for blackmailing and earning money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9.Content injection phishing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replaces part of the content of legitimate website with false content to mislead the users to reveal the confidential information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5.2.4.Types of Phishing Scams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10.Man in the middle phishing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positions himself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user/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netizen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legitimate website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records the data being provided by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victim,passes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it to legitimate website so that victim may not get suspicious and later on will use this data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11.Search engine phishing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create websites with attractive offers and have them indexed legitimately with search engines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Netizens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find these offers during surfing and are trapped to reveal personal information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E.g.less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loan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interests,free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offers,discounts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Phishing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M86security.com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Monitors continent of origin “Europe” from where Phishing e-mails are sent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Europe is also the dominant source of Phishing e-mails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Facebook,HSBC,Paypal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Bank of America are the most targeted organizations in Phishing attacks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US,India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China are the most targeted countries to launch Phishing attacks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5.2.4.Types of Phishing Scams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13.SSL(Secure Sockets Layer) certificate phishing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Advanced type of scam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target web servers with SSL certificates to create a duplicate website with fraudulent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webpages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Display “lock” icon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SSL certificates are always found to be legitimate as they match URL of fake pages </a:t>
            </a:r>
          </a:p>
        </p:txBody>
      </p:sp>
    </p:spTree>
  </p:cSld>
  <p:clrMapOvr>
    <a:masterClrMapping/>
  </p:clrMapOvr>
  <p:transition spd="slow"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5.2.4.Types of Phishing Scams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14.Pharming</a:t>
            </a:r>
          </a:p>
          <a:p>
            <a:pPr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Host file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pharming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Previously Windows used to have host names in host file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used to poison the host file to redirect to a fake website which looks alike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original website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DNS(Domain Name System) based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pharming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/DNS hijacking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tampers DNS so that request for any URL returns fake address and users are directed to a fake website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5.2.5.Phishing Toolkits and Spy Phishing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Phishing toolkit is a set of programs that allows a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to automatically set up phishing websites that spoof the legitimate websites of different brands  including images and logos displayed on their websites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Developed by groups or individuals and are sold underground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Difficult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obtain,are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quite expensive and are purchased by well organized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phishers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Phishers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use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PHP(Hypertext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Preprocessor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language which is server scripting language that is used for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web development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embedded into HTML</a:t>
            </a:r>
          </a:p>
        </p:txBody>
      </p:sp>
    </p:spTree>
  </p:cSld>
  <p:clrMapOvr>
    <a:masterClrMapping/>
  </p:clrMapOvr>
  <p:transition spd="slow"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5.2.5.Phishing Toolkits and Spy Phishing</a:t>
            </a:r>
            <a:endParaRPr lang="en-IN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Examples of Phishing toolkits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1.Rock fish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Popular since 2005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-Allows non technical people to launch phishing attack</a:t>
            </a: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2.Xrenoder Trojan Spyware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Resets homepage or search settings to point to other websites usually for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commercial purposes</a:t>
            </a:r>
          </a:p>
        </p:txBody>
      </p:sp>
    </p:spTree>
  </p:cSld>
  <p:clrMapOvr>
    <a:masterClrMapping/>
  </p:clrMapOvr>
  <p:transition spd="slow"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5.2.6.Phishing Countermeasures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1.Keep antivirus up to date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2.Do not click on hyperlinks in e-mail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3.Install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antispam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software : To keep phishing arracks at minimum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4.Verify https(SSL) : Ensure address bar displays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2" invalidUrl="https:///"/>
              </a:rPr>
              <a:t>https://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not just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  <a:hlinkClick r:id="rId2" invalidUrl="http:///"/>
              </a:rPr>
              <a:t>http://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and a secure lock icon(*Check the security info by double clicking lock icon”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5.Use anti spyware software : to keep spyware to minimum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6.Get educated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7.Use firewall : to prevent malicious code from entering the system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8.Take backup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9.Don’t enter sensitive information into pop-up windows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10.Install anti phishing plug-ins</a:t>
            </a:r>
          </a:p>
        </p:txBody>
      </p:sp>
    </p:spTree>
  </p:cSld>
  <p:clrMapOvr>
    <a:masterClrMapping/>
  </p:clrMapOvr>
  <p:transition spd="slow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59" y="293716"/>
            <a:ext cx="10810856" cy="75368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5.2.6.Phishing Countermeasures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3" y="1163782"/>
            <a:ext cx="11126740" cy="52370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Anti phishing plug-ins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1.ScamBlocker,PhishNet1.2 : protect users from phishing scams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2.SpoofStick : It helps users detect spoofed websites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3.Google safe browsing : Alerts when a webpage asks for user’s PII or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financial information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4.Windows Internet Explorer’s phishing filter :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-Available on IE7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-Helps to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potect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users from entering Phishing sites</a:t>
            </a:r>
          </a:p>
        </p:txBody>
      </p:sp>
    </p:spTree>
  </p:cSld>
  <p:clrMapOvr>
    <a:masterClrMapping/>
  </p:clrMapOvr>
  <p:transition spd="slow"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Flowchart</a:t>
            </a:r>
            <a:endParaRPr lang="en-IN" dirty="0"/>
          </a:p>
        </p:txBody>
      </p:sp>
      <p:pic>
        <p:nvPicPr>
          <p:cNvPr id="4" name="Content Placeholder 3" descr="phishing_flow_cha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170" y="249382"/>
            <a:ext cx="5525817" cy="6400800"/>
          </a:xfrm>
        </p:spPr>
      </p:pic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Phishing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Phishtank.com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monitors Phishing attacks and displays them on the website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statistics displayed are “phishes verified as valid” and “suspected phishes submitted”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than 5millions e-mails are identified as “Verified and valid” phished e-mails almost everyday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Phishing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Symantec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According to May2009 Monthly report compiled by Symantec Security Response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AntiFraud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Team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3650 non-English Phishing websites were recorded(French-Italian-Chinese)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Phishing URLs were categorized based on Top-Level domains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.com  50%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9%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.org    5%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Phishing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APWG(Anti Phishing Working Group)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In Phishing Activity Trends Report of Q4-2009 published by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APWG,Phishing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trends and statistics were mentioned as follows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Financial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organizations,payment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services and auction websites are most targeted industries in Phishing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 80 is found to be the most popular port in use followed by port 443 and port 8080 among all phishing attacks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315884"/>
            <a:ext cx="11709302" cy="6542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ctr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APWG(Anti Phishing Working Group)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International consortium founded in 2003 by David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Jevans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Brought together security products and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services,law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enforcement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agencies,government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agencies,trade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association,communication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companies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e.g.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Symantec,McAfee,BirDefender,Verisign,Iron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key,VISA,Mastercard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American Bankers Association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-Focussed on eliminating ID theft resulting from Phishing Attacks</a:t>
            </a:r>
          </a:p>
          <a:p>
            <a:pPr marL="342900" indent="-342900"/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-Provides a platform to discuss Phishing </a:t>
            </a:r>
            <a:r>
              <a:rPr lang="en-IN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Issues,share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best practices to eliminate these attacks</a:t>
            </a:r>
          </a:p>
        </p:txBody>
      </p:sp>
    </p:spTree>
    <p:extLst>
      <p:ext uri="{BB962C8B-B14F-4D97-AF65-F5344CB8AC3E}">
        <p14:creationId xmlns:p14="http://schemas.microsoft.com/office/powerpoint/2010/main" xmlns="" val="1469621763"/>
      </p:ext>
    </p:extLst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222" y="1884645"/>
            <a:ext cx="9447568" cy="2049194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5.1</a:t>
            </a:r>
            <a:br>
              <a:rPr lang="en-IN" sz="7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7200" b="1" dirty="0" smtClean="0">
                <a:latin typeface="Times New Roman" pitchFamily="18" charset="0"/>
                <a:cs typeface="Times New Roman" pitchFamily="18" charset="0"/>
              </a:rPr>
              <a:t>Phishing</a:t>
            </a:r>
            <a:endParaRPr lang="en-IN" sz="7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2642</TotalTime>
  <Words>2056</Words>
  <Application>Microsoft Office PowerPoint</Application>
  <PresentationFormat>Custom</PresentationFormat>
  <Paragraphs>392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Facet</vt:lpstr>
      <vt:lpstr>Chapter 5 Phishing and ID Theft</vt:lpstr>
      <vt:lpstr>5.1 Introduction</vt:lpstr>
      <vt:lpstr>Slide 3</vt:lpstr>
      <vt:lpstr>Slide 4</vt:lpstr>
      <vt:lpstr>Slide 5</vt:lpstr>
      <vt:lpstr>Slide 6</vt:lpstr>
      <vt:lpstr>Slide 7</vt:lpstr>
      <vt:lpstr>Slide 8</vt:lpstr>
      <vt:lpstr>5.1 Phishing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Example</vt:lpstr>
      <vt:lpstr>Slide 18</vt:lpstr>
      <vt:lpstr>Slide 19</vt:lpstr>
      <vt:lpstr>Slide 20</vt:lpstr>
      <vt:lpstr>Slide 21</vt:lpstr>
      <vt:lpstr>Slide 22</vt:lpstr>
      <vt:lpstr>Hoax e-mails</vt:lpstr>
      <vt:lpstr>Hoax e-mails</vt:lpstr>
      <vt:lpstr>5.2.1.Methods of Phishing</vt:lpstr>
      <vt:lpstr>5.2.2.Phishing Techniques : Techniques used to launch Phishing attack</vt:lpstr>
      <vt:lpstr>5.2.2.Phishing Techniques : Techniques used to launch Phishing attack</vt:lpstr>
      <vt:lpstr>5.2.2.Phishing Techniques : Techniques used to launch Phishing attack</vt:lpstr>
      <vt:lpstr>5.2.2.Phishing Techniques : Techniques used to launch Phishing attack</vt:lpstr>
      <vt:lpstr>5.2.2.Phishing Techniques : Techniques used to launch Phishing attack</vt:lpstr>
      <vt:lpstr>5.2.3.Spear Phishing</vt:lpstr>
      <vt:lpstr>5.2.3.Spear Phishing</vt:lpstr>
      <vt:lpstr>5.2.3.Spear Phishing</vt:lpstr>
      <vt:lpstr>5.2.4.Types of Phishing Scams</vt:lpstr>
      <vt:lpstr>5.2.4.Types of Phishing Scams</vt:lpstr>
      <vt:lpstr>5.2.4.Types of Phishing Scams</vt:lpstr>
      <vt:lpstr>5.2.4.Types of Phishing Scams</vt:lpstr>
      <vt:lpstr>5.2.4.Types of Phishing Scams</vt:lpstr>
      <vt:lpstr>5.2.4.Types of Phishing Scams</vt:lpstr>
      <vt:lpstr>5.2.4.Types of Phishing Scams</vt:lpstr>
      <vt:lpstr>5.2.4.Types of Phishing Scams</vt:lpstr>
      <vt:lpstr>5.2.5.Phishing Toolkits and Spy Phishing</vt:lpstr>
      <vt:lpstr>5.2.5.Phishing Toolkits and Spy Phishing</vt:lpstr>
      <vt:lpstr>5.2.6.Phishing Countermeasures</vt:lpstr>
      <vt:lpstr>5.2.6.Phishing Countermeasures</vt:lpstr>
      <vt:lpstr>Flowchart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Hackers</dc:title>
  <dc:creator>ABHIJIT MARATHE</dc:creator>
  <cp:lastModifiedBy>Dell1</cp:lastModifiedBy>
  <cp:revision>554</cp:revision>
  <dcterms:created xsi:type="dcterms:W3CDTF">2019-07-22T18:30:51Z</dcterms:created>
  <dcterms:modified xsi:type="dcterms:W3CDTF">2019-09-26T03:27:35Z</dcterms:modified>
</cp:coreProperties>
</file>