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8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2ED6-D1FC-40AE-B49A-127A4A42607F}" type="datetimeFigureOut">
              <a:rPr lang="en-US" smtClean="0"/>
              <a:pPr/>
              <a:t>7/17/2019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C08-0EE9-4BA3-999A-5DB1F67C3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928934"/>
            <a:ext cx="7772400" cy="1470025"/>
          </a:xfrm>
        </p:spPr>
        <p:txBody>
          <a:bodyPr/>
          <a:lstStyle/>
          <a:p>
            <a:r>
              <a:rPr lang="en-IN" dirty="0" smtClean="0"/>
              <a:t>Lecture 04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642918"/>
            <a:ext cx="6400800" cy="928694"/>
          </a:xfrm>
        </p:spPr>
        <p:txBody>
          <a:bodyPr>
            <a:noAutofit/>
          </a:bodyPr>
          <a:lstStyle/>
          <a:p>
            <a:r>
              <a:rPr lang="en-IN" sz="6600" dirty="0" smtClean="0">
                <a:solidFill>
                  <a:schemeClr val="tx1"/>
                </a:solidFill>
              </a:rPr>
              <a:t>CYBER SECURITY AND LAWS</a:t>
            </a:r>
            <a:endParaRPr lang="en-IN" sz="6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0100" y="47148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 smtClean="0">
                <a:latin typeface="+mj-lt"/>
                <a:ea typeface="+mj-ea"/>
                <a:cs typeface="+mj-cs"/>
              </a:rPr>
              <a:t>By</a:t>
            </a:r>
            <a:endParaRPr lang="en-IN" sz="4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 err="1" smtClean="0">
                <a:latin typeface="+mj-lt"/>
                <a:ea typeface="+mj-ea"/>
                <a:cs typeface="+mj-cs"/>
              </a:rPr>
              <a:t>Prof.Neha</a:t>
            </a:r>
            <a:r>
              <a:rPr lang="en-IN" sz="4000" dirty="0" smtClean="0">
                <a:latin typeface="+mj-lt"/>
                <a:ea typeface="+mj-ea"/>
                <a:cs typeface="+mj-cs"/>
              </a:rPr>
              <a:t> </a:t>
            </a:r>
            <a:r>
              <a:rPr lang="en-IN" sz="4000" dirty="0" err="1" smtClean="0">
                <a:latin typeface="+mj-lt"/>
                <a:ea typeface="+mj-ea"/>
                <a:cs typeface="+mj-cs"/>
              </a:rPr>
              <a:t>S.Sakhalkar</a:t>
            </a:r>
            <a:endParaRPr kumimoji="0" lang="en-I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428604"/>
            <a:ext cx="8229600" cy="6643710"/>
          </a:xfrm>
        </p:spPr>
        <p:txBody>
          <a:bodyPr>
            <a:noAutofit/>
          </a:bodyPr>
          <a:lstStyle/>
          <a:p>
            <a:r>
              <a:rPr lang="en-IN" sz="2200" b="1" dirty="0" smtClean="0"/>
              <a:t>Section 70 :</a:t>
            </a:r>
          </a:p>
          <a:p>
            <a:pPr>
              <a:buNone/>
            </a:pPr>
            <a:r>
              <a:rPr lang="en-IN" sz="2200" dirty="0" smtClean="0"/>
              <a:t>	 Crime : Attempting to access computer of other person without  </a:t>
            </a:r>
          </a:p>
          <a:p>
            <a:pPr>
              <a:buNone/>
            </a:pPr>
            <a:r>
              <a:rPr lang="en-IN" sz="2200" dirty="0" smtClean="0"/>
              <a:t>      his/her knowledge</a:t>
            </a:r>
          </a:p>
          <a:p>
            <a:pPr>
              <a:buNone/>
            </a:pPr>
            <a:r>
              <a:rPr lang="en-IN" sz="2200" dirty="0" smtClean="0"/>
              <a:t>	 Punishment : </a:t>
            </a:r>
            <a:r>
              <a:rPr lang="en-IN" sz="2200" dirty="0" err="1" smtClean="0"/>
              <a:t>upto</a:t>
            </a:r>
            <a:r>
              <a:rPr lang="en-IN" sz="2200" dirty="0" smtClean="0"/>
              <a:t> 10 years imprisonment</a:t>
            </a:r>
          </a:p>
          <a:p>
            <a:r>
              <a:rPr lang="en-IN" sz="2200" b="1" dirty="0" smtClean="0"/>
              <a:t>Section 72 : </a:t>
            </a:r>
          </a:p>
          <a:p>
            <a:pPr>
              <a:buNone/>
            </a:pPr>
            <a:r>
              <a:rPr lang="en-IN" sz="2200" dirty="0" smtClean="0"/>
              <a:t>	 Crime : Attempting to access computer for breaking </a:t>
            </a:r>
          </a:p>
          <a:p>
            <a:pPr>
              <a:buNone/>
            </a:pPr>
            <a:r>
              <a:rPr lang="en-IN" sz="2200" dirty="0" smtClean="0"/>
              <a:t>      confidentiality of information on computer</a:t>
            </a:r>
          </a:p>
          <a:p>
            <a:pPr>
              <a:buNone/>
            </a:pPr>
            <a:r>
              <a:rPr lang="en-IN" sz="2200" dirty="0" smtClean="0"/>
              <a:t>      Punishment : Rs.1 </a:t>
            </a:r>
            <a:r>
              <a:rPr lang="en-IN" sz="2200" dirty="0" err="1" smtClean="0"/>
              <a:t>lakh</a:t>
            </a:r>
            <a:r>
              <a:rPr lang="en-IN" sz="2200" dirty="0" smtClean="0"/>
              <a:t> &amp; imprisonment </a:t>
            </a:r>
            <a:r>
              <a:rPr lang="en-IN" sz="2200" dirty="0" err="1" smtClean="0"/>
              <a:t>upto</a:t>
            </a:r>
            <a:r>
              <a:rPr lang="en-IN" sz="2200" dirty="0" smtClean="0"/>
              <a:t> 2 years</a:t>
            </a:r>
          </a:p>
          <a:p>
            <a:r>
              <a:rPr lang="en-IN" sz="2200" b="1" dirty="0" smtClean="0"/>
              <a:t>Section 73 : </a:t>
            </a:r>
          </a:p>
          <a:p>
            <a:pPr>
              <a:buNone/>
            </a:pPr>
            <a:r>
              <a:rPr lang="en-IN" sz="2200" dirty="0" smtClean="0"/>
              <a:t>	 Crime : Publishing false digital </a:t>
            </a:r>
            <a:r>
              <a:rPr lang="en-IN" sz="2200" dirty="0" err="1" smtClean="0"/>
              <a:t>signatures,false</a:t>
            </a:r>
            <a:r>
              <a:rPr lang="en-IN" sz="2200" dirty="0" smtClean="0"/>
              <a:t> particulars</a:t>
            </a:r>
          </a:p>
          <a:p>
            <a:pPr>
              <a:buNone/>
            </a:pPr>
            <a:r>
              <a:rPr lang="en-IN" sz="2200" dirty="0" smtClean="0"/>
              <a:t>      Punishment : Rs.1 </a:t>
            </a:r>
            <a:r>
              <a:rPr lang="en-IN" sz="2200" dirty="0" err="1" smtClean="0"/>
              <a:t>lakh</a:t>
            </a:r>
            <a:r>
              <a:rPr lang="en-IN" sz="2200" dirty="0" smtClean="0"/>
              <a:t> or imprisonment </a:t>
            </a:r>
            <a:r>
              <a:rPr lang="en-IN" sz="2200" dirty="0" err="1" smtClean="0"/>
              <a:t>upto</a:t>
            </a:r>
            <a:r>
              <a:rPr lang="en-IN" sz="2200" dirty="0" smtClean="0"/>
              <a:t> 2 years or both</a:t>
            </a:r>
          </a:p>
          <a:p>
            <a:r>
              <a:rPr lang="en-IN" sz="2200" b="1" dirty="0" smtClean="0"/>
              <a:t>Section 74 : </a:t>
            </a:r>
          </a:p>
          <a:p>
            <a:pPr>
              <a:buNone/>
            </a:pPr>
            <a:r>
              <a:rPr lang="en-IN" sz="2200" dirty="0" smtClean="0"/>
              <a:t>	 Crime : Publishing digital signatures for fraudulent purpose</a:t>
            </a:r>
          </a:p>
          <a:p>
            <a:pPr>
              <a:buNone/>
            </a:pPr>
            <a:r>
              <a:rPr lang="en-IN" sz="2200" dirty="0" smtClean="0"/>
              <a:t>      Punishment : Rs.1 </a:t>
            </a:r>
            <a:r>
              <a:rPr lang="en-IN" sz="2200" dirty="0" err="1" smtClean="0"/>
              <a:t>lakh,imprisonment</a:t>
            </a:r>
            <a:r>
              <a:rPr lang="en-IN" sz="2200" dirty="0" smtClean="0"/>
              <a:t> </a:t>
            </a:r>
            <a:r>
              <a:rPr lang="en-IN" sz="2200" dirty="0" err="1" smtClean="0"/>
              <a:t>upto</a:t>
            </a:r>
            <a:r>
              <a:rPr lang="en-IN" sz="2200" dirty="0" smtClean="0"/>
              <a:t> 2 years</a:t>
            </a:r>
          </a:p>
          <a:p>
            <a:pPr>
              <a:buNone/>
            </a:pPr>
            <a:r>
              <a:rPr lang="en-IN" sz="22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Netizens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00174"/>
            <a:ext cx="8229600" cy="2357454"/>
          </a:xfrm>
        </p:spPr>
        <p:txBody>
          <a:bodyPr>
            <a:noAutofit/>
          </a:bodyPr>
          <a:lstStyle/>
          <a:p>
            <a:r>
              <a:rPr lang="en-IN" sz="2300" dirty="0" smtClean="0"/>
              <a:t>Term was introduced by Michael </a:t>
            </a:r>
            <a:r>
              <a:rPr lang="en-IN" sz="2300" dirty="0" err="1" smtClean="0"/>
              <a:t>Hauben</a:t>
            </a:r>
            <a:endParaRPr lang="en-IN" sz="2300" dirty="0" smtClean="0"/>
          </a:p>
          <a:p>
            <a:r>
              <a:rPr lang="en-IN" sz="2300" dirty="0" err="1" smtClean="0"/>
              <a:t>Netizens</a:t>
            </a:r>
            <a:r>
              <a:rPr lang="en-IN" sz="2300" dirty="0" smtClean="0"/>
              <a:t> are internet users</a:t>
            </a:r>
          </a:p>
          <a:p>
            <a:r>
              <a:rPr lang="en-IN" sz="2300" dirty="0" err="1" smtClean="0"/>
              <a:t>Netizen</a:t>
            </a:r>
            <a:r>
              <a:rPr lang="en-IN" sz="2300" dirty="0" smtClean="0"/>
              <a:t> is the one who </a:t>
            </a:r>
            <a:r>
              <a:rPr lang="en-IN" sz="2300" b="1" dirty="0" smtClean="0"/>
              <a:t>spends considerable time online</a:t>
            </a:r>
            <a:r>
              <a:rPr lang="en-IN" sz="2300" dirty="0" smtClean="0"/>
              <a:t> and also has a </a:t>
            </a:r>
            <a:r>
              <a:rPr lang="en-IN" sz="2300" b="1" dirty="0" smtClean="0"/>
              <a:t>considerable presence online</a:t>
            </a:r>
          </a:p>
          <a:p>
            <a:r>
              <a:rPr lang="en-IN" sz="2300" dirty="0" smtClean="0"/>
              <a:t>Motto of </a:t>
            </a:r>
            <a:r>
              <a:rPr lang="en-IN" sz="2300" dirty="0" err="1" smtClean="0"/>
              <a:t>Netizens</a:t>
            </a:r>
            <a:r>
              <a:rPr lang="en-IN" sz="2300" dirty="0" smtClean="0"/>
              <a:t> should be : </a:t>
            </a:r>
            <a:r>
              <a:rPr lang="en-IN" sz="2300" b="1" dirty="0" smtClean="0"/>
              <a:t>Stranger is Danger!</a:t>
            </a:r>
          </a:p>
          <a:p>
            <a:pPr>
              <a:buNone/>
            </a:pPr>
            <a:endParaRPr lang="en-IN" sz="2300" dirty="0" smtClean="0"/>
          </a:p>
          <a:p>
            <a:pPr>
              <a:buNone/>
            </a:pPr>
            <a:r>
              <a:rPr lang="en-IN" sz="23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In Last </a:t>
            </a:r>
            <a:r>
              <a:rPr lang="en-IN" dirty="0" err="1" smtClean="0"/>
              <a:t>lecture,we</a:t>
            </a:r>
            <a:r>
              <a:rPr lang="en-IN" dirty="0" smtClean="0"/>
              <a:t> have seen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8"/>
          </a:xfrm>
        </p:spPr>
        <p:txBody>
          <a:bodyPr>
            <a:noAutofit/>
          </a:bodyPr>
          <a:lstStyle/>
          <a:p>
            <a:r>
              <a:rPr lang="en-IN" sz="2400" dirty="0" smtClean="0"/>
              <a:t>What are different cybercrimes</a:t>
            </a:r>
          </a:p>
          <a:p>
            <a:r>
              <a:rPr lang="en-IN" sz="2400" dirty="0" smtClean="0"/>
              <a:t>Who are cybercriminals</a:t>
            </a:r>
          </a:p>
          <a:p>
            <a:r>
              <a:rPr lang="en-IN" sz="2400" dirty="0" smtClean="0"/>
              <a:t>What are the categories of cybercriminals</a:t>
            </a:r>
          </a:p>
          <a:p>
            <a:r>
              <a:rPr lang="en-IN" sz="2400" dirty="0" smtClean="0"/>
              <a:t>What are the categories of cybercrimes</a:t>
            </a:r>
          </a:p>
          <a:p>
            <a:r>
              <a:rPr lang="en-IN" sz="2400" dirty="0" smtClean="0"/>
              <a:t>Aspects of Cyber security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Outline of today’s lecture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2971808"/>
          </a:xfrm>
        </p:spPr>
        <p:txBody>
          <a:bodyPr>
            <a:noAutofit/>
          </a:bodyPr>
          <a:lstStyle/>
          <a:p>
            <a:endParaRPr lang="en-IN" dirty="0" smtClean="0"/>
          </a:p>
          <a:p>
            <a:r>
              <a:rPr lang="en-IN" dirty="0" smtClean="0"/>
              <a:t>Cybercrimes : Indian perspective </a:t>
            </a:r>
          </a:p>
          <a:p>
            <a:r>
              <a:rPr lang="en-IN" dirty="0" smtClean="0"/>
              <a:t>ITA2000</a:t>
            </a:r>
          </a:p>
          <a:p>
            <a:r>
              <a:rPr lang="en-IN" dirty="0" err="1" smtClean="0"/>
              <a:t>Netizens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Cybercrime : Indian Perspective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639"/>
            <a:ext cx="8229600" cy="3686187"/>
          </a:xfrm>
        </p:spPr>
        <p:txBody>
          <a:bodyPr>
            <a:noAutofit/>
          </a:bodyPr>
          <a:lstStyle/>
          <a:p>
            <a:r>
              <a:rPr lang="en-IN" sz="2200" dirty="0" smtClean="0"/>
              <a:t>India </a:t>
            </a:r>
            <a:r>
              <a:rPr lang="en-IN" sz="2200" dirty="0" smtClean="0"/>
              <a:t>ha</a:t>
            </a:r>
            <a:r>
              <a:rPr lang="en-IN" sz="2200" dirty="0" smtClean="0"/>
              <a:t>s </a:t>
            </a:r>
            <a:r>
              <a:rPr lang="en-IN" sz="2200" dirty="0" smtClean="0"/>
              <a:t>4</a:t>
            </a:r>
            <a:r>
              <a:rPr lang="en-IN" sz="2200" baseline="30000" dirty="0" smtClean="0"/>
              <a:t>th</a:t>
            </a:r>
            <a:r>
              <a:rPr lang="en-IN" sz="2200" dirty="0" smtClean="0"/>
              <a:t> highest </a:t>
            </a:r>
            <a:r>
              <a:rPr lang="en-IN" sz="2200" dirty="0" err="1" smtClean="0"/>
              <a:t>no.of</a:t>
            </a:r>
            <a:r>
              <a:rPr lang="en-IN" sz="2200" dirty="0" smtClean="0"/>
              <a:t> Internet users</a:t>
            </a:r>
          </a:p>
          <a:p>
            <a:r>
              <a:rPr lang="en-IN" sz="2200" dirty="0" smtClean="0"/>
              <a:t>37% internet access through </a:t>
            </a:r>
            <a:r>
              <a:rPr lang="en-IN" sz="2200" dirty="0" err="1" smtClean="0"/>
              <a:t>cybercafes</a:t>
            </a:r>
            <a:endParaRPr lang="en-IN" sz="2200" dirty="0" smtClean="0"/>
          </a:p>
          <a:p>
            <a:r>
              <a:rPr lang="en-IN" sz="2200" dirty="0" smtClean="0"/>
              <a:t>57% Indian internet users are in 18-35 year range</a:t>
            </a:r>
          </a:p>
          <a:p>
            <a:r>
              <a:rPr lang="en-IN" sz="2200" dirty="0" smtClean="0"/>
              <a:t>In 2007,cybercrimes under ITA2000 increased by 50% as compared to 2006</a:t>
            </a:r>
          </a:p>
          <a:p>
            <a:r>
              <a:rPr lang="en-IN" sz="2200" dirty="0" smtClean="0"/>
              <a:t>Maximum cybercrime cases were regarding child pornography</a:t>
            </a:r>
          </a:p>
          <a:p>
            <a:r>
              <a:rPr lang="en-IN" sz="2200" dirty="0" smtClean="0"/>
              <a:t>Remaining were regarding hacking</a:t>
            </a:r>
          </a:p>
          <a:p>
            <a:r>
              <a:rPr lang="en-IN" sz="2200" dirty="0" smtClean="0"/>
              <a:t>In2007,60% offenders were in 18-30 year range</a:t>
            </a:r>
          </a:p>
          <a:p>
            <a:endParaRPr lang="en-IN" sz="2200" dirty="0" smtClean="0"/>
          </a:p>
          <a:p>
            <a:pPr>
              <a:buNone/>
            </a:pPr>
            <a:endParaRPr lang="en-IN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Majors taken by Indian Government to control cybercrimes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071966"/>
          </a:xfrm>
        </p:spPr>
        <p:txBody>
          <a:bodyPr>
            <a:noAutofit/>
          </a:bodyPr>
          <a:lstStyle/>
          <a:p>
            <a:r>
              <a:rPr lang="en-IN" sz="2200" dirty="0" smtClean="0"/>
              <a:t>Indian Govt is doing its best to control cybercrimes</a:t>
            </a:r>
          </a:p>
          <a:p>
            <a:pPr>
              <a:buNone/>
            </a:pPr>
            <a:r>
              <a:rPr lang="en-IN" sz="2200" dirty="0" smtClean="0"/>
              <a:t>      A)By forming separate Cyber crime police branches where police are trained in computer hardware and </a:t>
            </a:r>
            <a:r>
              <a:rPr lang="en-IN" sz="2200" dirty="0" err="1" smtClean="0"/>
              <a:t>software,computer</a:t>
            </a:r>
            <a:r>
              <a:rPr lang="en-IN" sz="2200" dirty="0" smtClean="0"/>
              <a:t> networks which includes data communication </a:t>
            </a:r>
            <a:r>
              <a:rPr lang="en-IN" sz="2200" dirty="0" err="1" smtClean="0"/>
              <a:t>networks,Ips,wireless</a:t>
            </a:r>
            <a:r>
              <a:rPr lang="en-IN" sz="2200" dirty="0" smtClean="0"/>
              <a:t> </a:t>
            </a:r>
            <a:r>
              <a:rPr lang="en-IN" sz="2200" dirty="0" err="1" smtClean="0"/>
              <a:t>networks,network</a:t>
            </a:r>
            <a:r>
              <a:rPr lang="en-IN" sz="2200" dirty="0" smtClean="0"/>
              <a:t> security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r>
              <a:rPr lang="en-IN" sz="2200" dirty="0" smtClean="0"/>
              <a:t>	</a:t>
            </a:r>
            <a:r>
              <a:rPr lang="en-IN" sz="2200" dirty="0" smtClean="0"/>
              <a:t>B)Establishment of Cyber cells at various levels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r>
              <a:rPr lang="en-IN" sz="2200" dirty="0" smtClean="0"/>
              <a:t>      </a:t>
            </a:r>
            <a:r>
              <a:rPr lang="en-IN" sz="2200" dirty="0" smtClean="0"/>
              <a:t>C)Establishment </a:t>
            </a:r>
            <a:r>
              <a:rPr lang="en-IN" sz="2200" dirty="0" smtClean="0"/>
              <a:t>of IT Act 2000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pPr>
              <a:buNone/>
            </a:pPr>
            <a:endParaRPr lang="en-IN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CYBER CRIME AND ITA2000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3116"/>
            <a:ext cx="8229600" cy="3857652"/>
          </a:xfrm>
        </p:spPr>
        <p:txBody>
          <a:bodyPr>
            <a:noAutofit/>
          </a:bodyPr>
          <a:lstStyle/>
          <a:p>
            <a:r>
              <a:rPr lang="en-IN" sz="1800" dirty="0" smtClean="0"/>
              <a:t>In </a:t>
            </a:r>
            <a:r>
              <a:rPr lang="en-IN" sz="1800" dirty="0" err="1" smtClean="0"/>
              <a:t>India,Cybercrimes</a:t>
            </a:r>
            <a:r>
              <a:rPr lang="en-IN" sz="1800" dirty="0" smtClean="0"/>
              <a:t> are punishable under two categories :</a:t>
            </a:r>
          </a:p>
          <a:p>
            <a:pPr>
              <a:buNone/>
            </a:pPr>
            <a:r>
              <a:rPr lang="en-IN" sz="1800" dirty="0" smtClean="0"/>
              <a:t>       A) ITA2000</a:t>
            </a:r>
          </a:p>
          <a:p>
            <a:pPr>
              <a:buNone/>
            </a:pPr>
            <a:r>
              <a:rPr lang="en-IN" sz="1800" dirty="0" smtClean="0"/>
              <a:t>       B)IPC(Indian Penal Code)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In 2006,</a:t>
            </a:r>
          </a:p>
          <a:p>
            <a:pPr>
              <a:buNone/>
            </a:pPr>
            <a:r>
              <a:rPr lang="en-IN" sz="1800" dirty="0" smtClean="0"/>
              <a:t>       142 cases registered under ITA</a:t>
            </a:r>
          </a:p>
          <a:p>
            <a:pPr>
              <a:buNone/>
            </a:pPr>
            <a:r>
              <a:rPr lang="en-IN" sz="1800" dirty="0" smtClean="0"/>
              <a:t>	 311 cases registered under IPC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In 2007,</a:t>
            </a:r>
          </a:p>
          <a:p>
            <a:pPr>
              <a:buNone/>
            </a:pPr>
            <a:r>
              <a:rPr lang="en-IN" sz="1800" dirty="0" smtClean="0"/>
              <a:t>       207 cases registered under ITA</a:t>
            </a:r>
          </a:p>
          <a:p>
            <a:pPr>
              <a:buNone/>
            </a:pPr>
            <a:r>
              <a:rPr lang="en-IN" sz="1800" dirty="0" smtClean="0"/>
              <a:t>       339 cases registered under IPC</a:t>
            </a:r>
          </a:p>
          <a:p>
            <a:pPr>
              <a:buNone/>
            </a:pPr>
            <a:r>
              <a:rPr lang="en-IN" sz="1800" dirty="0" smtClean="0"/>
              <a:t>        </a:t>
            </a:r>
          </a:p>
          <a:p>
            <a:pPr>
              <a:buNone/>
            </a:pPr>
            <a:endParaRPr lang="en-IN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Why less Cybercrimes are reported: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229600" cy="464347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smtClean="0"/>
              <a:t>Companies fear that reporting cybercrime will harm their reputation</a:t>
            </a:r>
          </a:p>
          <a:p>
            <a:pPr>
              <a:buNone/>
            </a:pPr>
            <a:r>
              <a:rPr lang="en-IN" sz="2000" dirty="0" smtClean="0"/>
              <a:t> amongst its shareholders. 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dirty="0" smtClean="0"/>
              <a:t>Some of the data are very sensitive and its disclosure may impact their </a:t>
            </a:r>
          </a:p>
          <a:p>
            <a:pPr>
              <a:buNone/>
            </a:pPr>
            <a:r>
              <a:rPr lang="en-IN" sz="2000" dirty="0" smtClean="0"/>
              <a:t>business negatively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4000" dirty="0" smtClean="0"/>
              <a:t>Why cyber crimes should be reported</a:t>
            </a:r>
          </a:p>
          <a:p>
            <a:pPr>
              <a:buNone/>
            </a:pPr>
            <a:r>
              <a:rPr lang="en-IN" sz="2000" dirty="0" smtClean="0"/>
              <a:t>Until and unless a cyber crime incident is reported, the cyber criminals will </a:t>
            </a:r>
          </a:p>
          <a:p>
            <a:pPr>
              <a:buNone/>
            </a:pPr>
            <a:r>
              <a:rPr lang="en-IN" sz="2000" dirty="0" smtClean="0"/>
              <a:t>never be crabbed by the law enforcement agencies. </a:t>
            </a:r>
          </a:p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dirty="0" smtClean="0"/>
              <a:t>This will</a:t>
            </a:r>
            <a:r>
              <a:rPr lang="en-IN" sz="2000" b="1" dirty="0" smtClean="0"/>
              <a:t> </a:t>
            </a:r>
            <a:r>
              <a:rPr lang="en-IN" sz="2000" dirty="0" smtClean="0"/>
              <a:t>the criminals to repeat these types of incidents with the same or the</a:t>
            </a:r>
          </a:p>
          <a:p>
            <a:pPr>
              <a:buNone/>
            </a:pPr>
            <a:r>
              <a:rPr lang="en-IN" sz="2000" dirty="0" smtClean="0"/>
              <a:t> other organizations </a:t>
            </a:r>
            <a:endParaRPr lang="en-IN" sz="2000" b="1" dirty="0" smtClean="0"/>
          </a:p>
          <a:p>
            <a:pPr>
              <a:buNone/>
            </a:pPr>
            <a:endParaRPr lang="en-IN" sz="2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1285860"/>
            <a:ext cx="7772400" cy="4000528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 smtClean="0"/>
              <a:t>Where to report the cybercrime?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000" dirty="0" smtClean="0"/>
              <a:t>-</a:t>
            </a:r>
            <a:r>
              <a:rPr lang="en-IN" sz="2400" dirty="0" smtClean="0"/>
              <a:t>nearest cyber cell</a:t>
            </a:r>
            <a:br>
              <a:rPr lang="en-IN" sz="2400" dirty="0" smtClean="0"/>
            </a:br>
            <a:r>
              <a:rPr lang="en-IN" sz="2400" dirty="0" smtClean="0"/>
              <a:t>-state cyber cell</a:t>
            </a:r>
            <a:br>
              <a:rPr lang="en-IN" sz="2400" dirty="0" smtClean="0"/>
            </a:br>
            <a:r>
              <a:rPr lang="en-IN" sz="2400" dirty="0" smtClean="0"/>
              <a:t>-Central investigation agencies like CBI,IB</a:t>
            </a:r>
            <a:br>
              <a:rPr lang="en-IN" sz="2400" dirty="0" smtClean="0"/>
            </a:br>
            <a:r>
              <a:rPr lang="en-IN" sz="2400" dirty="0" smtClean="0"/>
              <a:t>International bodies like Interpol</a:t>
            </a:r>
            <a:br>
              <a:rPr lang="en-IN" sz="24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ITA 2000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00174"/>
            <a:ext cx="8229600" cy="5143536"/>
          </a:xfrm>
        </p:spPr>
        <p:txBody>
          <a:bodyPr>
            <a:noAutofit/>
          </a:bodyPr>
          <a:lstStyle/>
          <a:p>
            <a:r>
              <a:rPr lang="en-IN" sz="2300" b="1" dirty="0" smtClean="0"/>
              <a:t>Section 43 :</a:t>
            </a:r>
          </a:p>
          <a:p>
            <a:pPr>
              <a:buNone/>
            </a:pPr>
            <a:r>
              <a:rPr lang="en-IN" sz="2300" dirty="0" smtClean="0"/>
              <a:t>      Crime : Damage to computer system</a:t>
            </a:r>
          </a:p>
          <a:p>
            <a:pPr>
              <a:buNone/>
            </a:pPr>
            <a:r>
              <a:rPr lang="en-IN" sz="2300" dirty="0" smtClean="0"/>
              <a:t>	 Punishment : Compensation of Rs.1 </a:t>
            </a:r>
            <a:r>
              <a:rPr lang="en-IN" sz="2300" dirty="0" err="1" smtClean="0"/>
              <a:t>crore</a:t>
            </a:r>
            <a:endParaRPr lang="en-IN" sz="2300" dirty="0" smtClean="0"/>
          </a:p>
          <a:p>
            <a:pPr>
              <a:buNone/>
            </a:pPr>
            <a:endParaRPr lang="en-IN" sz="2300" dirty="0" smtClean="0"/>
          </a:p>
          <a:p>
            <a:r>
              <a:rPr lang="en-IN" sz="2300" b="1" dirty="0" smtClean="0"/>
              <a:t>Section 66 :</a:t>
            </a:r>
          </a:p>
          <a:p>
            <a:pPr>
              <a:buNone/>
            </a:pPr>
            <a:r>
              <a:rPr lang="en-IN" sz="2300" dirty="0" smtClean="0"/>
              <a:t>	 Crime : Hacking ( with intent or knowledge)</a:t>
            </a:r>
          </a:p>
          <a:p>
            <a:pPr>
              <a:buNone/>
            </a:pPr>
            <a:r>
              <a:rPr lang="en-IN" sz="2300" dirty="0" smtClean="0"/>
              <a:t>	 Punishment : Publication of obscene material in e-form</a:t>
            </a:r>
          </a:p>
          <a:p>
            <a:pPr>
              <a:buNone/>
            </a:pPr>
            <a:endParaRPr lang="en-IN" sz="2300" dirty="0" smtClean="0"/>
          </a:p>
          <a:p>
            <a:r>
              <a:rPr lang="en-IN" sz="2300" b="1" dirty="0" smtClean="0"/>
              <a:t>Section 67</a:t>
            </a:r>
          </a:p>
          <a:p>
            <a:pPr>
              <a:buNone/>
            </a:pPr>
            <a:r>
              <a:rPr lang="en-IN" sz="2300" dirty="0" smtClean="0"/>
              <a:t>	 Crime : Publication of obscene material in e-form</a:t>
            </a:r>
          </a:p>
          <a:p>
            <a:pPr>
              <a:buNone/>
            </a:pPr>
            <a:r>
              <a:rPr lang="en-IN" sz="2300" dirty="0" smtClean="0"/>
              <a:t>       Punishment : Rs.1 </a:t>
            </a:r>
            <a:r>
              <a:rPr lang="en-IN" sz="2300" dirty="0" err="1" smtClean="0"/>
              <a:t>lakh</a:t>
            </a:r>
            <a:r>
              <a:rPr lang="en-IN" sz="2300" dirty="0" smtClean="0"/>
              <a:t> fine, 5 year imprisonment</a:t>
            </a:r>
          </a:p>
          <a:p>
            <a:pPr>
              <a:buNone/>
            </a:pPr>
            <a:r>
              <a:rPr lang="en-IN" sz="2300" dirty="0" smtClean="0"/>
              <a:t>			    Double conviction on second offence</a:t>
            </a:r>
          </a:p>
          <a:p>
            <a:pPr>
              <a:buNone/>
            </a:pPr>
            <a:endParaRPr lang="en-IN" sz="2300" dirty="0" smtClean="0"/>
          </a:p>
          <a:p>
            <a:pPr>
              <a:buNone/>
            </a:pPr>
            <a:r>
              <a:rPr lang="en-IN" sz="23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308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04</vt:lpstr>
      <vt:lpstr>In Last lecture,we have seen</vt:lpstr>
      <vt:lpstr>Outline of today’s lecture</vt:lpstr>
      <vt:lpstr>Cybercrime : Indian Perspective</vt:lpstr>
      <vt:lpstr>Majors taken by Indian Government to control cybercrimes</vt:lpstr>
      <vt:lpstr>CYBER CRIME AND ITA2000</vt:lpstr>
      <vt:lpstr>Why less Cybercrimes are reported:</vt:lpstr>
      <vt:lpstr>Where to report the cybercrime?  -nearest cyber cell -state cyber cell -Central investigation agencies like CBI,IB International bodies like Interpol   </vt:lpstr>
      <vt:lpstr>ITA 2000</vt:lpstr>
      <vt:lpstr>Slide 10</vt:lpstr>
      <vt:lpstr>Netizens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Dell1</dc:creator>
  <cp:lastModifiedBy>Dell1</cp:lastModifiedBy>
  <cp:revision>49</cp:revision>
  <dcterms:created xsi:type="dcterms:W3CDTF">2019-07-04T01:33:40Z</dcterms:created>
  <dcterms:modified xsi:type="dcterms:W3CDTF">2019-07-17T03:49:51Z</dcterms:modified>
</cp:coreProperties>
</file>